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59" r:id="rId6"/>
    <p:sldId id="260" r:id="rId7"/>
    <p:sldId id="262" r:id="rId8"/>
    <p:sldId id="261" r:id="rId9"/>
    <p:sldId id="263" r:id="rId10"/>
    <p:sldId id="264" r:id="rId11"/>
    <p:sldId id="266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3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BFA5B-E4BD-3F40-951B-63499D0BDBB8}" type="datetimeFigureOut">
              <a:rPr lang="en-US" smtClean="0"/>
              <a:t>12/1/14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F7751-F2E6-F749-B3FB-9B8969DF4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6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works because</a:t>
            </a:r>
            <a:r>
              <a:rPr lang="en-US" baseline="0" dirty="0" smtClean="0"/>
              <a:t> at the beginning of each round the old x(n) becomes x(0), so as long as (a-</a:t>
            </a:r>
            <a:r>
              <a:rPr lang="en-US" baseline="0" dirty="0" err="1" smtClean="0"/>
              <a:t>dC</a:t>
            </a:r>
            <a:r>
              <a:rPr lang="en-US" baseline="0" dirty="0" smtClean="0"/>
              <a:t>) &lt; 1 then overall the system will stabilize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F7751-F2E6-F749-B3FB-9B8969DF4B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70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F7751-F2E6-F749-B3FB-9B8969DF4B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89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Entropy = number of bits = number of binary questions needed</a:t>
            </a:r>
            <a:r>
              <a:rPr lang="en-US" baseline="0" dirty="0" smtClean="0"/>
              <a:t> to find X</a:t>
            </a:r>
          </a:p>
          <a:p>
            <a:r>
              <a:rPr lang="en-US" baseline="0" dirty="0" smtClean="0"/>
              <a:t>H(X) = E[ log 1/p(X) | p(X) ] or </a:t>
            </a:r>
            <a:r>
              <a:rPr lang="en-US" baseline="0" dirty="0" err="1" smtClean="0"/>
              <a:t>neg</a:t>
            </a:r>
            <a:r>
              <a:rPr lang="en-US" baseline="0" dirty="0" smtClean="0"/>
              <a:t> sum p(x) log p(x)</a:t>
            </a:r>
          </a:p>
          <a:p>
            <a:r>
              <a:rPr lang="en-US" baseline="0" smtClean="0"/>
              <a:t>Mutual information I(X; Y) = H(X) – H(X|Y)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F7751-F2E6-F749-B3FB-9B8969DF4B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04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12/1/14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12/1/14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12/1/14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12/1/14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12/1/14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emf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Research Update 12/01/14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Leah Dickstein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11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Polyanskiy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finding more optimal controls for Streaming Delay, need to connect what we have to </a:t>
            </a:r>
            <a:r>
              <a:rPr lang="en-US" dirty="0" err="1" smtClean="0"/>
              <a:t>Blocklength</a:t>
            </a:r>
            <a:r>
              <a:rPr lang="en-US" dirty="0" smtClean="0"/>
              <a:t> vs. Drop Probability</a:t>
            </a:r>
          </a:p>
          <a:p>
            <a:r>
              <a:rPr lang="en-US" dirty="0" smtClean="0"/>
              <a:t>Shannon = Channel Capacity = fastest rate, but this doesn’t bound the </a:t>
            </a:r>
            <a:r>
              <a:rPr lang="en-US" dirty="0" err="1" smtClean="0"/>
              <a:t>blocklength</a:t>
            </a:r>
            <a:endParaRPr lang="en-US" dirty="0" smtClean="0"/>
          </a:p>
          <a:p>
            <a:r>
              <a:rPr lang="en-US" dirty="0" smtClean="0"/>
              <a:t>Capacity = max entropy</a:t>
            </a:r>
          </a:p>
          <a:p>
            <a:r>
              <a:rPr lang="en-US" dirty="0" smtClean="0"/>
              <a:t>If you limit the length of your codes you lose entropy</a:t>
            </a:r>
          </a:p>
          <a:p>
            <a:r>
              <a:rPr lang="en-US" dirty="0" err="1" smtClean="0"/>
              <a:t>Polyanskiy</a:t>
            </a:r>
            <a:r>
              <a:rPr lang="en-US" dirty="0" smtClean="0"/>
              <a:t> gives 3 bounds on maximum rate possible for a given </a:t>
            </a:r>
            <a:r>
              <a:rPr lang="en-US" dirty="0" err="1" smtClean="0"/>
              <a:t>blocklength</a:t>
            </a:r>
            <a:r>
              <a:rPr lang="en-US" dirty="0" smtClean="0"/>
              <a:t> / drop probability</a:t>
            </a:r>
            <a:endParaRPr lang="en-US" dirty="0"/>
          </a:p>
        </p:txBody>
      </p:sp>
      <p:pic>
        <p:nvPicPr>
          <p:cNvPr id="4" name="Picture 3" descr="Screen Shot 2014-11-30 at 11.36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155" y="3068346"/>
            <a:ext cx="4391821" cy="85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0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Finishing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noise would be interesting to explore—the cost of acting!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30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038" y="873191"/>
            <a:ext cx="62368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X</a:t>
            </a:r>
            <a:endParaRPr 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2540078" y="873191"/>
            <a:ext cx="62368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4558" y="2109275"/>
            <a:ext cx="62368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U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63518" y="1031951"/>
            <a:ext cx="62368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X</a:t>
            </a:r>
            <a:endParaRPr lang="en-US" sz="5400" dirty="0"/>
          </a:p>
        </p:txBody>
      </p:sp>
      <p:sp>
        <p:nvSpPr>
          <p:cNvPr id="9" name="TextBox 8"/>
          <p:cNvSpPr txBox="1"/>
          <p:nvPr/>
        </p:nvSpPr>
        <p:spPr>
          <a:xfrm>
            <a:off x="6434558" y="1031951"/>
            <a:ext cx="62368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99038" y="2268035"/>
            <a:ext cx="62368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U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99038" y="1031951"/>
            <a:ext cx="62368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D</a:t>
            </a:r>
            <a:endParaRPr lang="en-US" sz="5400" dirty="0"/>
          </a:p>
        </p:txBody>
      </p:sp>
      <p:sp>
        <p:nvSpPr>
          <p:cNvPr id="12" name="TextBox 11"/>
          <p:cNvSpPr txBox="1"/>
          <p:nvPr/>
        </p:nvSpPr>
        <p:spPr>
          <a:xfrm>
            <a:off x="4563518" y="3951371"/>
            <a:ext cx="62368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X</a:t>
            </a:r>
            <a:endParaRPr lang="en-US" sz="5400" dirty="0"/>
          </a:p>
        </p:txBody>
      </p:sp>
      <p:sp>
        <p:nvSpPr>
          <p:cNvPr id="13" name="TextBox 12"/>
          <p:cNvSpPr txBox="1"/>
          <p:nvPr/>
        </p:nvSpPr>
        <p:spPr>
          <a:xfrm>
            <a:off x="5499038" y="3951371"/>
            <a:ext cx="62368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99038" y="5187455"/>
            <a:ext cx="62368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U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34558" y="3951371"/>
            <a:ext cx="62368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D</a:t>
            </a:r>
            <a:endParaRPr lang="en-US" sz="5400" dirty="0"/>
          </a:p>
        </p:txBody>
      </p:sp>
      <p:sp>
        <p:nvSpPr>
          <p:cNvPr id="16" name="TextBox 15"/>
          <p:cNvSpPr txBox="1"/>
          <p:nvPr/>
        </p:nvSpPr>
        <p:spPr>
          <a:xfrm>
            <a:off x="963866" y="4200851"/>
            <a:ext cx="62368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X</a:t>
            </a:r>
            <a:endParaRPr lang="en-US" sz="5400" dirty="0"/>
          </a:p>
        </p:txBody>
      </p:sp>
      <p:sp>
        <p:nvSpPr>
          <p:cNvPr id="17" name="TextBox 16"/>
          <p:cNvSpPr txBox="1"/>
          <p:nvPr/>
        </p:nvSpPr>
        <p:spPr>
          <a:xfrm>
            <a:off x="2058143" y="4200851"/>
            <a:ext cx="62368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58143" y="5436935"/>
            <a:ext cx="62368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U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80877" y="5436935"/>
            <a:ext cx="62368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D</a:t>
            </a:r>
            <a:endParaRPr lang="en-US" sz="5400" dirty="0"/>
          </a:p>
        </p:txBody>
      </p:sp>
      <p:sp>
        <p:nvSpPr>
          <p:cNvPr id="21" name="5-Point Star 20"/>
          <p:cNvSpPr/>
          <p:nvPr/>
        </p:nvSpPr>
        <p:spPr>
          <a:xfrm>
            <a:off x="1700944" y="1153412"/>
            <a:ext cx="425237" cy="362888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4" idx="3"/>
            <a:endCxn id="5" idx="1"/>
          </p:cNvCxnSpPr>
          <p:nvPr/>
        </p:nvCxnSpPr>
        <p:spPr>
          <a:xfrm>
            <a:off x="1292718" y="1334856"/>
            <a:ext cx="12473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0189" y="136083"/>
            <a:ext cx="3265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 smtClean="0"/>
              <a:t>“X” Delay</a:t>
            </a:r>
            <a:endParaRPr lang="en-US" sz="3600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4234670" y="136083"/>
            <a:ext cx="3265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 smtClean="0"/>
              <a:t>“Y” Delay</a:t>
            </a:r>
            <a:endParaRPr lang="en-US" sz="3600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340189" y="3395707"/>
            <a:ext cx="3265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 smtClean="0"/>
              <a:t>“U” Delay</a:t>
            </a:r>
            <a:endParaRPr lang="en-US" sz="3600" u="sng" dirty="0"/>
          </a:p>
        </p:txBody>
      </p:sp>
      <p:cxnSp>
        <p:nvCxnSpPr>
          <p:cNvPr id="33" name="Elbow Connector 32"/>
          <p:cNvCxnSpPr>
            <a:stCxn id="5" idx="2"/>
            <a:endCxn id="6" idx="3"/>
          </p:cNvCxnSpPr>
          <p:nvPr/>
        </p:nvCxnSpPr>
        <p:spPr>
          <a:xfrm rot="5400000">
            <a:off x="2152869" y="1871890"/>
            <a:ext cx="774419" cy="62368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6" idx="1"/>
            <a:endCxn id="4" idx="2"/>
          </p:cNvCxnSpPr>
          <p:nvPr/>
        </p:nvCxnSpPr>
        <p:spPr>
          <a:xfrm rot="10800000">
            <a:off x="980878" y="1796522"/>
            <a:ext cx="623680" cy="77441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3"/>
            <a:endCxn id="11" idx="1"/>
          </p:cNvCxnSpPr>
          <p:nvPr/>
        </p:nvCxnSpPr>
        <p:spPr>
          <a:xfrm>
            <a:off x="5187198" y="1493616"/>
            <a:ext cx="3118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3"/>
            <a:endCxn id="9" idx="1"/>
          </p:cNvCxnSpPr>
          <p:nvPr/>
        </p:nvCxnSpPr>
        <p:spPr>
          <a:xfrm>
            <a:off x="6122718" y="1493616"/>
            <a:ext cx="3118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9" idx="2"/>
            <a:endCxn id="10" idx="3"/>
          </p:cNvCxnSpPr>
          <p:nvPr/>
        </p:nvCxnSpPr>
        <p:spPr>
          <a:xfrm rot="5400000">
            <a:off x="6047349" y="2030650"/>
            <a:ext cx="774419" cy="62368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0" idx="1"/>
            <a:endCxn id="8" idx="2"/>
          </p:cNvCxnSpPr>
          <p:nvPr/>
        </p:nvCxnSpPr>
        <p:spPr>
          <a:xfrm rot="10800000">
            <a:off x="4875358" y="1955282"/>
            <a:ext cx="623680" cy="77441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6" idx="3"/>
            <a:endCxn id="17" idx="1"/>
          </p:cNvCxnSpPr>
          <p:nvPr/>
        </p:nvCxnSpPr>
        <p:spPr>
          <a:xfrm>
            <a:off x="1587546" y="4662516"/>
            <a:ext cx="4705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7" idx="3"/>
            <a:endCxn id="18" idx="3"/>
          </p:cNvCxnSpPr>
          <p:nvPr/>
        </p:nvCxnSpPr>
        <p:spPr>
          <a:xfrm>
            <a:off x="2681823" y="4662516"/>
            <a:ext cx="12700" cy="1236084"/>
          </a:xfrm>
          <a:prstGeom prst="bentConnector3">
            <a:avLst>
              <a:gd name="adj1" fmla="val 394292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8" idx="1"/>
            <a:endCxn id="19" idx="3"/>
          </p:cNvCxnSpPr>
          <p:nvPr/>
        </p:nvCxnSpPr>
        <p:spPr>
          <a:xfrm flipH="1">
            <a:off x="1604557" y="5898600"/>
            <a:ext cx="4535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9" idx="1"/>
            <a:endCxn id="16" idx="1"/>
          </p:cNvCxnSpPr>
          <p:nvPr/>
        </p:nvCxnSpPr>
        <p:spPr>
          <a:xfrm rot="10800000">
            <a:off x="963867" y="4662516"/>
            <a:ext cx="17011" cy="1236084"/>
          </a:xfrm>
          <a:prstGeom prst="bentConnector3">
            <a:avLst>
              <a:gd name="adj1" fmla="val 277705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2" idx="3"/>
            <a:endCxn id="13" idx="1"/>
          </p:cNvCxnSpPr>
          <p:nvPr/>
        </p:nvCxnSpPr>
        <p:spPr>
          <a:xfrm>
            <a:off x="5187198" y="4413036"/>
            <a:ext cx="3118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3" idx="3"/>
            <a:endCxn id="15" idx="1"/>
          </p:cNvCxnSpPr>
          <p:nvPr/>
        </p:nvCxnSpPr>
        <p:spPr>
          <a:xfrm>
            <a:off x="6122718" y="4413036"/>
            <a:ext cx="3118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14" idx="1"/>
            <a:endCxn id="12" idx="2"/>
          </p:cNvCxnSpPr>
          <p:nvPr/>
        </p:nvCxnSpPr>
        <p:spPr>
          <a:xfrm rot="10800000">
            <a:off x="4875358" y="4874702"/>
            <a:ext cx="623680" cy="77441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15" idx="2"/>
            <a:endCxn id="14" idx="3"/>
          </p:cNvCxnSpPr>
          <p:nvPr/>
        </p:nvCxnSpPr>
        <p:spPr>
          <a:xfrm rot="5400000">
            <a:off x="6047349" y="4950070"/>
            <a:ext cx="774419" cy="62368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320402" y="3217271"/>
            <a:ext cx="318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Y(n) = CX(n-k) + V(n)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472802" y="6261428"/>
            <a:ext cx="318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(n) = E[X(n) | Y(n-k)]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40189" y="6413828"/>
            <a:ext cx="318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X(n) = AX(n-1) + W(n) + U(n-k)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78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038" y="873191"/>
            <a:ext cx="62368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X</a:t>
            </a:r>
            <a:endParaRPr 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2540078" y="873191"/>
            <a:ext cx="62368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4558" y="2109275"/>
            <a:ext cx="62368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U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63518" y="1031951"/>
            <a:ext cx="62368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X</a:t>
            </a:r>
            <a:endParaRPr lang="en-US" sz="5400" dirty="0"/>
          </a:p>
        </p:txBody>
      </p:sp>
      <p:sp>
        <p:nvSpPr>
          <p:cNvPr id="9" name="TextBox 8"/>
          <p:cNvSpPr txBox="1"/>
          <p:nvPr/>
        </p:nvSpPr>
        <p:spPr>
          <a:xfrm>
            <a:off x="6434558" y="1031951"/>
            <a:ext cx="62368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99038" y="2268035"/>
            <a:ext cx="62368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U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99038" y="1031951"/>
            <a:ext cx="62368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D</a:t>
            </a:r>
            <a:endParaRPr lang="en-US" sz="5400" dirty="0"/>
          </a:p>
        </p:txBody>
      </p:sp>
      <p:sp>
        <p:nvSpPr>
          <p:cNvPr id="12" name="TextBox 11"/>
          <p:cNvSpPr txBox="1"/>
          <p:nvPr/>
        </p:nvSpPr>
        <p:spPr>
          <a:xfrm>
            <a:off x="4563518" y="3951371"/>
            <a:ext cx="62368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X</a:t>
            </a:r>
            <a:endParaRPr lang="en-US" sz="5400" dirty="0"/>
          </a:p>
        </p:txBody>
      </p:sp>
      <p:sp>
        <p:nvSpPr>
          <p:cNvPr id="13" name="TextBox 12"/>
          <p:cNvSpPr txBox="1"/>
          <p:nvPr/>
        </p:nvSpPr>
        <p:spPr>
          <a:xfrm>
            <a:off x="5499038" y="3951371"/>
            <a:ext cx="62368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99038" y="5187455"/>
            <a:ext cx="62368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U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34558" y="3951371"/>
            <a:ext cx="62368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D</a:t>
            </a:r>
            <a:endParaRPr lang="en-US" sz="5400" dirty="0"/>
          </a:p>
        </p:txBody>
      </p:sp>
      <p:sp>
        <p:nvSpPr>
          <p:cNvPr id="16" name="TextBox 15"/>
          <p:cNvSpPr txBox="1"/>
          <p:nvPr/>
        </p:nvSpPr>
        <p:spPr>
          <a:xfrm>
            <a:off x="963866" y="4200851"/>
            <a:ext cx="62368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X</a:t>
            </a:r>
            <a:endParaRPr lang="en-US" sz="5400" dirty="0"/>
          </a:p>
        </p:txBody>
      </p:sp>
      <p:sp>
        <p:nvSpPr>
          <p:cNvPr id="17" name="TextBox 16"/>
          <p:cNvSpPr txBox="1"/>
          <p:nvPr/>
        </p:nvSpPr>
        <p:spPr>
          <a:xfrm>
            <a:off x="2058143" y="4200851"/>
            <a:ext cx="62368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58143" y="5436935"/>
            <a:ext cx="62368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U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80877" y="5436935"/>
            <a:ext cx="62368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D</a:t>
            </a:r>
            <a:endParaRPr lang="en-US" sz="5400" dirty="0"/>
          </a:p>
        </p:txBody>
      </p:sp>
      <p:sp>
        <p:nvSpPr>
          <p:cNvPr id="21" name="5-Point Star 20"/>
          <p:cNvSpPr/>
          <p:nvPr/>
        </p:nvSpPr>
        <p:spPr>
          <a:xfrm>
            <a:off x="1700944" y="1153412"/>
            <a:ext cx="425237" cy="362888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4" idx="3"/>
            <a:endCxn id="5" idx="1"/>
          </p:cNvCxnSpPr>
          <p:nvPr/>
        </p:nvCxnSpPr>
        <p:spPr>
          <a:xfrm>
            <a:off x="1292718" y="1334856"/>
            <a:ext cx="12473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3426" y="136083"/>
            <a:ext cx="3809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 smtClean="0"/>
              <a:t>“Buffering” Delay</a:t>
            </a:r>
            <a:endParaRPr lang="en-US" sz="3600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4072736" y="136083"/>
            <a:ext cx="4099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 smtClean="0"/>
              <a:t>“Streaming” Delay</a:t>
            </a:r>
            <a:endParaRPr lang="en-US" sz="3600" u="sng" dirty="0"/>
          </a:p>
        </p:txBody>
      </p:sp>
      <p:cxnSp>
        <p:nvCxnSpPr>
          <p:cNvPr id="33" name="Elbow Connector 32"/>
          <p:cNvCxnSpPr>
            <a:stCxn id="5" idx="2"/>
            <a:endCxn id="6" idx="3"/>
          </p:cNvCxnSpPr>
          <p:nvPr/>
        </p:nvCxnSpPr>
        <p:spPr>
          <a:xfrm rot="5400000">
            <a:off x="2152869" y="1871890"/>
            <a:ext cx="774419" cy="62368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6" idx="1"/>
            <a:endCxn id="4" idx="2"/>
          </p:cNvCxnSpPr>
          <p:nvPr/>
        </p:nvCxnSpPr>
        <p:spPr>
          <a:xfrm rot="10800000">
            <a:off x="980878" y="1796522"/>
            <a:ext cx="623680" cy="77441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3"/>
            <a:endCxn id="11" idx="1"/>
          </p:cNvCxnSpPr>
          <p:nvPr/>
        </p:nvCxnSpPr>
        <p:spPr>
          <a:xfrm>
            <a:off x="5187198" y="1493616"/>
            <a:ext cx="3118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3"/>
            <a:endCxn id="9" idx="1"/>
          </p:cNvCxnSpPr>
          <p:nvPr/>
        </p:nvCxnSpPr>
        <p:spPr>
          <a:xfrm>
            <a:off x="6122718" y="1493616"/>
            <a:ext cx="3118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9" idx="2"/>
            <a:endCxn id="10" idx="3"/>
          </p:cNvCxnSpPr>
          <p:nvPr/>
        </p:nvCxnSpPr>
        <p:spPr>
          <a:xfrm rot="5400000">
            <a:off x="6047349" y="2030650"/>
            <a:ext cx="774419" cy="62368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0" idx="1"/>
            <a:endCxn id="8" idx="2"/>
          </p:cNvCxnSpPr>
          <p:nvPr/>
        </p:nvCxnSpPr>
        <p:spPr>
          <a:xfrm rot="10800000">
            <a:off x="4875358" y="1955282"/>
            <a:ext cx="623680" cy="77441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6" idx="3"/>
            <a:endCxn id="17" idx="1"/>
          </p:cNvCxnSpPr>
          <p:nvPr/>
        </p:nvCxnSpPr>
        <p:spPr>
          <a:xfrm>
            <a:off x="1587546" y="4662516"/>
            <a:ext cx="4705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7" idx="3"/>
            <a:endCxn id="18" idx="3"/>
          </p:cNvCxnSpPr>
          <p:nvPr/>
        </p:nvCxnSpPr>
        <p:spPr>
          <a:xfrm>
            <a:off x="2681823" y="4662516"/>
            <a:ext cx="12700" cy="1236084"/>
          </a:xfrm>
          <a:prstGeom prst="bentConnector3">
            <a:avLst>
              <a:gd name="adj1" fmla="val 394292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8" idx="1"/>
            <a:endCxn id="19" idx="3"/>
          </p:cNvCxnSpPr>
          <p:nvPr/>
        </p:nvCxnSpPr>
        <p:spPr>
          <a:xfrm flipH="1">
            <a:off x="1604557" y="5898600"/>
            <a:ext cx="4535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9" idx="1"/>
            <a:endCxn id="16" idx="1"/>
          </p:cNvCxnSpPr>
          <p:nvPr/>
        </p:nvCxnSpPr>
        <p:spPr>
          <a:xfrm rot="10800000">
            <a:off x="963867" y="4662516"/>
            <a:ext cx="17011" cy="1236084"/>
          </a:xfrm>
          <a:prstGeom prst="bentConnector3">
            <a:avLst>
              <a:gd name="adj1" fmla="val 277705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2" idx="3"/>
            <a:endCxn id="13" idx="1"/>
          </p:cNvCxnSpPr>
          <p:nvPr/>
        </p:nvCxnSpPr>
        <p:spPr>
          <a:xfrm>
            <a:off x="5187198" y="4413036"/>
            <a:ext cx="3118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3" idx="3"/>
            <a:endCxn id="15" idx="1"/>
          </p:cNvCxnSpPr>
          <p:nvPr/>
        </p:nvCxnSpPr>
        <p:spPr>
          <a:xfrm>
            <a:off x="6122718" y="4413036"/>
            <a:ext cx="3118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14" idx="1"/>
            <a:endCxn id="12" idx="2"/>
          </p:cNvCxnSpPr>
          <p:nvPr/>
        </p:nvCxnSpPr>
        <p:spPr>
          <a:xfrm rot="10800000">
            <a:off x="4875358" y="4874702"/>
            <a:ext cx="623680" cy="77441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15" idx="2"/>
            <a:endCxn id="14" idx="3"/>
          </p:cNvCxnSpPr>
          <p:nvPr/>
        </p:nvCxnSpPr>
        <p:spPr>
          <a:xfrm rot="5400000">
            <a:off x="6047349" y="4950070"/>
            <a:ext cx="774419" cy="62368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320402" y="3217271"/>
            <a:ext cx="318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Y(n) = CX(n-k) + V(n)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472802" y="6261428"/>
            <a:ext cx="318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(n) = E[X(n) | Y(n-k)]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40189" y="6413828"/>
            <a:ext cx="318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X(n) = AX(n-1) + W(n) + U(n-k)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962860" y="0"/>
            <a:ext cx="0" cy="34247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0" y="3424747"/>
            <a:ext cx="39628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219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 Location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82250" y="1493617"/>
            <a:ext cx="62368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X</a:t>
            </a:r>
            <a:endParaRPr lang="en-US" sz="5400" dirty="0"/>
          </a:p>
        </p:txBody>
      </p:sp>
      <p:sp>
        <p:nvSpPr>
          <p:cNvPr id="13" name="TextBox 12"/>
          <p:cNvSpPr txBox="1"/>
          <p:nvPr/>
        </p:nvSpPr>
        <p:spPr>
          <a:xfrm>
            <a:off x="2953290" y="1493617"/>
            <a:ext cx="62368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17770" y="2729701"/>
            <a:ext cx="62368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U</a:t>
            </a:r>
          </a:p>
        </p:txBody>
      </p:sp>
      <p:cxnSp>
        <p:nvCxnSpPr>
          <p:cNvPr id="16" name="Straight Arrow Connector 15"/>
          <p:cNvCxnSpPr>
            <a:stCxn id="12" idx="3"/>
            <a:endCxn id="13" idx="1"/>
          </p:cNvCxnSpPr>
          <p:nvPr/>
        </p:nvCxnSpPr>
        <p:spPr>
          <a:xfrm>
            <a:off x="1705930" y="1955282"/>
            <a:ext cx="12473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3" idx="2"/>
            <a:endCxn id="14" idx="3"/>
          </p:cNvCxnSpPr>
          <p:nvPr/>
        </p:nvCxnSpPr>
        <p:spPr>
          <a:xfrm rot="5400000">
            <a:off x="2566081" y="2492316"/>
            <a:ext cx="774419" cy="62368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4" idx="1"/>
            <a:endCxn id="12" idx="2"/>
          </p:cNvCxnSpPr>
          <p:nvPr/>
        </p:nvCxnSpPr>
        <p:spPr>
          <a:xfrm rot="10800000">
            <a:off x="1394090" y="2416948"/>
            <a:ext cx="623680" cy="77441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82250" y="4084165"/>
            <a:ext cx="62368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X</a:t>
            </a:r>
            <a:endParaRPr lang="en-US" sz="5400" dirty="0"/>
          </a:p>
        </p:txBody>
      </p:sp>
      <p:sp>
        <p:nvSpPr>
          <p:cNvPr id="23" name="TextBox 22"/>
          <p:cNvSpPr txBox="1"/>
          <p:nvPr/>
        </p:nvSpPr>
        <p:spPr>
          <a:xfrm>
            <a:off x="2953290" y="4084165"/>
            <a:ext cx="62368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17770" y="5320249"/>
            <a:ext cx="62368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U</a:t>
            </a:r>
          </a:p>
        </p:txBody>
      </p:sp>
      <p:cxnSp>
        <p:nvCxnSpPr>
          <p:cNvPr id="25" name="Straight Arrow Connector 24"/>
          <p:cNvCxnSpPr>
            <a:stCxn id="22" idx="3"/>
            <a:endCxn id="23" idx="1"/>
          </p:cNvCxnSpPr>
          <p:nvPr/>
        </p:nvCxnSpPr>
        <p:spPr>
          <a:xfrm>
            <a:off x="1705930" y="4545830"/>
            <a:ext cx="12473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3" idx="2"/>
            <a:endCxn id="24" idx="3"/>
          </p:cNvCxnSpPr>
          <p:nvPr/>
        </p:nvCxnSpPr>
        <p:spPr>
          <a:xfrm rot="5400000">
            <a:off x="2566081" y="5082864"/>
            <a:ext cx="774419" cy="62368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4" idx="1"/>
            <a:endCxn id="22" idx="2"/>
          </p:cNvCxnSpPr>
          <p:nvPr/>
        </p:nvCxnSpPr>
        <p:spPr>
          <a:xfrm rot="10800000">
            <a:off x="1394090" y="5007496"/>
            <a:ext cx="623680" cy="77441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63333" y="4084165"/>
            <a:ext cx="62368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X</a:t>
            </a:r>
            <a:endParaRPr lang="en-US" sz="5400" dirty="0"/>
          </a:p>
        </p:txBody>
      </p:sp>
      <p:sp>
        <p:nvSpPr>
          <p:cNvPr id="29" name="TextBox 28"/>
          <p:cNvSpPr txBox="1"/>
          <p:nvPr/>
        </p:nvSpPr>
        <p:spPr>
          <a:xfrm>
            <a:off x="6734373" y="4084165"/>
            <a:ext cx="62368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98853" y="5320249"/>
            <a:ext cx="62368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U</a:t>
            </a:r>
          </a:p>
        </p:txBody>
      </p:sp>
      <p:cxnSp>
        <p:nvCxnSpPr>
          <p:cNvPr id="31" name="Straight Arrow Connector 30"/>
          <p:cNvCxnSpPr>
            <a:stCxn id="28" idx="3"/>
            <a:endCxn id="29" idx="1"/>
          </p:cNvCxnSpPr>
          <p:nvPr/>
        </p:nvCxnSpPr>
        <p:spPr>
          <a:xfrm>
            <a:off x="5487013" y="4545830"/>
            <a:ext cx="12473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9" idx="2"/>
            <a:endCxn id="30" idx="3"/>
          </p:cNvCxnSpPr>
          <p:nvPr/>
        </p:nvCxnSpPr>
        <p:spPr>
          <a:xfrm rot="5400000">
            <a:off x="6347164" y="5082864"/>
            <a:ext cx="774419" cy="62368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0" idx="1"/>
            <a:endCxn id="28" idx="2"/>
          </p:cNvCxnSpPr>
          <p:nvPr/>
        </p:nvCxnSpPr>
        <p:spPr>
          <a:xfrm rot="10800000">
            <a:off x="5175173" y="5007496"/>
            <a:ext cx="623680" cy="77441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017771" y="1448256"/>
            <a:ext cx="623680" cy="92333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X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53290" y="5025406"/>
            <a:ext cx="623680" cy="92333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X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63332" y="5127465"/>
            <a:ext cx="623680" cy="92333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X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26208" y="1304202"/>
            <a:ext cx="44177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Link doesn’t matter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Only effect is at X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Assumes each system component </a:t>
            </a:r>
            <a:r>
              <a:rPr lang="en-US" sz="2000" dirty="0" err="1" smtClean="0"/>
              <a:t>memoryless</a:t>
            </a: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If Y = 0 controller should do nothing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N</a:t>
            </a:r>
            <a:r>
              <a:rPr lang="en-US" sz="2000" dirty="0" smtClean="0"/>
              <a:t>ot necessarily always the case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We’re afraid of bringing something back from the dead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4689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Gireeja’s</a:t>
            </a:r>
            <a:r>
              <a:rPr lang="en-US" dirty="0" smtClean="0"/>
              <a:t> </a:t>
            </a:r>
            <a:r>
              <a:rPr lang="en-US" dirty="0" err="1" smtClean="0"/>
              <a:t>NonCoherence</a:t>
            </a:r>
            <a:endParaRPr lang="en-US" dirty="0"/>
          </a:p>
        </p:txBody>
      </p:sp>
      <p:pic>
        <p:nvPicPr>
          <p:cNvPr id="6" name="Picture 5" descr="Screen Shot 2014-11-30 at 10.37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31" y="1417638"/>
            <a:ext cx="7450142" cy="513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91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178"/>
            <a:ext cx="7620000" cy="1143000"/>
          </a:xfrm>
        </p:spPr>
        <p:txBody>
          <a:bodyPr/>
          <a:lstStyle/>
          <a:p>
            <a:r>
              <a:rPr lang="en-US" dirty="0" smtClean="0"/>
              <a:t>Buffering Delay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23324"/>
            <a:ext cx="48549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Sys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97149" y="1618633"/>
            <a:ext cx="51626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Enc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25759" y="1618633"/>
            <a:ext cx="53914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Dec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942692" y="1803299"/>
            <a:ext cx="254457" cy="46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1713411" y="1803299"/>
            <a:ext cx="4560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169486" y="1618633"/>
            <a:ext cx="260811" cy="1893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1"/>
          </p:cNvCxnSpPr>
          <p:nvPr/>
        </p:nvCxnSpPr>
        <p:spPr>
          <a:xfrm flipV="1">
            <a:off x="2430297" y="1803299"/>
            <a:ext cx="495462" cy="46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</p:cNvCxnSpPr>
          <p:nvPr/>
        </p:nvCxnSpPr>
        <p:spPr>
          <a:xfrm>
            <a:off x="3464901" y="1803299"/>
            <a:ext cx="3154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73597" y="1353239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525243" y="1286343"/>
            <a:ext cx="34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50749" y="1422423"/>
            <a:ext cx="66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C(n)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71594" y="1263663"/>
            <a:ext cx="107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V(n)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68001" y="1280669"/>
            <a:ext cx="453600" cy="374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58559" y="1600933"/>
            <a:ext cx="59403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U(n)</a:t>
            </a:r>
            <a:endParaRPr lang="en-US" dirty="0"/>
          </a:p>
        </p:txBody>
      </p:sp>
      <p:cxnSp>
        <p:nvCxnSpPr>
          <p:cNvPr id="18" name="Elbow Connector 17"/>
          <p:cNvCxnSpPr>
            <a:stCxn id="17" idx="2"/>
          </p:cNvCxnSpPr>
          <p:nvPr/>
        </p:nvCxnSpPr>
        <p:spPr>
          <a:xfrm rot="5400000">
            <a:off x="2221731" y="443876"/>
            <a:ext cx="307457" cy="336023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4" idx="2"/>
          </p:cNvCxnSpPr>
          <p:nvPr/>
        </p:nvCxnSpPr>
        <p:spPr>
          <a:xfrm flipV="1">
            <a:off x="695341" y="1992656"/>
            <a:ext cx="4605" cy="285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63129" y="1908388"/>
            <a:ext cx="615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k…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84" y="4765712"/>
            <a:ext cx="3798425" cy="108726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7511" y="5828152"/>
            <a:ext cx="5746750" cy="1029848"/>
          </a:xfrm>
          <a:prstGeom prst="rect">
            <a:avLst/>
          </a:prstGeom>
        </p:spPr>
      </p:pic>
      <p:pic>
        <p:nvPicPr>
          <p:cNvPr id="24" name="Picture 23" descr="delaydrop_no_v100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492" y="650287"/>
            <a:ext cx="4758999" cy="475899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63037" y="2449490"/>
            <a:ext cx="4066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Change in stability because multiplicative noise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Delay </a:t>
            </a:r>
            <a:r>
              <a:rPr lang="en-US" dirty="0" smtClean="0">
                <a:sym typeface="Wingdings"/>
              </a:rPr>
              <a:t> X larger  noise larger</a:t>
            </a:r>
            <a:endParaRPr lang="en-US" dirty="0"/>
          </a:p>
        </p:txBody>
      </p:sp>
      <p:pic>
        <p:nvPicPr>
          <p:cNvPr id="27" name="Picture 26" descr="Screen Shot 2014-11-30 at 11.24.40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43" y="3456511"/>
            <a:ext cx="3774047" cy="132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90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Delay</a:t>
            </a:r>
            <a:endParaRPr lang="en-US" dirty="0"/>
          </a:p>
        </p:txBody>
      </p:sp>
      <p:pic>
        <p:nvPicPr>
          <p:cNvPr id="4" name="Picture 3" descr="fig3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9" t="2645" r="7207" b="50227"/>
          <a:stretch/>
        </p:blipFill>
        <p:spPr>
          <a:xfrm>
            <a:off x="204938" y="1417638"/>
            <a:ext cx="5225376" cy="28918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18474" y="319990"/>
            <a:ext cx="62368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X</a:t>
            </a:r>
            <a:endParaRPr lang="en-US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6989514" y="319990"/>
            <a:ext cx="62368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53994" y="1556074"/>
            <a:ext cx="62368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53994" y="319990"/>
            <a:ext cx="62368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D</a:t>
            </a:r>
            <a:endParaRPr lang="en-US" sz="5400" dirty="0"/>
          </a:p>
        </p:txBody>
      </p:sp>
      <p:cxnSp>
        <p:nvCxnSpPr>
          <p:cNvPr id="10" name="Straight Arrow Connector 9"/>
          <p:cNvCxnSpPr>
            <a:stCxn id="6" idx="3"/>
            <a:endCxn id="9" idx="1"/>
          </p:cNvCxnSpPr>
          <p:nvPr/>
        </p:nvCxnSpPr>
        <p:spPr>
          <a:xfrm>
            <a:off x="5742154" y="781655"/>
            <a:ext cx="3118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3"/>
            <a:endCxn id="7" idx="1"/>
          </p:cNvCxnSpPr>
          <p:nvPr/>
        </p:nvCxnSpPr>
        <p:spPr>
          <a:xfrm>
            <a:off x="6677674" y="781655"/>
            <a:ext cx="3118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2"/>
            <a:endCxn id="8" idx="3"/>
          </p:cNvCxnSpPr>
          <p:nvPr/>
        </p:nvCxnSpPr>
        <p:spPr>
          <a:xfrm rot="5400000">
            <a:off x="6602305" y="1318689"/>
            <a:ext cx="774419" cy="62368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1"/>
            <a:endCxn id="6" idx="2"/>
          </p:cNvCxnSpPr>
          <p:nvPr/>
        </p:nvCxnSpPr>
        <p:spPr>
          <a:xfrm rot="10800000">
            <a:off x="5430314" y="1243321"/>
            <a:ext cx="623680" cy="77441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75358" y="2505310"/>
            <a:ext cx="318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Y(n) = CX(n-k) + V(n)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48" y="5320684"/>
            <a:ext cx="3798425" cy="1087264"/>
          </a:xfrm>
          <a:prstGeom prst="rect">
            <a:avLst/>
          </a:prstGeom>
        </p:spPr>
      </p:pic>
      <p:pic>
        <p:nvPicPr>
          <p:cNvPr id="16" name="Picture 15" descr="Screen Shot 2014-11-30 at 11.15.3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450" y="3053728"/>
            <a:ext cx="2284447" cy="1427779"/>
          </a:xfrm>
          <a:prstGeom prst="rect">
            <a:avLst/>
          </a:prstGeom>
        </p:spPr>
      </p:pic>
      <p:pic>
        <p:nvPicPr>
          <p:cNvPr id="17" name="Picture 16" descr="Screen Shot 2014-11-30 at 11.24.4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54" y="4414462"/>
            <a:ext cx="4634120" cy="70783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148972" y="4719652"/>
            <a:ext cx="30574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Note</a:t>
            </a:r>
            <a:r>
              <a:rPr lang="en-US" sz="2400" dirty="0" smtClean="0"/>
              <a:t>: This is based on my current strategy…I talk about </a:t>
            </a:r>
            <a:r>
              <a:rPr lang="en-US" sz="2400" dirty="0" err="1" smtClean="0"/>
              <a:t>suboptimality</a:t>
            </a:r>
            <a:r>
              <a:rPr lang="en-US" sz="2400" dirty="0" smtClean="0"/>
              <a:t> later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44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Theoretical Curves</a:t>
            </a:r>
            <a:endParaRPr lang="en-US" dirty="0"/>
          </a:p>
        </p:txBody>
      </p:sp>
      <p:pic>
        <p:nvPicPr>
          <p:cNvPr id="4" name="Picture 3" descr="theoretical_xkya_p0.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84430" cy="3084430"/>
          </a:xfrm>
          <a:prstGeom prst="rect">
            <a:avLst/>
          </a:prstGeom>
        </p:spPr>
      </p:pic>
      <p:pic>
        <p:nvPicPr>
          <p:cNvPr id="5" name="Picture 4" descr="theoretical_xkya_p2-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672" y="1735053"/>
            <a:ext cx="4422688" cy="4422688"/>
          </a:xfrm>
          <a:prstGeom prst="rect">
            <a:avLst/>
          </a:prstGeom>
        </p:spPr>
      </p:pic>
      <p:pic>
        <p:nvPicPr>
          <p:cNvPr id="6" name="Picture 5" descr="dd_theoretical_xkya_3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88" y="2857736"/>
            <a:ext cx="4210341" cy="421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22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Suboptimality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Optimal for Buffering Delay but NOT for Streaming Delay</a:t>
            </a:r>
          </a:p>
          <a:p>
            <a:r>
              <a:rPr lang="en-US" dirty="0" smtClean="0"/>
              <a:t>Waiting to act probably suboptimal</a:t>
            </a:r>
          </a:p>
          <a:p>
            <a:pPr lvl="1"/>
            <a:r>
              <a:rPr lang="en-US" dirty="0" smtClean="0"/>
              <a:t>The more observations, the less impact from additive noise</a:t>
            </a:r>
          </a:p>
          <a:p>
            <a:pPr lvl="1"/>
            <a:r>
              <a:rPr lang="en-US" dirty="0" smtClean="0"/>
              <a:t>At the same time, acting “between” mod k </a:t>
            </a:r>
            <a:r>
              <a:rPr lang="en-US" dirty="0" err="1" smtClean="0"/>
              <a:t>timesteps</a:t>
            </a:r>
            <a:r>
              <a:rPr lang="en-US" dirty="0" smtClean="0"/>
              <a:t> brings back stuff that was just killed</a:t>
            </a:r>
          </a:p>
          <a:p>
            <a:r>
              <a:rPr lang="en-US" dirty="0" smtClean="0"/>
              <a:t>We need memory! Control with memory is hard</a:t>
            </a:r>
          </a:p>
          <a:p>
            <a:pPr lvl="1"/>
            <a:r>
              <a:rPr lang="en-US" dirty="0" smtClean="0"/>
              <a:t>Problem = additive noise </a:t>
            </a:r>
            <a:r>
              <a:rPr lang="en-US" dirty="0" smtClean="0">
                <a:sym typeface="Wingdings"/>
              </a:rPr>
              <a:t> can’t completely kill x(0), so the calculations get out of hand</a:t>
            </a:r>
          </a:p>
          <a:p>
            <a:pPr lvl="1"/>
            <a:r>
              <a:rPr lang="en-US" dirty="0" smtClean="0">
                <a:sym typeface="Wingdings"/>
              </a:rPr>
              <a:t>By bounding growth I can bound error…but it’s similar to ignoring the additive noise</a:t>
            </a:r>
          </a:p>
        </p:txBody>
      </p:sp>
    </p:spTree>
    <p:extLst>
      <p:ext uri="{BB962C8B-B14F-4D97-AF65-F5344CB8AC3E}">
        <p14:creationId xmlns:p14="http://schemas.microsoft.com/office/powerpoint/2010/main" val="313681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352</TotalTime>
  <Words>577</Words>
  <Application>Microsoft Macintosh PowerPoint</Application>
  <PresentationFormat>On-screen Show (4:3)</PresentationFormat>
  <Paragraphs>107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Research Update 12/01/14</vt:lpstr>
      <vt:lpstr>PowerPoint Presentation</vt:lpstr>
      <vt:lpstr>PowerPoint Presentation</vt:lpstr>
      <vt:lpstr>Drop Location</vt:lpstr>
      <vt:lpstr>Gireeja’s NonCoherence</vt:lpstr>
      <vt:lpstr>Buffering Delay</vt:lpstr>
      <vt:lpstr>Streaming Delay</vt:lpstr>
      <vt:lpstr>Theoretical Curves</vt:lpstr>
      <vt:lpstr>Suboptimality</vt:lpstr>
      <vt:lpstr>Polyanskiy</vt:lpstr>
      <vt:lpstr>Finishing Notes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Update 11/30/14</dc:title>
  <dc:creator>Leah Dickstein</dc:creator>
  <cp:lastModifiedBy>Leah Dickstein</cp:lastModifiedBy>
  <cp:revision>16</cp:revision>
  <dcterms:created xsi:type="dcterms:W3CDTF">2014-12-01T06:09:53Z</dcterms:created>
  <dcterms:modified xsi:type="dcterms:W3CDTF">2014-12-02T04:20:21Z</dcterms:modified>
</cp:coreProperties>
</file>