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4.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F71"/>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514" autoAdjust="0"/>
  </p:normalViewPr>
  <p:slideViewPr>
    <p:cSldViewPr snapToGrid="0" snapToObjects="1" showGuides="1">
      <p:cViewPr varScale="1">
        <p:scale>
          <a:sx n="22" d="100"/>
          <a:sy n="22" d="100"/>
        </p:scale>
        <p:origin x="-1312" y="-14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image" Target="../media/image1.png"/><Relationship Id="rId2"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image" Target="../media/image3.png"/><Relationship Id="rId2"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image" Target="../media/image3.png"/><Relationship Id="rId2"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9/17/15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9/17/15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png"/><Relationship Id="rId12" Type="http://schemas.openxmlformats.org/officeDocument/2006/relationships/oleObject" Target="../embeddings/oleObject3.bin"/><Relationship Id="rId13" Type="http://schemas.openxmlformats.org/officeDocument/2006/relationships/image" Target="../media/image3.png"/><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png"/><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png"/><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png"/><Relationship Id="rId18" Type="http://schemas.openxmlformats.org/officeDocument/2006/relationships/oleObject" Target="../embeddings/oleObject8.bin"/><Relationship Id="rId1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png"/><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png"/><Relationship Id="rId17" Type="http://schemas.openxmlformats.org/officeDocument/2006/relationships/oleObject" Target="../embeddings/oleObject12.bin"/><Relationship Id="rId18"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png"/><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cstate="print"/>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84" name="Image" r:id="rId8" imgW="1828571" imgH="1117460" progId="">
                      <p:embed/>
                    </p:oleObj>
                  </mc:Choice>
                  <mc:Fallback>
                    <p:oleObj name="Image" r:id="rId8" imgW="1828571" imgH="1117460" progId="">
                      <p:embed/>
                      <p:pic>
                        <p:nvPicPr>
                          <p:cNvPr id="0" name="Picture 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85" name="Image" r:id="rId10" imgW="1828571" imgH="1117460" progId="">
                      <p:embed/>
                    </p:oleObj>
                  </mc:Choice>
                  <mc:Fallback>
                    <p:oleObj name="Image" r:id="rId10" imgW="1828571" imgH="1117460" progId="">
                      <p:embed/>
                      <p:pic>
                        <p:nvPicPr>
                          <p:cNvPr id="0" name="Picture 1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86" name="Image" r:id="rId12" imgW="4571429" imgH="1688889" progId="">
                    <p:embed/>
                  </p:oleObj>
                </mc:Choice>
                <mc:Fallback>
                  <p:oleObj name="Image" r:id="rId12" imgW="4571429" imgH="1688889" progId="">
                    <p:embed/>
                    <p:pic>
                      <p:nvPicPr>
                        <p:cNvPr id="0" name="Picture 1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cstate="print"/>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87" name="Image" r:id="rId15" imgW="1574603" imgH="1053968" progId="">
                    <p:embed/>
                  </p:oleObj>
                </mc:Choice>
                <mc:Fallback>
                  <p:oleObj name="Image" r:id="rId15" imgW="1574603" imgH="1053968" progId="">
                    <p:embed/>
                    <p:pic>
                      <p:nvPicPr>
                        <p:cNvPr id="0" name="Picture 1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12" name="Image" r:id="rId5" imgW="4571429" imgH="1688889" progId="">
                    <p:embed/>
                  </p:oleObj>
                </mc:Choice>
                <mc:Fallback>
                  <p:oleObj name="Image" r:id="rId5" imgW="4571429" imgH="1688889" progId="">
                    <p:embed/>
                    <p:pic>
                      <p:nvPicPr>
                        <p:cNvPr id="0" name="Picture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7" cstate="print"/>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13" name="Image" r:id="rId8" imgW="1574603" imgH="1053968" progId="">
                    <p:embed/>
                  </p:oleObj>
                </mc:Choice>
                <mc:Fallback>
                  <p:oleObj name="Image" r:id="rId8" imgW="1574603" imgH="1053968" progId="">
                    <p:embed/>
                    <p:pic>
                      <p:nvPicPr>
                        <p:cNvPr id="0" name="Picture 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cstate="print"/>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cstate="print"/>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cstate="print"/>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cstate="print"/>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cstate="print"/>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14" name="Image" r:id="rId16" imgW="1828571" imgH="1117460" progId="">
                      <p:embed/>
                    </p:oleObj>
                  </mc:Choice>
                  <mc:Fallback>
                    <p:oleObj name="Image" r:id="rId16" imgW="1828571" imgH="1117460" progId="">
                      <p:embed/>
                      <p:pic>
                        <p:nvPicPr>
                          <p:cNvPr id="0" name="Picture 1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15" name="Image" r:id="rId18" imgW="1828571" imgH="1117460" progId="">
                      <p:embed/>
                    </p:oleObj>
                  </mc:Choice>
                  <mc:Fallback>
                    <p:oleObj name="Image" r:id="rId18" imgW="1828571" imgH="1117460" progId="">
                      <p:embed/>
                      <p:pic>
                        <p:nvPicPr>
                          <p:cNvPr id="0" name="Picture 1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332" name="Image" r:id="rId4" imgW="4571429" imgH="1688889" progId="">
                    <p:embed/>
                  </p:oleObj>
                </mc:Choice>
                <mc:Fallback>
                  <p:oleObj name="Image" r:id="rId4" imgW="4571429" imgH="1688889" progId="">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45"/>
            <p:cNvPicPr>
              <a:picLocks noChangeAspect="1"/>
            </p:cNvPicPr>
            <p:nvPr userDrawn="1"/>
          </p:nvPicPr>
          <p:blipFill>
            <a:blip r:embed="rId6" cstate="print"/>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333" name="Image" r:id="rId7" imgW="1574603" imgH="1053968" progId="">
                    <p:embed/>
                  </p:oleObj>
                </mc:Choice>
                <mc:Fallback>
                  <p:oleObj name="Image" r:id="rId7" imgW="1574603" imgH="1053968" progId="">
                    <p:embed/>
                    <p:pic>
                      <p:nvPicPr>
                        <p:cNvPr id="0" name="Picture 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cstate="print"/>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cstate="print"/>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cstate="print"/>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334" name="Image" r:id="rId15" imgW="1828571" imgH="1117460" progId="">
                      <p:embed/>
                    </p:oleObj>
                  </mc:Choice>
                  <mc:Fallback>
                    <p:oleObj name="Image" r:id="rId15" imgW="1828571" imgH="1117460" progId="">
                      <p:embed/>
                      <p:pic>
                        <p:nvPicPr>
                          <p:cNvPr id="0" name="Picture 1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335" name="Image" r:id="rId17" imgW="1828571" imgH="1117460" progId="">
                      <p:embed/>
                    </p:oleObj>
                  </mc:Choice>
                  <mc:Fallback>
                    <p:oleObj name="Image" r:id="rId17" imgW="1828571" imgH="1117460" progId="">
                      <p:embed/>
                      <p:pic>
                        <p:nvPicPr>
                          <p:cNvPr id="0" name="Picture 1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0.jpg"/><Relationship Id="rId12" Type="http://schemas.openxmlformats.org/officeDocument/2006/relationships/image" Target="../media/image21.emf"/><Relationship Id="rId13" Type="http://schemas.openxmlformats.org/officeDocument/2006/relationships/image" Target="../media/image22.png"/><Relationship Id="rId14"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emf"/><Relationship Id="rId5" Type="http://schemas.openxmlformats.org/officeDocument/2006/relationships/image" Target="../media/image14.emf"/><Relationship Id="rId6" Type="http://schemas.openxmlformats.org/officeDocument/2006/relationships/image" Target="../media/image15.emf"/><Relationship Id="rId7" Type="http://schemas.openxmlformats.org/officeDocument/2006/relationships/image" Target="../media/image16.emf"/><Relationship Id="rId8" Type="http://schemas.openxmlformats.org/officeDocument/2006/relationships/image" Target="../media/image17.emf"/><Relationship Id="rId9" Type="http://schemas.openxmlformats.org/officeDocument/2006/relationships/image" Target="../media/image18.jpg"/><Relationship Id="rId10"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8" y="6378481"/>
            <a:ext cx="13573347" cy="8040291"/>
          </a:xfrm>
        </p:spPr>
        <p:txBody>
          <a:bodyPr lIns="731520" rIns="731520"/>
          <a:lstStyle/>
          <a:p>
            <a:pPr algn="just"/>
            <a:r>
              <a:rPr lang="en-US" sz="3600" dirty="0">
                <a:latin typeface="Lato Regular"/>
                <a:cs typeface="Lato Regular"/>
              </a:rPr>
              <a:t>Communication channels are embedded in all technologies, and delay is present in all real-world channels. In control systems, the plant is growing increasingly unstable as time passes. The plant needs regular feedback from the controller in a short timeframe, and delay will increase the instability of the system. In contrast, delay means we are sending more bits across a channel before doing anything, which leads to higher precision in the message and higher reliability of decoding success. In this case, delay increases the stability of the system. </a:t>
            </a:r>
            <a:r>
              <a:rPr lang="en-US" sz="3600" dirty="0" smtClean="0">
                <a:latin typeface="Lato Regular"/>
                <a:cs typeface="Lato Regular"/>
              </a:rPr>
              <a:t>Furthermore</a:t>
            </a:r>
            <a:r>
              <a:rPr lang="en-US" sz="3600" dirty="0">
                <a:latin typeface="Lato Regular"/>
                <a:cs typeface="Lato Regular"/>
              </a:rPr>
              <a:t>, </a:t>
            </a:r>
            <a:r>
              <a:rPr lang="en-US" sz="3600" dirty="0" smtClean="0">
                <a:latin typeface="Lato Regular"/>
                <a:cs typeface="Lato Regular"/>
              </a:rPr>
              <a:t>the message encoding rate determines the message’s </a:t>
            </a:r>
            <a:r>
              <a:rPr lang="en-US" sz="3600" dirty="0">
                <a:latin typeface="Lato Regular"/>
                <a:cs typeface="Lato Regular"/>
              </a:rPr>
              <a:t>precision and reliability. </a:t>
            </a:r>
            <a:r>
              <a:rPr lang="en-US" sz="3600" dirty="0" smtClean="0">
                <a:latin typeface="Lato Regular"/>
                <a:cs typeface="Lato Regular"/>
              </a:rPr>
              <a:t>Our </a:t>
            </a:r>
            <a:r>
              <a:rPr lang="en-US" sz="3600" dirty="0">
                <a:latin typeface="Lato Regular"/>
                <a:cs typeface="Lato Regular"/>
              </a:rPr>
              <a:t>study is exploring the relationship between delay and system stability through various control and encoding strategies</a:t>
            </a:r>
            <a:r>
              <a:rPr lang="en-US" sz="3600" dirty="0" smtClean="0">
                <a:latin typeface="Lato Regular"/>
                <a:cs typeface="Lato Regular"/>
              </a:rPr>
              <a:t>.</a:t>
            </a:r>
            <a:endParaRPr lang="en-US" sz="3600" dirty="0">
              <a:latin typeface="Lato Regular"/>
              <a:cs typeface="Lato Regular"/>
            </a:endParaRPr>
          </a:p>
        </p:txBody>
      </p:sp>
      <p:sp>
        <p:nvSpPr>
          <p:cNvPr id="3" name="Text Placeholder 2"/>
          <p:cNvSpPr>
            <a:spLocks noGrp="1"/>
          </p:cNvSpPr>
          <p:nvPr>
            <p:ph type="body" sz="quarter" idx="11"/>
          </p:nvPr>
        </p:nvSpPr>
        <p:spPr>
          <a:xfrm>
            <a:off x="922341" y="5448722"/>
            <a:ext cx="13555194" cy="954099"/>
          </a:xfrm>
        </p:spPr>
        <p:txBody>
          <a:bodyPr/>
          <a:lstStyle/>
          <a:p>
            <a:r>
              <a:rPr lang="en-US" sz="5000" dirty="0" smtClean="0"/>
              <a:t>ABSTRACT</a:t>
            </a:r>
            <a:endParaRPr lang="en-US" sz="5000" dirty="0"/>
          </a:p>
        </p:txBody>
      </p:sp>
      <p:sp>
        <p:nvSpPr>
          <p:cNvPr id="6" name="Text Placeholder 5"/>
          <p:cNvSpPr>
            <a:spLocks noGrp="1"/>
          </p:cNvSpPr>
          <p:nvPr>
            <p:ph type="body" sz="quarter" idx="22"/>
          </p:nvPr>
        </p:nvSpPr>
        <p:spPr>
          <a:xfrm>
            <a:off x="978783" y="13888809"/>
            <a:ext cx="13445140" cy="954099"/>
          </a:xfrm>
        </p:spPr>
        <p:txBody>
          <a:bodyPr/>
          <a:lstStyle/>
          <a:p>
            <a:r>
              <a:rPr lang="en-US" sz="5000" dirty="0" smtClean="0"/>
              <a:t>SYSTEM DYNAMICS</a:t>
            </a:r>
            <a:endParaRPr lang="en-US" sz="5000" dirty="0"/>
          </a:p>
        </p:txBody>
      </p:sp>
      <p:sp>
        <p:nvSpPr>
          <p:cNvPr id="8" name="Text Placeholder 7"/>
          <p:cNvSpPr>
            <a:spLocks noGrp="1"/>
          </p:cNvSpPr>
          <p:nvPr>
            <p:ph type="body" sz="quarter" idx="24"/>
          </p:nvPr>
        </p:nvSpPr>
        <p:spPr>
          <a:xfrm>
            <a:off x="15110374" y="5508153"/>
            <a:ext cx="13540826" cy="954099"/>
          </a:xfrm>
        </p:spPr>
        <p:txBody>
          <a:bodyPr/>
          <a:lstStyle/>
          <a:p>
            <a:r>
              <a:rPr lang="en-US" sz="5000" dirty="0" smtClean="0"/>
              <a:t>RESULTS</a:t>
            </a:r>
            <a:endParaRPr lang="en-US" sz="5000" dirty="0"/>
          </a:p>
        </p:txBody>
      </p:sp>
      <p:sp>
        <p:nvSpPr>
          <p:cNvPr id="9" name="Text Placeholder 8"/>
          <p:cNvSpPr>
            <a:spLocks noGrp="1"/>
          </p:cNvSpPr>
          <p:nvPr>
            <p:ph type="body" sz="quarter" idx="25"/>
          </p:nvPr>
        </p:nvSpPr>
        <p:spPr>
          <a:xfrm>
            <a:off x="29309879" y="5508153"/>
            <a:ext cx="13554435" cy="954099"/>
          </a:xfrm>
        </p:spPr>
        <p:txBody>
          <a:bodyPr/>
          <a:lstStyle/>
          <a:p>
            <a:r>
              <a:rPr lang="en-US" sz="5000" dirty="0" smtClean="0"/>
              <a:t>CONCLUSIONS</a:t>
            </a:r>
            <a:endParaRPr lang="en-US" sz="5000" dirty="0"/>
          </a:p>
        </p:txBody>
      </p:sp>
      <p:sp>
        <p:nvSpPr>
          <p:cNvPr id="11" name="Text Placeholder 10"/>
          <p:cNvSpPr>
            <a:spLocks noGrp="1"/>
          </p:cNvSpPr>
          <p:nvPr>
            <p:ph type="body" sz="quarter" idx="27"/>
          </p:nvPr>
        </p:nvSpPr>
        <p:spPr>
          <a:xfrm>
            <a:off x="29309879" y="18341410"/>
            <a:ext cx="13554435" cy="954099"/>
          </a:xfrm>
        </p:spPr>
        <p:txBody>
          <a:bodyPr/>
          <a:lstStyle/>
          <a:p>
            <a:r>
              <a:rPr lang="en-US" sz="5000" dirty="0" smtClean="0"/>
              <a:t>REFERENCES</a:t>
            </a:r>
            <a:endParaRPr lang="en-US" sz="5000" dirty="0"/>
          </a:p>
        </p:txBody>
      </p:sp>
      <p:sp>
        <p:nvSpPr>
          <p:cNvPr id="13" name="Text Placeholder 12"/>
          <p:cNvSpPr>
            <a:spLocks noGrp="1"/>
          </p:cNvSpPr>
          <p:nvPr>
            <p:ph type="body" sz="quarter" idx="29"/>
          </p:nvPr>
        </p:nvSpPr>
        <p:spPr>
          <a:xfrm>
            <a:off x="29406610" y="25765514"/>
            <a:ext cx="13554435" cy="954099"/>
          </a:xfrm>
        </p:spPr>
        <p:txBody>
          <a:bodyPr/>
          <a:lstStyle/>
          <a:p>
            <a:r>
              <a:rPr lang="en-US" sz="5000" dirty="0" smtClean="0"/>
              <a:t>CONTACT</a:t>
            </a:r>
            <a:endParaRPr lang="en-US" sz="5000" dirty="0"/>
          </a:p>
        </p:txBody>
      </p:sp>
      <p:sp>
        <p:nvSpPr>
          <p:cNvPr id="16" name="Text Placeholder 15"/>
          <p:cNvSpPr>
            <a:spLocks noGrp="1"/>
          </p:cNvSpPr>
          <p:nvPr>
            <p:ph type="body" sz="quarter" idx="150"/>
          </p:nvPr>
        </p:nvSpPr>
        <p:spPr/>
        <p:txBody>
          <a:bodyPr/>
          <a:lstStyle/>
          <a:p>
            <a:r>
              <a:rPr lang="en-US" dirty="0" smtClean="0">
                <a:latin typeface="Lato Regular"/>
                <a:cs typeface="Lato Regular"/>
              </a:rPr>
              <a:t>Department of Electrical Engineering and Computer Science, University of California--Berkeley</a:t>
            </a:r>
            <a:endParaRPr lang="en-US" dirty="0">
              <a:latin typeface="Lato Regular"/>
              <a:cs typeface="Lato Regular"/>
            </a:endParaRPr>
          </a:p>
        </p:txBody>
      </p:sp>
      <p:sp>
        <p:nvSpPr>
          <p:cNvPr id="17" name="Text Placeholder 16"/>
          <p:cNvSpPr>
            <a:spLocks noGrp="1"/>
          </p:cNvSpPr>
          <p:nvPr>
            <p:ph type="body" sz="quarter" idx="151"/>
          </p:nvPr>
        </p:nvSpPr>
        <p:spPr/>
        <p:txBody>
          <a:bodyPr>
            <a:normAutofit fontScale="92500" lnSpcReduction="10000"/>
          </a:bodyPr>
          <a:lstStyle/>
          <a:p>
            <a:r>
              <a:rPr lang="en-US" dirty="0" smtClean="0">
                <a:latin typeface="Lato Regular"/>
                <a:cs typeface="Lato Regular"/>
              </a:rPr>
              <a:t>Leah Dickstein, </a:t>
            </a:r>
            <a:r>
              <a:rPr lang="en-US" dirty="0" err="1" smtClean="0">
                <a:latin typeface="Lato Regular"/>
                <a:cs typeface="Lato Regular"/>
              </a:rPr>
              <a:t>Gireeja</a:t>
            </a:r>
            <a:r>
              <a:rPr lang="en-US" dirty="0" smtClean="0">
                <a:latin typeface="Lato Regular"/>
                <a:cs typeface="Lato Regular"/>
              </a:rPr>
              <a:t> </a:t>
            </a:r>
            <a:r>
              <a:rPr lang="en-US" dirty="0" err="1" smtClean="0">
                <a:latin typeface="Lato Regular"/>
                <a:cs typeface="Lato Regular"/>
              </a:rPr>
              <a:t>Ranade</a:t>
            </a:r>
            <a:r>
              <a:rPr lang="en-US" dirty="0" smtClean="0">
                <a:latin typeface="Lato Regular"/>
                <a:cs typeface="Lato Regular"/>
              </a:rPr>
              <a:t>, </a:t>
            </a:r>
            <a:r>
              <a:rPr lang="en-US" dirty="0" err="1" smtClean="0">
                <a:latin typeface="Lato Regular"/>
                <a:cs typeface="Lato Regular"/>
              </a:rPr>
              <a:t>Anant</a:t>
            </a:r>
            <a:r>
              <a:rPr lang="en-US" dirty="0" smtClean="0">
                <a:latin typeface="Lato Regular"/>
                <a:cs typeface="Lato Regular"/>
              </a:rPr>
              <a:t> </a:t>
            </a:r>
            <a:r>
              <a:rPr lang="en-US" dirty="0" err="1" smtClean="0">
                <a:latin typeface="Lato Regular"/>
                <a:cs typeface="Lato Regular"/>
              </a:rPr>
              <a:t>Sahai</a:t>
            </a:r>
            <a:endParaRPr lang="en-US" dirty="0">
              <a:latin typeface="Lato Regular"/>
              <a:cs typeface="Lato Regular"/>
            </a:endParaRPr>
          </a:p>
        </p:txBody>
      </p:sp>
      <p:sp>
        <p:nvSpPr>
          <p:cNvPr id="18" name="Text Placeholder 17"/>
          <p:cNvSpPr>
            <a:spLocks noGrp="1"/>
          </p:cNvSpPr>
          <p:nvPr>
            <p:ph type="body" sz="quarter" idx="153"/>
          </p:nvPr>
        </p:nvSpPr>
        <p:spPr/>
        <p:txBody>
          <a:bodyPr>
            <a:normAutofit fontScale="92500" lnSpcReduction="10000"/>
          </a:bodyPr>
          <a:lstStyle/>
          <a:p>
            <a:r>
              <a:rPr lang="en-US" b="1" cap="small" dirty="0" smtClean="0">
                <a:latin typeface="Helvetica"/>
                <a:cs typeface="Helvetica"/>
              </a:rPr>
              <a:t>Delay in Control Systems</a:t>
            </a:r>
            <a:endParaRPr lang="en-US" b="1" cap="small" dirty="0">
              <a:latin typeface="Helvetica"/>
              <a:cs typeface="Helvetica"/>
            </a:endParaRPr>
          </a:p>
        </p:txBody>
      </p:sp>
      <p:pic>
        <p:nvPicPr>
          <p:cNvPr id="19" name="Picture 18" descr="sys_dynami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004" y="14982298"/>
            <a:ext cx="13445140" cy="5175615"/>
          </a:xfrm>
          <a:prstGeom prst="rect">
            <a:avLst/>
          </a:prstGeom>
        </p:spPr>
      </p:pic>
      <p:pic>
        <p:nvPicPr>
          <p:cNvPr id="20" name="Picture 19" descr="sys_equ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88" y="20383284"/>
            <a:ext cx="13473361" cy="5680066"/>
          </a:xfrm>
          <a:prstGeom prst="rect">
            <a:avLst/>
          </a:prstGeom>
        </p:spPr>
      </p:pic>
      <p:pic>
        <p:nvPicPr>
          <p:cNvPr id="22" name="Picture 21" descr="150430_Dvsa.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27680" y="6814203"/>
            <a:ext cx="5943600" cy="5943600"/>
          </a:xfrm>
          <a:prstGeom prst="rect">
            <a:avLst/>
          </a:prstGeom>
        </p:spPr>
      </p:pic>
      <p:pic>
        <p:nvPicPr>
          <p:cNvPr id="23" name="Picture 22" descr="150424_alphvsa_all.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19920" y="15248830"/>
            <a:ext cx="5943600" cy="5943600"/>
          </a:xfrm>
          <a:prstGeom prst="rect">
            <a:avLst/>
          </a:prstGeom>
        </p:spPr>
      </p:pic>
      <p:pic>
        <p:nvPicPr>
          <p:cNvPr id="24" name="Picture 23" descr="150428_DvsQuant_max_v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27680" y="23593708"/>
            <a:ext cx="5943600" cy="5943600"/>
          </a:xfrm>
          <a:prstGeom prst="rect">
            <a:avLst/>
          </a:prstGeom>
        </p:spPr>
      </p:pic>
      <p:pic>
        <p:nvPicPr>
          <p:cNvPr id="25" name="Picture 24" descr="150428_DvsDropP_max_v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9920" y="23593708"/>
            <a:ext cx="5943600" cy="5943600"/>
          </a:xfrm>
          <a:prstGeom prst="rect">
            <a:avLst/>
          </a:prstGeom>
        </p:spPr>
      </p:pic>
      <p:pic>
        <p:nvPicPr>
          <p:cNvPr id="29" name="Picture 28" descr="sp15_a117_d50.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219920" y="6814203"/>
            <a:ext cx="5943600" cy="5943600"/>
          </a:xfrm>
          <a:prstGeom prst="rect">
            <a:avLst/>
          </a:prstGeom>
        </p:spPr>
      </p:pic>
      <p:sp>
        <p:nvSpPr>
          <p:cNvPr id="30" name="TextBox 29"/>
          <p:cNvSpPr txBox="1"/>
          <p:nvPr/>
        </p:nvSpPr>
        <p:spPr>
          <a:xfrm>
            <a:off x="29309879" y="19470442"/>
            <a:ext cx="13554435" cy="4770537"/>
          </a:xfrm>
          <a:prstGeom prst="rect">
            <a:avLst/>
          </a:prstGeom>
          <a:noFill/>
        </p:spPr>
        <p:txBody>
          <a:bodyPr wrap="square" lIns="731520" tIns="228600" rIns="731520" bIns="228600" rtlCol="0">
            <a:spAutoFit/>
          </a:bodyPr>
          <a:lstStyle/>
          <a:p>
            <a:r>
              <a:rPr lang="en-US" sz="3500" dirty="0" smtClean="0">
                <a:latin typeface="Lato Regular"/>
                <a:cs typeface="Lato Regular"/>
              </a:rPr>
              <a:t>[1] Shannon “A Mathematical Theory of Communication” 1948.</a:t>
            </a:r>
          </a:p>
          <a:p>
            <a:endParaRPr lang="en-US" sz="1000" dirty="0" smtClean="0">
              <a:latin typeface="Lato Regular"/>
              <a:cs typeface="Lato Regular"/>
            </a:endParaRPr>
          </a:p>
          <a:p>
            <a:r>
              <a:rPr lang="en-US" sz="3500" dirty="0" smtClean="0">
                <a:latin typeface="Lato Regular"/>
                <a:cs typeface="Lato Regular"/>
              </a:rPr>
              <a:t>[2] </a:t>
            </a:r>
            <a:r>
              <a:rPr lang="en-US" sz="3600" dirty="0" err="1"/>
              <a:t>Gireeja</a:t>
            </a:r>
            <a:r>
              <a:rPr lang="en-US" sz="3600" dirty="0"/>
              <a:t> </a:t>
            </a:r>
            <a:r>
              <a:rPr lang="en-US" sz="3600" dirty="0" err="1"/>
              <a:t>Ranade</a:t>
            </a:r>
            <a:r>
              <a:rPr lang="en-US" sz="3600" dirty="0"/>
              <a:t> and </a:t>
            </a:r>
            <a:r>
              <a:rPr lang="en-US" sz="3600" dirty="0" err="1"/>
              <a:t>Anant</a:t>
            </a:r>
            <a:r>
              <a:rPr lang="en-US" sz="3600" dirty="0"/>
              <a:t> </a:t>
            </a:r>
            <a:r>
              <a:rPr lang="en-US" sz="3600" dirty="0" err="1"/>
              <a:t>Sahai</a:t>
            </a:r>
            <a:r>
              <a:rPr lang="en-US" sz="3600" dirty="0"/>
              <a:t>. Non-Coherence in Estimation and Control. </a:t>
            </a:r>
            <a:r>
              <a:rPr lang="en-US" sz="3600" dirty="0" err="1"/>
              <a:t>Allerton</a:t>
            </a:r>
            <a:r>
              <a:rPr lang="en-US" sz="3600" dirty="0"/>
              <a:t> 2013</a:t>
            </a:r>
            <a:r>
              <a:rPr lang="en-US" sz="3600" dirty="0" smtClean="0"/>
              <a:t>.</a:t>
            </a:r>
          </a:p>
          <a:p>
            <a:endParaRPr lang="en-US" sz="1000" dirty="0" smtClean="0"/>
          </a:p>
          <a:p>
            <a:endParaRPr lang="en-US" sz="1000" dirty="0" smtClean="0"/>
          </a:p>
          <a:p>
            <a:r>
              <a:rPr lang="en-US" sz="3600" dirty="0" smtClean="0">
                <a:latin typeface="Lato Regular"/>
                <a:cs typeface="Lato Regular"/>
              </a:rPr>
              <a:t>[3] </a:t>
            </a:r>
            <a:r>
              <a:rPr lang="en-US" sz="3600" dirty="0" err="1"/>
              <a:t>S.Dey</a:t>
            </a:r>
            <a:r>
              <a:rPr lang="en-US" sz="3600" dirty="0"/>
              <a:t>, A. </a:t>
            </a:r>
            <a:r>
              <a:rPr lang="en-US" sz="3600" dirty="0" err="1"/>
              <a:t>Chiuso</a:t>
            </a:r>
            <a:r>
              <a:rPr lang="en-US" sz="3600" dirty="0"/>
              <a:t>, L. </a:t>
            </a:r>
            <a:r>
              <a:rPr lang="en-US" sz="3600" dirty="0" err="1"/>
              <a:t>Schenato</a:t>
            </a:r>
            <a:r>
              <a:rPr lang="en-US" sz="3600" dirty="0"/>
              <a:t>. Remote estimation with noisy measurements subject to packet loss and quantization noise. </a:t>
            </a:r>
            <a:r>
              <a:rPr lang="en-US" sz="3600" i="1" dirty="0" err="1" smtClean="0"/>
              <a:t>Automatica</a:t>
            </a:r>
            <a:r>
              <a:rPr lang="en-US" sz="3600" dirty="0" smtClean="0"/>
              <a:t> </a:t>
            </a:r>
            <a:r>
              <a:rPr lang="en-US" sz="3600" dirty="0"/>
              <a:t>2013</a:t>
            </a:r>
            <a:endParaRPr lang="en-US" sz="3500" dirty="0">
              <a:latin typeface="Lato Regular"/>
              <a:cs typeface="Lato Regular"/>
            </a:endParaRPr>
          </a:p>
        </p:txBody>
      </p:sp>
      <p:pic>
        <p:nvPicPr>
          <p:cNvPr id="31" name="Picture 30" descr="Photo on 4-25-15 at 4.49 PM.jpg"/>
          <p:cNvPicPr>
            <a:picLocks noChangeAspect="1"/>
          </p:cNvPicPr>
          <p:nvPr/>
        </p:nvPicPr>
        <p:blipFill rotWithShape="1">
          <a:blip r:embed="rId9">
            <a:extLst>
              <a:ext uri="{28A0092B-C50C-407E-A947-70E740481C1C}">
                <a14:useLocalDpi xmlns:a14="http://schemas.microsoft.com/office/drawing/2010/main" val="0"/>
              </a:ext>
            </a:extLst>
          </a:blip>
          <a:srcRect l="12509"/>
          <a:stretch/>
        </p:blipFill>
        <p:spPr>
          <a:xfrm>
            <a:off x="29946600" y="27130849"/>
            <a:ext cx="3657600" cy="2787038"/>
          </a:xfrm>
          <a:prstGeom prst="rect">
            <a:avLst/>
          </a:prstGeom>
        </p:spPr>
      </p:pic>
      <p:pic>
        <p:nvPicPr>
          <p:cNvPr id="32" name="Picture 31" descr="gireeja_headshot.jpg"/>
          <p:cNvPicPr>
            <a:picLocks noChangeAspect="1"/>
          </p:cNvPicPr>
          <p:nvPr/>
        </p:nvPicPr>
        <p:blipFill rotWithShape="1">
          <a:blip r:embed="rId10">
            <a:extLst>
              <a:ext uri="{28A0092B-C50C-407E-A947-70E740481C1C}">
                <a14:useLocalDpi xmlns:a14="http://schemas.microsoft.com/office/drawing/2010/main" val="0"/>
              </a:ext>
            </a:extLst>
          </a:blip>
          <a:srcRect t="6052" b="15614"/>
          <a:stretch/>
        </p:blipFill>
        <p:spPr>
          <a:xfrm>
            <a:off x="34290000" y="27130849"/>
            <a:ext cx="3657600" cy="2865183"/>
          </a:xfrm>
          <a:prstGeom prst="rect">
            <a:avLst/>
          </a:prstGeom>
        </p:spPr>
      </p:pic>
      <p:pic>
        <p:nvPicPr>
          <p:cNvPr id="34" name="Picture 33" descr="sahai_2.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633400" y="27130849"/>
            <a:ext cx="3657600" cy="2743200"/>
          </a:xfrm>
          <a:prstGeom prst="rect">
            <a:avLst/>
          </a:prstGeom>
        </p:spPr>
      </p:pic>
      <p:sp>
        <p:nvSpPr>
          <p:cNvPr id="35" name="TextBox 34"/>
          <p:cNvSpPr txBox="1"/>
          <p:nvPr/>
        </p:nvSpPr>
        <p:spPr>
          <a:xfrm>
            <a:off x="29946600" y="30327517"/>
            <a:ext cx="3657600" cy="1015663"/>
          </a:xfrm>
          <a:prstGeom prst="rect">
            <a:avLst/>
          </a:prstGeom>
          <a:noFill/>
        </p:spPr>
        <p:txBody>
          <a:bodyPr wrap="square" rtlCol="0">
            <a:spAutoFit/>
          </a:bodyPr>
          <a:lstStyle/>
          <a:p>
            <a:pPr algn="ctr"/>
            <a:r>
              <a:rPr lang="en-US" sz="4000" dirty="0" smtClean="0">
                <a:latin typeface="Lato Regular"/>
                <a:cs typeface="Lato Regular"/>
              </a:rPr>
              <a:t>Leah Dickstein</a:t>
            </a:r>
          </a:p>
          <a:p>
            <a:pPr algn="ctr"/>
            <a:r>
              <a:rPr lang="en-US" sz="2000" dirty="0" err="1" smtClean="0">
                <a:latin typeface="Lato Regular"/>
                <a:cs typeface="Lato Regular"/>
              </a:rPr>
              <a:t>leahdickstein@berkeley.edu</a:t>
            </a:r>
            <a:endParaRPr lang="en-US" sz="2000" dirty="0">
              <a:latin typeface="Lato Regular"/>
              <a:cs typeface="Lato Regular"/>
            </a:endParaRPr>
          </a:p>
        </p:txBody>
      </p:sp>
      <p:sp>
        <p:nvSpPr>
          <p:cNvPr id="36" name="TextBox 35"/>
          <p:cNvSpPr txBox="1"/>
          <p:nvPr/>
        </p:nvSpPr>
        <p:spPr>
          <a:xfrm>
            <a:off x="34290000" y="30327517"/>
            <a:ext cx="3657600" cy="1015663"/>
          </a:xfrm>
          <a:prstGeom prst="rect">
            <a:avLst/>
          </a:prstGeom>
          <a:noFill/>
        </p:spPr>
        <p:txBody>
          <a:bodyPr wrap="square" rtlCol="0">
            <a:spAutoFit/>
          </a:bodyPr>
          <a:lstStyle/>
          <a:p>
            <a:pPr algn="ctr"/>
            <a:r>
              <a:rPr lang="en-US" sz="4000" dirty="0" err="1" smtClean="0">
                <a:latin typeface="Lato Regular"/>
                <a:cs typeface="Lato Regular"/>
              </a:rPr>
              <a:t>Gireeja</a:t>
            </a:r>
            <a:r>
              <a:rPr lang="en-US" sz="4000" dirty="0" smtClean="0">
                <a:latin typeface="Lato Regular"/>
                <a:cs typeface="Lato Regular"/>
              </a:rPr>
              <a:t> </a:t>
            </a:r>
            <a:r>
              <a:rPr lang="en-US" sz="4000" dirty="0" err="1" smtClean="0">
                <a:latin typeface="Lato Regular"/>
                <a:cs typeface="Lato Regular"/>
              </a:rPr>
              <a:t>Ranade</a:t>
            </a:r>
            <a:endParaRPr lang="en-US" sz="4000" dirty="0" smtClean="0">
              <a:latin typeface="Lato Regular"/>
              <a:cs typeface="Lato Regular"/>
            </a:endParaRPr>
          </a:p>
          <a:p>
            <a:pPr algn="ctr"/>
            <a:r>
              <a:rPr lang="en-US" sz="2000" dirty="0" err="1" smtClean="0">
                <a:latin typeface="Lato Regular"/>
                <a:cs typeface="Lato Regular"/>
              </a:rPr>
              <a:t>gireeja@eecs.berkeley.edu</a:t>
            </a:r>
            <a:endParaRPr lang="en-US" sz="2000" dirty="0">
              <a:latin typeface="Lato Regular"/>
              <a:cs typeface="Lato Regular"/>
            </a:endParaRPr>
          </a:p>
        </p:txBody>
      </p:sp>
      <p:sp>
        <p:nvSpPr>
          <p:cNvPr id="37" name="TextBox 36"/>
          <p:cNvSpPr txBox="1"/>
          <p:nvPr/>
        </p:nvSpPr>
        <p:spPr>
          <a:xfrm>
            <a:off x="38653111" y="30327517"/>
            <a:ext cx="3657600" cy="1015663"/>
          </a:xfrm>
          <a:prstGeom prst="rect">
            <a:avLst/>
          </a:prstGeom>
          <a:noFill/>
        </p:spPr>
        <p:txBody>
          <a:bodyPr wrap="square" rtlCol="0">
            <a:spAutoFit/>
          </a:bodyPr>
          <a:lstStyle/>
          <a:p>
            <a:pPr algn="ctr"/>
            <a:r>
              <a:rPr lang="en-US" sz="4000" dirty="0" err="1" smtClean="0">
                <a:latin typeface="Lato Regular"/>
                <a:cs typeface="Lato Regular"/>
              </a:rPr>
              <a:t>Anant</a:t>
            </a:r>
            <a:r>
              <a:rPr lang="en-US" sz="4000" dirty="0" smtClean="0">
                <a:latin typeface="Lato Regular"/>
                <a:cs typeface="Lato Regular"/>
              </a:rPr>
              <a:t> </a:t>
            </a:r>
            <a:r>
              <a:rPr lang="en-US" sz="4000" dirty="0" err="1" smtClean="0">
                <a:latin typeface="Lato Regular"/>
                <a:cs typeface="Lato Regular"/>
              </a:rPr>
              <a:t>Sahai</a:t>
            </a:r>
            <a:endParaRPr lang="en-US" sz="4000" dirty="0" smtClean="0">
              <a:latin typeface="Lato Regular"/>
              <a:cs typeface="Lato Regular"/>
            </a:endParaRPr>
          </a:p>
          <a:p>
            <a:pPr algn="ctr"/>
            <a:r>
              <a:rPr lang="en-US" sz="2000" dirty="0" err="1" smtClean="0">
                <a:latin typeface="Lato Regular"/>
                <a:cs typeface="Lato Regular"/>
              </a:rPr>
              <a:t>sahai@eecs.berkeley.edu</a:t>
            </a:r>
            <a:endParaRPr lang="en-US" sz="2000" dirty="0">
              <a:latin typeface="Lato Regular"/>
              <a:cs typeface="Lato Regular"/>
            </a:endParaRPr>
          </a:p>
        </p:txBody>
      </p:sp>
      <p:sp>
        <p:nvSpPr>
          <p:cNvPr id="38" name="TextBox 37"/>
          <p:cNvSpPr txBox="1"/>
          <p:nvPr/>
        </p:nvSpPr>
        <p:spPr>
          <a:xfrm>
            <a:off x="15727680" y="29552987"/>
            <a:ext cx="5943600" cy="2308324"/>
          </a:xfrm>
          <a:prstGeom prst="rect">
            <a:avLst/>
          </a:prstGeom>
          <a:noFill/>
        </p:spPr>
        <p:txBody>
          <a:bodyPr wrap="square" rtlCol="0">
            <a:spAutoFit/>
          </a:bodyPr>
          <a:lstStyle/>
          <a:p>
            <a:pPr algn="ctr"/>
            <a:r>
              <a:rPr lang="en-US" sz="3600" dirty="0" smtClean="0">
                <a:latin typeface="Lato Regular"/>
                <a:cs typeface="Lato Regular"/>
              </a:rPr>
              <a:t>Figure 5</a:t>
            </a:r>
          </a:p>
          <a:p>
            <a:r>
              <a:rPr lang="en-US" sz="3600" dirty="0" smtClean="0">
                <a:latin typeface="Lato Regular"/>
                <a:cs typeface="Lato Regular"/>
              </a:rPr>
              <a:t>Graphical representation of the decay of the variance of C(n), E[C</a:t>
            </a:r>
            <a:r>
              <a:rPr lang="en-US" sz="3600" baseline="30000" dirty="0" smtClean="0">
                <a:latin typeface="Lato Regular"/>
                <a:cs typeface="Lato Regular"/>
              </a:rPr>
              <a:t>2</a:t>
            </a:r>
            <a:r>
              <a:rPr lang="en-US" sz="3600" dirty="0" smtClean="0">
                <a:latin typeface="Lato Regular"/>
                <a:cs typeface="Lato Regular"/>
              </a:rPr>
              <a:t>(n)] – E[C(n)]</a:t>
            </a:r>
            <a:r>
              <a:rPr lang="en-US" sz="3600" baseline="30000" dirty="0" smtClean="0">
                <a:latin typeface="Lato Regular"/>
                <a:cs typeface="Lato Regular"/>
              </a:rPr>
              <a:t>2</a:t>
            </a:r>
            <a:endParaRPr lang="en-US" sz="3600" baseline="30000" dirty="0">
              <a:latin typeface="Lato Regular"/>
              <a:cs typeface="Lato Regular"/>
            </a:endParaRPr>
          </a:p>
        </p:txBody>
      </p:sp>
      <p:sp>
        <p:nvSpPr>
          <p:cNvPr id="39" name="TextBox 38"/>
          <p:cNvSpPr txBox="1"/>
          <p:nvPr/>
        </p:nvSpPr>
        <p:spPr>
          <a:xfrm>
            <a:off x="22219920" y="12775994"/>
            <a:ext cx="5943600" cy="1200329"/>
          </a:xfrm>
          <a:prstGeom prst="rect">
            <a:avLst/>
          </a:prstGeom>
          <a:noFill/>
        </p:spPr>
        <p:txBody>
          <a:bodyPr wrap="square" rtlCol="0">
            <a:spAutoFit/>
          </a:bodyPr>
          <a:lstStyle/>
          <a:p>
            <a:pPr algn="ctr"/>
            <a:r>
              <a:rPr lang="en-US" sz="3600" dirty="0" smtClean="0">
                <a:latin typeface="Lato Regular"/>
                <a:cs typeface="Lato Regular"/>
              </a:rPr>
              <a:t>Figure 2</a:t>
            </a:r>
          </a:p>
          <a:p>
            <a:r>
              <a:rPr lang="en-US" sz="3600" dirty="0" smtClean="0">
                <a:latin typeface="Lato Regular"/>
                <a:cs typeface="Lato Regular"/>
              </a:rPr>
              <a:t>Simulation</a:t>
            </a:r>
            <a:endParaRPr lang="en-US" sz="3600" baseline="30000" dirty="0">
              <a:latin typeface="Lato Regular"/>
              <a:cs typeface="Lato Regular"/>
            </a:endParaRPr>
          </a:p>
        </p:txBody>
      </p:sp>
      <p:sp>
        <p:nvSpPr>
          <p:cNvPr id="40" name="TextBox 39"/>
          <p:cNvSpPr txBox="1"/>
          <p:nvPr/>
        </p:nvSpPr>
        <p:spPr>
          <a:xfrm>
            <a:off x="15727680" y="12775994"/>
            <a:ext cx="5943600" cy="2862322"/>
          </a:xfrm>
          <a:prstGeom prst="rect">
            <a:avLst/>
          </a:prstGeom>
          <a:noFill/>
        </p:spPr>
        <p:txBody>
          <a:bodyPr wrap="square" rtlCol="0">
            <a:spAutoFit/>
          </a:bodyPr>
          <a:lstStyle/>
          <a:p>
            <a:pPr algn="ctr"/>
            <a:r>
              <a:rPr lang="en-US" sz="3600" dirty="0" smtClean="0">
                <a:latin typeface="Lato Regular"/>
                <a:cs typeface="Lato Regular"/>
              </a:rPr>
              <a:t>Figure 1</a:t>
            </a:r>
          </a:p>
          <a:p>
            <a:r>
              <a:rPr lang="en-US" sz="3600" dirty="0" smtClean="0">
                <a:latin typeface="Lato Regular"/>
                <a:cs typeface="Lato Regular"/>
              </a:rPr>
              <a:t>Instantaneous control/communication is best, but delay is asymptotically good if D &gt; 1</a:t>
            </a:r>
            <a:endParaRPr lang="en-US" sz="3600" baseline="30000" dirty="0">
              <a:latin typeface="Lato Regular"/>
              <a:cs typeface="Lato Regular"/>
            </a:endParaRPr>
          </a:p>
        </p:txBody>
      </p:sp>
      <p:sp>
        <p:nvSpPr>
          <p:cNvPr id="41" name="TextBox 40"/>
          <p:cNvSpPr txBox="1"/>
          <p:nvPr/>
        </p:nvSpPr>
        <p:spPr>
          <a:xfrm>
            <a:off x="22219920" y="21192430"/>
            <a:ext cx="5943600" cy="1754327"/>
          </a:xfrm>
          <a:prstGeom prst="rect">
            <a:avLst/>
          </a:prstGeom>
          <a:noFill/>
        </p:spPr>
        <p:txBody>
          <a:bodyPr wrap="square" rtlCol="0">
            <a:spAutoFit/>
          </a:bodyPr>
          <a:lstStyle/>
          <a:p>
            <a:pPr algn="ctr"/>
            <a:r>
              <a:rPr lang="en-US" sz="3600" dirty="0" smtClean="0">
                <a:latin typeface="Lato Regular"/>
                <a:cs typeface="Lato Regular"/>
              </a:rPr>
              <a:t>Figure 4</a:t>
            </a:r>
          </a:p>
          <a:p>
            <a:r>
              <a:rPr lang="en-US" sz="3600" dirty="0" smtClean="0">
                <a:latin typeface="Lato Regular"/>
                <a:cs typeface="Lato Regular"/>
              </a:rPr>
              <a:t>Encoding rate changes as delay increases</a:t>
            </a:r>
          </a:p>
        </p:txBody>
      </p:sp>
      <p:sp>
        <p:nvSpPr>
          <p:cNvPr id="42" name="TextBox 41"/>
          <p:cNvSpPr txBox="1"/>
          <p:nvPr/>
        </p:nvSpPr>
        <p:spPr>
          <a:xfrm>
            <a:off x="22219920" y="29537308"/>
            <a:ext cx="5943600" cy="2308324"/>
          </a:xfrm>
          <a:prstGeom prst="rect">
            <a:avLst/>
          </a:prstGeom>
          <a:noFill/>
        </p:spPr>
        <p:txBody>
          <a:bodyPr wrap="square" rtlCol="0">
            <a:spAutoFit/>
          </a:bodyPr>
          <a:lstStyle/>
          <a:p>
            <a:pPr algn="ctr"/>
            <a:r>
              <a:rPr lang="en-US" sz="3600" dirty="0" smtClean="0">
                <a:latin typeface="Lato Regular"/>
                <a:cs typeface="Lato Regular"/>
              </a:rPr>
              <a:t>Figure 6</a:t>
            </a:r>
          </a:p>
          <a:p>
            <a:r>
              <a:rPr lang="en-US" sz="3600" dirty="0" smtClean="0">
                <a:latin typeface="Lato Regular"/>
                <a:cs typeface="Lato Regular"/>
              </a:rPr>
              <a:t>Graphical representation of the decay of drop probability, 2</a:t>
            </a:r>
            <a:r>
              <a:rPr lang="en-US" sz="3600" baseline="30000" dirty="0" smtClean="0">
                <a:latin typeface="Lato Regular"/>
                <a:cs typeface="Lato Regular"/>
              </a:rPr>
              <a:t>-((1-R)*code + 1)</a:t>
            </a:r>
            <a:endParaRPr lang="en-US" sz="3600" baseline="30000" dirty="0">
              <a:latin typeface="Lato Regular"/>
              <a:cs typeface="Lato Regular"/>
            </a:endParaRPr>
          </a:p>
        </p:txBody>
      </p:sp>
      <p:pic>
        <p:nvPicPr>
          <p:cNvPr id="43" name="Picture 42" descr="150505_fig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727680" y="16328855"/>
            <a:ext cx="5943600" cy="4028440"/>
          </a:xfrm>
          <a:prstGeom prst="rect">
            <a:avLst/>
          </a:prstGeom>
        </p:spPr>
      </p:pic>
      <p:sp>
        <p:nvSpPr>
          <p:cNvPr id="44" name="TextBox 43"/>
          <p:cNvSpPr txBox="1"/>
          <p:nvPr/>
        </p:nvSpPr>
        <p:spPr>
          <a:xfrm>
            <a:off x="15727680" y="21223208"/>
            <a:ext cx="5943600" cy="1723549"/>
          </a:xfrm>
          <a:prstGeom prst="rect">
            <a:avLst/>
          </a:prstGeom>
          <a:noFill/>
        </p:spPr>
        <p:txBody>
          <a:bodyPr wrap="square" rtlCol="0">
            <a:spAutoFit/>
          </a:bodyPr>
          <a:lstStyle/>
          <a:p>
            <a:pPr algn="ctr"/>
            <a:r>
              <a:rPr lang="en-US" sz="3600" dirty="0" smtClean="0">
                <a:latin typeface="Lato Regular"/>
                <a:cs typeface="Lato Regular"/>
              </a:rPr>
              <a:t>Figure 3</a:t>
            </a:r>
          </a:p>
          <a:p>
            <a:r>
              <a:rPr lang="en-US" sz="3500" dirty="0" smtClean="0">
                <a:latin typeface="Lato Regular"/>
                <a:cs typeface="Lato Regular"/>
              </a:rPr>
              <a:t>Optimal encoding rate decays and converges to ~0.34</a:t>
            </a:r>
          </a:p>
        </p:txBody>
      </p:sp>
      <p:pic>
        <p:nvPicPr>
          <p:cNvPr id="45" name="Picture 44" descr="sys_params.png"/>
          <p:cNvPicPr>
            <a:picLocks noChangeAspect="1"/>
          </p:cNvPicPr>
          <p:nvPr/>
        </p:nvPicPr>
        <p:blipFill rotWithShape="1">
          <a:blip r:embed="rId13">
            <a:extLst>
              <a:ext uri="{28A0092B-C50C-407E-A947-70E740481C1C}">
                <a14:useLocalDpi xmlns:a14="http://schemas.microsoft.com/office/drawing/2010/main" val="0"/>
              </a:ext>
            </a:extLst>
          </a:blip>
          <a:srcRect b="57701"/>
          <a:stretch/>
        </p:blipFill>
        <p:spPr>
          <a:xfrm>
            <a:off x="2743200" y="26423503"/>
            <a:ext cx="4639888" cy="1837996"/>
          </a:xfrm>
          <a:prstGeom prst="rect">
            <a:avLst/>
          </a:prstGeom>
        </p:spPr>
      </p:pic>
      <p:pic>
        <p:nvPicPr>
          <p:cNvPr id="46" name="Picture 45" descr="channel_encoding.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07004" y="28592671"/>
            <a:ext cx="13470531" cy="3124200"/>
          </a:xfrm>
          <a:prstGeom prst="rect">
            <a:avLst/>
          </a:prstGeom>
        </p:spPr>
      </p:pic>
      <p:pic>
        <p:nvPicPr>
          <p:cNvPr id="47" name="Picture 46" descr="sys_params.png"/>
          <p:cNvPicPr>
            <a:picLocks noChangeAspect="1"/>
          </p:cNvPicPr>
          <p:nvPr/>
        </p:nvPicPr>
        <p:blipFill rotWithShape="1">
          <a:blip r:embed="rId13">
            <a:extLst>
              <a:ext uri="{28A0092B-C50C-407E-A947-70E740481C1C}">
                <a14:useLocalDpi xmlns:a14="http://schemas.microsoft.com/office/drawing/2010/main" val="0"/>
              </a:ext>
            </a:extLst>
          </a:blip>
          <a:srcRect t="39478" b="21966"/>
          <a:stretch/>
        </p:blipFill>
        <p:spPr>
          <a:xfrm>
            <a:off x="8229600" y="26423503"/>
            <a:ext cx="5090470" cy="1837996"/>
          </a:xfrm>
          <a:prstGeom prst="rect">
            <a:avLst/>
          </a:prstGeom>
        </p:spPr>
      </p:pic>
      <p:sp>
        <p:nvSpPr>
          <p:cNvPr id="48" name="TextBox 47"/>
          <p:cNvSpPr txBox="1"/>
          <p:nvPr/>
        </p:nvSpPr>
        <p:spPr>
          <a:xfrm>
            <a:off x="29406610" y="6484306"/>
            <a:ext cx="13457704" cy="6001643"/>
          </a:xfrm>
          <a:prstGeom prst="rect">
            <a:avLst/>
          </a:prstGeom>
          <a:noFill/>
        </p:spPr>
        <p:txBody>
          <a:bodyPr wrap="square" lIns="731520" tIns="228600" rIns="731520" bIns="228600" rtlCol="0">
            <a:spAutoFit/>
          </a:bodyPr>
          <a:lstStyle/>
          <a:p>
            <a:pPr marL="571500" indent="-571500">
              <a:buFont typeface="Arial"/>
              <a:buChar char="•"/>
            </a:pPr>
            <a:r>
              <a:rPr lang="en-US" sz="4000" dirty="0"/>
              <a:t>Instantaneous control </a:t>
            </a:r>
            <a:r>
              <a:rPr lang="en-US" sz="4000" dirty="0" smtClean="0"/>
              <a:t>is best</a:t>
            </a:r>
          </a:p>
          <a:p>
            <a:pPr marL="571500" indent="-571500">
              <a:buFont typeface="Arial"/>
              <a:buChar char="•"/>
            </a:pPr>
            <a:r>
              <a:rPr lang="en-US" sz="4000" dirty="0" smtClean="0"/>
              <a:t>Real-world applications D &gt;= 1</a:t>
            </a:r>
          </a:p>
          <a:p>
            <a:pPr marL="571500" indent="-571500">
              <a:buFont typeface="Arial"/>
              <a:buChar char="•"/>
            </a:pPr>
            <a:r>
              <a:rPr lang="en-US" sz="4000" dirty="0" smtClean="0"/>
              <a:t>Performance </a:t>
            </a:r>
            <a:r>
              <a:rPr lang="en-US" sz="4000" dirty="0"/>
              <a:t>of the system improves </a:t>
            </a:r>
            <a:r>
              <a:rPr lang="en-US" sz="4000" dirty="0" smtClean="0"/>
              <a:t>asymptotically:</a:t>
            </a:r>
          </a:p>
          <a:p>
            <a:pPr marL="1428750" lvl="1" indent="-900113">
              <a:buFont typeface="Arial"/>
              <a:buChar char="•"/>
            </a:pPr>
            <a:r>
              <a:rPr lang="en-US" sz="4000" dirty="0"/>
              <a:t>W</a:t>
            </a:r>
            <a:r>
              <a:rPr lang="en-US" sz="4000" dirty="0" smtClean="0"/>
              <a:t>e </a:t>
            </a:r>
            <a:r>
              <a:rPr lang="en-US" sz="4000" dirty="0"/>
              <a:t>don't need to achieve infinite delay to reap all possible </a:t>
            </a:r>
            <a:r>
              <a:rPr lang="en-US" sz="4000" dirty="0" smtClean="0"/>
              <a:t>benefits</a:t>
            </a:r>
          </a:p>
          <a:p>
            <a:pPr marL="571500" indent="-571500">
              <a:buFont typeface="Arial"/>
              <a:buChar char="•"/>
            </a:pPr>
            <a:r>
              <a:rPr lang="en-US" sz="4000" dirty="0"/>
              <a:t>J</a:t>
            </a:r>
            <a:r>
              <a:rPr lang="en-US" sz="4000" dirty="0" smtClean="0"/>
              <a:t>aggedness </a:t>
            </a:r>
            <a:r>
              <a:rPr lang="en-US" sz="4000" dirty="0"/>
              <a:t>of the plot stems from the discrete nature of the packet drop </a:t>
            </a:r>
            <a:r>
              <a:rPr lang="en-US" sz="4000" dirty="0" smtClean="0"/>
              <a:t>model</a:t>
            </a:r>
          </a:p>
          <a:p>
            <a:pPr marL="571500" indent="-571500">
              <a:buFont typeface="Arial"/>
              <a:buChar char="•"/>
            </a:pPr>
            <a:r>
              <a:rPr lang="en-US" sz="4000" dirty="0" smtClean="0">
                <a:latin typeface="Lato Regular"/>
                <a:cs typeface="Lato Regular"/>
              </a:rPr>
              <a:t>Optimal encoding rate R asymptotically decays as delay increases, converging to 0.34</a:t>
            </a:r>
          </a:p>
        </p:txBody>
      </p:sp>
      <p:sp>
        <p:nvSpPr>
          <p:cNvPr id="49" name="Text Placeholder 8"/>
          <p:cNvSpPr>
            <a:spLocks noGrp="1"/>
          </p:cNvSpPr>
          <p:nvPr>
            <p:ph type="body" sz="quarter" idx="25"/>
          </p:nvPr>
        </p:nvSpPr>
        <p:spPr>
          <a:xfrm>
            <a:off x="29309879" y="13090754"/>
            <a:ext cx="13554435" cy="954099"/>
          </a:xfrm>
        </p:spPr>
        <p:txBody>
          <a:bodyPr/>
          <a:lstStyle/>
          <a:p>
            <a:r>
              <a:rPr lang="en-US" sz="5000" dirty="0" smtClean="0"/>
              <a:t>FUTURE WORK</a:t>
            </a:r>
            <a:endParaRPr lang="en-US" sz="5000" dirty="0"/>
          </a:p>
        </p:txBody>
      </p:sp>
      <p:sp>
        <p:nvSpPr>
          <p:cNvPr id="50" name="TextBox 49"/>
          <p:cNvSpPr txBox="1"/>
          <p:nvPr/>
        </p:nvSpPr>
        <p:spPr>
          <a:xfrm>
            <a:off x="29406610" y="13968666"/>
            <a:ext cx="13457704" cy="3539430"/>
          </a:xfrm>
          <a:prstGeom prst="rect">
            <a:avLst/>
          </a:prstGeom>
          <a:noFill/>
        </p:spPr>
        <p:txBody>
          <a:bodyPr wrap="square" lIns="731520" tIns="228600" rIns="731520" bIns="228600" rtlCol="0">
            <a:spAutoFit/>
          </a:bodyPr>
          <a:lstStyle/>
          <a:p>
            <a:pPr marL="571500" indent="-571500">
              <a:buFont typeface="Arial"/>
              <a:buChar char="•"/>
            </a:pPr>
            <a:r>
              <a:rPr lang="en-US" sz="4000" dirty="0" smtClean="0"/>
              <a:t>Refining our model further</a:t>
            </a:r>
          </a:p>
          <a:p>
            <a:pPr marL="571500" indent="-571500">
              <a:buFont typeface="Arial"/>
              <a:buChar char="•"/>
            </a:pPr>
            <a:r>
              <a:rPr lang="en-US" sz="4000" dirty="0" smtClean="0"/>
              <a:t>Nonlinear or memory-based control strategies</a:t>
            </a:r>
          </a:p>
          <a:p>
            <a:pPr marL="571500" indent="-571500">
              <a:buFont typeface="Arial"/>
              <a:buChar char="•"/>
            </a:pPr>
            <a:r>
              <a:rPr lang="en-US" sz="4000" dirty="0" smtClean="0"/>
              <a:t>Generalizing beyond Reed-Solomon codes</a:t>
            </a:r>
          </a:p>
          <a:p>
            <a:pPr marL="571500" indent="-571500">
              <a:buFont typeface="Arial"/>
              <a:buChar char="•"/>
            </a:pPr>
            <a:r>
              <a:rPr lang="en-US" sz="4000" dirty="0" smtClean="0"/>
              <a:t>“Buffering” vs. “Streaming” delay</a:t>
            </a:r>
          </a:p>
          <a:p>
            <a:pPr marL="571500" indent="-571500">
              <a:buFont typeface="Arial"/>
              <a:buChar char="•"/>
            </a:pPr>
            <a:r>
              <a:rPr lang="en-US" sz="4000" dirty="0" smtClean="0"/>
              <a:t>Further exploration of ‘finite </a:t>
            </a:r>
            <a:r>
              <a:rPr lang="en-US" sz="4000" dirty="0" err="1" smtClean="0"/>
              <a:t>blocklength</a:t>
            </a:r>
            <a:r>
              <a:rPr lang="en-US" sz="4000" dirty="0" smtClean="0"/>
              <a:t>’ effects</a:t>
            </a:r>
          </a:p>
        </p:txBody>
      </p:sp>
    </p:spTree>
    <p:extLst>
      <p:ext uri="{BB962C8B-B14F-4D97-AF65-F5344CB8AC3E}">
        <p14:creationId xmlns:p14="http://schemas.microsoft.com/office/powerpoint/2010/main" val="14264553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1577</TotalTime>
  <Words>430</Words>
  <Application>Microsoft Macintosh PowerPoint</Application>
  <PresentationFormat>Custom</PresentationFormat>
  <Paragraphs>46</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Leah Dickstein</cp:lastModifiedBy>
  <cp:revision>167</cp:revision>
  <dcterms:created xsi:type="dcterms:W3CDTF">2012-02-03T19:11:35Z</dcterms:created>
  <dcterms:modified xsi:type="dcterms:W3CDTF">2015-09-17T23:59:25Z</dcterms:modified>
</cp:coreProperties>
</file>