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59" r:id="rId10"/>
    <p:sldId id="268" r:id="rId11"/>
    <p:sldId id="270" r:id="rId12"/>
    <p:sldId id="269" r:id="rId13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gs7CbfzZA0IsophSs9yRzg+6X6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78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25485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42fd34e9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g2442fd34e9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69005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42fd34e9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g2442fd34e9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71165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42fd34e9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g2442fd34e9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29113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9" name="Google Shape;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382ab1b6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8" name="Google Shape;98;g24382ab1b6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382ab1b6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8" name="Google Shape;98;g24382ab1b6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64403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382ab1b6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8" name="Google Shape;98;g24382ab1b6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88638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382ab1b6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8" name="Google Shape;98;g24382ab1b6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54818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382ab1b6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8" name="Google Shape;98;g24382ab1b6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21083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382ab1b6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8" name="Google Shape;98;g24382ab1b6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6447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42fd34e9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g2442fd34e9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0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30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30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30"/>
          <p:cNvSpPr txBox="1">
            <a:spLocks noGrp="1"/>
          </p:cNvSpPr>
          <p:nvPr>
            <p:ph type="sldNum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>
            <a:spLocks noGrp="1"/>
          </p:cNvSpPr>
          <p:nvPr>
            <p:ph type="title"/>
          </p:nvPr>
        </p:nvSpPr>
        <p:spPr>
          <a:xfrm rot="5400000">
            <a:off x="5370512" y="2085976"/>
            <a:ext cx="5851525" cy="222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9"/>
          <p:cNvSpPr txBox="1">
            <a:spLocks noGrp="1"/>
          </p:cNvSpPr>
          <p:nvPr>
            <p:ph type="body" idx="1"/>
          </p:nvPr>
        </p:nvSpPr>
        <p:spPr>
          <a:xfrm rot="5400000">
            <a:off x="830262" y="-60323"/>
            <a:ext cx="5851525" cy="652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6" name="Google Shape;76;p39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7" name="Google Shape;77;p39"/>
          <p:cNvSpPr txBox="1">
            <a:spLocks noGrp="1"/>
          </p:cNvSpPr>
          <p:nvPr>
            <p:ph type="sldNum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body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body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body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7" name="Google Shape;27;p33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33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33"/>
          <p:cNvSpPr txBox="1">
            <a:spLocks noGrp="1"/>
          </p:cNvSpPr>
          <p:nvPr>
            <p:ph type="sldNum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 txBox="1"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1"/>
          <p:cNvSpPr txBox="1"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31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31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31"/>
          <p:cNvSpPr txBox="1">
            <a:spLocks noGrp="1"/>
          </p:cNvSpPr>
          <p:nvPr>
            <p:ph type="sldNum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body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1" name="Google Shape;41;p32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2" name="Google Shape;42;p32"/>
          <p:cNvSpPr txBox="1">
            <a:spLocks noGrp="1"/>
          </p:cNvSpPr>
          <p:nvPr>
            <p:ph type="sldNum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4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4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6" name="Google Shape;46;p34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7" name="Google Shape;47;p34"/>
          <p:cNvSpPr txBox="1">
            <a:spLocks noGrp="1"/>
          </p:cNvSpPr>
          <p:nvPr>
            <p:ph type="sldNum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0" name="Google Shape;50;p35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1" name="Google Shape;51;p35"/>
          <p:cNvSpPr txBox="1">
            <a:spLocks noGrp="1"/>
          </p:cNvSpPr>
          <p:nvPr>
            <p:ph type="sldNum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6"/>
          <p:cNvSpPr txBox="1"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6"/>
          <p:cNvSpPr txBox="1">
            <a:spLocks noGrp="1"/>
          </p:cNvSpPr>
          <p:nvPr>
            <p:ph type="body"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5" name="Google Shape;55;p36"/>
          <p:cNvSpPr txBox="1">
            <a:spLocks noGrp="1"/>
          </p:cNvSpPr>
          <p:nvPr>
            <p:ph type="body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7" name="Google Shape;57;p36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8" name="Google Shape;58;p36"/>
          <p:cNvSpPr txBox="1">
            <a:spLocks noGrp="1"/>
          </p:cNvSpPr>
          <p:nvPr>
            <p:ph type="sldNum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7"/>
          <p:cNvSpPr txBox="1"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7"/>
          <p:cNvSpPr>
            <a:spLocks noGrp="1"/>
          </p:cNvSpPr>
          <p:nvPr>
            <p:ph type="pic" idx="2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37"/>
          <p:cNvSpPr txBox="1">
            <a:spLocks noGrp="1"/>
          </p:cNvSpPr>
          <p:nvPr>
            <p:ph type="body" idx="1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37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37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5" name="Google Shape;65;p37"/>
          <p:cNvSpPr txBox="1">
            <a:spLocks noGrp="1"/>
          </p:cNvSpPr>
          <p:nvPr>
            <p:ph type="sldNum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8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8"/>
          <p:cNvSpPr txBox="1">
            <a:spLocks noGrp="1"/>
          </p:cNvSpPr>
          <p:nvPr>
            <p:ph type="body" idx="1"/>
          </p:nvPr>
        </p:nvSpPr>
        <p:spPr>
          <a:xfrm rot="5400000">
            <a:off x="2690018" y="-594519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38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38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1" name="Google Shape;71;p38"/>
          <p:cNvSpPr txBox="1">
            <a:spLocks noGrp="1"/>
          </p:cNvSpPr>
          <p:nvPr>
            <p:ph type="sldNum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8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3" name="Google Shape;13;p28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4" name="Google Shape;14;p28"/>
          <p:cNvSpPr txBox="1">
            <a:spLocks noGrp="1"/>
          </p:cNvSpPr>
          <p:nvPr>
            <p:ph type="sldNum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4" descr="Template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5" y="0"/>
            <a:ext cx="9906001" cy="717302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9425" y="2527350"/>
            <a:ext cx="9410700" cy="1192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ZA" sz="4800" b="1" dirty="0"/>
              <a:t>AR Frameworks</a:t>
            </a:r>
            <a:endParaRPr sz="4800" b="1" dirty="0"/>
          </a:p>
        </p:txBody>
      </p:sp>
      <p:sp>
        <p:nvSpPr>
          <p:cNvPr id="84" name="Google Shape;84;p4"/>
          <p:cNvSpPr txBox="1"/>
          <p:nvPr/>
        </p:nvSpPr>
        <p:spPr>
          <a:xfrm>
            <a:off x="5064113" y="6247427"/>
            <a:ext cx="4740200" cy="349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ZA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Kessel Okinga Koumou and Mfundo Andrew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ZA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2825220" y="4489087"/>
            <a:ext cx="3779100" cy="11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ZA" sz="4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VRA705</a:t>
            </a:r>
            <a:endParaRPr sz="46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4"/>
          <p:cNvPicPr preferRelativeResize="0"/>
          <p:nvPr/>
        </p:nvPicPr>
        <p:blipFill rotWithShape="1">
          <a:blip r:embed="rId4">
            <a:alphaModFix/>
          </a:blip>
          <a:srcRect t="6181" b="5242"/>
          <a:stretch/>
        </p:blipFill>
        <p:spPr>
          <a:xfrm>
            <a:off x="8168184" y="-1"/>
            <a:ext cx="1525015" cy="1364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2442fd34e91_0_2" descr="Template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906001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2442fd34e91_0_2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ZA" sz="3500" b="1" dirty="0">
                <a:solidFill>
                  <a:srgbClr val="938953"/>
                </a:solidFill>
              </a:rPr>
              <a:t>AR Foundation (cont.)</a:t>
            </a:r>
            <a:endParaRPr sz="3500" b="1" dirty="0">
              <a:solidFill>
                <a:srgbClr val="938953"/>
              </a:solidFill>
            </a:endParaRPr>
          </a:p>
        </p:txBody>
      </p:sp>
      <p:sp>
        <p:nvSpPr>
          <p:cNvPr id="111" name="Google Shape;111;g2442fd34e91_0_2"/>
          <p:cNvSpPr txBox="1">
            <a:spLocks noGrp="1"/>
          </p:cNvSpPr>
          <p:nvPr>
            <p:ph type="body" idx="1"/>
          </p:nvPr>
        </p:nvSpPr>
        <p:spPr>
          <a:xfrm>
            <a:off x="1" y="1532449"/>
            <a:ext cx="5344356" cy="4957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lang="en-GB" altLang="en-US" sz="1800" u="sng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AR Session build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AR Session Origin – </a:t>
            </a:r>
            <a:r>
              <a:rPr lang="en-GB" altLang="en-US" sz="1400" kern="12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contains the AR camera manager and AR pose driver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AR Session – </a:t>
            </a:r>
            <a:r>
              <a:rPr lang="en-GB" altLang="en-US" sz="1400" kern="12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contains the AR input manager script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Add the </a:t>
            </a:r>
            <a:r>
              <a:rPr lang="en-GB" altLang="en-US" sz="1400" b="1" kern="12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ARRaycastManager </a:t>
            </a:r>
            <a:r>
              <a:rPr lang="en-GB" altLang="en-US" sz="140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and</a:t>
            </a:r>
            <a:r>
              <a:rPr lang="en-GB" altLang="en-US" sz="14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GB" altLang="en-US" sz="1400" b="1" kern="12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ARPlaneManager</a:t>
            </a:r>
            <a:r>
              <a:rPr lang="en-GB" altLang="en-US" sz="14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GB" altLang="en-US" sz="140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scripts to AR Session Origin</a:t>
            </a:r>
          </a:p>
          <a:p>
            <a:pPr marL="457200" lvl="1" indent="0" fontAlgn="base"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lang="en-GB" altLang="en-US" sz="1200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 startAt="2"/>
              <a:defRPr/>
            </a:pPr>
            <a:r>
              <a:rPr lang="en-GB" altLang="en-US" sz="1800" u="sng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Spawn detector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Create an empty GameObject – name it </a:t>
            </a:r>
            <a:r>
              <a:rPr lang="en-GB" altLang="en-US" sz="1400" b="1" kern="12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Placement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Create a Quad inside </a:t>
            </a:r>
            <a:r>
              <a:rPr lang="en-GB" altLang="en-US" sz="1400" b="1" kern="12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Placement</a:t>
            </a:r>
            <a:r>
              <a:rPr lang="en-GB" altLang="en-US" sz="140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and set the </a:t>
            </a:r>
            <a:r>
              <a:rPr lang="en-GB" altLang="en-US" sz="1400" b="1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scale</a:t>
            </a:r>
            <a:r>
              <a:rPr lang="en-GB" altLang="en-US" sz="140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to 0.3 across x, y, z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Set the rotation of the Quad to 90, 0, 0,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Create a new material and attach it to the quad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Set the material to Unlit -&gt; transparent</a:t>
            </a:r>
          </a:p>
          <a:p>
            <a:pPr marL="457200" lvl="1" indent="0" fontAlgn="base"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lang="en-GB" altLang="en-US" sz="1200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defRPr/>
            </a:pPr>
            <a:r>
              <a:rPr lang="en-GB" altLang="en-US" sz="1800" u="sng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Spawn AR target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Create an empty GameObject – name it </a:t>
            </a:r>
            <a:r>
              <a:rPr lang="en-GB" altLang="en-US" sz="1400" b="1" kern="12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Controller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Within </a:t>
            </a:r>
            <a:r>
              <a:rPr lang="en-GB" altLang="en-US" sz="1400" b="1" kern="12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Controller</a:t>
            </a:r>
            <a:r>
              <a:rPr lang="en-GB" altLang="en-US" sz="140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create a script named </a:t>
            </a:r>
            <a:r>
              <a:rPr lang="en-GB" altLang="en-US" sz="1400" b="1" kern="12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ARPlacement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lang="en-GB" altLang="en-US" sz="1200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GB" altLang="en-US" sz="12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12" name="Google Shape;112;g2442fd34e91_0_2"/>
          <p:cNvCxnSpPr/>
          <p:nvPr/>
        </p:nvCxnSpPr>
        <p:spPr>
          <a:xfrm>
            <a:off x="622076" y="1416068"/>
            <a:ext cx="7546200" cy="0"/>
          </a:xfrm>
          <a:prstGeom prst="straightConnector1">
            <a:avLst/>
          </a:prstGeom>
          <a:noFill/>
          <a:ln w="44450" cap="flat" cmpd="sng">
            <a:solidFill>
              <a:srgbClr val="93895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3" name="Google Shape;113;g2442fd34e91_0_2"/>
          <p:cNvPicPr preferRelativeResize="0"/>
          <p:nvPr/>
        </p:nvPicPr>
        <p:blipFill rotWithShape="1">
          <a:blip r:embed="rId4">
            <a:alphaModFix/>
          </a:blip>
          <a:srcRect t="6182" b="5243"/>
          <a:stretch/>
        </p:blipFill>
        <p:spPr>
          <a:xfrm>
            <a:off x="8168184" y="-1"/>
            <a:ext cx="1525015" cy="136433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11;g2442fd34e91_0_2">
            <a:extLst>
              <a:ext uri="{FF2B5EF4-FFF2-40B4-BE49-F238E27FC236}">
                <a16:creationId xmlns:a16="http://schemas.microsoft.com/office/drawing/2014/main" id="{1AFBF18C-5C4B-9765-38B2-79F9D0C51FF6}"/>
              </a:ext>
            </a:extLst>
          </p:cNvPr>
          <p:cNvSpPr txBox="1">
            <a:spLocks/>
          </p:cNvSpPr>
          <p:nvPr/>
        </p:nvSpPr>
        <p:spPr>
          <a:xfrm>
            <a:off x="4989249" y="1532449"/>
            <a:ext cx="4703949" cy="4957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defRPr/>
            </a:pPr>
            <a:r>
              <a:rPr lang="en-GB" altLang="en-US" sz="1800" u="sng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Placement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Drag and drop your PlacementIndicator GameObject into the Controller</a:t>
            </a:r>
            <a:endParaRPr lang="en-GB" altLang="en-US" sz="1400" kern="1200" dirty="0">
              <a:solidFill>
                <a:srgbClr val="FF0000"/>
              </a:solidFill>
              <a:latin typeface="Arial"/>
              <a:ea typeface="+mn-ea"/>
              <a:cs typeface="+mn-cs"/>
            </a:endParaRP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For the AR object any 3D asset can be utilized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Download and import any 3D asset and place it in the controller </a:t>
            </a:r>
            <a:endParaRPr lang="en-GB" altLang="en-US" sz="1400" kern="1200" dirty="0">
              <a:solidFill>
                <a:srgbClr val="FF0000"/>
              </a:solidFill>
              <a:latin typeface="Arial"/>
              <a:ea typeface="+mn-ea"/>
              <a:cs typeface="+mn-cs"/>
            </a:endParaRPr>
          </a:p>
          <a:p>
            <a:pPr marL="457200" lvl="1" indent="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defRPr/>
            </a:pPr>
            <a:endParaRPr lang="en-GB" altLang="en-US" sz="1200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defRPr/>
            </a:pPr>
            <a:r>
              <a:rPr lang="en-GB" altLang="en-US" sz="1800" u="sng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Build and Run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Save your work and build an .apk to a mobile device</a:t>
            </a:r>
            <a:endParaRPr lang="en-GB" altLang="en-US" sz="1200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lang="en-GB" altLang="en-US" sz="1200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150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2442fd34e91_0_2" descr="Template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906001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2442fd34e91_0_2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ZA" sz="3500" b="1" dirty="0">
                <a:solidFill>
                  <a:srgbClr val="938953"/>
                </a:solidFill>
              </a:rPr>
              <a:t>Activity</a:t>
            </a:r>
            <a:endParaRPr sz="3500" b="1" dirty="0">
              <a:solidFill>
                <a:srgbClr val="938953"/>
              </a:solidFill>
            </a:endParaRPr>
          </a:p>
        </p:txBody>
      </p:sp>
      <p:sp>
        <p:nvSpPr>
          <p:cNvPr id="111" name="Google Shape;111;g2442fd34e91_0_2"/>
          <p:cNvSpPr txBox="1">
            <a:spLocks noGrp="1"/>
          </p:cNvSpPr>
          <p:nvPr>
            <p:ph type="body" idx="1"/>
          </p:nvPr>
        </p:nvSpPr>
        <p:spPr>
          <a:xfrm>
            <a:off x="1" y="1532449"/>
            <a:ext cx="5344356" cy="4957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lang="en-GB" altLang="en-US" sz="1800" u="sng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Create a new unity build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Title – </a:t>
            </a:r>
            <a:r>
              <a:rPr lang="en-GB" altLang="en-US" sz="1400" kern="12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AR movement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Platform – </a:t>
            </a:r>
            <a:r>
              <a:rPr lang="en-GB" altLang="en-US" sz="1400" kern="12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Android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Auto Graphics API- </a:t>
            </a:r>
            <a:r>
              <a:rPr lang="en-GB" altLang="en-US" sz="1400" kern="12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Set to uncheck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Graphics API – </a:t>
            </a:r>
            <a:r>
              <a:rPr lang="en-GB" altLang="en-US" sz="1400" kern="12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Set to OpenGLES3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Minimum API Level – </a:t>
            </a:r>
            <a:r>
              <a:rPr lang="en-GB" altLang="en-US" sz="1400" kern="12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Set to Android 10 (API 29)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Scripting Backend – </a:t>
            </a:r>
            <a:r>
              <a:rPr lang="en-GB" altLang="en-US" sz="1400" kern="12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Set to IL2CPP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Target Architectures – </a:t>
            </a:r>
            <a:r>
              <a:rPr lang="en-GB" altLang="en-US" sz="1400" kern="12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Set to ARMv7 and ARM64 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XR Plug-in Management –</a:t>
            </a:r>
            <a:r>
              <a:rPr lang="en-GB" altLang="en-US" sz="1400" kern="12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 Select ARCore</a:t>
            </a:r>
          </a:p>
          <a:p>
            <a:pPr marL="457200" lvl="1" indent="0" fontAlgn="base"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lang="en-GB" altLang="en-US" sz="1200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 startAt="2"/>
              <a:defRPr/>
            </a:pPr>
            <a:r>
              <a:rPr lang="en-GB" altLang="en-US" sz="1800" u="sng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Packages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Lean touch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ARFoundation</a:t>
            </a:r>
            <a:endParaRPr lang="en-GB" altLang="en-US" sz="1400" kern="1200" dirty="0">
              <a:solidFill>
                <a:schemeClr val="tx1"/>
              </a:solidFill>
              <a:latin typeface="Arial"/>
              <a:ea typeface="+mn-ea"/>
              <a:cs typeface="+mn-cs"/>
            </a:endParaRP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ARCore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defRPr/>
            </a:pPr>
            <a:r>
              <a:rPr lang="en-GB" altLang="en-US" sz="1800" u="sng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Hierarchy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Right click on lean then select touch</a:t>
            </a:r>
            <a:endParaRPr lang="en-GB" altLang="en-US" sz="1400" b="1" kern="1200" dirty="0">
              <a:solidFill>
                <a:srgbClr val="FF0000"/>
              </a:solidFill>
              <a:latin typeface="Arial"/>
              <a:ea typeface="+mn-ea"/>
              <a:cs typeface="+mn-cs"/>
            </a:endParaRP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lang="en-GB" altLang="en-US" sz="1200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GB" altLang="en-US" sz="12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12" name="Google Shape;112;g2442fd34e91_0_2"/>
          <p:cNvCxnSpPr/>
          <p:nvPr/>
        </p:nvCxnSpPr>
        <p:spPr>
          <a:xfrm>
            <a:off x="622076" y="1416068"/>
            <a:ext cx="7546200" cy="0"/>
          </a:xfrm>
          <a:prstGeom prst="straightConnector1">
            <a:avLst/>
          </a:prstGeom>
          <a:noFill/>
          <a:ln w="44450" cap="flat" cmpd="sng">
            <a:solidFill>
              <a:srgbClr val="93895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3" name="Google Shape;113;g2442fd34e91_0_2"/>
          <p:cNvPicPr preferRelativeResize="0"/>
          <p:nvPr/>
        </p:nvPicPr>
        <p:blipFill rotWithShape="1">
          <a:blip r:embed="rId4">
            <a:alphaModFix/>
          </a:blip>
          <a:srcRect t="6182" b="5243"/>
          <a:stretch/>
        </p:blipFill>
        <p:spPr>
          <a:xfrm>
            <a:off x="8168184" y="-1"/>
            <a:ext cx="1525015" cy="136433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11;g2442fd34e91_0_2">
            <a:extLst>
              <a:ext uri="{FF2B5EF4-FFF2-40B4-BE49-F238E27FC236}">
                <a16:creationId xmlns:a16="http://schemas.microsoft.com/office/drawing/2014/main" id="{1AFBF18C-5C4B-9765-38B2-79F9D0C51FF6}"/>
              </a:ext>
            </a:extLst>
          </p:cNvPr>
          <p:cNvSpPr txBox="1">
            <a:spLocks/>
          </p:cNvSpPr>
          <p:nvPr/>
        </p:nvSpPr>
        <p:spPr>
          <a:xfrm>
            <a:off x="4989249" y="1532449"/>
            <a:ext cx="4703949" cy="4957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defRPr/>
            </a:pPr>
            <a:r>
              <a:rPr lang="en-GB" altLang="en-US" sz="1800" u="sng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3D asset Prefab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Add lean pinch scale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Add lean drag translate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Add lean twist axis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Ensure prefab size scaled to 0.3 across x, y, z</a:t>
            </a:r>
            <a:endParaRPr lang="en-GB" altLang="en-US" sz="1200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defRPr/>
            </a:pPr>
            <a:r>
              <a:rPr lang="en-GB" altLang="en-US" sz="1800" u="sng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Build and Run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Save your work and build an .apk to a mobile device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Zip project and upload on </a:t>
            </a:r>
            <a:r>
              <a:rPr lang="en-GB" altLang="en-US" sz="1400" kern="120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iKamva</a:t>
            </a: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with .</a:t>
            </a:r>
            <a:r>
              <a:rPr lang="en-GB" altLang="en-US" sz="1400" kern="120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apk</a:t>
            </a: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build – </a:t>
            </a:r>
            <a:r>
              <a:rPr lang="en-GB" altLang="en-US" sz="1400" kern="12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Later an upload folder will be created</a:t>
            </a:r>
            <a:endParaRPr lang="en-GB" altLang="en-US" sz="1200" kern="1200" dirty="0">
              <a:solidFill>
                <a:srgbClr val="FF0000"/>
              </a:solidFill>
              <a:latin typeface="Arial"/>
              <a:ea typeface="+mn-ea"/>
              <a:cs typeface="+mn-cs"/>
            </a:endParaRPr>
          </a:p>
          <a:p>
            <a:pPr marL="457200" lvl="1" indent="0" fontAlgn="base"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lang="en-GB" altLang="en-US" sz="1400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457200" lvl="1" indent="0" fontAlgn="base"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lang="en-GB" altLang="en-US" sz="1200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920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2442fd34e91_0_2" descr="Template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906001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2442fd34e91_0_2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ZA" sz="3500" b="1" dirty="0">
                <a:solidFill>
                  <a:srgbClr val="938953"/>
                </a:solidFill>
              </a:rPr>
              <a:t>Activity</a:t>
            </a:r>
            <a:endParaRPr sz="3500" b="1" dirty="0">
              <a:solidFill>
                <a:srgbClr val="938953"/>
              </a:solidFill>
            </a:endParaRPr>
          </a:p>
        </p:txBody>
      </p:sp>
      <p:sp>
        <p:nvSpPr>
          <p:cNvPr id="111" name="Google Shape;111;g2442fd34e91_0_2"/>
          <p:cNvSpPr txBox="1">
            <a:spLocks noGrp="1"/>
          </p:cNvSpPr>
          <p:nvPr>
            <p:ph type="body" idx="1"/>
          </p:nvPr>
        </p:nvSpPr>
        <p:spPr>
          <a:xfrm>
            <a:off x="1" y="1532449"/>
            <a:ext cx="5344356" cy="4957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lang="en-GB" altLang="en-US" sz="1800" u="sng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Create a new unity build using </a:t>
            </a:r>
            <a:r>
              <a:rPr lang="en-GB" altLang="en-US" sz="1800" u="sng" kern="12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2 scenes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Title – </a:t>
            </a:r>
            <a:r>
              <a:rPr lang="en-GB" altLang="en-US" sz="1400" kern="12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AR movement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Platform – </a:t>
            </a:r>
            <a:r>
              <a:rPr lang="en-GB" altLang="en-US" sz="1400" kern="12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Android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Auto Graphics API- </a:t>
            </a:r>
            <a:r>
              <a:rPr lang="en-GB" altLang="en-US" sz="1400" kern="12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Set to uncheck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Graphics API – </a:t>
            </a:r>
            <a:r>
              <a:rPr lang="en-GB" altLang="en-US" sz="1400" kern="12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Set to OpenGLES3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Minimum API Level – </a:t>
            </a:r>
            <a:r>
              <a:rPr lang="en-GB" altLang="en-US" sz="1400" kern="12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Set to Android 10 (API 29)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Scripting Backend – </a:t>
            </a:r>
            <a:r>
              <a:rPr lang="en-GB" altLang="en-US" sz="1400" kern="12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Set to IL2CPP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Target Architectures – </a:t>
            </a:r>
            <a:r>
              <a:rPr lang="en-GB" altLang="en-US" sz="1400" kern="12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Set to ARMv7 and ARM64 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XR Plug-in Management –</a:t>
            </a:r>
            <a:r>
              <a:rPr lang="en-GB" altLang="en-US" sz="1400" kern="12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 Select </a:t>
            </a:r>
            <a:r>
              <a:rPr lang="en-GB" altLang="en-US" sz="1400" kern="1200" dirty="0" err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ARCore</a:t>
            </a:r>
            <a:endParaRPr lang="en-GB" altLang="en-US" sz="1400" kern="1200" dirty="0">
              <a:solidFill>
                <a:srgbClr val="FF0000"/>
              </a:solidFill>
              <a:latin typeface="Arial"/>
              <a:ea typeface="+mn-ea"/>
              <a:cs typeface="+mn-cs"/>
            </a:endParaRP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Ensure you have a main scene which can capture user data such as the </a:t>
            </a:r>
            <a:r>
              <a:rPr lang="en-GB" altLang="en-US" sz="1400" kern="12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GB" altLang="en-US" sz="140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and </a:t>
            </a:r>
            <a:r>
              <a:rPr lang="en-GB" altLang="en-US" sz="1400" kern="12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surname</a:t>
            </a:r>
          </a:p>
          <a:p>
            <a:pPr marL="457200" lvl="1" indent="0" fontAlgn="base"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lang="en-GB" altLang="en-US" sz="1200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 startAt="2"/>
              <a:defRPr/>
            </a:pPr>
            <a:r>
              <a:rPr lang="en-GB" altLang="en-US" sz="1800" u="sng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Packages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Lean touch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ARFoundation</a:t>
            </a:r>
            <a:endParaRPr lang="en-GB" altLang="en-US" sz="1400" kern="1200" dirty="0">
              <a:solidFill>
                <a:schemeClr val="tx1"/>
              </a:solidFill>
              <a:latin typeface="Arial"/>
              <a:ea typeface="+mn-ea"/>
              <a:cs typeface="+mn-cs"/>
            </a:endParaRP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ARCore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defRPr/>
            </a:pPr>
            <a:r>
              <a:rPr lang="en-GB" altLang="en-US" sz="1800" u="sng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Hierarchy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Right click on lean then select touch</a:t>
            </a:r>
            <a:endParaRPr lang="en-GB" altLang="en-US" sz="1400" b="1" kern="1200" dirty="0">
              <a:solidFill>
                <a:srgbClr val="FF0000"/>
              </a:solidFill>
              <a:latin typeface="Arial"/>
              <a:ea typeface="+mn-ea"/>
              <a:cs typeface="+mn-cs"/>
            </a:endParaRP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lang="en-GB" altLang="en-US" sz="1200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GB" altLang="en-US" sz="12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12" name="Google Shape;112;g2442fd34e91_0_2"/>
          <p:cNvCxnSpPr/>
          <p:nvPr/>
        </p:nvCxnSpPr>
        <p:spPr>
          <a:xfrm>
            <a:off x="622076" y="1416068"/>
            <a:ext cx="7546200" cy="0"/>
          </a:xfrm>
          <a:prstGeom prst="straightConnector1">
            <a:avLst/>
          </a:prstGeom>
          <a:noFill/>
          <a:ln w="44450" cap="flat" cmpd="sng">
            <a:solidFill>
              <a:srgbClr val="93895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3" name="Google Shape;113;g2442fd34e91_0_2"/>
          <p:cNvPicPr preferRelativeResize="0"/>
          <p:nvPr/>
        </p:nvPicPr>
        <p:blipFill rotWithShape="1">
          <a:blip r:embed="rId4">
            <a:alphaModFix/>
          </a:blip>
          <a:srcRect t="6182" b="5243"/>
          <a:stretch/>
        </p:blipFill>
        <p:spPr>
          <a:xfrm>
            <a:off x="8168184" y="-1"/>
            <a:ext cx="1525015" cy="136433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11;g2442fd34e91_0_2">
            <a:extLst>
              <a:ext uri="{FF2B5EF4-FFF2-40B4-BE49-F238E27FC236}">
                <a16:creationId xmlns:a16="http://schemas.microsoft.com/office/drawing/2014/main" id="{1AFBF18C-5C4B-9765-38B2-79F9D0C51FF6}"/>
              </a:ext>
            </a:extLst>
          </p:cNvPr>
          <p:cNvSpPr txBox="1">
            <a:spLocks/>
          </p:cNvSpPr>
          <p:nvPr/>
        </p:nvSpPr>
        <p:spPr>
          <a:xfrm>
            <a:off x="4989249" y="1532449"/>
            <a:ext cx="4703949" cy="4957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defRPr/>
            </a:pPr>
            <a:r>
              <a:rPr lang="en-GB" altLang="en-US" sz="1800" u="sng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Canvas asset Prefab</a:t>
            </a:r>
            <a:r>
              <a:rPr lang="en-GB" altLang="en-US" sz="1800" u="sng" kern="12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*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Add lean pinch scale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Add lean drag translate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Add lean twist axis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Ensure prefab size scaled to 0.3 across x, y, z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Set to world space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Display the stored </a:t>
            </a:r>
            <a:r>
              <a:rPr lang="en-GB" altLang="en-US" sz="1400" kern="12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and </a:t>
            </a:r>
            <a:r>
              <a:rPr lang="en-GB" altLang="en-US" sz="1400" kern="12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surname</a:t>
            </a:r>
            <a:endParaRPr lang="en-GB" altLang="en-US" sz="1200" kern="1200" dirty="0">
              <a:solidFill>
                <a:srgbClr val="FF0000"/>
              </a:solidFill>
              <a:latin typeface="Arial"/>
              <a:ea typeface="+mn-ea"/>
              <a:cs typeface="+mn-cs"/>
            </a:endParaRP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defRPr/>
            </a:pPr>
            <a:r>
              <a:rPr lang="en-GB" altLang="en-US" sz="1800" u="sng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Build and Run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Save your work and build an .apk to a mobile device</a:t>
            </a:r>
          </a:p>
        </p:txBody>
      </p:sp>
    </p:spTree>
    <p:extLst>
      <p:ext uri="{BB962C8B-B14F-4D97-AF65-F5344CB8AC3E}">
        <p14:creationId xmlns:p14="http://schemas.microsoft.com/office/powerpoint/2010/main" val="2139249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9" descr="Template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9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ZA" b="1" dirty="0">
                <a:solidFill>
                  <a:srgbClr val="938953"/>
                </a:solidFill>
              </a:rPr>
              <a:t>Outlines</a:t>
            </a:r>
            <a:endParaRPr b="1" dirty="0">
              <a:solidFill>
                <a:srgbClr val="938953"/>
              </a:solidFill>
            </a:endParaRPr>
          </a:p>
        </p:txBody>
      </p:sp>
      <p:sp>
        <p:nvSpPr>
          <p:cNvPr id="93" name="Google Shape;93;p9"/>
          <p:cNvSpPr txBox="1">
            <a:spLocks noGrp="1"/>
          </p:cNvSpPr>
          <p:nvPr>
            <p:ph type="body" idx="1"/>
          </p:nvPr>
        </p:nvSpPr>
        <p:spPr>
          <a:xfrm>
            <a:off x="622076" y="1638971"/>
            <a:ext cx="89154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-501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500"/>
              <a:buFont typeface="Noto Sans Symbols"/>
              <a:buChar char="❖"/>
            </a:pPr>
            <a:r>
              <a:rPr lang="en-GB" sz="2500" dirty="0"/>
              <a:t>Background/Introduction</a:t>
            </a:r>
          </a:p>
          <a:p>
            <a:pPr marL="914400" lvl="0" indent="-501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500"/>
              <a:buFont typeface="Noto Sans Symbols"/>
              <a:buChar char="❖"/>
            </a:pPr>
            <a:r>
              <a:rPr lang="en-GB" sz="2500" dirty="0"/>
              <a:t>AR Foundation</a:t>
            </a:r>
          </a:p>
          <a:p>
            <a:pPr marL="914400" lvl="0" indent="-501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500"/>
              <a:buFont typeface="Noto Sans Symbols"/>
              <a:buChar char="❖"/>
            </a:pPr>
            <a:r>
              <a:rPr lang="en-ZA" sz="2500" dirty="0"/>
              <a:t>Activity</a:t>
            </a:r>
            <a:endParaRPr sz="2500" dirty="0"/>
          </a:p>
          <a:p>
            <a:pPr marL="4572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500" dirty="0"/>
          </a:p>
        </p:txBody>
      </p:sp>
      <p:cxnSp>
        <p:nvCxnSpPr>
          <p:cNvPr id="94" name="Google Shape;94;p9"/>
          <p:cNvCxnSpPr/>
          <p:nvPr/>
        </p:nvCxnSpPr>
        <p:spPr>
          <a:xfrm>
            <a:off x="622076" y="1416068"/>
            <a:ext cx="7546109" cy="0"/>
          </a:xfrm>
          <a:prstGeom prst="straightConnector1">
            <a:avLst/>
          </a:prstGeom>
          <a:noFill/>
          <a:ln w="44450" cap="flat" cmpd="sng">
            <a:solidFill>
              <a:srgbClr val="93895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5" name="Google Shape;95;p9"/>
          <p:cNvPicPr preferRelativeResize="0"/>
          <p:nvPr/>
        </p:nvPicPr>
        <p:blipFill rotWithShape="1">
          <a:blip r:embed="rId4">
            <a:alphaModFix/>
          </a:blip>
          <a:srcRect t="6181" b="5242"/>
          <a:stretch/>
        </p:blipFill>
        <p:spPr>
          <a:xfrm>
            <a:off x="8168184" y="-1"/>
            <a:ext cx="1525015" cy="1364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24382ab1b60_0_1" descr="Template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906001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24382ab1b60_0_1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ZA" sz="3500" b="1" dirty="0">
                <a:solidFill>
                  <a:srgbClr val="938953"/>
                </a:solidFill>
              </a:rPr>
              <a:t>Background/Introduction</a:t>
            </a:r>
            <a:endParaRPr sz="3500" b="1" dirty="0">
              <a:solidFill>
                <a:srgbClr val="938953"/>
              </a:solidFill>
            </a:endParaRPr>
          </a:p>
        </p:txBody>
      </p:sp>
      <p:sp>
        <p:nvSpPr>
          <p:cNvPr id="102" name="Google Shape;102;g24382ab1b60_0_1"/>
          <p:cNvSpPr txBox="1">
            <a:spLocks noGrp="1"/>
          </p:cNvSpPr>
          <p:nvPr>
            <p:ph type="body" idx="1"/>
          </p:nvPr>
        </p:nvSpPr>
        <p:spPr>
          <a:xfrm>
            <a:off x="495301" y="1532451"/>
            <a:ext cx="8915400" cy="49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What is augmented reality (AR)?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GB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AR is a type of immersive technology which enables a user to view computer generated information over the physical world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GB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What are AR frameworks?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GB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Essential supporting structures for AR development across multiple devices. 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What are the types of AR implementations?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GB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Marker-based – QR Code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GB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Marker-less – Google Maps (GPS)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GB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Projection-based – Star wars Sci-fi based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GB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Partially/superimposed – Virtually placing an object in the real world</a:t>
            </a: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200" dirty="0"/>
          </a:p>
        </p:txBody>
      </p:sp>
      <p:cxnSp>
        <p:nvCxnSpPr>
          <p:cNvPr id="103" name="Google Shape;103;g24382ab1b60_0_1"/>
          <p:cNvCxnSpPr/>
          <p:nvPr/>
        </p:nvCxnSpPr>
        <p:spPr>
          <a:xfrm>
            <a:off x="622076" y="1416068"/>
            <a:ext cx="7546200" cy="0"/>
          </a:xfrm>
          <a:prstGeom prst="straightConnector1">
            <a:avLst/>
          </a:prstGeom>
          <a:noFill/>
          <a:ln w="44450" cap="flat" cmpd="sng">
            <a:solidFill>
              <a:srgbClr val="93895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4" name="Google Shape;104;g24382ab1b60_0_1"/>
          <p:cNvPicPr preferRelativeResize="0"/>
          <p:nvPr/>
        </p:nvPicPr>
        <p:blipFill rotWithShape="1">
          <a:blip r:embed="rId4">
            <a:alphaModFix/>
          </a:blip>
          <a:srcRect t="6181" b="5243"/>
          <a:stretch/>
        </p:blipFill>
        <p:spPr>
          <a:xfrm>
            <a:off x="8168184" y="-1"/>
            <a:ext cx="1525015" cy="1364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24382ab1b60_0_1" descr="Template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906001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24382ab1b60_0_1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ZA" sz="3500" b="1" dirty="0">
                <a:solidFill>
                  <a:srgbClr val="938953"/>
                </a:solidFill>
              </a:rPr>
              <a:t>Background/Introduction (cont.)</a:t>
            </a:r>
            <a:endParaRPr sz="3500" b="1" dirty="0">
              <a:solidFill>
                <a:srgbClr val="938953"/>
              </a:solidFill>
            </a:endParaRPr>
          </a:p>
        </p:txBody>
      </p:sp>
      <p:sp>
        <p:nvSpPr>
          <p:cNvPr id="102" name="Google Shape;102;g24382ab1b60_0_1"/>
          <p:cNvSpPr txBox="1">
            <a:spLocks noGrp="1"/>
          </p:cNvSpPr>
          <p:nvPr>
            <p:ph type="body" idx="1"/>
          </p:nvPr>
        </p:nvSpPr>
        <p:spPr>
          <a:xfrm>
            <a:off x="495301" y="1532451"/>
            <a:ext cx="8915400" cy="49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Marker-based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GB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This type of AR implementation requires an image target to function.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GB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200" dirty="0"/>
          </a:p>
        </p:txBody>
      </p:sp>
      <p:cxnSp>
        <p:nvCxnSpPr>
          <p:cNvPr id="103" name="Google Shape;103;g24382ab1b60_0_1"/>
          <p:cNvCxnSpPr/>
          <p:nvPr/>
        </p:nvCxnSpPr>
        <p:spPr>
          <a:xfrm>
            <a:off x="622076" y="1416068"/>
            <a:ext cx="7546200" cy="0"/>
          </a:xfrm>
          <a:prstGeom prst="straightConnector1">
            <a:avLst/>
          </a:prstGeom>
          <a:noFill/>
          <a:ln w="44450" cap="flat" cmpd="sng">
            <a:solidFill>
              <a:srgbClr val="93895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4" name="Google Shape;104;g24382ab1b60_0_1"/>
          <p:cNvPicPr preferRelativeResize="0"/>
          <p:nvPr/>
        </p:nvPicPr>
        <p:blipFill rotWithShape="1">
          <a:blip r:embed="rId4">
            <a:alphaModFix/>
          </a:blip>
          <a:srcRect t="6181" b="5243"/>
          <a:stretch/>
        </p:blipFill>
        <p:spPr>
          <a:xfrm>
            <a:off x="8168184" y="-1"/>
            <a:ext cx="1525015" cy="1364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5DE81C5-A1F9-A6BE-911D-0277DC446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299" y="3429000"/>
            <a:ext cx="4621169" cy="25178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5192C6-D7D0-86F4-F802-D95FF6D226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1767" y="3429000"/>
            <a:ext cx="3792041" cy="251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91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24382ab1b60_0_1" descr="Template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906001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24382ab1b60_0_1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ZA" sz="3500" b="1" dirty="0">
                <a:solidFill>
                  <a:srgbClr val="938953"/>
                </a:solidFill>
              </a:rPr>
              <a:t>Background/Introduction (cont.)</a:t>
            </a:r>
            <a:endParaRPr sz="3500" b="1" dirty="0">
              <a:solidFill>
                <a:srgbClr val="938953"/>
              </a:solidFill>
            </a:endParaRPr>
          </a:p>
        </p:txBody>
      </p:sp>
      <p:sp>
        <p:nvSpPr>
          <p:cNvPr id="102" name="Google Shape;102;g24382ab1b60_0_1"/>
          <p:cNvSpPr txBox="1">
            <a:spLocks noGrp="1"/>
          </p:cNvSpPr>
          <p:nvPr>
            <p:ph type="body" idx="1"/>
          </p:nvPr>
        </p:nvSpPr>
        <p:spPr>
          <a:xfrm>
            <a:off x="495301" y="1532451"/>
            <a:ext cx="8915400" cy="49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Marker-less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GB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This type of AR implementation requires external technology such as a global positioning system (GPS) to provide results.</a:t>
            </a: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200" dirty="0"/>
          </a:p>
        </p:txBody>
      </p:sp>
      <p:cxnSp>
        <p:nvCxnSpPr>
          <p:cNvPr id="103" name="Google Shape;103;g24382ab1b60_0_1"/>
          <p:cNvCxnSpPr/>
          <p:nvPr/>
        </p:nvCxnSpPr>
        <p:spPr>
          <a:xfrm>
            <a:off x="622076" y="1416068"/>
            <a:ext cx="7546200" cy="0"/>
          </a:xfrm>
          <a:prstGeom prst="straightConnector1">
            <a:avLst/>
          </a:prstGeom>
          <a:noFill/>
          <a:ln w="44450" cap="flat" cmpd="sng">
            <a:solidFill>
              <a:srgbClr val="93895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4" name="Google Shape;104;g24382ab1b60_0_1"/>
          <p:cNvPicPr preferRelativeResize="0"/>
          <p:nvPr/>
        </p:nvPicPr>
        <p:blipFill rotWithShape="1">
          <a:blip r:embed="rId4">
            <a:alphaModFix/>
          </a:blip>
          <a:srcRect t="6181" b="5243"/>
          <a:stretch/>
        </p:blipFill>
        <p:spPr>
          <a:xfrm>
            <a:off x="8168184" y="-1"/>
            <a:ext cx="1525015" cy="1364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picture containing outdoor, building, street, road&#10;&#10;Description automatically generated">
            <a:extLst>
              <a:ext uri="{FF2B5EF4-FFF2-40B4-BE49-F238E27FC236}">
                <a16:creationId xmlns:a16="http://schemas.microsoft.com/office/drawing/2014/main" id="{8CAAD034-577B-FABE-996D-E60FF2B17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3002199"/>
            <a:ext cx="3865609" cy="331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A picture containing wall, flooring, indoor, green">
            <a:extLst>
              <a:ext uri="{FF2B5EF4-FFF2-40B4-BE49-F238E27FC236}">
                <a16:creationId xmlns:a16="http://schemas.microsoft.com/office/drawing/2014/main" id="{F95AA68A-3966-A4C0-9F60-7DD12869D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" r="2176" b="23750"/>
          <a:stretch>
            <a:fillRect/>
          </a:stretch>
        </p:blipFill>
        <p:spPr bwMode="auto">
          <a:xfrm>
            <a:off x="5906503" y="3002199"/>
            <a:ext cx="3024188" cy="331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8385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24382ab1b60_0_1" descr="Template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906001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24382ab1b60_0_1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ZA" sz="3500" b="1" dirty="0">
                <a:solidFill>
                  <a:srgbClr val="938953"/>
                </a:solidFill>
              </a:rPr>
              <a:t>Background/Introduction (cont.)</a:t>
            </a:r>
            <a:endParaRPr sz="3500" b="1" dirty="0">
              <a:solidFill>
                <a:srgbClr val="938953"/>
              </a:solidFill>
            </a:endParaRPr>
          </a:p>
        </p:txBody>
      </p:sp>
      <p:sp>
        <p:nvSpPr>
          <p:cNvPr id="102" name="Google Shape;102;g24382ab1b60_0_1"/>
          <p:cNvSpPr txBox="1">
            <a:spLocks noGrp="1"/>
          </p:cNvSpPr>
          <p:nvPr>
            <p:ph type="body" idx="1"/>
          </p:nvPr>
        </p:nvSpPr>
        <p:spPr>
          <a:xfrm>
            <a:off x="495301" y="1532451"/>
            <a:ext cx="8915400" cy="49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Projection-based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GB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This type of AR implementation relies on different lighting sources such as lasers to produce a hologram-like output.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GB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200" dirty="0"/>
          </a:p>
        </p:txBody>
      </p:sp>
      <p:cxnSp>
        <p:nvCxnSpPr>
          <p:cNvPr id="103" name="Google Shape;103;g24382ab1b60_0_1"/>
          <p:cNvCxnSpPr/>
          <p:nvPr/>
        </p:nvCxnSpPr>
        <p:spPr>
          <a:xfrm>
            <a:off x="622076" y="1416068"/>
            <a:ext cx="7546200" cy="0"/>
          </a:xfrm>
          <a:prstGeom prst="straightConnector1">
            <a:avLst/>
          </a:prstGeom>
          <a:noFill/>
          <a:ln w="44450" cap="flat" cmpd="sng">
            <a:solidFill>
              <a:srgbClr val="93895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4" name="Google Shape;104;g24382ab1b60_0_1"/>
          <p:cNvPicPr preferRelativeResize="0"/>
          <p:nvPr/>
        </p:nvPicPr>
        <p:blipFill rotWithShape="1">
          <a:blip r:embed="rId4">
            <a:alphaModFix/>
          </a:blip>
          <a:srcRect t="6181" b="5243"/>
          <a:stretch/>
        </p:blipFill>
        <p:spPr>
          <a:xfrm>
            <a:off x="8168184" y="-1"/>
            <a:ext cx="1525015" cy="1364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9D122A-7F39-9E9C-10B9-AE31C27D55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299" y="3429000"/>
            <a:ext cx="4145639" cy="27007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C869C7-21EF-9AEB-5143-73478A1C24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0894" y="3429000"/>
            <a:ext cx="4029805" cy="270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106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24382ab1b60_0_1" descr="Template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906001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24382ab1b60_0_1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ZA" sz="3500" b="1" dirty="0">
                <a:solidFill>
                  <a:srgbClr val="938953"/>
                </a:solidFill>
              </a:rPr>
              <a:t>Background/Introduction (cont.)</a:t>
            </a:r>
            <a:endParaRPr sz="3500" b="1" dirty="0">
              <a:solidFill>
                <a:srgbClr val="938953"/>
              </a:solidFill>
            </a:endParaRPr>
          </a:p>
        </p:txBody>
      </p:sp>
      <p:sp>
        <p:nvSpPr>
          <p:cNvPr id="102" name="Google Shape;102;g24382ab1b60_0_1"/>
          <p:cNvSpPr txBox="1">
            <a:spLocks noGrp="1"/>
          </p:cNvSpPr>
          <p:nvPr>
            <p:ph type="body" idx="1"/>
          </p:nvPr>
        </p:nvSpPr>
        <p:spPr>
          <a:xfrm>
            <a:off x="495301" y="1532451"/>
            <a:ext cx="8915400" cy="49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Partially/superimposed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GB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This type of AR implementation only requires flat surfaces to function.</a:t>
            </a: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200" dirty="0"/>
          </a:p>
        </p:txBody>
      </p:sp>
      <p:cxnSp>
        <p:nvCxnSpPr>
          <p:cNvPr id="103" name="Google Shape;103;g24382ab1b60_0_1"/>
          <p:cNvCxnSpPr/>
          <p:nvPr/>
        </p:nvCxnSpPr>
        <p:spPr>
          <a:xfrm>
            <a:off x="622076" y="1416068"/>
            <a:ext cx="7546200" cy="0"/>
          </a:xfrm>
          <a:prstGeom prst="straightConnector1">
            <a:avLst/>
          </a:prstGeom>
          <a:noFill/>
          <a:ln w="44450" cap="flat" cmpd="sng">
            <a:solidFill>
              <a:srgbClr val="93895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4" name="Google Shape;104;g24382ab1b60_0_1"/>
          <p:cNvPicPr preferRelativeResize="0"/>
          <p:nvPr/>
        </p:nvPicPr>
        <p:blipFill rotWithShape="1">
          <a:blip r:embed="rId4">
            <a:alphaModFix/>
          </a:blip>
          <a:srcRect t="6181" b="5243"/>
          <a:stretch/>
        </p:blipFill>
        <p:spPr>
          <a:xfrm>
            <a:off x="8168184" y="-1"/>
            <a:ext cx="1525015" cy="1364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66A645-CA53-5FF5-2B86-D39946792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5853" y="2459825"/>
            <a:ext cx="6334293" cy="39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20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24382ab1b60_0_1" descr="Template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906001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24382ab1b60_0_1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ZA" sz="3500" b="1" dirty="0">
                <a:solidFill>
                  <a:srgbClr val="938953"/>
                </a:solidFill>
              </a:rPr>
              <a:t>AR Foundation</a:t>
            </a:r>
            <a:endParaRPr sz="3500" b="1" dirty="0">
              <a:solidFill>
                <a:srgbClr val="938953"/>
              </a:solidFill>
            </a:endParaRPr>
          </a:p>
        </p:txBody>
      </p:sp>
      <p:sp>
        <p:nvSpPr>
          <p:cNvPr id="102" name="Google Shape;102;g24382ab1b60_0_1"/>
          <p:cNvSpPr txBox="1">
            <a:spLocks noGrp="1"/>
          </p:cNvSpPr>
          <p:nvPr>
            <p:ph type="body" idx="1"/>
          </p:nvPr>
        </p:nvSpPr>
        <p:spPr>
          <a:xfrm>
            <a:off x="495301" y="1532451"/>
            <a:ext cx="8915400" cy="49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Overview features support</a:t>
            </a:r>
          </a:p>
        </p:txBody>
      </p:sp>
      <p:cxnSp>
        <p:nvCxnSpPr>
          <p:cNvPr id="103" name="Google Shape;103;g24382ab1b60_0_1"/>
          <p:cNvCxnSpPr/>
          <p:nvPr/>
        </p:nvCxnSpPr>
        <p:spPr>
          <a:xfrm>
            <a:off x="622076" y="1416068"/>
            <a:ext cx="7546200" cy="0"/>
          </a:xfrm>
          <a:prstGeom prst="straightConnector1">
            <a:avLst/>
          </a:prstGeom>
          <a:noFill/>
          <a:ln w="44450" cap="flat" cmpd="sng">
            <a:solidFill>
              <a:srgbClr val="93895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4" name="Google Shape;104;g24382ab1b60_0_1"/>
          <p:cNvPicPr preferRelativeResize="0"/>
          <p:nvPr/>
        </p:nvPicPr>
        <p:blipFill rotWithShape="1">
          <a:blip r:embed="rId4">
            <a:alphaModFix/>
          </a:blip>
          <a:srcRect t="6181" b="5243"/>
          <a:stretch/>
        </p:blipFill>
        <p:spPr>
          <a:xfrm>
            <a:off x="8168184" y="-1"/>
            <a:ext cx="1525015" cy="1364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3D02FF0-8F7A-D1E0-1979-2A92D8222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223" y="2103120"/>
            <a:ext cx="6874961" cy="425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707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2442fd34e91_0_2" descr="Template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906001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2442fd34e91_0_2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ZA" sz="3500" b="1" dirty="0">
                <a:solidFill>
                  <a:srgbClr val="938953"/>
                </a:solidFill>
              </a:rPr>
              <a:t>AR Foundation (cont.)</a:t>
            </a:r>
            <a:endParaRPr sz="3500" b="1" dirty="0">
              <a:solidFill>
                <a:srgbClr val="938953"/>
              </a:solidFill>
            </a:endParaRPr>
          </a:p>
        </p:txBody>
      </p:sp>
      <p:sp>
        <p:nvSpPr>
          <p:cNvPr id="111" name="Google Shape;111;g2442fd34e91_0_2"/>
          <p:cNvSpPr txBox="1">
            <a:spLocks noGrp="1"/>
          </p:cNvSpPr>
          <p:nvPr>
            <p:ph type="body" idx="1"/>
          </p:nvPr>
        </p:nvSpPr>
        <p:spPr>
          <a:xfrm>
            <a:off x="225409" y="1532450"/>
            <a:ext cx="4482191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Package installation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GB" altLang="en-US" sz="2400" b="0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lang="en-GB" altLang="en-US" sz="1800" u="sng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Package manager (red highlight)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Select the “</a:t>
            </a:r>
            <a:r>
              <a:rPr lang="en-GB" alt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Window”</a:t>
            </a: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tab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Select the “</a:t>
            </a:r>
            <a:r>
              <a:rPr lang="en-GB" alt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Package Manager” </a:t>
            </a: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option</a:t>
            </a:r>
          </a:p>
          <a:p>
            <a:pPr marL="457200" lvl="1" indent="0" fontAlgn="base"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lang="en-GB" altLang="en-US" sz="1200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 startAt="2"/>
              <a:defRPr/>
            </a:pPr>
            <a:r>
              <a:rPr lang="en-GB" altLang="en-US" sz="1800" u="sng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Unity Packages (green highlight)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On the top left ensure that “</a:t>
            </a:r>
            <a:r>
              <a:rPr lang="en-GB" alt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Unity Registry” </a:t>
            </a: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is selected</a:t>
            </a:r>
          </a:p>
          <a:p>
            <a:pPr marL="457200" lvl="1" indent="0" fontAlgn="base"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lang="en-GB" altLang="en-US" sz="1200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defRPr/>
            </a:pPr>
            <a:r>
              <a:rPr lang="en-GB" altLang="en-US" sz="1800" u="sng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Installation (blue highlight)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On the top right search bar type in “</a:t>
            </a:r>
            <a:r>
              <a:rPr lang="en-GB" alt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AR Foundation</a:t>
            </a: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”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Select “</a:t>
            </a:r>
            <a:r>
              <a:rPr lang="en-GB" alt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Install</a:t>
            </a: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” 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GB" alt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Do the same for “</a:t>
            </a:r>
            <a:r>
              <a:rPr lang="en-GB" alt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ARCore”</a:t>
            </a: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lang="en-GB" altLang="en-US" sz="1200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800100" lvl="1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GB" altLang="en-US" sz="12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12" name="Google Shape;112;g2442fd34e91_0_2"/>
          <p:cNvCxnSpPr/>
          <p:nvPr/>
        </p:nvCxnSpPr>
        <p:spPr>
          <a:xfrm>
            <a:off x="622076" y="1416068"/>
            <a:ext cx="7546200" cy="0"/>
          </a:xfrm>
          <a:prstGeom prst="straightConnector1">
            <a:avLst/>
          </a:prstGeom>
          <a:noFill/>
          <a:ln w="44450" cap="flat" cmpd="sng">
            <a:solidFill>
              <a:srgbClr val="93895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3" name="Google Shape;113;g2442fd34e91_0_2"/>
          <p:cNvPicPr preferRelativeResize="0"/>
          <p:nvPr/>
        </p:nvPicPr>
        <p:blipFill rotWithShape="1">
          <a:blip r:embed="rId4">
            <a:alphaModFix/>
          </a:blip>
          <a:srcRect t="6182" b="5243"/>
          <a:stretch/>
        </p:blipFill>
        <p:spPr>
          <a:xfrm>
            <a:off x="8168184" y="-1"/>
            <a:ext cx="1525015" cy="1364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21E0141-6A06-CA60-1080-F7A710D62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7601" y="1530881"/>
            <a:ext cx="1898119" cy="1898119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57CEE8B-23BE-8E51-D7DE-F73106D7CD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4607" y="1762406"/>
            <a:ext cx="2845984" cy="1590185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03EA7B8-2E7C-6D08-06CB-0860781AB4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8618" y="3542243"/>
            <a:ext cx="4211973" cy="2937851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706</Words>
  <Application>Microsoft Office PowerPoint</Application>
  <PresentationFormat>A4 Paper (210x297 mm)</PresentationFormat>
  <Paragraphs>123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Noto Sans Symbols</vt:lpstr>
      <vt:lpstr>Office Theme</vt:lpstr>
      <vt:lpstr>AR Frameworks</vt:lpstr>
      <vt:lpstr>Outlines</vt:lpstr>
      <vt:lpstr>Background/Introduction</vt:lpstr>
      <vt:lpstr>Background/Introduction (cont.)</vt:lpstr>
      <vt:lpstr>Background/Introduction (cont.)</vt:lpstr>
      <vt:lpstr>Background/Introduction (cont.)</vt:lpstr>
      <vt:lpstr>Background/Introduction (cont.)</vt:lpstr>
      <vt:lpstr>AR Foundation</vt:lpstr>
      <vt:lpstr>AR Foundation (cont.)</vt:lpstr>
      <vt:lpstr>AR Foundation (cont.)</vt:lpstr>
      <vt:lpstr>Activity</vt:lpstr>
      <vt:lpstr>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 Frameworks</dc:title>
  <dc:creator>NDorfling</dc:creator>
  <cp:lastModifiedBy>Student08</cp:lastModifiedBy>
  <cp:revision>36</cp:revision>
  <dcterms:created xsi:type="dcterms:W3CDTF">2015-03-11T08:56:03Z</dcterms:created>
  <dcterms:modified xsi:type="dcterms:W3CDTF">2023-05-22T06:35:56Z</dcterms:modified>
</cp:coreProperties>
</file>