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93AFE-A8CD-40F2-8CF4-F8714142EB8F}" v="9" dt="2025-08-01T14:58:09.7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98927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Improved Source of Drinking Water</a:t>
            </a:r>
            <a:br>
              <a:rPr lang="en-US" b="1" dirty="0">
                <a:solidFill>
                  <a:schemeClr val="accent1"/>
                </a:solidFill>
                <a:latin typeface="Arial" panose="020B0604020202020204" pitchFamily="34" charset="0"/>
                <a:cs typeface="Arial" panose="020B0604020202020204" pitchFamily="34" charset="0"/>
              </a:rPr>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90809" y="3576910"/>
            <a:ext cx="7980183" cy="2246769"/>
          </a:xfrm>
          <a:prstGeom prst="rect">
            <a:avLst/>
          </a:prstGeom>
          <a:noFill/>
        </p:spPr>
        <p:txBody>
          <a:bodyPr wrap="square" lIns="91440" tIns="45720" rIns="91440" bIns="45720" rtlCol="0" anchor="t">
            <a:spAutoFit/>
          </a:bodyPr>
          <a:lstStyle/>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Lahari GM</a:t>
            </a:r>
          </a:p>
          <a:p>
            <a:r>
              <a:rPr lang="en-US" sz="2000" b="1" dirty="0">
                <a:solidFill>
                  <a:schemeClr val="accent1">
                    <a:lumMod val="75000"/>
                  </a:schemeClr>
                </a:solidFill>
                <a:latin typeface="Arial"/>
                <a:cs typeface="Arial"/>
              </a:rPr>
              <a:t>College : Presidency University,</a:t>
            </a:r>
          </a:p>
          <a:p>
            <a:r>
              <a:rPr lang="en-US" sz="2000" b="1" dirty="0">
                <a:solidFill>
                  <a:schemeClr val="accent1">
                    <a:lumMod val="75000"/>
                  </a:schemeClr>
                </a:solidFill>
                <a:latin typeface="Arial"/>
                <a:cs typeface="Arial"/>
              </a:rPr>
              <a:t>Department of Cybersecurity</a:t>
            </a:r>
          </a:p>
          <a:p>
            <a:r>
              <a:rPr lang="en-US" sz="2000" b="1" dirty="0">
                <a:solidFill>
                  <a:schemeClr val="accent1">
                    <a:lumMod val="75000"/>
                  </a:schemeClr>
                </a:solidFill>
                <a:latin typeface="Arial"/>
                <a:cs typeface="Arial"/>
              </a:rPr>
              <a:t>Internship Domain: Cloud Computing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1800" dirty="0"/>
              <a:t>Include data from future MIS rounds for trend analysis</a:t>
            </a:r>
          </a:p>
          <a:p>
            <a:pPr marL="305435" indent="-305435"/>
            <a:r>
              <a:rPr lang="en-US" sz="1800" dirty="0"/>
              <a:t>Integrate real-time monitoring data (IoT sensors, remote sensing)</a:t>
            </a:r>
          </a:p>
          <a:p>
            <a:pPr marL="305435" indent="-305435"/>
            <a:r>
              <a:rPr lang="en-US" sz="1800" dirty="0"/>
              <a:t>Expand to other SDG-related indicators like sanitation</a:t>
            </a:r>
          </a:p>
          <a:p>
            <a:pPr marL="305435" indent="-305435"/>
            <a:r>
              <a:rPr lang="en-US" sz="1800" dirty="0"/>
              <a:t>Collaborate with local governments for field validation</a:t>
            </a:r>
          </a:p>
          <a:p>
            <a:pPr marL="0" indent="0">
              <a:buNone/>
            </a:pPr>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1800" dirty="0"/>
              <a:t>Multiple Indicator Survey (78th Round) – AI Kosh Dataset</a:t>
            </a:r>
          </a:p>
          <a:p>
            <a:pPr marL="305435" indent="-305435"/>
            <a:r>
              <a:rPr lang="en-IN" sz="1800" dirty="0"/>
              <a:t>Sustainable Development Goals (SDG 6) – UN Data</a:t>
            </a:r>
          </a:p>
          <a:p>
            <a:pPr marL="305435" indent="-305435"/>
            <a:r>
              <a:rPr lang="en-IN" sz="1800" dirty="0"/>
              <a:t>IBM Cloud Documentation</a:t>
            </a:r>
          </a:p>
          <a:p>
            <a:pPr marL="305435" indent="-305435"/>
            <a:r>
              <a:rPr lang="en-IN" sz="1800" dirty="0"/>
              <a:t>Python for data analysis</a:t>
            </a:r>
          </a:p>
          <a:p>
            <a:pPr marL="305435" indent="-305435"/>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4" name="Content Placeholder 13" descr="A close-up of a certificate&#10;&#10;AI-generated content may be incorrect.">
            <a:extLst>
              <a:ext uri="{FF2B5EF4-FFF2-40B4-BE49-F238E27FC236}">
                <a16:creationId xmlns:a16="http://schemas.microsoft.com/office/drawing/2014/main" id="{226FFC6E-2C44-97A1-74A2-351743118551}"/>
              </a:ext>
            </a:extLst>
          </p:cNvPr>
          <p:cNvPicPr>
            <a:picLocks noGrp="1" noChangeAspect="1"/>
          </p:cNvPicPr>
          <p:nvPr>
            <p:ph idx="1"/>
          </p:nvPr>
        </p:nvPicPr>
        <p:blipFill>
          <a:blip r:embed="rId2"/>
          <a:stretch>
            <a:fillRect/>
          </a:stretch>
        </p:blipFill>
        <p:spPr>
          <a:xfrm>
            <a:off x="2278755" y="1404988"/>
            <a:ext cx="7012729" cy="5305527"/>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D091981B-D5A5-8701-863F-7799A725A93B}"/>
              </a:ext>
            </a:extLst>
          </p:cNvPr>
          <p:cNvPicPr>
            <a:picLocks noGrp="1" noChangeAspect="1"/>
          </p:cNvPicPr>
          <p:nvPr>
            <p:ph idx="1"/>
          </p:nvPr>
        </p:nvPicPr>
        <p:blipFill>
          <a:blip r:embed="rId2"/>
          <a:stretch>
            <a:fillRect/>
          </a:stretch>
        </p:blipFill>
        <p:spPr>
          <a:xfrm>
            <a:off x="2315497" y="1232452"/>
            <a:ext cx="6961237" cy="5448567"/>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logo&#10;&#10;AI-generated content may be incorrect.">
            <a:extLst>
              <a:ext uri="{FF2B5EF4-FFF2-40B4-BE49-F238E27FC236}">
                <a16:creationId xmlns:a16="http://schemas.microsoft.com/office/drawing/2014/main" id="{A1FCE6B4-C280-219C-7469-CCEAF29C1EC0}"/>
              </a:ext>
            </a:extLst>
          </p:cNvPr>
          <p:cNvPicPr>
            <a:picLocks noGrp="1" noChangeAspect="1"/>
          </p:cNvPicPr>
          <p:nvPr>
            <p:ph idx="1"/>
          </p:nvPr>
        </p:nvPicPr>
        <p:blipFill>
          <a:blip r:embed="rId2"/>
          <a:stretch>
            <a:fillRect/>
          </a:stretch>
        </p:blipFill>
        <p:spPr>
          <a:xfrm>
            <a:off x="2262968" y="1342103"/>
            <a:ext cx="7341600" cy="4987208"/>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1800" dirty="0"/>
              <a:t>Access to safe and improved sources of drinking water remains a critical issue in India, especially in rural and underdeveloped regions. Despite ongoing efforts under the Sustainable Development Goals (SDGs), inequalities persist across states and socio-economic groups.</a:t>
            </a:r>
          </a:p>
          <a:p>
            <a:pPr marL="305435" indent="-305435"/>
            <a:endParaRPr lang="en-US" sz="1800" dirty="0"/>
          </a:p>
          <a:p>
            <a:pPr marL="305435" indent="-305435"/>
            <a:r>
              <a:rPr lang="en-US" sz="1800" dirty="0"/>
              <a:t>This project analyzes data from the 78th Round of the Multiple Indicator Survey (MIS) to assess the percentage of the population with access to improved drinking water sources. It also explores related indicators such as use of clean cooking fuel and migration trends. By identifying patterns and disparities, this study provides insights for evidence-based policymaking.</a:t>
            </a:r>
          </a:p>
          <a:p>
            <a:pPr marL="0" indent="0">
              <a:buNone/>
            </a:pP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399809" cy="5563973"/>
          </a:xfrm>
        </p:spPr>
        <p:txBody>
          <a:bodyPr vert="horz" lIns="91440" tIns="45720" rIns="91440" bIns="45720" rtlCol="0" anchor="ctr">
            <a:noAutofit/>
          </a:bodyPr>
          <a:lstStyle/>
          <a:p>
            <a:pPr marL="0" indent="0">
              <a:buNone/>
            </a:pPr>
            <a:r>
              <a:rPr lang="en-US" sz="1800" dirty="0"/>
              <a:t>The solution leverages IBM Cloud Lite services to analyze and visualize patterns in water accessibility. Using MIS 78th Round data, it highlights regional and social disparities in access to improved water sources.</a:t>
            </a:r>
          </a:p>
          <a:p>
            <a:pPr marL="0" indent="0">
              <a:buNone/>
            </a:pPr>
            <a:endParaRPr lang="en-US" sz="1800" dirty="0"/>
          </a:p>
          <a:p>
            <a:pPr marL="0" indent="0">
              <a:buNone/>
            </a:pPr>
            <a:r>
              <a:rPr lang="en-US" sz="1800" dirty="0"/>
              <a:t>Key Features:</a:t>
            </a:r>
          </a:p>
          <a:p>
            <a:r>
              <a:rPr lang="en-US" sz="1800" dirty="0"/>
              <a:t>Clean and process MIS survey data</a:t>
            </a:r>
          </a:p>
          <a:p>
            <a:r>
              <a:rPr lang="en-US" sz="1800" dirty="0"/>
              <a:t>Identify low-access regions and at-risk groups</a:t>
            </a:r>
          </a:p>
          <a:p>
            <a:r>
              <a:rPr lang="en-US" sz="1800" dirty="0"/>
              <a:t>Use IBM Watson Studio for analytics and dashboards</a:t>
            </a:r>
          </a:p>
          <a:p>
            <a:r>
              <a:rPr lang="en-US" sz="1800" dirty="0"/>
              <a:t>Provide actionable insights for government and NGOs</a:t>
            </a:r>
          </a:p>
          <a:p>
            <a:pPr marL="0" indent="0">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rPr>
              <a:t>Technologies Used:</a:t>
            </a:r>
          </a:p>
          <a:p>
            <a:r>
              <a:rPr lang="en-IN" sz="1800" dirty="0">
                <a:solidFill>
                  <a:srgbClr val="0F0F0F"/>
                </a:solidFill>
              </a:rPr>
              <a:t>IBM Cloud Object Storage to store MIS dataset</a:t>
            </a:r>
          </a:p>
          <a:p>
            <a:r>
              <a:rPr lang="en-IN" sz="1800" dirty="0">
                <a:solidFill>
                  <a:srgbClr val="0F0F0F"/>
                </a:solidFill>
              </a:rPr>
              <a:t>IBM Watson Studio analysis</a:t>
            </a:r>
          </a:p>
          <a:p>
            <a:r>
              <a:rPr lang="en-IN" sz="1800" dirty="0">
                <a:solidFill>
                  <a:srgbClr val="0F0F0F"/>
                </a:solidFill>
              </a:rPr>
              <a:t>Python libraries for visualization</a:t>
            </a:r>
          </a:p>
          <a:p>
            <a:pPr marL="0" indent="0">
              <a:buNone/>
            </a:pPr>
            <a:endParaRPr lang="en-IN" sz="1800" dirty="0">
              <a:solidFill>
                <a:srgbClr val="0F0F0F"/>
              </a:solidFill>
            </a:endParaRPr>
          </a:p>
          <a:p>
            <a:pPr marL="0" indent="0">
              <a:buNone/>
            </a:pPr>
            <a:r>
              <a:rPr lang="en-IN" sz="1800" dirty="0">
                <a:solidFill>
                  <a:srgbClr val="0F0F0F"/>
                </a:solidFill>
              </a:rPr>
              <a:t>Development Steps:</a:t>
            </a:r>
          </a:p>
          <a:p>
            <a:r>
              <a:rPr lang="en-IN" sz="1800" dirty="0">
                <a:solidFill>
                  <a:srgbClr val="0F0F0F"/>
                </a:solidFill>
              </a:rPr>
              <a:t>Data upload and storage in IBM Cloud</a:t>
            </a:r>
          </a:p>
          <a:p>
            <a:r>
              <a:rPr lang="en-IN" sz="1800" dirty="0">
                <a:solidFill>
                  <a:srgbClr val="0F0F0F"/>
                </a:solidFill>
              </a:rPr>
              <a:t>Cleaning and preprocessing using Python</a:t>
            </a:r>
          </a:p>
          <a:p>
            <a:r>
              <a:rPr lang="en-IN" sz="1800" dirty="0">
                <a:solidFill>
                  <a:srgbClr val="0F0F0F"/>
                </a:solidFill>
              </a:rPr>
              <a:t>Analysis of key indicators like water </a:t>
            </a:r>
            <a:r>
              <a:rPr lang="en-IN" sz="1800" dirty="0" err="1">
                <a:solidFill>
                  <a:srgbClr val="0F0F0F"/>
                </a:solidFill>
              </a:rPr>
              <a:t>source,region</a:t>
            </a:r>
            <a:endParaRPr lang="en-IN" sz="1800" dirty="0">
              <a:solidFill>
                <a:srgbClr val="0F0F0F"/>
              </a:solidFill>
            </a:endParaRPr>
          </a:p>
          <a:p>
            <a:r>
              <a:rPr lang="en-IN" sz="1800" dirty="0">
                <a:solidFill>
                  <a:srgbClr val="0F0F0F"/>
                </a:solidFill>
              </a:rPr>
              <a:t>Visualization and insights generation</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1800" dirty="0"/>
              <a:t>Algorithm:</a:t>
            </a:r>
          </a:p>
          <a:p>
            <a:pPr marL="305435" indent="-305435"/>
            <a:r>
              <a:rPr lang="en-US" sz="1800" dirty="0"/>
              <a:t>Grouping and summarization of MIS data based on water source</a:t>
            </a:r>
          </a:p>
          <a:p>
            <a:pPr marL="305435" indent="-305435"/>
            <a:r>
              <a:rPr lang="en-US" sz="1800" dirty="0"/>
              <a:t>Comparative analysis across rural vs urban, gender, income, caste</a:t>
            </a:r>
          </a:p>
          <a:p>
            <a:pPr marL="305435" indent="-305435"/>
            <a:endParaRPr lang="en-US" sz="1800" dirty="0"/>
          </a:p>
          <a:p>
            <a:pPr marL="0" indent="0">
              <a:buNone/>
            </a:pPr>
            <a:r>
              <a:rPr lang="en-US" sz="1800" dirty="0"/>
              <a:t>Deployment:</a:t>
            </a:r>
          </a:p>
          <a:p>
            <a:pPr marL="305435" indent="-305435"/>
            <a:r>
              <a:rPr lang="en-US" sz="1800" dirty="0"/>
              <a:t>Notebook created in IBM Watson Studio</a:t>
            </a:r>
          </a:p>
          <a:p>
            <a:pPr marL="305435" indent="-305435"/>
            <a:r>
              <a:rPr lang="en-US" sz="1800" dirty="0"/>
              <a:t>Visuals and reports generated using built-in visualization tools</a:t>
            </a:r>
          </a:p>
          <a:p>
            <a:pPr marL="305435" indent="-305435"/>
            <a:r>
              <a:rPr lang="en-US" sz="1800" dirty="0"/>
              <a:t>Final output shared in screenshot format in pdf</a:t>
            </a:r>
          </a:p>
          <a:p>
            <a:pPr marL="305435" indent="-305435"/>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1851C2F3-776D-51E5-CF6A-F062F6CDE39D}"/>
              </a:ext>
            </a:extLst>
          </p:cNvPr>
          <p:cNvPicPr>
            <a:picLocks noGrp="1" noChangeAspect="1"/>
          </p:cNvPicPr>
          <p:nvPr>
            <p:ph idx="1"/>
          </p:nvPr>
        </p:nvPicPr>
        <p:blipFill>
          <a:blip r:embed="rId2"/>
          <a:stretch>
            <a:fillRect/>
          </a:stretch>
        </p:blipFill>
        <p:spPr>
          <a:xfrm>
            <a:off x="1401097" y="1232452"/>
            <a:ext cx="9866671" cy="4923392"/>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screenshot of a computer&#10;&#10;AI-generated content may be incorrect.">
            <a:extLst>
              <a:ext uri="{FF2B5EF4-FFF2-40B4-BE49-F238E27FC236}">
                <a16:creationId xmlns:a16="http://schemas.microsoft.com/office/drawing/2014/main" id="{4A87080E-7ABE-E2F6-68DF-F7C8389B9E47}"/>
              </a:ext>
            </a:extLst>
          </p:cNvPr>
          <p:cNvPicPr>
            <a:picLocks noGrp="1" noChangeAspect="1"/>
          </p:cNvPicPr>
          <p:nvPr>
            <p:ph idx="1"/>
          </p:nvPr>
        </p:nvPicPr>
        <p:blipFill>
          <a:blip r:embed="rId2"/>
          <a:stretch>
            <a:fillRect/>
          </a:stretch>
        </p:blipFill>
        <p:spPr>
          <a:xfrm>
            <a:off x="658063" y="870156"/>
            <a:ext cx="10875873" cy="5250426"/>
          </a:xfrm>
        </p:spPr>
      </p:pic>
    </p:spTree>
    <p:extLst>
      <p:ext uri="{BB962C8B-B14F-4D97-AF65-F5344CB8AC3E}">
        <p14:creationId xmlns:p14="http://schemas.microsoft.com/office/powerpoint/2010/main" val="143656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study revealed significant disparities in access to improved drinking water sources, especially in rural and economically weaker regions.</a:t>
            </a:r>
          </a:p>
          <a:p>
            <a:pPr marL="305435" indent="-305435"/>
            <a:endParaRPr lang="en-US" sz="2000" dirty="0"/>
          </a:p>
          <a:p>
            <a:pPr marL="305435" indent="-305435"/>
            <a:r>
              <a:rPr lang="en-US" sz="2000" dirty="0"/>
              <a:t>Using IBM Cloud tools ensured reliable data handling and insightful visualization. These findings can aid stakeholders in addressing water accessibility gaps and achieving SDG goals.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1385</TotalTime>
  <Words>440</Words>
  <Application>Microsoft Office PowerPoint</Application>
  <PresentationFormat>Widescreen</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Improved Source of Drinking Water </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Lahari GM</cp:lastModifiedBy>
  <cp:revision>30</cp:revision>
  <dcterms:created xsi:type="dcterms:W3CDTF">2021-05-26T16:50:10Z</dcterms:created>
  <dcterms:modified xsi:type="dcterms:W3CDTF">2025-08-01T15:06:32Z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