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9" r:id="rId6"/>
    <p:sldId id="272" r:id="rId7"/>
    <p:sldId id="273" r:id="rId8"/>
    <p:sldId id="274" r:id="rId9"/>
    <p:sldId id="275" r:id="rId10"/>
    <p:sldId id="280" r:id="rId11"/>
    <p:sldId id="276" r:id="rId12"/>
    <p:sldId id="277" r:id="rId13"/>
    <p:sldId id="27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31"/>
  </p:normalViewPr>
  <p:slideViewPr>
    <p:cSldViewPr snapToGrid="0" snapToObjects="1">
      <p:cViewPr varScale="1">
        <p:scale>
          <a:sx n="159" d="100"/>
          <a:sy n="159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9F2EEAB8-8500-AD34-5595-BB358E07A2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28" y="3874063"/>
            <a:ext cx="3685922" cy="3418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i="1" dirty="0">
                <a:solidFill>
                  <a:srgbClr val="0821A1"/>
                </a:solidFill>
                <a:effectLst/>
                <a:latin typeface="Arial" panose="020B0604020202020204" pitchFamily="34" charset="0"/>
              </a:rPr>
              <a:t>Sagar </a:t>
            </a:r>
            <a:r>
              <a:rPr lang="en-IN" sz="2000" i="1" dirty="0" err="1">
                <a:solidFill>
                  <a:srgbClr val="0821A1"/>
                </a:solidFill>
                <a:effectLst/>
                <a:latin typeface="Arial" panose="020B0604020202020204" pitchFamily="34" charset="0"/>
              </a:rPr>
              <a:t>Utekar</a:t>
            </a:r>
            <a:r>
              <a:rPr lang="en-IN" sz="2000" i="1" dirty="0">
                <a:solidFill>
                  <a:srgbClr val="0821A1"/>
                </a:solidFill>
                <a:effectLst/>
                <a:latin typeface="Arial" panose="020B0604020202020204" pitchFamily="34" charset="0"/>
              </a:rPr>
              <a:t>, SRE, </a:t>
            </a:r>
            <a:r>
              <a:rPr lang="en-IN" sz="2000" i="1" dirty="0" err="1">
                <a:solidFill>
                  <a:srgbClr val="0821A1"/>
                </a:solidFill>
                <a:effectLst/>
                <a:latin typeface="Arial" panose="020B0604020202020204" pitchFamily="34" charset="0"/>
              </a:rPr>
              <a:t>Omnissa</a:t>
            </a:r>
            <a:br>
              <a:rPr lang="en-IN" sz="2000" i="1" dirty="0">
                <a:solidFill>
                  <a:srgbClr val="0821A1"/>
                </a:solidFill>
                <a:effectLst/>
                <a:latin typeface="Arial" panose="020B0604020202020204" pitchFamily="34" charset="0"/>
              </a:rPr>
            </a:br>
            <a:endParaRPr lang="en-IN" sz="2000" dirty="0">
              <a:solidFill>
                <a:srgbClr val="0821A1"/>
              </a:solidFill>
              <a:effectLst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0FAD1-B230-C86F-7447-C94FC946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28" y="2410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821A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𝐃𝐞𝐜𝐨𝐝𝐢𝐧𝐠 𝐫𝐞𝐜𝐞𝐧𝐭 𝐃𝐨𝐜𝐤𝐞𝐫 𝐭𝐫𝐞𝐧𝐝𝐬 &amp; 𝐅𝐮𝐭𝐮𝐫𝐞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0CD6D-6F76-826B-B32D-B2D4B0CE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DFB54-1975-6788-A987-8766320B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95610AC4-225E-0800-738B-99CCCBFDD0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0694999-E2C1-1AFA-44E0-B63F22E4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Gordon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49741-127C-9EA5-5381-EA5D2A7D9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A3FE62-6224-C074-A9C2-7E735249385E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Desktop's </a:t>
            </a:r>
            <a:r>
              <a:rPr lang="en-IN" sz="20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Gordon</a:t>
            </a:r>
            <a:r>
              <a:rPr lang="en-IN" sz="20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AI-powered assistant designed to enhance the developer experience by providing real-time support and guidance directly within the Docker Desktop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Assistance</a:t>
            </a:r>
            <a:r>
              <a:rPr lang="en-IN" sz="20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Gordon offers instant answers to Docker-related queries, helping developers troubleshoot issues without leaving the development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 Guidance</a:t>
            </a:r>
            <a:r>
              <a:rPr lang="en-IN" sz="20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provides suggestions based on the current context, such as commands being executed or errors encountered, streamlining the development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Resource Integration</a:t>
            </a:r>
            <a:r>
              <a:rPr lang="en-IN" sz="20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Gordon connects users to relevant documentation, tutorials, and best practices, facilitating continuous learning and efficient problem-solving.</a:t>
            </a:r>
          </a:p>
          <a:p>
            <a:pPr marL="0" indent="0">
              <a:buNone/>
            </a:pPr>
            <a:endParaRPr lang="en-IN" sz="2000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4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2B1F-3E14-72C6-B6C8-89CFF5FE3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F92DFAA6-83E7-062E-9DB0-2E1C30E739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FA81A6B-741A-7978-3CF5-2B5BDA67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</a:rPr>
              <a:t>Enhanced Insights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633E9E-0F1B-4A71-99D4-521D33F4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A512AE-6E3D-C6DE-CABE-2F16148F7682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 developers with actionable analytics.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Desktop Insights: Performance analytics for optimizing resources.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Dashboards: Detailed insights into storage and pull activity in Docker Hub.</a:t>
            </a:r>
          </a:p>
        </p:txBody>
      </p:sp>
    </p:spTree>
    <p:extLst>
      <p:ext uri="{BB962C8B-B14F-4D97-AF65-F5344CB8AC3E}">
        <p14:creationId xmlns:p14="http://schemas.microsoft.com/office/powerpoint/2010/main" val="113005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0FE1-64F8-B263-858D-533B8178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E66AAC47-8C47-58FF-32F3-4C30D781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00A1FF9-A774-FD02-4084-1A505B96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Outlook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47393-A708-9914-159A-2DA4039C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C66395-9643-C008-D6AC-405F82163639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Expanding boundaries in speed, security, and innovation.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scaling operations and embracing AI/ML development trends for 2025.</a:t>
            </a:r>
          </a:p>
        </p:txBody>
      </p:sp>
    </p:spTree>
    <p:extLst>
      <p:ext uri="{BB962C8B-B14F-4D97-AF65-F5344CB8AC3E}">
        <p14:creationId xmlns:p14="http://schemas.microsoft.com/office/powerpoint/2010/main" val="120254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3E49-F857-FA5F-0C4F-81432B6D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090AF6C2-6DC6-A0F4-ED3D-E9D1F62FF7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B9684CB-D17D-8D36-4B7E-9930070C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Features in Docker Desktop 4.37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55D27-BD60-A41A-D25F-658871CEA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6873A3-C50C-098A-6B90-5CF0E2D18162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Enhancements and tools introduced in the latest version.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</a:t>
            </a:r>
            <a:r>
              <a:rPr lang="en-IN" sz="2500" b="1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IN" sz="2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Integration: 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AI models in Docker Hub directly from Docker Desktop.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Command-Line Management: 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start, stop, and status checks from the CLI.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Upgrades and Bug Fixes: 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stability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032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C454-55C6-7100-63FE-6D36E669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1EDDBE97-3D42-DA71-BBAC-80017557AF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3DB1731-79DD-9BAA-DCFC-26529836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28" y="241093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Innovations in AI, Security, and Developer Experience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B7FE9-2357-1824-771F-60104102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1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860AE-E5D0-8521-F7FE-A83B22A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BE723D42-638E-4C13-9764-2F64C7E196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5284183-6C15-6345-CB3A-796B846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Docker in 2024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15A85A-6A93-7418-672C-8A5E5688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147169-A649-3B96-4360-B52E48F4FCF7}"/>
              </a:ext>
            </a:extLst>
          </p:cNvPr>
          <p:cNvSpPr txBox="1">
            <a:spLocks/>
          </p:cNvSpPr>
          <p:nvPr/>
        </p:nvSpPr>
        <p:spPr>
          <a:xfrm>
            <a:off x="636810" y="2430045"/>
            <a:ext cx="7981208" cy="225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solidified its position as a top developer tool.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Recognized as one of the most loved and widely used platforms in the Stack Overflow Developer Survey.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developers with cutting-edge tools and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17923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8F57B-DB9B-79DA-0BD8-4EAD3B645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C17F205B-D332-0516-07D2-F91A22C1CD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4317462-FE29-EE05-6F10-FBBBC152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Streamlined Developer Experience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A0FDA5-E625-5689-D94E-1F445CF0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E24CB7-ADD7-E050-758E-C5062ABE9537}"/>
              </a:ext>
            </a:extLst>
          </p:cNvPr>
          <p:cNvSpPr txBox="1">
            <a:spLocks/>
          </p:cNvSpPr>
          <p:nvPr/>
        </p:nvSpPr>
        <p:spPr>
          <a:xfrm>
            <a:off x="636810" y="2430045"/>
            <a:ext cx="7981208" cy="2259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Enhancements that simplify and accelerate workflows.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All-in-One Subscriptions: Docker Desktop, Hub, Build Cloud, Scout, </a:t>
            </a:r>
            <a:r>
              <a:rPr lang="en-IN" sz="2500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Testcontainers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Build Cloud: Build 39x faster with shared caches and multi-architecture support.</a:t>
            </a:r>
          </a:p>
        </p:txBody>
      </p:sp>
    </p:spTree>
    <p:extLst>
      <p:ext uri="{BB962C8B-B14F-4D97-AF65-F5344CB8AC3E}">
        <p14:creationId xmlns:p14="http://schemas.microsoft.com/office/powerpoint/2010/main" val="18971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72A8-31DD-08C6-C703-9F90F267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952145A9-35B7-E513-E91C-74DF41AE4C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91D8983-CA06-4972-99D9-D658E7FC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Build Cloud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1398D8-7A1C-A10B-9A91-9101C020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F49247-3F03-2604-9603-27C86DF46FA8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064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39x faster with shared caches and multi-architecture support.</a:t>
            </a:r>
          </a:p>
          <a:p>
            <a:r>
              <a:rPr lang="en-IN" sz="1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Accelerated Build Times</a:t>
            </a:r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Docker Build Cloud leverages cloud compute and caching to significantly reduce build times, enhancing developer productivity</a:t>
            </a:r>
          </a:p>
          <a:p>
            <a:r>
              <a:rPr lang="en-IN" sz="1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Multi-Architecture Support</a:t>
            </a:r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It includes native AMD and ARM builders, simplifying multi-platform builds without the need for emulators.</a:t>
            </a:r>
          </a:p>
          <a:p>
            <a:r>
              <a:rPr lang="en-IN" sz="1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Team-Wide Caching</a:t>
            </a:r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Shared cached build layers across projects allow team members to reuse cached layers, dramatically reducing build times</a:t>
            </a:r>
          </a:p>
          <a:p>
            <a:r>
              <a:rPr lang="en-IN" sz="1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 Integration</a:t>
            </a:r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Builds can be managed directly from the command line, enhancing automation and CI/CD workflows</a:t>
            </a:r>
          </a:p>
          <a:p>
            <a:r>
              <a:rPr lang="en-IN" sz="1500" b="1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IN" sz="1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Supports multiple parallel builds, accommodating teams of various sizes and project complexities</a:t>
            </a:r>
          </a:p>
        </p:txBody>
      </p:sp>
    </p:spTree>
    <p:extLst>
      <p:ext uri="{BB962C8B-B14F-4D97-AF65-F5344CB8AC3E}">
        <p14:creationId xmlns:p14="http://schemas.microsoft.com/office/powerpoint/2010/main" val="27240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2797-072F-171A-D261-8F20A28E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E143B4B3-56F8-284B-6FA7-D6324A4DE7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B54175B-0658-F837-584F-DDA873BA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Enhancements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CAF08C-CE07-2911-A0E9-248506B0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3D05D7-0054-2C72-159C-83767AC009E0}"/>
              </a:ext>
            </a:extLst>
          </p:cNvPr>
          <p:cNvSpPr txBox="1">
            <a:spLocks/>
          </p:cNvSpPr>
          <p:nvPr/>
        </p:nvSpPr>
        <p:spPr>
          <a:xfrm>
            <a:off x="636810" y="2430045"/>
            <a:ext cx="7981208" cy="2259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and more efficient workflows.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Updated Docker Desktop: Virtual Machine Manager (Mac), RHEL, Windows on Arm support.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2-10x faster synchronized file sharing for large repositories and </a:t>
            </a:r>
            <a:r>
              <a:rPr lang="en-IN" sz="2500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monorepos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240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3972-33DD-3929-0C69-091FF60D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7F1F4936-098D-066B-126F-4E7891DC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812875D-0832-3877-66BB-46BBA92D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Made Easy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256D9-C41C-FF89-C2D5-805F95C9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3C9AE4-C31C-3F23-B1E0-25E463CA0CA9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2595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Simplified troubleshooting for containerized applications.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Debug: CLI and GUI tools for debugging containers, including </a:t>
            </a:r>
            <a:r>
              <a:rPr lang="en-IN" sz="2500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distroless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for both local and remote application debugging.</a:t>
            </a:r>
          </a:p>
        </p:txBody>
      </p:sp>
    </p:spTree>
    <p:extLst>
      <p:ext uri="{BB962C8B-B14F-4D97-AF65-F5344CB8AC3E}">
        <p14:creationId xmlns:p14="http://schemas.microsoft.com/office/powerpoint/2010/main" val="8634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4ADB5-02E3-C981-AC26-026519CFE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19545C5B-52C8-68AF-0AA1-6A26BB1F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7A1934-F762-0774-BB94-12DE8857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 and Security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97DF04-CF3C-2EEC-197C-6B41CECDB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D57B10-BF05-6008-D709-833AABFAAA08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secure and reliable containerized environments.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Build Checks: Catch errors early in </a:t>
            </a:r>
            <a:r>
              <a:rPr lang="en-IN" sz="2500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Dockerfiles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Scout Health Scores: Evaluate image vulnerabilities with clear grades.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Air-Gapped Containers: Secure offline workflows.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 2 Type 2 and ISO 27001 certifications achieved for trusted security.</a:t>
            </a:r>
          </a:p>
        </p:txBody>
      </p:sp>
    </p:spTree>
    <p:extLst>
      <p:ext uri="{BB962C8B-B14F-4D97-AF65-F5344CB8AC3E}">
        <p14:creationId xmlns:p14="http://schemas.microsoft.com/office/powerpoint/2010/main" val="209078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431E-9E0E-FB16-C2EA-EC60BF3B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background with a logo&#10;&#10;Description automatically generated">
            <a:extLst>
              <a:ext uri="{FF2B5EF4-FFF2-40B4-BE49-F238E27FC236}">
                <a16:creationId xmlns:a16="http://schemas.microsoft.com/office/drawing/2014/main" id="{576BDD39-AD44-D94F-154C-A29906D1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384372" y="528525"/>
            <a:ext cx="8375256" cy="605081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77A377E-5BA0-374D-CC23-27167C34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10" y="1100025"/>
            <a:ext cx="7981208" cy="11430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&amp; ML Innovation</a:t>
            </a:r>
            <a:endParaRPr lang="en-US" dirty="0">
              <a:solidFill>
                <a:srgbClr val="0821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A12E8-F296-D743-4BBA-D0C77C99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74" y="163782"/>
            <a:ext cx="1447417" cy="1143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BE4525-CE7C-2F62-776F-67D0D03BAF29}"/>
              </a:ext>
            </a:extLst>
          </p:cNvPr>
          <p:cNvSpPr txBox="1">
            <a:spLocks/>
          </p:cNvSpPr>
          <p:nvPr/>
        </p:nvSpPr>
        <p:spPr>
          <a:xfrm>
            <a:off x="636810" y="2430044"/>
            <a:ext cx="7981208" cy="3995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Empowering developers to leverage AI and ML in containerized environments.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Partnership with NVIDIA for AI workflows.</a:t>
            </a:r>
          </a:p>
          <a:p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AI </a:t>
            </a:r>
            <a:r>
              <a:rPr lang="en-IN" sz="2500" dirty="0" err="1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Catalog</a:t>
            </a:r>
            <a:r>
              <a:rPr lang="en-IN" sz="2500" dirty="0">
                <a:solidFill>
                  <a:srgbClr val="0821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Accelerated AI/ML development with curated tools and images.</a:t>
            </a:r>
          </a:p>
        </p:txBody>
      </p:sp>
    </p:spTree>
    <p:extLst>
      <p:ext uri="{BB962C8B-B14F-4D97-AF65-F5344CB8AC3E}">
        <p14:creationId xmlns:p14="http://schemas.microsoft.com/office/powerpoint/2010/main" val="51497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3347</TotalTime>
  <Words>586</Words>
  <Application>Microsoft Macintosh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𝐃𝐞𝐜𝐨𝐝𝐢𝐧𝐠 𝐫𝐞𝐜𝐞𝐧𝐭 𝐃𝐨𝐜𝐤𝐞𝐫 𝐭𝐫𝐞𝐧𝐝𝐬 &amp; 𝐅𝐮𝐭𝐮𝐫𝐞</vt:lpstr>
      <vt:lpstr>Innovations in AI, Security, and Developer Experience</vt:lpstr>
      <vt:lpstr>Overview of Docker in 2024</vt:lpstr>
      <vt:lpstr>Streamlined Developer Experience</vt:lpstr>
      <vt:lpstr>Docker Build Cloud</vt:lpstr>
      <vt:lpstr>Performance Enhancements</vt:lpstr>
      <vt:lpstr>Debugging Made Easy</vt:lpstr>
      <vt:lpstr>Reliability and Security</vt:lpstr>
      <vt:lpstr>AI &amp; ML Innovation</vt:lpstr>
      <vt:lpstr>Ask Gordon</vt:lpstr>
      <vt:lpstr>Enhanced Insights</vt:lpstr>
      <vt:lpstr>Future Outlook</vt:lpstr>
      <vt:lpstr>New Features in Docker Desktop 4.37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Sagar Utekar</cp:lastModifiedBy>
  <cp:revision>21</cp:revision>
  <dcterms:created xsi:type="dcterms:W3CDTF">2013-01-27T09:14:16Z</dcterms:created>
  <dcterms:modified xsi:type="dcterms:W3CDTF">2024-12-23T03:04:45Z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2024-12-20T19:18:03Z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894f681c-e4bb-489b-91ff-bd6ddcb0a402</vt:lpwstr>
  </property>
  <property fmtid="{D5CDD505-2E9C-101B-9397-08002B2CF9AE}" pid="7" name="MSIP_Label_defa4170-0d19-0005-0004-bc88714345d2_ActionId">
    <vt:lpwstr>40c28d3c-731c-4d08-8a32-d1a5c4c87b90</vt:lpwstr>
  </property>
  <property fmtid="{D5CDD505-2E9C-101B-9397-08002B2CF9AE}" pid="8" name="MSIP_Label_defa4170-0d19-0005-0004-bc88714345d2_ContentBits">
    <vt:lpwstr>0</vt:lpwstr>
  </property>
</Properties>
</file>