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85" r:id="rId3"/>
    <p:sldId id="272" r:id="rId4"/>
    <p:sldId id="273" r:id="rId5"/>
    <p:sldId id="274" r:id="rId6"/>
    <p:sldId id="275" r:id="rId7"/>
    <p:sldId id="278" r:id="rId8"/>
    <p:sldId id="284" r:id="rId9"/>
    <p:sldId id="276" r:id="rId10"/>
    <p:sldId id="277" r:id="rId11"/>
    <p:sldId id="279" r:id="rId12"/>
    <p:sldId id="280" r:id="rId13"/>
    <p:sldId id="281" r:id="rId14"/>
    <p:sldId id="282" r:id="rId15"/>
    <p:sldId id="283"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98055D-4081-425A-B389-7EBCBBF7A39C}" v="94" dt="2025-06-04T14:43:28.219"/>
    <p1510:client id="{D268F8B2-4416-4016-A393-6256DE02D44A}" v="48" dt="2025-06-04T13:20:00.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5F18-4F4B-6E4D-7C16-D2858113C3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8A6DAF-F3B4-7FB0-F933-F242242B2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D45058-671E-D038-C3FC-0611CD72CCD7}"/>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6D8E0683-73A1-A837-0169-0F803043C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97E108-04AD-1D70-8724-E81A7C102573}"/>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397384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999D-B8D1-4614-C23F-A6FB108973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25AD20-8A6E-75E6-66E4-C6F705A24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78619-754C-C65D-B4F2-7164380C5855}"/>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B364A8C5-4A63-F9A5-F44C-5352A9DCE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BC1829-C6CB-22A2-723C-394916AB2A40}"/>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388364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C9BD9-9F54-0BD1-9EE5-D0C0230091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735D90-9DBB-A5A1-A807-081A291C9C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437CA-5A79-EB4C-762F-C9EF3883C2F3}"/>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0DEDF96F-33F2-801B-4AD7-095812898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BB16A-2081-8C67-98B0-686D984FD317}"/>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110970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BCA1-98E1-5C03-7A55-C35E3FE8C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B14AE-9DF7-47F4-866B-7C01F5919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EB8FD-2B06-7DE5-3B94-0C720463B0AB}"/>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39A882A5-CFAC-E29D-C4E0-8794FCB85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9DF222-84D8-84EF-91DA-C73C43855227}"/>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41303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D0EE-0955-75D2-3CE9-61C36BC9C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A95378-C6B4-0A59-693E-131223E1EE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2A556-CF67-3FEF-80F9-767ADC7B59C9}"/>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539FCB81-BDB6-E49D-25B1-491173299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56D8D-F432-EA8B-8CA4-1C97DA3AD138}"/>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293635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78D9-2DAB-AE0C-8749-F9C756546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D4DBF-85C4-68E8-C8C5-0EBC4B14F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C338AC-4996-E5FC-445D-87E686609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CB8F7-F69A-2CED-C6CE-ED9631F6CE2D}"/>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6" name="Footer Placeholder 5">
            <a:extLst>
              <a:ext uri="{FF2B5EF4-FFF2-40B4-BE49-F238E27FC236}">
                <a16:creationId xmlns:a16="http://schemas.microsoft.com/office/drawing/2014/main" id="{BDD69F12-E388-0BC0-5582-4F01F3EC2A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491E8-593B-100B-998C-0D0A527D46DE}"/>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1183801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2D25-1984-933F-045C-EAE7ACDFFC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834A51-7DFC-D05C-D44C-777135F474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3271C-F5C9-FFA3-B738-AE9B207F0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87F66-10AE-FA87-FA1C-BC774365B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B517E-7BDF-0DED-7326-875FE19EC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93EC9-8424-E53E-7975-5EB97E28305D}"/>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8" name="Footer Placeholder 7">
            <a:extLst>
              <a:ext uri="{FF2B5EF4-FFF2-40B4-BE49-F238E27FC236}">
                <a16:creationId xmlns:a16="http://schemas.microsoft.com/office/drawing/2014/main" id="{B74C2194-C196-DA9D-FDDF-1FD8A7B1F8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AB91D4-248F-8633-527D-28D582F4C559}"/>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402447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EBE9-2A3B-A3B9-06A4-0AA69030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C7A621-4DF9-38A0-8F5F-2CE8EB39339F}"/>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4" name="Footer Placeholder 3">
            <a:extLst>
              <a:ext uri="{FF2B5EF4-FFF2-40B4-BE49-F238E27FC236}">
                <a16:creationId xmlns:a16="http://schemas.microsoft.com/office/drawing/2014/main" id="{B539244A-23F0-B979-E27B-49B0E2CBE6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C215B5-DAEC-2D29-AE0B-78D98BE631B8}"/>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25136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4E68E-53DB-FD47-8787-F385807407EA}"/>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3" name="Footer Placeholder 2">
            <a:extLst>
              <a:ext uri="{FF2B5EF4-FFF2-40B4-BE49-F238E27FC236}">
                <a16:creationId xmlns:a16="http://schemas.microsoft.com/office/drawing/2014/main" id="{3B951DBE-A0D8-0913-F352-4CE6200A9D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106E9F-EA6A-7AA3-B14C-D98EE0812A7D}"/>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286774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3720-5006-8847-F9FF-AD9C972C9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928A3E-8A6D-3BF5-43B7-503A25C14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80E1B2-868F-F256-2E93-5D409FE89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7D715-C655-58C2-8F84-4525A71C52C4}"/>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6" name="Footer Placeholder 5">
            <a:extLst>
              <a:ext uri="{FF2B5EF4-FFF2-40B4-BE49-F238E27FC236}">
                <a16:creationId xmlns:a16="http://schemas.microsoft.com/office/drawing/2014/main" id="{F2AFF605-A204-65EC-939C-7162DBA54C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44F3D7-2F21-9E79-007C-F765AC433A5B}"/>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275383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DD2E-00A4-A320-19A1-57A519F2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821570-2766-658F-2D09-A7772B8CC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FD2B9D-145F-7F5B-D4E1-864B7BA80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0B316-BEFA-9DD5-1152-F8CBA719D698}"/>
              </a:ext>
            </a:extLst>
          </p:cNvPr>
          <p:cNvSpPr>
            <a:spLocks noGrp="1"/>
          </p:cNvSpPr>
          <p:nvPr>
            <p:ph type="dt" sz="half" idx="10"/>
          </p:nvPr>
        </p:nvSpPr>
        <p:spPr/>
        <p:txBody>
          <a:bodyPr/>
          <a:lstStyle/>
          <a:p>
            <a:fld id="{B6670681-F575-45A2-ABDF-61DDC35112D3}" type="datetimeFigureOut">
              <a:rPr lang="en-IN" smtClean="0"/>
              <a:t>04-06-2025</a:t>
            </a:fld>
            <a:endParaRPr lang="en-IN"/>
          </a:p>
        </p:txBody>
      </p:sp>
      <p:sp>
        <p:nvSpPr>
          <p:cNvPr id="6" name="Footer Placeholder 5">
            <a:extLst>
              <a:ext uri="{FF2B5EF4-FFF2-40B4-BE49-F238E27FC236}">
                <a16:creationId xmlns:a16="http://schemas.microsoft.com/office/drawing/2014/main" id="{AA484D95-B5C6-FE6F-13A6-45C1DBBF5A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995C4-38DE-6FEE-65CC-583A523AC80C}"/>
              </a:ext>
            </a:extLst>
          </p:cNvPr>
          <p:cNvSpPr>
            <a:spLocks noGrp="1"/>
          </p:cNvSpPr>
          <p:nvPr>
            <p:ph type="sldNum" sz="quarter" idx="12"/>
          </p:nvPr>
        </p:nvSpPr>
        <p:spPr/>
        <p:txBody>
          <a:bodyPr/>
          <a:lstStyle/>
          <a:p>
            <a:fld id="{78632F89-5E84-421D-8D5E-264C7284A578}" type="slidenum">
              <a:rPr lang="en-IN" smtClean="0"/>
              <a:t>‹#›</a:t>
            </a:fld>
            <a:endParaRPr lang="en-IN"/>
          </a:p>
        </p:txBody>
      </p:sp>
    </p:spTree>
    <p:extLst>
      <p:ext uri="{BB962C8B-B14F-4D97-AF65-F5344CB8AC3E}">
        <p14:creationId xmlns:p14="http://schemas.microsoft.com/office/powerpoint/2010/main" val="97204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BE51F1-4AEF-319B-DC7C-97D8AC530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2EFA52-F53A-DD46-620B-60E953010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465863-DBBD-406D-5544-7B56F1E00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670681-F575-45A2-ABDF-61DDC35112D3}" type="datetimeFigureOut">
              <a:rPr lang="en-IN" smtClean="0"/>
              <a:t>04-06-2025</a:t>
            </a:fld>
            <a:endParaRPr lang="en-IN"/>
          </a:p>
        </p:txBody>
      </p:sp>
      <p:sp>
        <p:nvSpPr>
          <p:cNvPr id="5" name="Footer Placeholder 4">
            <a:extLst>
              <a:ext uri="{FF2B5EF4-FFF2-40B4-BE49-F238E27FC236}">
                <a16:creationId xmlns:a16="http://schemas.microsoft.com/office/drawing/2014/main" id="{4324A4AC-9EED-E4E5-718B-48E8FAC48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421E4B-6922-2B28-541E-E11AD7814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632F89-5E84-421D-8D5E-264C7284A578}" type="slidenum">
              <a:rPr lang="en-IN" smtClean="0"/>
              <a:t>‹#›</a:t>
            </a:fld>
            <a:endParaRPr lang="en-IN"/>
          </a:p>
        </p:txBody>
      </p:sp>
    </p:spTree>
    <p:extLst>
      <p:ext uri="{BB962C8B-B14F-4D97-AF65-F5344CB8AC3E}">
        <p14:creationId xmlns:p14="http://schemas.microsoft.com/office/powerpoint/2010/main" val="3574744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ahari-tech845/AMI/blob/main/ami_agent.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Lahari-tech845/AMI/blob/main/ami_agent_medication.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ahari-tech845/AMI/blob/main/ami_agent_appointment.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ahari-tech845/AMI/blob/main/multi_time_check.py" TargetMode="External"/><Relationship Id="rId2" Type="http://schemas.openxmlformats.org/officeDocument/2006/relationships/hyperlink" Target="https://github.com/Lahari-tech845/AMI/blob/main/bedtime_check.py" TargetMode="External"/><Relationship Id="rId1" Type="http://schemas.openxmlformats.org/officeDocument/2006/relationships/slideLayout" Target="../slideLayouts/slideLayout2.xml"/><Relationship Id="rId4" Type="http://schemas.openxmlformats.org/officeDocument/2006/relationships/hyperlink" Target="https://github.com/Lahari-tech845/AMI/blob/main/scheduled_checks.py"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Lahari-tech845/AMI/blob/main/emergency_notify.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660860-ED3A-D18D-E67B-3770E062609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A64EC66-5BA8-CA8C-BC13-743C164C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14E63A70-4926-7D78-EDF5-0B42DD016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8D9D1EDE-0B7E-ED19-9DC8-3AF6C01B92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97A431E-CFA8-DEA9-3945-1866FC39D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18082B79-2CA9-4EBE-22C8-C6A47AA78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9FCEE17E-BA95-CB93-E559-632349100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D35156F7-764B-149C-1856-5BA2A8D0F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513348D4-8CCA-F658-29DE-73FB0CB22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62BFAE08-81A2-9026-7E91-5384EEC1C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586E74F0-CCAE-04C5-9A79-F835469245E1}"/>
              </a:ext>
            </a:extLst>
          </p:cNvPr>
          <p:cNvSpPr>
            <a:spLocks noGrp="1"/>
          </p:cNvSpPr>
          <p:nvPr>
            <p:ph type="title"/>
          </p:nvPr>
        </p:nvSpPr>
        <p:spPr>
          <a:xfrm>
            <a:off x="4743039" y="2210497"/>
            <a:ext cx="6180831" cy="2742140"/>
          </a:xfrm>
          <a:noFill/>
        </p:spPr>
        <p:txBody>
          <a:bodyPr vert="horz" lIns="91440" tIns="45720" rIns="91440" bIns="45720" rtlCol="0" anchor="t">
            <a:normAutofit/>
          </a:bodyPr>
          <a:lstStyle/>
          <a:p>
            <a:r>
              <a:rPr lang="en-US" sz="4800" kern="1200" dirty="0">
                <a:solidFill>
                  <a:schemeClr val="bg1"/>
                </a:solidFill>
                <a:latin typeface="+mj-lt"/>
                <a:ea typeface="+mj-ea"/>
                <a:cs typeface="+mj-cs"/>
              </a:rPr>
              <a:t>AMI</a:t>
            </a:r>
          </a:p>
        </p:txBody>
      </p:sp>
      <p:sp>
        <p:nvSpPr>
          <p:cNvPr id="29" name="Rectangle 28">
            <a:extLst>
              <a:ext uri="{FF2B5EF4-FFF2-40B4-BE49-F238E27FC236}">
                <a16:creationId xmlns:a16="http://schemas.microsoft.com/office/drawing/2014/main" id="{F5389311-E34A-EC18-E17F-D2153581E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93256889-E82A-B66D-DA20-A6CFB8427F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D2CB4D37-3AC2-FC38-0D3E-11ABAC795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EA30314-7CCB-60D2-D34D-2EBE57863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AF1E73-4D3A-AB60-2DB2-81F22A12CD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1D9B9F2-B018-2890-2357-D1D0975A8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D22158C3-C9D2-D28A-11D4-90E227166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C8D89B4E-7DAA-E9FF-95DB-410A9AEF2B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CD56B005-0A76-D4D2-0B9F-3CDEE5757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9FAC3E-23A9-4519-2D62-2BDEA92C4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325332C-E9CB-8005-205B-BE115A5FD0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1904F55-EAB7-75E5-92EA-3B6571715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4627F37F-3B62-65DE-34E3-048CCEDD7BAF}"/>
              </a:ext>
            </a:extLst>
          </p:cNvPr>
          <p:cNvSpPr txBox="1"/>
          <p:nvPr/>
        </p:nvSpPr>
        <p:spPr>
          <a:xfrm>
            <a:off x="1326509" y="3068964"/>
            <a:ext cx="9169218" cy="2536581"/>
          </a:xfrm>
          <a:prstGeom prst="rect">
            <a:avLst/>
          </a:prstGeom>
          <a:noFill/>
        </p:spPr>
        <p:txBody>
          <a:bodyPr vert="horz" lIns="91440" tIns="45720" rIns="91440" bIns="45720" rtlCol="0" anchor="t">
            <a:normAutofit/>
          </a:bodyPr>
          <a:lstStyle/>
          <a:p>
            <a:pPr marR="0" lvl="0" algn="l" defTabSz="914400" rtl="0" eaLnBrk="1" fontAlgn="auto" latinLnBrk="0" hangingPunct="1">
              <a:lnSpc>
                <a:spcPct val="90000"/>
              </a:lnSpc>
              <a:spcBef>
                <a:spcPts val="0"/>
              </a:spcBef>
              <a:spcAft>
                <a:spcPts val="600"/>
              </a:spcAft>
              <a:buClrTx/>
              <a:buSzTx/>
              <a:tabLst/>
              <a:defRPr/>
            </a:pPr>
            <a:r>
              <a:rPr kumimoji="0" lang="en-US" sz="2800" b="0" i="0" u="none" strike="noStrike" kern="1200" cap="none" spc="0" normalizeH="0" baseline="0" noProof="0" dirty="0">
                <a:ln>
                  <a:noFill/>
                </a:ln>
                <a:solidFill>
                  <a:prstClr val="white"/>
                </a:solidFill>
                <a:effectLst/>
                <a:uLnTx/>
                <a:uFillTx/>
                <a:latin typeface="Aptos" panose="02110004020202020204"/>
                <a:ea typeface="+mn-ea"/>
                <a:cs typeface="+mn-cs"/>
              </a:rPr>
              <a:t>A Virtual AI Companion for Schizophrenia patients</a:t>
            </a:r>
          </a:p>
        </p:txBody>
      </p:sp>
      <p:grpSp>
        <p:nvGrpSpPr>
          <p:cNvPr id="38" name="Group 37">
            <a:extLst>
              <a:ext uri="{FF2B5EF4-FFF2-40B4-BE49-F238E27FC236}">
                <a16:creationId xmlns:a16="http://schemas.microsoft.com/office/drawing/2014/main" id="{79DF4A71-8580-6759-F08D-13E7CCAA53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EA10768A-CB48-55C0-B968-CAAF355460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EC54B71-86EE-12C1-0575-60CB86DD30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F06B6B4-A485-BA6A-5FC3-F7C2E43AF4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11B619E-0E0B-6C80-5D78-05026C525A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61700F2-E069-82F9-076C-7CA9AE66E494}"/>
              </a:ext>
            </a:extLst>
          </p:cNvPr>
          <p:cNvSpPr txBox="1"/>
          <p:nvPr/>
        </p:nvSpPr>
        <p:spPr>
          <a:xfrm>
            <a:off x="1159714" y="4604875"/>
            <a:ext cx="5832989" cy="2536581"/>
          </a:xfrm>
          <a:prstGeom prst="rect">
            <a:avLst/>
          </a:prstGeom>
          <a:noFill/>
        </p:spPr>
        <p:txBody>
          <a:bodyPr vert="horz" lIns="91440" tIns="45720" rIns="91440" bIns="45720" rtlCol="0" anchor="t">
            <a:normAutofit/>
          </a:bodyPr>
          <a:lstStyle/>
          <a:p>
            <a:pPr marR="0" lvl="0" algn="l" defTabSz="914400" rtl="0" eaLnBrk="1" fontAlgn="auto" latinLnBrk="0" hangingPunct="1">
              <a:lnSpc>
                <a:spcPct val="90000"/>
              </a:lnSpc>
              <a:spcBef>
                <a:spcPts val="0"/>
              </a:spcBef>
              <a:spcAft>
                <a:spcPts val="600"/>
              </a:spcAft>
              <a:buClrTx/>
              <a:buSzTx/>
              <a:tabLst/>
              <a:defRPr/>
            </a:pPr>
            <a:r>
              <a:rPr kumimoji="0" lang="en-US" sz="1600" u="none" strike="noStrike" kern="1200" cap="none" spc="0" normalizeH="0" baseline="0" noProof="0" dirty="0">
                <a:ln>
                  <a:noFill/>
                </a:ln>
                <a:solidFill>
                  <a:prstClr val="white"/>
                </a:solidFill>
                <a:effectLst/>
                <a:uLnTx/>
                <a:uFillTx/>
                <a:latin typeface="Aptos" panose="02110004020202020204"/>
                <a:ea typeface="+mn-ea"/>
                <a:cs typeface="+mn-cs"/>
              </a:rPr>
              <a:t>Submitted by:</a:t>
            </a:r>
          </a:p>
          <a:p>
            <a:pPr marR="0" lvl="0" algn="l" defTabSz="914400" rtl="0" eaLnBrk="1" fontAlgn="auto" latinLnBrk="0" hangingPunct="1">
              <a:lnSpc>
                <a:spcPct val="90000"/>
              </a:lnSpc>
              <a:spcBef>
                <a:spcPts val="0"/>
              </a:spcBef>
              <a:spcAft>
                <a:spcPts val="600"/>
              </a:spcAft>
              <a:buClrTx/>
              <a:buSzTx/>
              <a:tabLst/>
              <a:defRPr/>
            </a:pPr>
            <a:r>
              <a:rPr lang="en-US" sz="1600" dirty="0" err="1">
                <a:solidFill>
                  <a:prstClr val="white"/>
                </a:solidFill>
                <a:latin typeface="Aptos" panose="02110004020202020204"/>
              </a:rPr>
              <a:t>Sudhalahari</a:t>
            </a:r>
            <a:r>
              <a:rPr lang="en-US" sz="1600" dirty="0">
                <a:solidFill>
                  <a:prstClr val="white"/>
                </a:solidFill>
                <a:latin typeface="Aptos" panose="02110004020202020204"/>
              </a:rPr>
              <a:t> Murukuri</a:t>
            </a:r>
          </a:p>
          <a:p>
            <a:pPr marR="0" lvl="0" algn="l" defTabSz="914400" rtl="0" eaLnBrk="1" fontAlgn="auto" latinLnBrk="0" hangingPunct="1">
              <a:lnSpc>
                <a:spcPct val="90000"/>
              </a:lnSpc>
              <a:spcBef>
                <a:spcPts val="0"/>
              </a:spcBef>
              <a:spcAft>
                <a:spcPts val="600"/>
              </a:spcAft>
              <a:buClrTx/>
              <a:buSzTx/>
              <a:tabLst/>
              <a:defRPr/>
            </a:pPr>
            <a:r>
              <a:rPr kumimoji="0" lang="en-US" sz="1600" u="none" strike="noStrike" kern="1200" cap="none" spc="0" normalizeH="0" baseline="0" noProof="0" dirty="0">
                <a:ln>
                  <a:noFill/>
                </a:ln>
                <a:solidFill>
                  <a:prstClr val="white"/>
                </a:solidFill>
                <a:effectLst/>
                <a:uLnTx/>
                <a:uFillTx/>
                <a:latin typeface="Aptos" panose="02110004020202020204"/>
                <a:ea typeface="+mn-ea"/>
                <a:cs typeface="+mn-cs"/>
              </a:rPr>
              <a:t>Georgetown University – McDonough School of Business</a:t>
            </a:r>
          </a:p>
          <a:p>
            <a:pPr marR="0" lvl="0" algn="l" defTabSz="914400" rtl="0" eaLnBrk="1" fontAlgn="auto" latinLnBrk="0" hangingPunct="1">
              <a:lnSpc>
                <a:spcPct val="90000"/>
              </a:lnSpc>
              <a:spcBef>
                <a:spcPts val="0"/>
              </a:spcBef>
              <a:spcAft>
                <a:spcPts val="600"/>
              </a:spcAft>
              <a:buClrTx/>
              <a:buSzTx/>
              <a:tabLst/>
              <a:defRPr/>
            </a:pPr>
            <a:r>
              <a:rPr lang="en-US" sz="1600" dirty="0">
                <a:solidFill>
                  <a:prstClr val="white"/>
                </a:solidFill>
                <a:latin typeface="Aptos" panose="02110004020202020204"/>
              </a:rPr>
              <a:t>Email: sm3989@gerogetown.edu</a:t>
            </a:r>
            <a:endParaRPr kumimoji="0" lang="en-US" sz="160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418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7F9C5F-220E-CD49-F49C-D1963618CF0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A657574-CB9F-921E-00A1-17C969A0F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E899E956-9857-1F35-191F-74CB9A75C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41FC1337-139D-5BC0-4109-6A41C1EE4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317B40B7-730A-5B0C-E3D9-E243CAF02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5B9EF4FE-53A4-13BF-4965-1E9ED99E7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3FA0776E-B8A7-BC8A-DC49-EB0A3CA66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A04A6AB9-C377-D9ED-43CC-4BE0B44B3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1805727D-FD14-9319-5DC2-98FE70FD64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BB8343DC-81C4-61FB-E560-D211C5F7A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5A24C74-CDCE-A465-D163-35060DF77B41}"/>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Feature 1:</a:t>
            </a:r>
            <a:br>
              <a:rPr lang="en-US" sz="4800" dirty="0">
                <a:solidFill>
                  <a:schemeClr val="bg1"/>
                </a:solidFill>
              </a:rPr>
            </a:br>
            <a:r>
              <a:rPr lang="en-US" sz="4800" dirty="0">
                <a:solidFill>
                  <a:schemeClr val="bg1"/>
                </a:solidFill>
              </a:rPr>
              <a:t> Daily morning  check-in and Journal log</a:t>
            </a:r>
            <a:br>
              <a:rPr lang="en-US" sz="4800" dirty="0">
                <a:solidFill>
                  <a:schemeClr val="bg1"/>
                </a:solidFill>
              </a:rPr>
            </a:br>
            <a:r>
              <a:rPr lang="en-US" sz="4800" dirty="0">
                <a:solidFill>
                  <a:schemeClr val="bg1"/>
                </a:solidFill>
              </a:rPr>
              <a:t> </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3DE04613-096A-29D0-047A-863BCF750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68895072-73C6-D483-E25A-EB1169C138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FAF75419-3FEE-F913-D369-88D3CCEB97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C4149-20DF-74D8-5D69-916207800B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F05025-2EF5-C894-0877-21E93BDB4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7B3D7D8-9374-3F4A-1EF1-B8FBF9E3E6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80F6537B-1AD5-9927-9DAF-99BAD7A5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4DE2B435-35A4-44B6-6862-93368C95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BAFC66F8-2A91-DD44-E106-1B5F7B74FB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AA9FA-3C46-F15A-C8A5-D0777C06BC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24BB011-D272-6A74-1B16-E61B82E55C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2EB2A3B-B288-E177-BE7B-5B20959AF9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2E4F385-B379-167F-E355-387A4FD530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2A6C1544-DDE9-28A1-10F3-B4DFB917E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D78735-1435-EE0C-E6A7-32CB376CBB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1D3E3EB-91B9-A339-50AD-360074B631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9CA7B6B-BBEC-3F99-3D8E-57F5BEB35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5BF881B-54BD-442D-F7F5-65C8767F1047}"/>
              </a:ext>
            </a:extLst>
          </p:cNvPr>
          <p:cNvSpPr txBox="1"/>
          <p:nvPr/>
        </p:nvSpPr>
        <p:spPr>
          <a:xfrm>
            <a:off x="758485" y="1961062"/>
            <a:ext cx="10562684" cy="4433778"/>
          </a:xfrm>
          <a:prstGeom prst="rect">
            <a:avLst/>
          </a:prstGeom>
          <a:noFill/>
        </p:spPr>
        <p:txBody>
          <a:bodyPr wrap="square">
            <a:spAutoFit/>
          </a:bodyPr>
          <a:lstStyle>
            <a:defPPr>
              <a:defRPr lang="en-US"/>
            </a:defPPr>
            <a:lvl1pPr>
              <a:lnSpc>
                <a:spcPct val="150000"/>
              </a:lnSpc>
              <a:defRPr sz="2000">
                <a:solidFill>
                  <a:schemeClr val="bg1"/>
                </a:solidFill>
              </a:defRPr>
            </a:lvl1pPr>
          </a:lstStyle>
          <a:p>
            <a:pPr/>
            <a:r>
              <a:rPr lang="en-US" dirty="0"/>
              <a:t>Purpose:</a:t>
            </a:r>
          </a:p>
          <a:p>
            <a:pPr marL="342900" indent="-342900">
              <a:buFont typeface="Arial" panose="020B0604020202020204" pitchFamily="34" charset="0"/>
              <a:buChar char="•"/>
            </a:pPr>
            <a:r>
              <a:rPr lang="en-US" sz="1800" dirty="0"/>
              <a:t> </a:t>
            </a:r>
            <a:r>
              <a:rPr lang="en-US" altLang="en-US" sz="1800" dirty="0"/>
              <a:t>AMI starts each day by greeting the user and asking how they are feeling.</a:t>
            </a:r>
          </a:p>
          <a:p>
            <a:pPr marL="342900" indent="-342900">
              <a:buFont typeface="Arial" panose="020B0604020202020204" pitchFamily="34" charset="0"/>
              <a:buChar char="•"/>
            </a:pPr>
            <a:r>
              <a:rPr lang="en-US" altLang="en-US" sz="1800" dirty="0"/>
              <a:t>The patient responds using their voice.</a:t>
            </a:r>
          </a:p>
          <a:p>
            <a:pPr marL="342900" indent="-342900">
              <a:buFont typeface="Arial" panose="020B0604020202020204" pitchFamily="34" charset="0"/>
              <a:buChar char="•"/>
            </a:pPr>
            <a:r>
              <a:rPr lang="en-US" altLang="en-US" sz="1800" dirty="0"/>
              <a:t>AMI logs the patient’s response as a daily journal entry.</a:t>
            </a:r>
          </a:p>
          <a:p>
            <a:pPr marL="342900" indent="-342900">
              <a:buFont typeface="Arial" panose="020B0604020202020204" pitchFamily="34" charset="0"/>
              <a:buChar char="•"/>
            </a:pPr>
            <a:r>
              <a:rPr lang="en-US" altLang="en-US" sz="1800" dirty="0"/>
              <a:t>If crisis words are detected (e.g., “I feel unsafe,” “I want to hurt myself”), AMI simulates notifying a doctor or caregiver and offers coping support (like breathing exercises, music, or affirmations).</a:t>
            </a:r>
          </a:p>
          <a:p>
            <a:pPr/>
            <a:endParaRPr lang="en-US" dirty="0"/>
          </a:p>
          <a:p>
            <a:pPr/>
            <a:r>
              <a:rPr lang="en-US" dirty="0"/>
              <a:t>Python Script:</a:t>
            </a:r>
          </a:p>
          <a:p>
            <a:pPr/>
            <a:r>
              <a:rPr lang="en-US" dirty="0">
                <a:hlinkClick r:id="rId2"/>
              </a:rPr>
              <a:t>ami_agent.py </a:t>
            </a:r>
            <a:r>
              <a:rPr lang="en-US" dirty="0"/>
              <a:t>(click here to see link to GitHub code)</a:t>
            </a:r>
          </a:p>
          <a:p>
            <a:pPr/>
            <a:endParaRPr lang="en-IN" dirty="0"/>
          </a:p>
        </p:txBody>
      </p:sp>
    </p:spTree>
    <p:extLst>
      <p:ext uri="{BB962C8B-B14F-4D97-AF65-F5344CB8AC3E}">
        <p14:creationId xmlns:p14="http://schemas.microsoft.com/office/powerpoint/2010/main" val="76813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BBD674-FF15-E1FB-BFBA-CAF169226E2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A723721-90ED-10F3-DC6B-9B36D51DD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0BFBF0E2-B5C6-1CA8-1362-DAE1F29A1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BD81DB04-24A9-621D-7B8F-F10DBE41DC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CB9949D8-ED40-917D-6390-2519629E64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D2C9F6CF-6E74-4D1C-C3B1-6E828BE6F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A2E4ED38-C1DA-4BA3-3EE9-88944C260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287E036A-6724-C8C9-CEC4-0214031E5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6C16458E-B651-E8E1-8F92-36E68EC6F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6DD619F3-8036-CE76-6427-DAE647D1D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5771DAD-B60E-529B-8023-55CB27747CFA}"/>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Feature 2:</a:t>
            </a:r>
            <a:br>
              <a:rPr lang="en-US" sz="4800" dirty="0">
                <a:solidFill>
                  <a:schemeClr val="bg1"/>
                </a:solidFill>
              </a:rPr>
            </a:br>
            <a:r>
              <a:rPr lang="en-US" sz="4800" dirty="0">
                <a:solidFill>
                  <a:schemeClr val="bg1"/>
                </a:solidFill>
              </a:rPr>
              <a:t> Medication Reminder</a:t>
            </a:r>
            <a:br>
              <a:rPr lang="en-US" sz="4800" dirty="0">
                <a:solidFill>
                  <a:schemeClr val="bg1"/>
                </a:solidFill>
              </a:rPr>
            </a:br>
            <a:r>
              <a:rPr lang="en-US" sz="4800" dirty="0">
                <a:solidFill>
                  <a:schemeClr val="bg1"/>
                </a:solidFill>
              </a:rPr>
              <a:t> </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C544137D-4F1C-B367-7DEF-58E55BF69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D5994637-67F3-F505-5226-317B26409A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6A5659A-EB53-4FE4-637B-BCB0D22F9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101103-20A7-40D0-4306-EF85AE43B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2DDB49C-44C5-5DAD-826D-FE8252906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1122E17-609C-0A44-2A48-2D184EC06B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4F6350A2-5E25-4AA4-E21E-7D005DE84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969FC38F-BEDA-1053-B18C-752BC3BC38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D29DD1B9-2258-73BB-0633-765B70BEE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E0E923E-BF50-1EB7-248E-239AC5599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A644332-3CAD-9854-07AD-B411ABF91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DC028E-68FB-D0B0-ECC6-483E4D4C6D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045F9C83-035D-C3DA-FC28-9920FA65C3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A252CCB7-7F4F-833E-163A-628A5F0F56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BE34FC3-F73D-66D9-CF14-CD72FEDE1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018B6D-5C4C-4348-9EC1-EBB258BB5F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14C718-41AE-27CB-8DF5-7090A25911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A246F0E2-2E9B-AFFF-D961-390D7A424C4A}"/>
              </a:ext>
            </a:extLst>
          </p:cNvPr>
          <p:cNvSpPr txBox="1"/>
          <p:nvPr/>
        </p:nvSpPr>
        <p:spPr>
          <a:xfrm>
            <a:off x="758485" y="1961062"/>
            <a:ext cx="10562684" cy="3741281"/>
          </a:xfrm>
          <a:prstGeom prst="rect">
            <a:avLst/>
          </a:prstGeom>
          <a:noFill/>
        </p:spPr>
        <p:txBody>
          <a:bodyPr wrap="square">
            <a:spAutoFit/>
          </a:bodyPr>
          <a:lstStyle>
            <a:defPPr>
              <a:defRPr lang="en-US"/>
            </a:defPPr>
            <a:lvl1pPr>
              <a:lnSpc>
                <a:spcPct val="150000"/>
              </a:lnSpc>
              <a:defRPr sz="2000">
                <a:solidFill>
                  <a:schemeClr val="bg1"/>
                </a:solidFill>
              </a:defRPr>
            </a:lvl1pPr>
          </a:lstStyle>
          <a:p>
            <a:pPr/>
            <a:r>
              <a:rPr lang="en-US" dirty="0"/>
              <a:t>Purpose:</a:t>
            </a:r>
          </a:p>
          <a:p>
            <a:pPr marL="342900" indent="-342900">
              <a:buFont typeface="Arial" panose="020B0604020202020204" pitchFamily="34" charset="0"/>
              <a:buChar char="•"/>
            </a:pPr>
            <a:r>
              <a:rPr lang="en-US" dirty="0"/>
              <a:t> </a:t>
            </a:r>
            <a:r>
              <a:rPr lang="en-US" altLang="en-US" dirty="0"/>
              <a:t>Reminds the user to take their prescribed medication.</a:t>
            </a:r>
          </a:p>
          <a:p>
            <a:pPr marL="342900" indent="-342900">
              <a:buFont typeface="Arial" panose="020B0604020202020204" pitchFamily="34" charset="0"/>
              <a:buChar char="•"/>
            </a:pPr>
            <a:r>
              <a:rPr lang="en-US" altLang="en-US" dirty="0"/>
              <a:t>Captures a verbal response and logs whether the medication was taken.</a:t>
            </a:r>
          </a:p>
          <a:p>
            <a:pPr marL="342900" indent="-342900">
              <a:buFont typeface="Arial" panose="020B0604020202020204" pitchFamily="34" charset="0"/>
              <a:buChar char="•"/>
            </a:pPr>
            <a:r>
              <a:rPr lang="en-US" altLang="en-US" dirty="0"/>
              <a:t>Provides gentle encouragement and tracks adherence.</a:t>
            </a:r>
          </a:p>
          <a:p>
            <a:pPr marL="342900" indent="-342900">
              <a:buFont typeface="Arial" panose="020B0604020202020204" pitchFamily="34" charset="0"/>
              <a:buChar char="•"/>
            </a:pPr>
            <a:endParaRPr lang="en-US" dirty="0"/>
          </a:p>
          <a:p>
            <a:pPr/>
            <a:r>
              <a:rPr lang="en-US" dirty="0"/>
              <a:t>Python Script:</a:t>
            </a:r>
          </a:p>
          <a:p>
            <a:pPr marL="342900" indent="-342900">
              <a:buFont typeface="Arial" panose="020B0604020202020204" pitchFamily="34" charset="0"/>
              <a:buChar char="•"/>
            </a:pPr>
            <a:r>
              <a:rPr lang="en-US" dirty="0">
                <a:hlinkClick r:id="rId2"/>
              </a:rPr>
              <a:t>ami_agent_medication.py</a:t>
            </a:r>
            <a:r>
              <a:rPr lang="en-US" dirty="0"/>
              <a:t>(click here to see link to GitHub code)</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556600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F1C107-7863-6939-3739-C495095D3C9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C091C948-915E-4B05-8EC2-AF47FB6C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DD846B5C-2243-864F-20C3-D9973099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53E1DC87-D87F-3465-60CF-F5FF5E76B3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42857E7F-47BA-D12D-76DB-FC520023B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0B31488D-C592-059A-042B-2BB30FE89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A850A097-149E-52EC-0AFB-87FCDC7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9D499A95-E5BB-5BD4-79CF-494797CAF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91F48F93-A792-DE47-AA4F-E672C99C1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45696F73-E072-16F3-2732-9E680F05F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C437AD50-EC88-2FB7-C341-E22BA6986CD6}"/>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Feature 3:</a:t>
            </a:r>
            <a:br>
              <a:rPr lang="en-US" sz="4800" dirty="0">
                <a:solidFill>
                  <a:schemeClr val="bg1"/>
                </a:solidFill>
              </a:rPr>
            </a:br>
            <a:r>
              <a:rPr lang="en-US" sz="4800" dirty="0">
                <a:solidFill>
                  <a:schemeClr val="bg1"/>
                </a:solidFill>
              </a:rPr>
              <a:t> Appointment Reminder</a:t>
            </a:r>
            <a:br>
              <a:rPr lang="en-US" sz="4800" dirty="0">
                <a:solidFill>
                  <a:schemeClr val="bg1"/>
                </a:solidFill>
              </a:rPr>
            </a:br>
            <a:r>
              <a:rPr lang="en-US" sz="4800" dirty="0">
                <a:solidFill>
                  <a:schemeClr val="bg1"/>
                </a:solidFill>
              </a:rPr>
              <a:t> </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11098EE0-D01F-8D82-C023-653742F69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E527AA20-2822-F6F9-B542-1D26F5ED38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B83DBC0-FBEF-A5AF-8D8A-392F7EF046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165BDB-CEE2-43E7-ED0E-B2A90E2FB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8A185D-9D9C-D3C2-55D9-9B24928D1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FA44874-B92D-E269-668D-85FF62DAC0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53A3584F-898E-5FBD-5BBF-E7CD969A83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99D1E0E6-FDF5-167C-E1F3-04366717A2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942823BC-5CFD-3702-71A4-EE4C94E3EA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13CCE4B-C5BD-47EE-30A0-B9400D646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1E1F92-F0A7-B4F3-1DD1-5F5EE02FA8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C5755CC-5C8E-F9F0-9F66-68EE6109D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D2470A7-ECCB-E85C-D864-28C5AD9044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289246FA-CF1C-FB5B-AC3D-F1A5DD567D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D48C3F9-DEC8-E83D-F8D6-05BA9B319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BC60616-D4EE-D5BD-4F94-553E823056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B1D067-7EF2-35FD-01D9-9D2937056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97AA7CF2-8203-5775-530B-8FE7C1035E44}"/>
              </a:ext>
            </a:extLst>
          </p:cNvPr>
          <p:cNvSpPr txBox="1"/>
          <p:nvPr/>
        </p:nvSpPr>
        <p:spPr>
          <a:xfrm>
            <a:off x="758485" y="1961062"/>
            <a:ext cx="10562684" cy="3279616"/>
          </a:xfrm>
          <a:prstGeom prst="rect">
            <a:avLst/>
          </a:prstGeom>
          <a:noFill/>
        </p:spPr>
        <p:txBody>
          <a:bodyPr wrap="square">
            <a:spAutoFit/>
          </a:bodyPr>
          <a:lstStyle>
            <a:defPPr>
              <a:defRPr lang="en-US"/>
            </a:defPPr>
            <a:lvl1pPr>
              <a:lnSpc>
                <a:spcPct val="150000"/>
              </a:lnSpc>
              <a:defRPr sz="2000">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Purpose:</a:t>
            </a:r>
          </a:p>
          <a:p>
            <a:pPr>
              <a:buFont typeface="Arial" panose="020B0604020202020204" pitchFamily="34" charset="0"/>
              <a:buChar char="•"/>
            </a:pPr>
            <a:r>
              <a:rPr lang="en-US" dirty="0"/>
              <a:t>Reads the user’s appointments from a file and reminds about upcoming doctor visits.</a:t>
            </a:r>
          </a:p>
          <a:p>
            <a:pPr>
              <a:buFont typeface="Arial" panose="020B0604020202020204" pitchFamily="34" charset="0"/>
              <a:buChar char="•"/>
            </a:pPr>
            <a:r>
              <a:rPr lang="en-US" dirty="0"/>
              <a:t>Helps prevent missed appointments and supports treatment adherence.</a:t>
            </a:r>
          </a:p>
          <a:p>
            <a:pPr marR="0" lvl="0" algn="l" defTabSz="914400" rtl="0" eaLnBrk="1" fontAlgn="auto" latinLnBrk="0" hangingPunct="1">
              <a:lnSpc>
                <a:spcPct val="150000"/>
              </a:lnSpc>
              <a:spcBef>
                <a:spcPts val="0"/>
              </a:spcBef>
              <a:spcAft>
                <a:spcPts val="0"/>
              </a:spcAft>
              <a:buClrTx/>
              <a:buSzTx/>
              <a:tabLst/>
              <a:defRPr/>
            </a:pPr>
            <a:endPar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Python Script: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hlinkClick r:id="rId2"/>
              </a:rPr>
              <a:t>ami_agent_appointment.py</a:t>
            </a: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(click here to see link to GitHub code)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336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5B20D3-6693-897E-133E-7DC9ACC137B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7536E4D4-915F-ABBC-0A59-C05230AE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B1CD1153-9824-4A60-903F-61681053F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64504597-B361-3FBF-6CC3-D232DB15CD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762F1DAA-D7A1-0E60-F79C-E0F0CFE026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297A8C29-75EE-157B-EB0C-6F16BB35F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0C23C604-C736-B17A-1CD5-E9CECE4E9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39036677-F60C-EC25-B349-0B62B38E8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C00B3AA9-466D-FD76-AE2B-1FED7CB49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6F6CC935-7153-07A5-04F4-2874D689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A0E00810-27DF-A1AA-9C07-791586CBF3DD}"/>
              </a:ext>
            </a:extLst>
          </p:cNvPr>
          <p:cNvSpPr>
            <a:spLocks noGrp="1"/>
          </p:cNvSpPr>
          <p:nvPr>
            <p:ph type="title"/>
          </p:nvPr>
        </p:nvSpPr>
        <p:spPr>
          <a:xfrm>
            <a:off x="630935" y="481036"/>
            <a:ext cx="11275608" cy="2742140"/>
          </a:xfrm>
          <a:noFill/>
        </p:spPr>
        <p:txBody>
          <a:bodyPr vert="horz" lIns="91440" tIns="45720" rIns="91440" bIns="45720" rtlCol="0" anchor="t">
            <a:normAutofit/>
          </a:bodyPr>
          <a:lstStyle/>
          <a:p>
            <a:r>
              <a:rPr lang="en-US" sz="4800" dirty="0">
                <a:solidFill>
                  <a:schemeClr val="bg1"/>
                </a:solidFill>
              </a:rPr>
              <a:t>Feature 4:</a:t>
            </a:r>
            <a:br>
              <a:rPr lang="en-US" sz="4800" dirty="0">
                <a:solidFill>
                  <a:schemeClr val="bg1"/>
                </a:solidFill>
              </a:rPr>
            </a:br>
            <a:r>
              <a:rPr lang="en-US" sz="4800" dirty="0">
                <a:solidFill>
                  <a:schemeClr val="bg1"/>
                </a:solidFill>
              </a:rPr>
              <a:t>Multi-time checks and Bedtime Emotional Check</a:t>
            </a:r>
            <a:br>
              <a:rPr lang="en-US" sz="4800" dirty="0">
                <a:solidFill>
                  <a:schemeClr val="bg1"/>
                </a:solidFill>
              </a:rPr>
            </a:b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38F5A5E4-72FF-F071-F955-1CFB40DEB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38F928E1-16AF-E6B4-5DB3-22C34DD98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5057CEC-DDC4-278D-DABE-8C0880E2FB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92EEE5-AB4C-19B6-C57B-31832F0376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7E4913-9B01-FFA6-5C32-3CAF8796C2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39417F-44B1-156D-BB64-E01FFD48EC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AC6E1F5A-44C7-1237-EAA4-DF0531C4D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68BFE16B-0B45-5AF7-A94C-98D49D751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52527EFD-931D-E0A0-4228-AD022E16C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10A619-BC81-668D-7CE3-8CD1A541BA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5D6D4A1-C432-1931-60B8-780319631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39F9C8A-8699-A360-4C3B-1E48F02DE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F01BD3A-C05D-4342-FA53-50A216915E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4B30631B-5971-CAE4-2204-5D284A4A6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908C6D-D136-8E08-8FEB-09DD1A2F1B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6765705-8F42-3F22-22D8-CC144D61B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233FD8-0E81-D234-EBE3-77FD8BDF15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38C580B3-B28C-7BE0-B64E-87C900212CDD}"/>
              </a:ext>
            </a:extLst>
          </p:cNvPr>
          <p:cNvSpPr txBox="1"/>
          <p:nvPr/>
        </p:nvSpPr>
        <p:spPr>
          <a:xfrm>
            <a:off x="713998" y="2413052"/>
            <a:ext cx="10562684" cy="5126275"/>
          </a:xfrm>
          <a:prstGeom prst="rect">
            <a:avLst/>
          </a:prstGeom>
          <a:noFill/>
        </p:spPr>
        <p:txBody>
          <a:bodyPr wrap="square">
            <a:spAutoFit/>
          </a:bodyPr>
          <a:lstStyle>
            <a:defPPr>
              <a:defRPr lang="en-US"/>
            </a:defPPr>
            <a:lvl1pPr>
              <a:lnSpc>
                <a:spcPct val="150000"/>
              </a:lnSpc>
              <a:defRPr sz="2000">
                <a:solidFill>
                  <a:schemeClr val="bg1"/>
                </a:solidFill>
              </a:defRPr>
            </a:lvl1pPr>
          </a:lstStyle>
          <a:p>
            <a:pPr marL="0" marR="0" lvl="0" indent="0" algn="l" defTabSz="914400" rtl="0" eaLnBrk="1" fontAlgn="auto" latinLnBrk="0" hangingPunct="1">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ea typeface="+mn-ea"/>
                <a:cs typeface="+mn-cs"/>
              </a:rPr>
              <a:t>Purpose:</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effectLst/>
              </a:rPr>
              <a:t>Checks in with the user at bedtime, asking how they feel.</a:t>
            </a:r>
          </a:p>
          <a:p>
            <a:pPr marL="0" marR="0" lvl="0" indent="0" algn="l" defTabSz="914400" rtl="0" eaLnBrk="0" fontAlgn="base" latinLnBrk="0" hangingPunct="0">
              <a:spcBef>
                <a:spcPct val="0"/>
              </a:spcBef>
              <a:spcAft>
                <a:spcPct val="0"/>
              </a:spcAft>
              <a:buClrTx/>
              <a:buSzTx/>
              <a:buFontTx/>
              <a:buChar char="•"/>
              <a:tabLst/>
            </a:pPr>
            <a:r>
              <a:rPr lang="en-US" altLang="en-US" dirty="0"/>
              <a:t>Checks in multiple times of day like 2PM, 5PM (Example)</a:t>
            </a:r>
            <a:endParaRPr kumimoji="0" lang="en-US" altLang="en-US" sz="2000" b="0"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effectLst/>
              </a:rPr>
              <a:t>Records responses and watches for distress or crisis words.</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effectLst/>
              </a:rPr>
              <a:t>Notifies caregivers if urgent help is needed.</a:t>
            </a:r>
            <a:endParaRPr kumimoji="0" lang="en-US" sz="20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ea typeface="+mn-ea"/>
                <a:cs typeface="+mn-cs"/>
              </a:rPr>
              <a:t>Python Script:</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hlinkClick r:id="rId2"/>
              </a:rPr>
              <a:t>bedtime_check.py</a:t>
            </a:r>
            <a:r>
              <a:rPr kumimoji="0" lang="en-US" sz="2000" b="0" i="0" u="none" strike="noStrike" kern="1200" cap="none" spc="0" normalizeH="0" baseline="0" noProof="0" dirty="0">
                <a:ln>
                  <a:noFill/>
                </a:ln>
                <a:effectLst/>
                <a:uLnTx/>
                <a:uFillTx/>
                <a:ea typeface="+mn-ea"/>
                <a:cs typeface="+mn-cs"/>
              </a:rPr>
              <a:t>(click here to see link to GitHub code)</a:t>
            </a:r>
          </a:p>
          <a:p>
            <a:pPr marL="342900" indent="-342900">
              <a:buFont typeface="Arial" panose="020B0604020202020204" pitchFamily="34" charset="0"/>
              <a:buChar char="•"/>
            </a:pPr>
            <a:r>
              <a:rPr kumimoji="0" lang="en-US" sz="2000" b="0" i="0" u="none" strike="noStrike" kern="1200" cap="none" spc="0" normalizeH="0" baseline="0" noProof="0" dirty="0">
                <a:ln>
                  <a:noFill/>
                </a:ln>
                <a:effectLst/>
                <a:uLnTx/>
                <a:uFillTx/>
                <a:ea typeface="+mn-ea"/>
                <a:cs typeface="+mn-cs"/>
                <a:hlinkClick r:id="rId3"/>
              </a:rPr>
              <a:t>multi_time_check.py</a:t>
            </a:r>
            <a:r>
              <a:rPr kumimoji="0" lang="en-US" sz="2000" b="0" i="0" u="none" strike="noStrike" kern="1200" cap="none" spc="0" normalizeH="0" baseline="0" noProof="0" dirty="0">
                <a:ln>
                  <a:noFill/>
                </a:ln>
                <a:effectLst/>
                <a:uLnTx/>
                <a:uFillTx/>
                <a:ea typeface="+mn-ea"/>
                <a:cs typeface="+mn-cs"/>
              </a:rPr>
              <a:t>(click here to see link to GitHub code)</a:t>
            </a:r>
          </a:p>
          <a:p>
            <a:pPr marL="342900" indent="-342900">
              <a:buFont typeface="Arial" panose="020B0604020202020204" pitchFamily="34" charset="0"/>
              <a:buChar char="•"/>
            </a:pPr>
            <a:r>
              <a:rPr lang="en-US" dirty="0"/>
              <a:t>Annexure : </a:t>
            </a:r>
            <a:r>
              <a:rPr kumimoji="0" lang="en-US" sz="2000" b="0" i="0" u="none" strike="noStrike" kern="1200" cap="none" spc="0" normalizeH="0" baseline="0" noProof="0" dirty="0">
                <a:ln>
                  <a:noFill/>
                </a:ln>
                <a:effectLst/>
                <a:uLnTx/>
                <a:uFillTx/>
                <a:ea typeface="+mn-ea"/>
                <a:cs typeface="+mn-cs"/>
                <a:hlinkClick r:id="rId4"/>
              </a:rPr>
              <a:t>scheduled_checks.py</a:t>
            </a:r>
            <a:r>
              <a:rPr kumimoji="0" lang="en-US" sz="2000" b="0" i="0" u="none" strike="noStrike" kern="1200" cap="none" spc="0" normalizeH="0" baseline="0" noProof="0" dirty="0">
                <a:ln>
                  <a:noFill/>
                </a:ln>
                <a:effectLst/>
                <a:uLnTx/>
                <a:uFillTx/>
                <a:ea typeface="+mn-ea"/>
                <a:cs typeface="+mn-cs"/>
              </a:rPr>
              <a:t>(click here to see link to GitHub code)</a:t>
            </a:r>
          </a:p>
          <a:p>
            <a:pPr marL="342900" indent="-342900">
              <a:buFont typeface="Arial" panose="020B0604020202020204" pitchFamily="34" charset="0"/>
              <a:buChar char="•"/>
            </a:pPr>
            <a:endParaRPr kumimoji="0" lang="en-US" sz="2000" b="0" i="0" u="none" strike="noStrike" kern="1200" cap="none" spc="0" normalizeH="0" baseline="0" noProof="0" dirty="0">
              <a:ln>
                <a:noFill/>
              </a:ln>
              <a:effectLst/>
              <a:uLnTx/>
              <a:uFillTx/>
              <a:ea typeface="+mn-ea"/>
              <a:cs typeface="+mn-cs"/>
            </a:endParaRP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391692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CFCF4E-CDF4-25FC-9023-5D6DA6F87E8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4E5C10E-A56D-DDDC-B49E-6B45D4493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EAB11E60-8819-9C97-46A5-F8E855DCA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3FC2D0C4-682C-14F7-FACF-09921E4907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CEC1F39E-AFFA-756A-4838-426A7420F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BC92557F-6D58-D7C6-CBF1-3AD3B1EF3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365CB5BE-9FE4-DD9A-B0B2-8B93934A3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71E6C9E3-45BE-D2F6-2817-A29D2DD42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D1291110-917E-83DC-28EA-7EC696FD7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3C79E56C-94CC-D0E2-AD9A-6E6E09B94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F549C7F1-EC02-194A-9BB7-A468F8DE2FB8}"/>
              </a:ext>
            </a:extLst>
          </p:cNvPr>
          <p:cNvSpPr>
            <a:spLocks noGrp="1"/>
          </p:cNvSpPr>
          <p:nvPr>
            <p:ph type="title"/>
          </p:nvPr>
        </p:nvSpPr>
        <p:spPr>
          <a:xfrm>
            <a:off x="630935" y="630936"/>
            <a:ext cx="11275608" cy="2742140"/>
          </a:xfrm>
          <a:noFill/>
        </p:spPr>
        <p:txBody>
          <a:bodyPr vert="horz" lIns="91440" tIns="45720" rIns="91440" bIns="45720" rtlCol="0" anchor="t">
            <a:normAutofit/>
          </a:bodyPr>
          <a:lstStyle/>
          <a:p>
            <a:r>
              <a:rPr lang="en-US" sz="4800" dirty="0">
                <a:solidFill>
                  <a:schemeClr val="bg1"/>
                </a:solidFill>
              </a:rPr>
              <a:t>Feature 5:</a:t>
            </a:r>
            <a:br>
              <a:rPr lang="en-US" sz="4800" dirty="0">
                <a:solidFill>
                  <a:schemeClr val="bg1"/>
                </a:solidFill>
              </a:rPr>
            </a:br>
            <a:r>
              <a:rPr lang="en-US" sz="4800" dirty="0">
                <a:solidFill>
                  <a:schemeClr val="bg1"/>
                </a:solidFill>
              </a:rPr>
              <a:t>Emergency Notification</a:t>
            </a:r>
            <a:br>
              <a:rPr lang="en-US" sz="4800" dirty="0">
                <a:solidFill>
                  <a:schemeClr val="bg1"/>
                </a:solidFill>
              </a:rPr>
            </a:b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7FCD6A6C-9D45-AB2A-0CE5-FDA0C0C2D0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1F7A831B-270A-BB40-6062-F6C66098E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3C239AA6-DB19-7DC8-15F2-E6B9C1215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F96315A-D925-51DA-D58D-0E93C76928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4D95DA-4672-0F42-149C-4CEE4E98E6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BFD79D0-C258-DB19-9488-93C6B7770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6A29C27B-39EE-48C5-09F4-0961A7B49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FFAA76CF-5E10-56DE-E534-A2C7955018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E5344E06-4B92-5569-7DF0-111972FBEE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549B67-9905-58FA-BF9B-2A7833771C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F898B7-4052-1041-DDE5-1CEF27903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D0A6D4-38F3-CDD7-0989-F1EB6704C4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D46D1E8-DCC0-F384-42D4-83BD0D3864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C257D986-DB41-38DC-8739-81F163EAD6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C225366-BE0C-2255-3EED-CFFD96FAB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E2484CC-7E99-5F74-2CA4-F31025681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670CE43-6DA6-1F18-DA80-914CEFB524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D7668B4A-C902-6EB2-3977-B9F590D1AD79}"/>
              </a:ext>
            </a:extLst>
          </p:cNvPr>
          <p:cNvSpPr txBox="1"/>
          <p:nvPr/>
        </p:nvSpPr>
        <p:spPr>
          <a:xfrm>
            <a:off x="713998" y="2562952"/>
            <a:ext cx="10562684" cy="2817951"/>
          </a:xfrm>
          <a:prstGeom prst="rect">
            <a:avLst/>
          </a:prstGeom>
          <a:noFill/>
        </p:spPr>
        <p:txBody>
          <a:bodyPr wrap="square">
            <a:spAutoFit/>
          </a:bodyPr>
          <a:lstStyle>
            <a:defPPr>
              <a:defRPr lang="en-US"/>
            </a:defPPr>
            <a:lvl1pPr>
              <a:lnSpc>
                <a:spcPct val="150000"/>
              </a:lnSpc>
              <a:defRPr sz="2000">
                <a:solidFill>
                  <a:schemeClr val="bg1"/>
                </a:solidFill>
              </a:defRPr>
            </a:lvl1pPr>
          </a:lstStyle>
          <a:p>
            <a:pPr marL="0" marR="0" lvl="0" indent="0" algn="l" defTabSz="914400" rtl="0" eaLnBrk="1" fontAlgn="auto" latinLnBrk="0" hangingPunct="1">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ea typeface="+mn-ea"/>
                <a:cs typeface="+mn-cs"/>
              </a:rPr>
              <a:t>Purpose:</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effectLst/>
              </a:rPr>
              <a:t>Listens for an “SOS” or other crisis word from the user.</a:t>
            </a:r>
          </a:p>
          <a:p>
            <a:pPr marL="0" marR="0" lvl="0" indent="0" algn="l" defTabSz="914400" rtl="0" eaLnBrk="0" fontAlgn="base" latinLnBrk="0" hangingPunct="0">
              <a:spcBef>
                <a:spcPct val="0"/>
              </a:spcBef>
              <a:spcAft>
                <a:spcPct val="0"/>
              </a:spcAft>
              <a:buClrTx/>
              <a:buSzTx/>
              <a:buFontTx/>
              <a:buChar char="•"/>
              <a:tabLst/>
            </a:pPr>
            <a:r>
              <a:rPr kumimoji="0" lang="en-US" altLang="en-US" sz="2000" b="0" i="0" u="none" strike="noStrike" cap="none" normalizeH="0" baseline="0" dirty="0">
                <a:ln>
                  <a:noFill/>
                </a:ln>
                <a:effectLst/>
              </a:rPr>
              <a:t>Instantly simulates alerting both the doctor and a family member for help in emergencies.</a:t>
            </a:r>
            <a:endParaRPr kumimoji="0" lang="en-US" sz="2000" b="0" i="0" u="none" strike="noStrike" kern="1200" cap="none" spc="0" normalizeH="0" baseline="0" noProof="0" dirty="0">
              <a:ln>
                <a:noFill/>
              </a:ln>
              <a:effectLst/>
              <a:uLnTx/>
              <a:uFillTx/>
              <a:ea typeface="+mn-ea"/>
              <a:cs typeface="+mn-cs"/>
            </a:endParaRPr>
          </a:p>
          <a:p>
            <a:pPr marL="0" marR="0" lvl="0" indent="0" algn="l" defTabSz="914400" rtl="0" eaLnBrk="0" fontAlgn="base" latinLnBrk="0" hangingPunct="0">
              <a:spcBef>
                <a:spcPct val="0"/>
              </a:spcBef>
              <a:spcAft>
                <a:spcPct val="0"/>
              </a:spcAft>
              <a:buClrTx/>
              <a:buSzTx/>
              <a:buFontTx/>
              <a:buChar char="•"/>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ea typeface="+mn-ea"/>
                <a:cs typeface="+mn-cs"/>
              </a:rPr>
              <a:t>Python Script:</a:t>
            </a:r>
          </a:p>
          <a:p>
            <a:pPr marL="342900" marR="0" lvl="0" indent="-3429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hlinkClick r:id="rId2"/>
              </a:rPr>
              <a:t>emergency_notify.py</a:t>
            </a:r>
            <a:r>
              <a:rPr kumimoji="0" lang="en-US" sz="2000" b="0" i="0" u="none" strike="noStrike" kern="1200" cap="none" spc="0" normalizeH="0" baseline="0" noProof="0" dirty="0">
                <a:ln>
                  <a:noFill/>
                </a:ln>
                <a:effectLst/>
                <a:uLnTx/>
                <a:uFillTx/>
                <a:ea typeface="+mn-ea"/>
                <a:cs typeface="+mn-cs"/>
              </a:rPr>
              <a:t>(click here to see link to GitHub code)</a:t>
            </a:r>
            <a:endParaRPr kumimoji="0" lang="en-IN" sz="2000" b="0"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3486600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5D6D08-8394-D902-5D21-2881F75C5F7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FED17DD-FABB-BA72-D64A-D5C37DA25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5E941605-6206-6F6F-8C4E-6BF1698D3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20F14ADA-1F16-D1B1-7464-8810CE9C30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D030A7CC-8FD2-B57A-F08D-9635EF31E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452E474A-94C1-A5EB-F014-312A8C49E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900D74FE-EA6E-EFB2-7BF0-13D3F6198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77F5738D-8CE8-E83C-B561-10DAC1FC7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5A1A19FA-6D9D-A1DC-8B1A-E91C13494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2C509D0C-201C-0567-5361-3E499E7EB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884C53AC-6735-C2E3-CECA-F55137082403}"/>
              </a:ext>
            </a:extLst>
          </p:cNvPr>
          <p:cNvSpPr>
            <a:spLocks noGrp="1"/>
          </p:cNvSpPr>
          <p:nvPr>
            <p:ph type="title"/>
          </p:nvPr>
        </p:nvSpPr>
        <p:spPr>
          <a:xfrm>
            <a:off x="630935" y="630936"/>
            <a:ext cx="11275608" cy="2742140"/>
          </a:xfrm>
          <a:noFill/>
        </p:spPr>
        <p:txBody>
          <a:bodyPr vert="horz" lIns="91440" tIns="45720" rIns="91440" bIns="45720" rtlCol="0" anchor="t">
            <a:normAutofit/>
          </a:bodyPr>
          <a:lstStyle/>
          <a:p>
            <a:r>
              <a:rPr lang="en-US" sz="4800" kern="1200" dirty="0">
                <a:solidFill>
                  <a:schemeClr val="bg1"/>
                </a:solidFill>
                <a:latin typeface="+mj-lt"/>
                <a:ea typeface="+mj-ea"/>
                <a:cs typeface="+mj-cs"/>
              </a:rPr>
              <a:t>Future</a:t>
            </a:r>
            <a:r>
              <a:rPr lang="en-US" sz="4800" dirty="0">
                <a:solidFill>
                  <a:schemeClr val="bg1"/>
                </a:solidFill>
              </a:rPr>
              <a:t> ?</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9125E163-ADBC-5760-51EB-C00D314C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B879AE9A-038A-76A7-225B-B6B266A5A1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DEA8961F-1309-CDD1-369A-DC6314CDA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C8A4E4-87FE-6483-68F9-11AE12A2EC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C1F4BDD-802C-2F06-84FF-ECA01BD09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29DF45-213B-9CF1-73BC-7946ED61AD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9F3D2394-B867-307A-EAC0-D7103F8A9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27EF7DA7-2AA0-D15F-909C-6254F30CCF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196096DC-0A5D-F327-442E-CE4967F45F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F7C5B7A-E5F6-3BB1-2082-D12D5E5FD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F86A166-198E-54EF-DF0D-D3ECFD02C8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D9FF82-B637-5BF7-8D5D-6A44CA3612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AC9FAD7-0084-A256-3006-D62FCC3F95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A40024F6-D7B1-4BED-F72C-B8C80F097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C26270-79CA-AA37-72C4-22FA30138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974BA6-7C57-0A07-F345-279F466FD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15DA8D-8811-D028-76CD-7A89BEBA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86822633-8E70-241A-581B-E651AE65D916}"/>
              </a:ext>
            </a:extLst>
          </p:cNvPr>
          <p:cNvSpPr txBox="1"/>
          <p:nvPr/>
        </p:nvSpPr>
        <p:spPr>
          <a:xfrm>
            <a:off x="713998" y="1604583"/>
            <a:ext cx="10562684" cy="3279616"/>
          </a:xfrm>
          <a:prstGeom prst="rect">
            <a:avLst/>
          </a:prstGeom>
          <a:noFill/>
        </p:spPr>
        <p:txBody>
          <a:bodyPr wrap="square">
            <a:spAutoFit/>
          </a:bodyPr>
          <a:lstStyle>
            <a:defPPr>
              <a:defRPr lang="en-US"/>
            </a:defPPr>
            <a:lvl1pPr>
              <a:lnSpc>
                <a:spcPct val="150000"/>
              </a:lnSpc>
              <a:defRPr sz="2000">
                <a:solidFill>
                  <a:schemeClr val="bg1"/>
                </a:solidFill>
              </a:defRPr>
            </a:lvl1p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white"/>
                </a:solidFill>
                <a:effectLst/>
                <a:uLnTx/>
                <a:uFillTx/>
                <a:latin typeface="Aptos" panose="02110004020202020204"/>
                <a:ea typeface="+mn-ea"/>
                <a:cs typeface="+mn-cs"/>
              </a:rPr>
              <a:t>Can be operated </a:t>
            </a:r>
            <a:r>
              <a:rPr lang="en-US" dirty="0">
                <a:solidFill>
                  <a:prstClr val="white"/>
                </a:solidFill>
                <a:latin typeface="Aptos" panose="02110004020202020204"/>
              </a:rPr>
              <a:t>on multiple platforms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white"/>
                </a:solidFill>
                <a:latin typeface="Aptos" panose="02110004020202020204"/>
              </a:rPr>
              <a:t>Can be integrated to Devices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white"/>
                </a:solidFill>
                <a:latin typeface="Aptos" panose="02110004020202020204"/>
              </a:rPr>
              <a:t>Customed for user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white"/>
                </a:solidFill>
                <a:latin typeface="Aptos" panose="02110004020202020204"/>
              </a:rPr>
              <a:t>More realistic model after consulting psychiatrists and treatments available.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prstClr val="white"/>
                </a:solidFill>
                <a:latin typeface="Aptos" panose="02110004020202020204"/>
              </a:rPr>
              <a:t>The code can be tweaked and used for different applications : sleep disorders, treating patients with depression etc.</a:t>
            </a:r>
          </a:p>
          <a:p>
            <a:pPr marR="0" lvl="0" algn="l" defTabSz="914400" rtl="0" eaLnBrk="1" fontAlgn="auto" latinLnBrk="0" hangingPunct="1">
              <a:lnSpc>
                <a:spcPct val="150000"/>
              </a:lnSpc>
              <a:spcBef>
                <a:spcPts val="0"/>
              </a:spcBef>
              <a:spcAft>
                <a:spcPts val="0"/>
              </a:spcAft>
              <a:buClrTx/>
              <a:buSzTx/>
              <a:tabLst/>
              <a:defRPr/>
            </a:pPr>
            <a:endParaRPr kumimoji="0" lang="en-IN" sz="20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4238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26FE08-0749-C9DA-D03F-0781C01EB35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F4C1A8F6-5E2C-49BF-6902-E5916A27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502377C4-F63D-437C-E057-B958D08B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28CDB553-1FAF-FF84-504A-5094C1F31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DC5DADE4-B458-DD8E-4DD6-8D9BA1B28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29DA202D-4526-D31F-6F85-C66023E3E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8F25DC63-15A0-8388-FDFD-14085E47D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E2BFF3AD-6744-A940-7E8C-13AA9D927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AD6766F3-7048-42EA-BEB1-6351FDA4C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57A5E4A3-25F1-A90C-43F9-39995E41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4E58610E-E1F2-6CF8-FFA7-1B74AA54D623}"/>
              </a:ext>
            </a:extLst>
          </p:cNvPr>
          <p:cNvSpPr>
            <a:spLocks noGrp="1"/>
          </p:cNvSpPr>
          <p:nvPr>
            <p:ph type="title"/>
          </p:nvPr>
        </p:nvSpPr>
        <p:spPr>
          <a:xfrm>
            <a:off x="3409832" y="2385381"/>
            <a:ext cx="4594916" cy="2742140"/>
          </a:xfrm>
          <a:noFill/>
        </p:spPr>
        <p:txBody>
          <a:bodyPr vert="horz" lIns="91440" tIns="45720" rIns="91440" bIns="45720" rtlCol="0" anchor="t">
            <a:normAutofit/>
          </a:bodyPr>
          <a:lstStyle/>
          <a:p>
            <a:r>
              <a:rPr lang="en-US" sz="6000" kern="1200" dirty="0">
                <a:solidFill>
                  <a:schemeClr val="bg1"/>
                </a:solidFill>
                <a:latin typeface="+mj-lt"/>
                <a:ea typeface="+mj-ea"/>
                <a:cs typeface="+mj-cs"/>
              </a:rPr>
              <a:t>Thank You</a:t>
            </a:r>
          </a:p>
        </p:txBody>
      </p:sp>
      <p:sp>
        <p:nvSpPr>
          <p:cNvPr id="29" name="Rectangle 28">
            <a:extLst>
              <a:ext uri="{FF2B5EF4-FFF2-40B4-BE49-F238E27FC236}">
                <a16:creationId xmlns:a16="http://schemas.microsoft.com/office/drawing/2014/main" id="{60B296FE-8C4D-F3C9-4EF9-96612E092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9591BFCE-C81F-D7C6-96AF-27778F5CC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461A8C93-32FB-7DC9-76FB-6D2E24B8D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BB05548-D9F6-6F0D-27CB-9A3A8F6784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BF5E24-B1F2-5102-D096-4B9308C7CA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B5AB06-BC9E-9A28-50BE-06316F693B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614DB30-4CCD-C21C-03A5-8FA1B520D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FBF8DB3F-56B1-F7CF-7133-87A8EC921F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8EE0BA3F-D76D-ECC9-2474-8266B791A6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2A7653-9B55-05AC-63A1-8B0BBB25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40B39D4-A982-C5E8-7BA8-FEE64A013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A2F0CD-62CD-C35C-55FB-F37E68C040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854708C-53E3-2E04-AC59-5CEDEBA0DD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74E17ACE-CE2C-CA74-8387-6F62C23D63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5703086-1A60-142A-577B-4AA6FF9C6C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C1D0830-3376-32CE-3FD7-8C2CD2758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2985CBC-5B37-EA09-66EC-8F8A03CEA0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708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9AC6F3-918D-EF87-A9CB-6D58C28983F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74B30C0-673C-D951-8DA0-F5D74CC44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3DA10E4E-B5DA-9F74-1F24-8D665DCA8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9AB41439-6687-F056-B9B3-30E50B8CF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E86032CF-4770-DB77-F5DE-A3CF46458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E5854F0E-8FF1-AC78-521B-82A506EF8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F42EC41A-DDCB-B261-1D93-67111042A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C46A09DC-7E5E-EAA7-B7D8-CC1961D25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5FAFD5B7-B0FF-8E08-CE65-6E475F2F1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5309D56A-41B0-DAB0-D0A2-7E5E6D138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332D66C2-662C-823B-CCDD-5FC29C4665A0}"/>
              </a:ext>
            </a:extLst>
          </p:cNvPr>
          <p:cNvSpPr>
            <a:spLocks noGrp="1"/>
          </p:cNvSpPr>
          <p:nvPr>
            <p:ph type="title"/>
          </p:nvPr>
        </p:nvSpPr>
        <p:spPr>
          <a:xfrm>
            <a:off x="630935" y="630936"/>
            <a:ext cx="6180831" cy="2742140"/>
          </a:xfrm>
          <a:noFill/>
        </p:spPr>
        <p:txBody>
          <a:bodyPr vert="horz" lIns="91440" tIns="45720" rIns="91440" bIns="45720" rtlCol="0" anchor="t">
            <a:normAutofit/>
          </a:bodyPr>
          <a:lstStyle/>
          <a:p>
            <a:r>
              <a:rPr lang="en-US" sz="4800" kern="1200">
                <a:solidFill>
                  <a:schemeClr val="bg1"/>
                </a:solidFill>
                <a:latin typeface="+mj-lt"/>
                <a:ea typeface="+mj-ea"/>
                <a:cs typeface="+mj-cs"/>
              </a:rPr>
              <a:t>Inspiration for this project</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DA01F414-A8CB-015E-9FCA-06168AE9D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9FFBBBE2-F38B-CD99-1261-293C4C2649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67279D7E-CC07-7B50-848E-1F4EDF91C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383E7F7-BB3D-2CED-ED03-C2A05A0AAF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00B1378-3D75-9E58-4DD2-1F4E26A31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D6FEAD1-BFB2-2FBD-E164-522747A5ED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FFEC34D3-4F41-7EDF-65E9-61F1B4885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2442855E-6956-8492-209C-2A5AAE1BAE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B7D43B32-943F-F093-AFB1-2E64FDDED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868457-AD9C-B1DB-5BF5-E60A567D85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C96BF3-52DE-8838-A10C-F28DA0793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BE6ABEF-19C7-61C9-D72C-B179C2B6AC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C60073F5-FFB3-3BD9-05A0-2B2FB918E13A}"/>
              </a:ext>
            </a:extLst>
          </p:cNvPr>
          <p:cNvSpPr txBox="1"/>
          <p:nvPr/>
        </p:nvSpPr>
        <p:spPr>
          <a:xfrm>
            <a:off x="630935" y="3564330"/>
            <a:ext cx="6180835" cy="2536581"/>
          </a:xfrm>
          <a:prstGeom prst="rect">
            <a:avLst/>
          </a:prstGeom>
          <a:noFill/>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A Beautiful Mind – 2001 Film</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white"/>
                </a:solidFill>
                <a:effectLst/>
                <a:uLnTx/>
                <a:uFillTx/>
                <a:latin typeface="Aptos" panose="02110004020202020204"/>
                <a:ea typeface="+mn-ea"/>
                <a:cs typeface="+mn-cs"/>
              </a:rPr>
              <a:t>John Nash – character played by Russell Crowe</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F0723798-479C-19F4-9B37-8B31DD4A3DD1}"/>
              </a:ext>
            </a:extLst>
          </p:cNvPr>
          <p:cNvPicPr>
            <a:picLocks noChangeAspect="1"/>
          </p:cNvPicPr>
          <p:nvPr/>
        </p:nvPicPr>
        <p:blipFill>
          <a:blip r:embed="rId2"/>
          <a:stretch>
            <a:fillRect/>
          </a:stretch>
        </p:blipFill>
        <p:spPr>
          <a:xfrm>
            <a:off x="7516783" y="692052"/>
            <a:ext cx="3652647" cy="5504695"/>
          </a:xfrm>
          <a:prstGeom prst="rect">
            <a:avLst/>
          </a:prstGeom>
        </p:spPr>
      </p:pic>
      <p:grpSp>
        <p:nvGrpSpPr>
          <p:cNvPr id="38" name="Group 37">
            <a:extLst>
              <a:ext uri="{FF2B5EF4-FFF2-40B4-BE49-F238E27FC236}">
                <a16:creationId xmlns:a16="http://schemas.microsoft.com/office/drawing/2014/main" id="{052AEA39-3EFB-9F92-2CEA-7BAD97A538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1AC04778-6F29-66A5-3D65-5D3D92EF4B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D87A4A-26CF-DD85-39E2-055924F88D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177C70E-7F7B-BCFF-E396-8F75D2A6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5369D3-C239-7091-7EAD-F27D8A750C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64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C0D9C5-7EC6-A9A9-0482-AC95FF0934D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B3B0DB14-B638-ED3F-3172-D6B204561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00CD28A0-0911-E8A4-1F6B-3A87761C0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C7B9AD00-8727-E16C-5280-1F2818B6CA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CFA64E8B-24B9-21F2-2492-A5B610B32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894D7E67-792F-7F66-5C82-B17E05D11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B512BD8A-8EFB-BF4B-BE0F-D8B020238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99C96949-C400-E71A-E624-FF14EB83E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EAF12948-D0C7-A5CC-1BDE-08FE92D1F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0FA12229-DABA-DEE2-ADF4-4339075C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21DDADD9-797A-7BF7-7B5A-8BB74D1901E3}"/>
              </a:ext>
            </a:extLst>
          </p:cNvPr>
          <p:cNvSpPr>
            <a:spLocks noGrp="1"/>
          </p:cNvSpPr>
          <p:nvPr>
            <p:ph type="title"/>
          </p:nvPr>
        </p:nvSpPr>
        <p:spPr>
          <a:xfrm>
            <a:off x="630935" y="630936"/>
            <a:ext cx="6180831" cy="2742140"/>
          </a:xfrm>
          <a:noFill/>
        </p:spPr>
        <p:txBody>
          <a:bodyPr vert="horz" lIns="91440" tIns="45720" rIns="91440" bIns="45720" rtlCol="0" anchor="t">
            <a:normAutofit/>
          </a:bodyPr>
          <a:lstStyle/>
          <a:p>
            <a:r>
              <a:rPr lang="en-US" sz="4800" kern="1200" dirty="0">
                <a:solidFill>
                  <a:schemeClr val="bg1"/>
                </a:solidFill>
                <a:latin typeface="+mj-lt"/>
                <a:ea typeface="+mj-ea"/>
                <a:cs typeface="+mj-cs"/>
              </a:rPr>
              <a:t>What is Schizophrenia?</a:t>
            </a:r>
          </a:p>
        </p:txBody>
      </p:sp>
      <p:sp>
        <p:nvSpPr>
          <p:cNvPr id="29" name="Rectangle 28">
            <a:extLst>
              <a:ext uri="{FF2B5EF4-FFF2-40B4-BE49-F238E27FC236}">
                <a16:creationId xmlns:a16="http://schemas.microsoft.com/office/drawing/2014/main" id="{C6AEE6BB-AC66-9397-003E-110C8D192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6042724A-BAC9-AB6F-0C05-A3D6D1F50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EA32344A-2FA2-A97B-64EC-8F1C5376D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B0AB6F8-F410-A745-290D-6C43229DD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E4A10-50C0-0608-8C68-EF3499095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F2ACA16-B25C-B3BB-9C75-71CF1B3CD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4C6D07A3-4B68-0649-13F5-AA5064CE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D79E3D8B-DFE6-BBBF-3339-4106116F39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94E60D6-465B-9C97-F870-17A9175C70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ED1705-2ABF-9CF2-72EA-2C7B88B934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414B22B-D620-AB0C-EC8C-CDDCC1DAE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8BF4EDA-8275-C1B5-96D5-E957CEA80B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0467D6A9-5E43-08A6-AE7C-2BEB52D4E2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2CEF738B-C905-1416-55F7-D83015E6DF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6E5E49-1B22-1286-08A0-15D714CAD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C3F6D8-C2FA-B150-FA1E-A3B9C6A7D4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2512F70-480F-7836-7EA7-5F67D416C5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295E01C8-8672-84AE-6DB4-73C7791A30B0}"/>
              </a:ext>
            </a:extLst>
          </p:cNvPr>
          <p:cNvSpPr txBox="1"/>
          <p:nvPr/>
        </p:nvSpPr>
        <p:spPr>
          <a:xfrm>
            <a:off x="665932" y="1451695"/>
            <a:ext cx="10267371" cy="2255041"/>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bg1"/>
                </a:solidFill>
                <a:effectLst/>
              </a:rPr>
              <a:t>Schizophrenia is a long-term mental health condition that can change the way a person thinks, feels, and experiences the world around them.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rPr>
              <a:t>People may hear voices, see things, or believe things that others don’t.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rPr>
              <a:t>It often makes daily life and relationships more challenging.</a:t>
            </a:r>
          </a:p>
        </p:txBody>
      </p:sp>
      <p:sp>
        <p:nvSpPr>
          <p:cNvPr id="18" name="Rectangle: Rounded Corners 17">
            <a:extLst>
              <a:ext uri="{FF2B5EF4-FFF2-40B4-BE49-F238E27FC236}">
                <a16:creationId xmlns:a16="http://schemas.microsoft.com/office/drawing/2014/main" id="{04274ECE-ECD9-408B-8AA4-DF192C16949E}"/>
              </a:ext>
            </a:extLst>
          </p:cNvPr>
          <p:cNvSpPr/>
          <p:nvPr/>
        </p:nvSpPr>
        <p:spPr>
          <a:xfrm>
            <a:off x="6048341" y="3753932"/>
            <a:ext cx="4439716" cy="22170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a:t>About 1.5 million people in the United States</a:t>
            </a:r>
            <a:r>
              <a:rPr lang="en-US"/>
              <a:t> live with schizophrenia (roughly 0.45% of adults).</a:t>
            </a:r>
            <a:endParaRPr lang="en-IN"/>
          </a:p>
        </p:txBody>
      </p:sp>
      <p:sp>
        <p:nvSpPr>
          <p:cNvPr id="20" name="Rectangle: Rounded Corners 19">
            <a:extLst>
              <a:ext uri="{FF2B5EF4-FFF2-40B4-BE49-F238E27FC236}">
                <a16:creationId xmlns:a16="http://schemas.microsoft.com/office/drawing/2014/main" id="{4EED1663-491F-5EAB-6363-D645CB015AEB}"/>
              </a:ext>
            </a:extLst>
          </p:cNvPr>
          <p:cNvSpPr/>
          <p:nvPr/>
        </p:nvSpPr>
        <p:spPr>
          <a:xfrm>
            <a:off x="891270" y="3741239"/>
            <a:ext cx="4439716" cy="22170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Schizophrenia is one of the </a:t>
            </a:r>
            <a:r>
              <a:rPr lang="en-US" b="1" dirty="0"/>
              <a:t>top 15 leading causes of disability worldwide</a:t>
            </a:r>
            <a:r>
              <a:rPr lang="en-US" dirty="0"/>
              <a:t>, including the U.S.</a:t>
            </a:r>
            <a:endParaRPr lang="en-IN" dirty="0"/>
          </a:p>
        </p:txBody>
      </p:sp>
    </p:spTree>
    <p:extLst>
      <p:ext uri="{BB962C8B-B14F-4D97-AF65-F5344CB8AC3E}">
        <p14:creationId xmlns:p14="http://schemas.microsoft.com/office/powerpoint/2010/main" val="384439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B3C669-36A6-5028-6F6F-97BF1DC3A16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2D3DF6F-DB62-B9A6-A568-0021D43D1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6DAE149D-A3AB-5B4F-90B1-5F5F87E0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7CA0B026-8F8D-FDEC-FB12-7F38C06E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322D080F-34FC-2F03-A2C5-BFD268F04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8D384299-CE31-DB39-782E-C6C0476F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2BC607B4-2C63-6435-3252-97096036F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AFEAE667-7772-E06B-3892-EC5CBF96FB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AA515226-5EB6-8F91-A233-8C58C0137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523741C2-73E3-FD57-8F21-A061FBA9A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1E60F690-1454-D2A0-243D-5AAC6C80EB4D}"/>
              </a:ext>
            </a:extLst>
          </p:cNvPr>
          <p:cNvSpPr>
            <a:spLocks noGrp="1"/>
          </p:cNvSpPr>
          <p:nvPr>
            <p:ph type="title"/>
          </p:nvPr>
        </p:nvSpPr>
        <p:spPr>
          <a:xfrm>
            <a:off x="630935" y="630936"/>
            <a:ext cx="10178529" cy="2742140"/>
          </a:xfrm>
          <a:noFill/>
        </p:spPr>
        <p:txBody>
          <a:bodyPr vert="horz" lIns="91440" tIns="45720" rIns="91440" bIns="45720" rtlCol="0" anchor="t">
            <a:normAutofit/>
          </a:bodyPr>
          <a:lstStyle/>
          <a:p>
            <a:r>
              <a:rPr lang="en-US" sz="4800" kern="1200" dirty="0">
                <a:solidFill>
                  <a:schemeClr val="bg1"/>
                </a:solidFill>
                <a:latin typeface="+mj-lt"/>
                <a:ea typeface="+mj-ea"/>
                <a:cs typeface="+mj-cs"/>
              </a:rPr>
              <a:t>Schizophrenia </a:t>
            </a:r>
            <a:r>
              <a:rPr lang="en-US" sz="4800" dirty="0">
                <a:solidFill>
                  <a:schemeClr val="bg1"/>
                </a:solidFill>
              </a:rPr>
              <a:t> </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88EA42E1-583D-FAC9-E255-DF36ED430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503829A0-BE01-86CB-812D-1DABEA91D3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944C6F01-9DBF-1F48-9099-8E68263EF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B50F6E-AA06-02AF-025E-D0E06994C8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CB50585-B134-A5E7-CF4F-38A858B74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600714-1D03-A943-F9A0-88851D0FFA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4A7B30D1-9A07-FA56-B72E-9B77C8B2D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E3AD7701-2489-6A4D-D211-B59CB15A35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9AD28917-99A9-3D86-364F-E07BBD583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EE54FA-5861-3144-5F60-256C5A75B7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0AA589B-55D0-93EB-FA2B-290F5F3C54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7DBA921-B89F-F364-1487-B58522F043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4D223D7A-F2B5-5BE9-344E-E76C8553C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9D3F3837-ABB9-4007-FB89-E745925421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46A59E4-D752-2C10-224F-21692AB1E5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0B94A4-A5E5-0D3C-0645-8D684BF956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E53D1C9-D15F-8270-F68D-93DFE76774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8" name="Rectangle: Rounded Corners 17">
            <a:extLst>
              <a:ext uri="{FF2B5EF4-FFF2-40B4-BE49-F238E27FC236}">
                <a16:creationId xmlns:a16="http://schemas.microsoft.com/office/drawing/2014/main" id="{FE31FDBA-D820-EE8C-5671-6F248B8046B1}"/>
              </a:ext>
            </a:extLst>
          </p:cNvPr>
          <p:cNvSpPr/>
          <p:nvPr/>
        </p:nvSpPr>
        <p:spPr>
          <a:xfrm>
            <a:off x="817182" y="4041255"/>
            <a:ext cx="9992282" cy="17581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Schizophrenia is a lifelong condition.</a:t>
            </a:r>
            <a:br>
              <a:rPr lang="en-US" sz="2000" dirty="0"/>
            </a:br>
            <a:r>
              <a:rPr lang="en-US" sz="2000" dirty="0"/>
              <a:t>While there is currently no cure, many people manage their symptoms well with a combination of medication, therapy, support from loved ones, and healthy daily routines.</a:t>
            </a:r>
            <a:endParaRPr lang="en-IN" sz="2000" dirty="0"/>
          </a:p>
        </p:txBody>
      </p:sp>
      <p:sp>
        <p:nvSpPr>
          <p:cNvPr id="31" name="Rectangle 6">
            <a:extLst>
              <a:ext uri="{FF2B5EF4-FFF2-40B4-BE49-F238E27FC236}">
                <a16:creationId xmlns:a16="http://schemas.microsoft.com/office/drawing/2014/main" id="{66C17856-3236-5651-D77C-C27BF37F0A75}"/>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People with schizophrenia are </a:t>
            </a:r>
            <a:r>
              <a:rPr kumimoji="0" lang="en-US" altLang="en-US" sz="1800" b="1" i="0" u="none" strike="noStrike" cap="none" normalizeH="0" baseline="0">
                <a:ln>
                  <a:noFill/>
                </a:ln>
                <a:solidFill>
                  <a:schemeClr val="tx1"/>
                </a:solidFill>
                <a:effectLst/>
                <a:latin typeface="Arial" panose="020B0604020202020204" pitchFamily="34" charset="0"/>
              </a:rPr>
              <a:t>more likely to be hospitalized</a:t>
            </a:r>
            <a:r>
              <a:rPr kumimoji="0" lang="en-US" altLang="en-US" sz="1800" b="0" i="0" u="none" strike="noStrike" cap="none" normalizeH="0" baseline="0">
                <a:ln>
                  <a:noFill/>
                </a:ln>
                <a:solidFill>
                  <a:schemeClr val="tx1"/>
                </a:solidFill>
                <a:effectLst/>
                <a:latin typeface="Arial" panose="020B0604020202020204" pitchFamily="34" charset="0"/>
              </a:rPr>
              <a:t> and face barriers to stable housing and employment.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Lack of access to ongoing care can increase the risk of homelessness, social isolation, and crisis episodes.</a:t>
            </a:r>
          </a:p>
        </p:txBody>
      </p:sp>
      <p:sp>
        <p:nvSpPr>
          <p:cNvPr id="43" name="TextBox 42">
            <a:extLst>
              <a:ext uri="{FF2B5EF4-FFF2-40B4-BE49-F238E27FC236}">
                <a16:creationId xmlns:a16="http://schemas.microsoft.com/office/drawing/2014/main" id="{584D23DC-C7F2-962B-1F23-F200C2AF1665}"/>
              </a:ext>
            </a:extLst>
          </p:cNvPr>
          <p:cNvSpPr txBox="1"/>
          <p:nvPr/>
        </p:nvSpPr>
        <p:spPr>
          <a:xfrm>
            <a:off x="578323" y="1749285"/>
            <a:ext cx="9589546" cy="1894621"/>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rPr>
              <a:t>People with schizophrenia are </a:t>
            </a:r>
            <a:r>
              <a:rPr kumimoji="0" lang="en-US" altLang="en-US" sz="2000" b="1" i="0" u="none" strike="noStrike" cap="none" normalizeH="0" baseline="0" dirty="0">
                <a:ln>
                  <a:noFill/>
                </a:ln>
                <a:solidFill>
                  <a:schemeClr val="bg1"/>
                </a:solidFill>
                <a:effectLst/>
              </a:rPr>
              <a:t>more likely to be hospitalized</a:t>
            </a:r>
            <a:r>
              <a:rPr kumimoji="0" lang="en-US" altLang="en-US" sz="2000" b="0" i="0" u="none" strike="noStrike" cap="none" normalizeH="0" baseline="0" dirty="0">
                <a:ln>
                  <a:noFill/>
                </a:ln>
                <a:solidFill>
                  <a:schemeClr val="bg1"/>
                </a:solidFill>
                <a:effectLst/>
              </a:rPr>
              <a:t> and face barriers to stable housing and employment.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rPr>
              <a:t>Lack of access to ongoing care can increase the risk of homelessness, social isolation, and crisis episodes.</a:t>
            </a:r>
          </a:p>
        </p:txBody>
      </p:sp>
    </p:spTree>
    <p:extLst>
      <p:ext uri="{BB962C8B-B14F-4D97-AF65-F5344CB8AC3E}">
        <p14:creationId xmlns:p14="http://schemas.microsoft.com/office/powerpoint/2010/main" val="227130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8FEB01-844F-5E5C-304A-D4884B924D5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82106DA-A479-EFB4-91C5-78745F5B4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CD7A0802-116B-4C13-340C-0D89D5E0E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3CA4CB38-584E-3E55-E422-35CFA6AF77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DB95ED71-AA1C-5A73-4997-90EE85CBE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DA90D420-46DF-1428-FC57-9F137615D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14CDD491-FD63-35E3-A5DD-63F09A286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A6C487A7-9FEE-782D-FF00-D51D3C990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DD5F84DB-3581-4E69-D93B-379600C4F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D6E68460-CF3F-C7DC-43BC-9DB3D0B84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CCF22F70-AD34-8075-1C58-D9C9565FECD7}"/>
              </a:ext>
            </a:extLst>
          </p:cNvPr>
          <p:cNvSpPr>
            <a:spLocks noGrp="1"/>
          </p:cNvSpPr>
          <p:nvPr>
            <p:ph type="title"/>
          </p:nvPr>
        </p:nvSpPr>
        <p:spPr>
          <a:xfrm>
            <a:off x="630935" y="630936"/>
            <a:ext cx="6180831" cy="2742140"/>
          </a:xfrm>
          <a:noFill/>
        </p:spPr>
        <p:txBody>
          <a:bodyPr vert="horz" lIns="91440" tIns="45720" rIns="91440" bIns="45720" rtlCol="0" anchor="t">
            <a:normAutofit/>
          </a:bodyPr>
          <a:lstStyle/>
          <a:p>
            <a:r>
              <a:rPr lang="en-US" sz="4800" kern="1200" dirty="0">
                <a:solidFill>
                  <a:schemeClr val="bg1"/>
                </a:solidFill>
                <a:latin typeface="+mj-lt"/>
                <a:ea typeface="+mj-ea"/>
                <a:cs typeface="+mj-cs"/>
              </a:rPr>
              <a:t>Schizophrenia</a:t>
            </a:r>
            <a:r>
              <a:rPr lang="en-US" sz="4800" dirty="0">
                <a:solidFill>
                  <a:schemeClr val="bg1"/>
                </a:solidFill>
              </a:rPr>
              <a:t> - Stages</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412740A3-3CFA-CF18-C7FF-C253AD17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F04DAFD9-E221-5397-6549-84E45A02A8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C6B867B-48BA-F29A-BBD9-DCC19A2892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F2A6D17-074F-C89B-5B57-7CE0D62A90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832FA09-411B-918C-668C-9E084B28B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52751EB-F619-07B7-EB44-B931AFB670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AA0DF43C-9B38-23A8-5C77-47FBA86ED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C00C4EC5-8C91-CF35-E334-C56AB3F6F1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359823A7-85F1-E2FF-3EA2-F61E69927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564D7B2-3DE2-0C99-5CEB-564251D9D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202830-47E8-F9E3-26FA-69DA618CAE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C62BF6-94E4-BEE1-E0C0-87F143A43B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F7D60A8F-4BD8-EFC8-FE2A-9D87F73145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6F7D7956-2037-7DDB-E291-D37F25E4BF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C4FBE5F-260F-AAC8-FAE8-D88609FD1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236391-2F31-92FB-134F-D5381C0808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16B903B-CB80-8B07-C573-CED19F3DFD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3820FBA1-57C6-A126-2417-D45CA9D4A216}"/>
              </a:ext>
            </a:extLst>
          </p:cNvPr>
          <p:cNvSpPr txBox="1"/>
          <p:nvPr/>
        </p:nvSpPr>
        <p:spPr>
          <a:xfrm>
            <a:off x="665932" y="1451695"/>
            <a:ext cx="9853345" cy="3917034"/>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white"/>
                </a:solidFill>
                <a:effectLst/>
                <a:uLnTx/>
                <a:uFillTx/>
                <a:latin typeface="Aptos" panose="02110004020202020204"/>
                <a:ea typeface="+mn-ea"/>
                <a:cs typeface="+mn-cs"/>
              </a:rPr>
              <a:t>Early stage : </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rPr>
              <a:t>Subtle changes, early symptoms may appear, but diagnosis is often not made yet.</a:t>
            </a: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1" i="0" u="none" strike="noStrike" kern="1200" cap="none" spc="0" normalizeH="0" baseline="0" noProof="0" dirty="0">
                <a:ln>
                  <a:noFill/>
                </a:ln>
                <a:solidFill>
                  <a:prstClr val="white"/>
                </a:solidFill>
                <a:effectLst/>
                <a:uLnTx/>
                <a:uFillTx/>
                <a:latin typeface="Aptos" panose="02110004020202020204"/>
                <a:ea typeface="+mn-ea"/>
                <a:cs typeface="+mn-cs"/>
              </a:rPr>
              <a:t>Post Diagnosis:</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rPr>
              <a:t>Focus shifts to treatment, ongoing support, and managing daily life.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rPr>
              <a:t>Patients need routines, reminders, regular check-ins, and crisis planning.</a:t>
            </a:r>
          </a:p>
        </p:txBody>
      </p:sp>
      <p:sp>
        <p:nvSpPr>
          <p:cNvPr id="3" name="Rectangle: Rounded Corners 2">
            <a:extLst>
              <a:ext uri="{FF2B5EF4-FFF2-40B4-BE49-F238E27FC236}">
                <a16:creationId xmlns:a16="http://schemas.microsoft.com/office/drawing/2014/main" id="{14A3FD9F-946C-41B8-DFB3-3E716551DBD0}"/>
              </a:ext>
            </a:extLst>
          </p:cNvPr>
          <p:cNvSpPr/>
          <p:nvPr/>
        </p:nvSpPr>
        <p:spPr>
          <a:xfrm>
            <a:off x="479685" y="3537679"/>
            <a:ext cx="10178529" cy="221702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3666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AE2C1A-352A-FF6F-A617-7A355616D65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E47FF03-EC0A-A180-EB98-33AA6D06F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CFA68809-CE36-8CFD-B6C9-809FDD418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C89CA4CF-5FC7-98D3-A2FD-DF2E19F7CB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ABA6C51-48BD-87B7-73D7-57F5EEC40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8D93C18E-9475-2465-D1F2-8853371DB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DE0E3379-C7CF-668A-9766-B049B92D4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2EED123C-A627-6F13-04AE-EC33E3E3E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75C28961-BD80-0F62-EA1C-3B443C205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155E0325-441E-FEB1-EB1A-B45307FA6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3061C05C-33F9-22D9-A934-2959D4FE2A02}"/>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Patient Needs- Post Diagnosis</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1A231972-E6A2-0825-372B-C42D725EF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1896F278-6783-689D-7641-1E081F5F6F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9F219CF4-D300-285A-9FF3-5F7E5CB7F7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962490-293B-B4C9-F8CD-FD3B6946D9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E881BF4-7A08-37A6-838E-596EB1B0E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6DBC09-77AB-CF55-96F0-AA70D37D0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2ED2C3B6-9F27-D42F-1BEE-B4A9064DF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CD247D4F-C667-86A7-2FEC-517D484AF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DFFB0011-170A-786F-162E-CFDE2DF217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D4A9F-5637-2224-DFE9-C3FB5B32CB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A427B49-3B3E-032B-9955-1ECDFA796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4443C8-681B-1F98-0846-3369C25D6A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9B29F412-0D37-E27A-CAD0-224ACA24E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C56CBEAF-DFE0-970F-7015-E03074E51F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3D97F3-AF80-893E-925A-2A2E89E9B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3A011F-50CA-8348-C61E-73ACA942AE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98073C-CC17-28C3-BD6B-E02E775D28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Rectangle: Rounded Corners 2">
            <a:extLst>
              <a:ext uri="{FF2B5EF4-FFF2-40B4-BE49-F238E27FC236}">
                <a16:creationId xmlns:a16="http://schemas.microsoft.com/office/drawing/2014/main" id="{D57CFA74-5290-A047-39B2-CBBEEB4E5D00}"/>
              </a:ext>
            </a:extLst>
          </p:cNvPr>
          <p:cNvSpPr/>
          <p:nvPr/>
        </p:nvSpPr>
        <p:spPr>
          <a:xfrm>
            <a:off x="486980" y="1479163"/>
            <a:ext cx="4848418" cy="29909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Daily support with medication, appointments, and routines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Help during emotional distress or crisis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Easy way to reach family, friends, or doctor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Reminders and positive encouragement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Tools to manage symptoms and reduce isolation</a:t>
            </a:r>
            <a:endParaRPr kumimoji="0" lang="en-IN" sz="1800" b="0" i="0" u="none" strike="noStrike" kern="1200" cap="none" spc="0" normalizeH="0" baseline="0" noProof="0" dirty="0">
              <a:ln>
                <a:noFill/>
              </a:ln>
              <a:solidFill>
                <a:prstClr val="black"/>
              </a:solidFill>
              <a:effectLst/>
              <a:uLnTx/>
              <a:uFillTx/>
              <a:ea typeface="+mn-ea"/>
              <a:cs typeface="+mn-cs"/>
            </a:endParaRPr>
          </a:p>
        </p:txBody>
      </p:sp>
      <p:sp>
        <p:nvSpPr>
          <p:cNvPr id="5" name="Rectangle: Rounded Corners 4">
            <a:extLst>
              <a:ext uri="{FF2B5EF4-FFF2-40B4-BE49-F238E27FC236}">
                <a16:creationId xmlns:a16="http://schemas.microsoft.com/office/drawing/2014/main" id="{F75D80B5-7C75-1C16-8E74-C6D56A815585}"/>
              </a:ext>
            </a:extLst>
          </p:cNvPr>
          <p:cNvSpPr/>
          <p:nvPr/>
        </p:nvSpPr>
        <p:spPr>
          <a:xfrm>
            <a:off x="538503" y="4826562"/>
            <a:ext cx="10668718" cy="1603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Problem Statement:</a:t>
            </a:r>
          </a:p>
          <a:p>
            <a:pPr marL="0" marR="0" lvl="0" indent="0" defTabSz="914400" rtl="0" eaLnBrk="0" fontAlgn="base" latinLnBrk="0" hangingPunct="0">
              <a:lnSpc>
                <a:spcPct val="150000"/>
              </a:lnSpc>
              <a:spcBef>
                <a:spcPct val="0"/>
              </a:spcBef>
              <a:spcAft>
                <a:spcPct val="0"/>
              </a:spcAft>
              <a:buClrTx/>
              <a:buSzTx/>
              <a:tabLst/>
            </a:pPr>
            <a:r>
              <a:rPr lang="en-US" sz="2400" b="1" dirty="0">
                <a:solidFill>
                  <a:schemeClr val="tx2"/>
                </a:solidFill>
              </a:rPr>
              <a:t>No continuous, real-time AI companion exists</a:t>
            </a:r>
            <a:endParaRPr kumimoji="0" lang="en-US" altLang="en-US" sz="2400" b="1" i="0" u="none" strike="noStrike" cap="none" normalizeH="0" baseline="0" dirty="0">
              <a:ln>
                <a:noFill/>
              </a:ln>
              <a:solidFill>
                <a:schemeClr val="tx2"/>
              </a:solidFill>
              <a:effectLst/>
            </a:endParaRPr>
          </a:p>
          <a:p>
            <a:pPr marL="0" marR="0" lvl="0" indent="0" algn="l" defTabSz="914400" rtl="0" eaLnBrk="0" fontAlgn="base" latinLnBrk="0" hangingPunct="0">
              <a:lnSpc>
                <a:spcPct val="150000"/>
              </a:lnSpc>
              <a:spcBef>
                <a:spcPct val="0"/>
              </a:spcBef>
              <a:spcAft>
                <a:spcPct val="0"/>
              </a:spcAft>
              <a:buClrTx/>
              <a:buSzTx/>
              <a:tabLst/>
            </a:pPr>
            <a:endParaRPr kumimoji="0" lang="en-IN" sz="1800" b="0" i="0" u="none" strike="noStrike" kern="1200" cap="none" spc="0" normalizeH="0" baseline="0" noProof="0" dirty="0">
              <a:ln>
                <a:noFill/>
              </a:ln>
              <a:solidFill>
                <a:prstClr val="black"/>
              </a:solidFill>
              <a:effectLst/>
              <a:uLnTx/>
              <a:uFillTx/>
              <a:ea typeface="+mn-ea"/>
              <a:cs typeface="+mn-cs"/>
            </a:endParaRPr>
          </a:p>
        </p:txBody>
      </p:sp>
      <p:sp>
        <p:nvSpPr>
          <p:cNvPr id="10" name="Rectangle: Rounded Corners 9">
            <a:extLst>
              <a:ext uri="{FF2B5EF4-FFF2-40B4-BE49-F238E27FC236}">
                <a16:creationId xmlns:a16="http://schemas.microsoft.com/office/drawing/2014/main" id="{76AC8C97-D8F9-09C9-4930-5E20A0C59C89}"/>
              </a:ext>
            </a:extLst>
          </p:cNvPr>
          <p:cNvSpPr/>
          <p:nvPr/>
        </p:nvSpPr>
        <p:spPr>
          <a:xfrm>
            <a:off x="5688103" y="1449524"/>
            <a:ext cx="6218440" cy="29909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R="0" lvl="0" algn="l" defTabSz="914400" rtl="0" eaLnBrk="0" fontAlgn="base" latinLnBrk="0" hangingPunct="0">
              <a:lnSpc>
                <a:spcPct val="150000"/>
              </a:lnSpc>
              <a:spcBef>
                <a:spcPct val="0"/>
              </a:spcBef>
              <a:spcAft>
                <a:spcPct val="0"/>
              </a:spcAft>
              <a:buClrTx/>
              <a:buSzTx/>
              <a:tabLst/>
            </a:pPr>
            <a:r>
              <a:rPr kumimoji="0" lang="en-US" altLang="en-US" sz="1800" b="1" i="0" strike="noStrike" cap="none" normalizeH="0" baseline="0" dirty="0">
                <a:ln>
                  <a:noFill/>
                </a:ln>
                <a:solidFill>
                  <a:schemeClr val="tx1"/>
                </a:solidFill>
                <a:effectLst/>
              </a:rPr>
              <a:t>Existing </a:t>
            </a:r>
            <a:r>
              <a:rPr lang="en-IN" altLang="en-US" b="1" dirty="0">
                <a:solidFill>
                  <a:prstClr val="black"/>
                </a:solidFill>
              </a:rPr>
              <a:t>Tools:</a:t>
            </a:r>
            <a:endParaRPr kumimoji="0" lang="en-IN" altLang="en-US" sz="1800" b="0" i="0" u="none" strike="noStrike" cap="none" normalizeH="0" baseline="0" dirty="0">
              <a:ln>
                <a:noFill/>
              </a:ln>
              <a:solidFill>
                <a:prstClr val="black"/>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rPr>
              <a:t>Replika</a:t>
            </a:r>
            <a:r>
              <a:rPr kumimoji="0" lang="en-US" altLang="en-US" sz="1800" b="0" i="0" u="none" strike="noStrike" cap="none" normalizeH="0" baseline="0" dirty="0">
                <a:ln>
                  <a:noFill/>
                </a:ln>
                <a:solidFill>
                  <a:schemeClr val="tx1"/>
                </a:solidFill>
                <a:effectLst/>
              </a:rPr>
              <a:t> (AI chatbot for emotional support, not schizophrenia-specific)</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a:ln>
                  <a:noFill/>
                </a:ln>
                <a:solidFill>
                  <a:schemeClr val="tx1"/>
                </a:solidFill>
                <a:effectLst/>
              </a:rPr>
              <a:t>MindLAMP</a:t>
            </a:r>
            <a:r>
              <a:rPr kumimoji="0" lang="en-US" altLang="en-US" sz="1800" b="0" i="0" u="none" strike="noStrike" cap="none" normalizeH="0" baseline="0" dirty="0">
                <a:ln>
                  <a:noFill/>
                </a:ln>
                <a:solidFill>
                  <a:schemeClr val="tx1"/>
                </a:solidFill>
                <a:effectLst/>
              </a:rPr>
              <a:t> (research tool for mental health tracking)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Recovery Record (focuses on eating disorders)</a:t>
            </a:r>
          </a:p>
        </p:txBody>
      </p:sp>
    </p:spTree>
    <p:extLst>
      <p:ext uri="{BB962C8B-B14F-4D97-AF65-F5344CB8AC3E}">
        <p14:creationId xmlns:p14="http://schemas.microsoft.com/office/powerpoint/2010/main" val="167067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ABE93C-A1A5-9EA2-46DD-666D367B305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CEF628E-836F-1200-4DBB-6D14C6041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75C0018D-A78D-B172-9EE6-EF3F98381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AFA6E9CD-F686-06D1-3022-2EFDA45208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5E676A5-5DD5-266D-C7AC-71253F5C5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DC21B5D0-3DBF-318B-0EB0-01A2DAD36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1E20EFBE-9181-ED85-4B57-1231840D47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C039B3F3-6A71-2F10-C260-4D19038E2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9B72D459-A83B-EF62-3A25-E8D4E953ED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2162346A-1C9E-0015-EB68-F73400DCF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3B5C6E4A-553C-31C0-FED1-C16E8B67914E}"/>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Meet AMI</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56A788AE-4320-4BFA-45D3-5888657B6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B85EF91A-BFF1-F620-655B-FDB6BE529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EC23DB77-74E4-69C5-3BD2-B54D7AAFB6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CC566E-9BE5-B818-260A-552E075F5C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F37A2BB-3807-795A-EDC3-04DDD0B95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8DF82F-7E12-A3F1-6A14-04D5DCEB9B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0A5C56C4-99B7-88E4-C3FD-96E502DEB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934CF48D-20D6-F4DB-6FA4-789D117E6F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1F65B430-0964-3A92-105E-14BB202D47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266B7B-B806-F78E-057C-98A4F6C028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FEB0C74-200E-D87C-B6B9-99132F56B0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BC2F66-9DE3-F6F0-0900-E04D9FB1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DD7D61FC-8199-7019-A013-9CD315C2A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FC451918-F8EA-88A5-21A3-5E5125E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BF8C69-41F6-7D94-5110-3ADEFB9726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69D46B6-2AAB-DFD8-8988-7F6F3B3340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2622DF-4358-3E60-A76A-FB31D5623D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Rectangle: Rounded Corners 4">
            <a:extLst>
              <a:ext uri="{FF2B5EF4-FFF2-40B4-BE49-F238E27FC236}">
                <a16:creationId xmlns:a16="http://schemas.microsoft.com/office/drawing/2014/main" id="{E887AEE6-72E6-C99C-F41F-3E3DFFB97463}"/>
              </a:ext>
            </a:extLst>
          </p:cNvPr>
          <p:cNvSpPr/>
          <p:nvPr/>
        </p:nvSpPr>
        <p:spPr>
          <a:xfrm>
            <a:off x="753501" y="1650870"/>
            <a:ext cx="10668718" cy="1603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lang="en-US" altLang="en-US" b="1" dirty="0">
                <a:solidFill>
                  <a:prstClr val="black"/>
                </a:solidFill>
                <a:latin typeface="Aptos" panose="02110004020202020204"/>
              </a:rPr>
              <a:t>Solution:</a:t>
            </a:r>
            <a:endPar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lang="en-US" sz="2000" b="1" dirty="0">
                <a:solidFill>
                  <a:srgbClr val="002060"/>
                </a:solidFill>
              </a:rPr>
              <a:t>AMI is an always-available AI companion for people living with schizophrenia post diagnosis.</a:t>
            </a:r>
            <a:endParaRPr lang="en-IN" sz="2000" b="1" dirty="0">
              <a:solidFill>
                <a:srgbClr val="002060"/>
              </a:solidFill>
            </a:endParaRPr>
          </a:p>
        </p:txBody>
      </p:sp>
      <p:sp>
        <p:nvSpPr>
          <p:cNvPr id="4" name="TextBox 3">
            <a:extLst>
              <a:ext uri="{FF2B5EF4-FFF2-40B4-BE49-F238E27FC236}">
                <a16:creationId xmlns:a16="http://schemas.microsoft.com/office/drawing/2014/main" id="{78EC752E-F3CA-E2FD-A5B3-F73E0BA1C403}"/>
              </a:ext>
            </a:extLst>
          </p:cNvPr>
          <p:cNvSpPr txBox="1"/>
          <p:nvPr/>
        </p:nvSpPr>
        <p:spPr>
          <a:xfrm>
            <a:off x="769781" y="2834873"/>
            <a:ext cx="10562684" cy="3741281"/>
          </a:xfrm>
          <a:prstGeom prst="rect">
            <a:avLst/>
          </a:prstGeom>
          <a:noFill/>
        </p:spPr>
        <p:txBody>
          <a:bodyPr wrap="square">
            <a:spAutoFit/>
          </a:bodyPr>
          <a:lstStyle/>
          <a:p>
            <a:pPr marL="342900" indent="-342900">
              <a:lnSpc>
                <a:spcPct val="150000"/>
              </a:lnSpc>
              <a:buFont typeface="Arial" panose="020B0604020202020204" pitchFamily="34" charset="0"/>
              <a:buChar char="•"/>
            </a:pPr>
            <a:endParaRPr lang="en-US" sz="2000" dirty="0">
              <a:solidFill>
                <a:schemeClr val="bg1"/>
              </a:solidFill>
            </a:endParaRPr>
          </a:p>
          <a:p>
            <a:pPr>
              <a:lnSpc>
                <a:spcPct val="150000"/>
              </a:lnSpc>
            </a:pPr>
            <a:r>
              <a:rPr lang="en-US" sz="2000" b="1" dirty="0">
                <a:solidFill>
                  <a:schemeClr val="bg1"/>
                </a:solidFill>
              </a:rPr>
              <a:t>What Does AMI do?</a:t>
            </a:r>
          </a:p>
          <a:p>
            <a:pPr marL="342900" indent="-342900">
              <a:lnSpc>
                <a:spcPct val="150000"/>
              </a:lnSpc>
              <a:buFont typeface="Arial" panose="020B0604020202020204" pitchFamily="34" charset="0"/>
              <a:buChar char="•"/>
            </a:pPr>
            <a:r>
              <a:rPr lang="en-US" sz="2000" dirty="0">
                <a:solidFill>
                  <a:schemeClr val="bg1"/>
                </a:solidFill>
              </a:rPr>
              <a:t>AMI greets the patient every day, checks on their mood, reminds them to take their medication, tracks appointments, supports them at bedtime, and is ready to alert caregivers or doctors instantly in an emergency. </a:t>
            </a:r>
          </a:p>
          <a:p>
            <a:pPr marL="342900" indent="-342900">
              <a:lnSpc>
                <a:spcPct val="150000"/>
              </a:lnSpc>
              <a:buFont typeface="Arial" panose="020B0604020202020204" pitchFamily="34" charset="0"/>
              <a:buChar char="•"/>
            </a:pPr>
            <a:r>
              <a:rPr lang="en-US" sz="2000" dirty="0">
                <a:solidFill>
                  <a:schemeClr val="bg1"/>
                </a:solidFill>
              </a:rPr>
              <a:t>With AMI, all daily needs—reminders, support, and safety—are always covered, just by speaking.</a:t>
            </a:r>
          </a:p>
          <a:p>
            <a:pPr marL="285750" indent="-285750">
              <a:lnSpc>
                <a:spcPct val="150000"/>
              </a:lnSpc>
              <a:buFont typeface="Arial" panose="020B0604020202020204" pitchFamily="34" charset="0"/>
              <a:buChar char="•"/>
            </a:pPr>
            <a:endParaRPr lang="en-IN" sz="2000" dirty="0">
              <a:solidFill>
                <a:schemeClr val="bg1"/>
              </a:solidFill>
            </a:endParaRPr>
          </a:p>
        </p:txBody>
      </p:sp>
    </p:spTree>
    <p:extLst>
      <p:ext uri="{BB962C8B-B14F-4D97-AF65-F5344CB8AC3E}">
        <p14:creationId xmlns:p14="http://schemas.microsoft.com/office/powerpoint/2010/main" val="383769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609D03-8EEB-81A8-85B0-E9FC10EE154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2A9EA579-FB76-92E5-6D5F-BA1454603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A296E5F0-BA7E-0DFF-F9B6-69F16C46A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802E2260-B520-D864-834B-B677409817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F15C6A8F-5431-9192-EEA2-D251ED0A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D4F4EFD1-71E8-38FE-46EE-7E99F32BB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7BC68389-98AC-C424-69E1-03B75F8A5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38ABA69D-55DA-0155-2E01-7DB7B3E1F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ECD02E0B-DDA3-9BA1-A631-4F533188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EB761F33-1378-E44E-76B2-CED13E2514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D104EA97-7657-8FEF-1B20-228BC528FF20}"/>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 AMI – Role Play Example</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A6DBEDDB-87F0-D7BE-188F-19A4E9A6B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2FC355CF-006E-DF04-4601-EC52A3354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78C3092-9C9B-14E3-E4FF-6D7CE91DC5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D7D21CD-F850-4F65-77CC-CFC7B039B6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C387B34-813C-AE61-BC12-58D63FEB3C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A60B4EB-BE06-516E-6E8F-1BE1F298DD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7085D4D5-4334-1DED-40A6-7FD240367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0E750B55-25E9-613F-96DA-7E95926C8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EC762AC6-B6E4-A722-CC17-D1983984F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A2D1745-8C23-EAE8-F10C-0980D0A701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3940C-B6B4-A9BF-AC9C-4E1C5270A0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83B206E-D238-86B4-6F61-FD36E97D7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F9E010E1-AD9E-B3B4-11ED-18B40D3662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11381D8F-D870-1871-8A85-EEA2787055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7C79AE-85B9-E7F4-8BE5-680AAED7B7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79D8318-BF44-4674-6280-73319D62AD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6060AF-16BE-056F-88F3-BE1E8BF549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Rectangle: Rounded Corners 4">
            <a:extLst>
              <a:ext uri="{FF2B5EF4-FFF2-40B4-BE49-F238E27FC236}">
                <a16:creationId xmlns:a16="http://schemas.microsoft.com/office/drawing/2014/main" id="{3A428189-23B2-DFCA-CB8F-A2DFDFECFC50}"/>
              </a:ext>
            </a:extLst>
          </p:cNvPr>
          <p:cNvSpPr/>
          <p:nvPr/>
        </p:nvSpPr>
        <p:spPr>
          <a:xfrm>
            <a:off x="630935" y="1680996"/>
            <a:ext cx="10668718" cy="1603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Let us understand how AMI works with the help of an example patient, John. </a:t>
            </a:r>
          </a:p>
          <a:p>
            <a:pPr marL="0" marR="0" lvl="0" indent="0" algn="l" defTabSz="914400" rtl="0" eaLnBrk="0" fontAlgn="base" latinLnBrk="0" hangingPunct="0">
              <a:lnSpc>
                <a:spcPct val="150000"/>
              </a:lnSpc>
              <a:spcBef>
                <a:spcPct val="0"/>
              </a:spcBef>
              <a:spcAft>
                <a:spcPct val="0"/>
              </a:spcAft>
              <a:buClrTx/>
              <a:buSzTx/>
              <a:buFontTx/>
              <a:buNone/>
              <a:tabLst/>
              <a:defRPr/>
            </a:pPr>
            <a:r>
              <a:rPr lang="en-US" b="1" dirty="0">
                <a:solidFill>
                  <a:prstClr val="black"/>
                </a:solidFill>
                <a:latin typeface="Aptos" panose="02110004020202020204"/>
              </a:rPr>
              <a:t>His doctor is Mr. Smith.</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John has his brother, Jacob </a:t>
            </a:r>
            <a:r>
              <a:rPr lang="en-US" sz="2000" b="1" dirty="0">
                <a:solidFill>
                  <a:prstClr val="black"/>
                </a:solidFill>
                <a:latin typeface="Aptos" panose="02110004020202020204"/>
              </a:rPr>
              <a:t>as an emergency contact.</a:t>
            </a:r>
          </a:p>
        </p:txBody>
      </p:sp>
      <p:sp>
        <p:nvSpPr>
          <p:cNvPr id="6" name="TextBox 5">
            <a:extLst>
              <a:ext uri="{FF2B5EF4-FFF2-40B4-BE49-F238E27FC236}">
                <a16:creationId xmlns:a16="http://schemas.microsoft.com/office/drawing/2014/main" id="{1722FBBE-5D60-DB67-2B7F-8B4C9B91693A}"/>
              </a:ext>
            </a:extLst>
          </p:cNvPr>
          <p:cNvSpPr txBox="1"/>
          <p:nvPr/>
        </p:nvSpPr>
        <p:spPr>
          <a:xfrm>
            <a:off x="736969" y="3539809"/>
            <a:ext cx="10562684" cy="14329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solidFill>
                  <a:schemeClr val="bg1"/>
                </a:solidFill>
              </a:rPr>
              <a:t>In the upcoming slides, 5 features that AMI has are explained.</a:t>
            </a:r>
          </a:p>
          <a:p>
            <a:pPr marL="285750" indent="-285750">
              <a:lnSpc>
                <a:spcPct val="150000"/>
              </a:lnSpc>
              <a:buFont typeface="Arial" panose="020B0604020202020204" pitchFamily="34" charset="0"/>
              <a:buChar char="•"/>
            </a:pPr>
            <a:r>
              <a:rPr lang="en-US" sz="2000" dirty="0">
                <a:solidFill>
                  <a:schemeClr val="bg1"/>
                </a:solidFill>
              </a:rPr>
              <a:t>The link to python code is added, sample Questionnaire and Answers are added.</a:t>
            </a:r>
          </a:p>
          <a:p>
            <a:pPr marL="285750" indent="-285750">
              <a:lnSpc>
                <a:spcPct val="150000"/>
              </a:lnSpc>
              <a:buFont typeface="Arial" panose="020B0604020202020204" pitchFamily="34" charset="0"/>
              <a:buChar char="•"/>
            </a:pPr>
            <a:r>
              <a:rPr lang="en-US" sz="2000" dirty="0">
                <a:solidFill>
                  <a:schemeClr val="bg1"/>
                </a:solidFill>
              </a:rPr>
              <a:t>On running the code file, the AI agent guides the user through Voice.</a:t>
            </a:r>
          </a:p>
        </p:txBody>
      </p:sp>
    </p:spTree>
    <p:extLst>
      <p:ext uri="{BB962C8B-B14F-4D97-AF65-F5344CB8AC3E}">
        <p14:creationId xmlns:p14="http://schemas.microsoft.com/office/powerpoint/2010/main" val="309670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B84B3-9E09-68E3-3263-3A45F60F5C3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1570707-31BA-6411-FF9F-7F6F3ABA1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63C892C5-33C7-4D82-7EB7-AE7F1C89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9" name="Group 8">
            <a:extLst>
              <a:ext uri="{FF2B5EF4-FFF2-40B4-BE49-F238E27FC236}">
                <a16:creationId xmlns:a16="http://schemas.microsoft.com/office/drawing/2014/main" id="{FFB8E083-905B-51D0-7E38-0E57BB80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C72C8687-A75D-8430-8F35-CEFAC058A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Oval 10">
              <a:extLst>
                <a:ext uri="{FF2B5EF4-FFF2-40B4-BE49-F238E27FC236}">
                  <a16:creationId xmlns:a16="http://schemas.microsoft.com/office/drawing/2014/main" id="{5979492E-905A-A699-9F63-914A4ABC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Oval 16">
              <a:extLst>
                <a:ext uri="{FF2B5EF4-FFF2-40B4-BE49-F238E27FC236}">
                  <a16:creationId xmlns:a16="http://schemas.microsoft.com/office/drawing/2014/main" id="{845F1342-A0BA-D8F0-5D26-59348C72B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FB489C20-8130-3EDD-1C3E-F76AF3DB9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Oval 18">
              <a:extLst>
                <a:ext uri="{FF2B5EF4-FFF2-40B4-BE49-F238E27FC236}">
                  <a16:creationId xmlns:a16="http://schemas.microsoft.com/office/drawing/2014/main" id="{4CE6BFF5-3948-4550-082F-052BD15B8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Oval 20">
              <a:extLst>
                <a:ext uri="{FF2B5EF4-FFF2-40B4-BE49-F238E27FC236}">
                  <a16:creationId xmlns:a16="http://schemas.microsoft.com/office/drawing/2014/main" id="{17B97540-A8D3-583E-EF74-0DAEDC5C5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3C0DCE3A-76E0-7400-B07C-CC67B2BD37B2}"/>
              </a:ext>
            </a:extLst>
          </p:cNvPr>
          <p:cNvSpPr>
            <a:spLocks noGrp="1"/>
          </p:cNvSpPr>
          <p:nvPr>
            <p:ph type="title"/>
          </p:nvPr>
        </p:nvSpPr>
        <p:spPr>
          <a:xfrm>
            <a:off x="630935" y="630936"/>
            <a:ext cx="10247831" cy="2742140"/>
          </a:xfrm>
          <a:noFill/>
        </p:spPr>
        <p:txBody>
          <a:bodyPr vert="horz" lIns="91440" tIns="45720" rIns="91440" bIns="45720" rtlCol="0" anchor="t">
            <a:normAutofit/>
          </a:bodyPr>
          <a:lstStyle/>
          <a:p>
            <a:r>
              <a:rPr lang="en-US" sz="4800" dirty="0">
                <a:solidFill>
                  <a:schemeClr val="bg1"/>
                </a:solidFill>
              </a:rPr>
              <a:t>AMI’s features</a:t>
            </a:r>
            <a:endParaRPr lang="en-US" sz="4800" kern="1200" dirty="0">
              <a:solidFill>
                <a:schemeClr val="bg1"/>
              </a:solidFill>
              <a:latin typeface="+mj-lt"/>
              <a:ea typeface="+mj-ea"/>
              <a:cs typeface="+mj-cs"/>
            </a:endParaRPr>
          </a:p>
        </p:txBody>
      </p:sp>
      <p:sp>
        <p:nvSpPr>
          <p:cNvPr id="29" name="Rectangle 28">
            <a:extLst>
              <a:ext uri="{FF2B5EF4-FFF2-40B4-BE49-F238E27FC236}">
                <a16:creationId xmlns:a16="http://schemas.microsoft.com/office/drawing/2014/main" id="{BD59D7C7-87E2-2FD1-FD2D-62549B525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24" name="Group 23">
            <a:extLst>
              <a:ext uri="{FF2B5EF4-FFF2-40B4-BE49-F238E27FC236}">
                <a16:creationId xmlns:a16="http://schemas.microsoft.com/office/drawing/2014/main" id="{E5D7F18B-40A1-E78D-D366-F80FC15D3A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460187E-84D1-DA55-4577-EF25FAC59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2121322-3306-960C-5952-FB2462A21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5402C11-405B-FFB0-4890-790408B55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5D5EF8F-7723-6BB1-F970-1D9F0B7B3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A5875DCC-7E8B-56D6-BD19-EAECFA21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32" name="Group 31">
            <a:extLst>
              <a:ext uri="{FF2B5EF4-FFF2-40B4-BE49-F238E27FC236}">
                <a16:creationId xmlns:a16="http://schemas.microsoft.com/office/drawing/2014/main" id="{53F91CBA-B0E5-D646-8DC3-A1A425B16B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B7F5F261-6F67-1FD1-39E0-EE89C966E0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88804A8-B522-A154-F1F7-77205CF535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B4BE24-5B42-70B3-CF01-93880FDA4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8C4BF51-979D-ADE3-F9D6-1DF24B63B2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770D8087-210F-5BAD-068E-91DC00B184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9" name="Straight Connector 38">
              <a:extLst>
                <a:ext uri="{FF2B5EF4-FFF2-40B4-BE49-F238E27FC236}">
                  <a16:creationId xmlns:a16="http://schemas.microsoft.com/office/drawing/2014/main" id="{4C9FED28-D49E-53EA-83A0-91C657EFE5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AD2DD33-CD3C-E474-DE7B-D6F8A84E9D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4BC7589-F6FD-13B0-94A0-39A88B48ED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610FA0-0A0D-9DCB-D1F7-628A260E95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7854C620-8AAB-7F22-B794-0240C189713D}"/>
              </a:ext>
            </a:extLst>
          </p:cNvPr>
          <p:cNvSpPr txBox="1"/>
          <p:nvPr/>
        </p:nvSpPr>
        <p:spPr>
          <a:xfrm>
            <a:off x="630935" y="1733484"/>
            <a:ext cx="10562684" cy="3279616"/>
          </a:xfrm>
          <a:prstGeom prst="rect">
            <a:avLst/>
          </a:prstGeom>
          <a:noFill/>
        </p:spPr>
        <p:txBody>
          <a:bodyPr wrap="square">
            <a:spAutoFit/>
          </a:bodyPr>
          <a:lstStyle/>
          <a:p>
            <a:pPr>
              <a:lnSpc>
                <a:spcPct val="150000"/>
              </a:lnSpc>
            </a:pPr>
            <a:r>
              <a:rPr lang="en-US" sz="2000" dirty="0">
                <a:solidFill>
                  <a:schemeClr val="bg1"/>
                </a:solidFill>
              </a:rPr>
              <a:t>5 Features *</a:t>
            </a:r>
          </a:p>
          <a:p>
            <a:pPr marL="285750" indent="-285750">
              <a:lnSpc>
                <a:spcPct val="150000"/>
              </a:lnSpc>
              <a:buFont typeface="Arial" panose="020B0604020202020204" pitchFamily="34" charset="0"/>
              <a:buChar char="•"/>
            </a:pPr>
            <a:r>
              <a:rPr lang="en-US" sz="2000" dirty="0">
                <a:solidFill>
                  <a:schemeClr val="bg1"/>
                </a:solidFill>
              </a:rPr>
              <a:t>Daily morning  check-in and Journal log</a:t>
            </a:r>
          </a:p>
          <a:p>
            <a:pPr marL="285750" indent="-285750">
              <a:lnSpc>
                <a:spcPct val="150000"/>
              </a:lnSpc>
              <a:buFont typeface="Arial" panose="020B0604020202020204" pitchFamily="34" charset="0"/>
              <a:buChar char="•"/>
            </a:pPr>
            <a:r>
              <a:rPr lang="en-US" sz="2000" dirty="0">
                <a:solidFill>
                  <a:schemeClr val="bg1"/>
                </a:solidFill>
              </a:rPr>
              <a:t>Medication Reminder</a:t>
            </a:r>
          </a:p>
          <a:p>
            <a:pPr marL="285750" indent="-285750">
              <a:lnSpc>
                <a:spcPct val="150000"/>
              </a:lnSpc>
              <a:buFont typeface="Arial" panose="020B0604020202020204" pitchFamily="34" charset="0"/>
              <a:buChar char="•"/>
            </a:pPr>
            <a:r>
              <a:rPr lang="en-US" sz="2000" dirty="0">
                <a:solidFill>
                  <a:schemeClr val="bg1"/>
                </a:solidFill>
              </a:rPr>
              <a:t>Appointment Reminder</a:t>
            </a:r>
          </a:p>
          <a:p>
            <a:pPr marL="285750" indent="-285750">
              <a:lnSpc>
                <a:spcPct val="150000"/>
              </a:lnSpc>
              <a:buFont typeface="Arial" panose="020B0604020202020204" pitchFamily="34" charset="0"/>
              <a:buChar char="•"/>
            </a:pPr>
            <a:r>
              <a:rPr lang="en-US" sz="2000" dirty="0">
                <a:solidFill>
                  <a:schemeClr val="bg1"/>
                </a:solidFill>
              </a:rPr>
              <a:t>Multi-time checks and Bedtime Emotional Check</a:t>
            </a:r>
          </a:p>
          <a:p>
            <a:pPr marL="285750" indent="-285750">
              <a:lnSpc>
                <a:spcPct val="150000"/>
              </a:lnSpc>
              <a:buFont typeface="Arial" panose="020B0604020202020204" pitchFamily="34" charset="0"/>
              <a:buChar char="•"/>
            </a:pPr>
            <a:r>
              <a:rPr lang="en-US" sz="2000" dirty="0">
                <a:solidFill>
                  <a:schemeClr val="bg1"/>
                </a:solidFill>
              </a:rPr>
              <a:t>Emergency Notification</a:t>
            </a:r>
          </a:p>
          <a:p>
            <a:pPr marL="285750" indent="-285750">
              <a:lnSpc>
                <a:spcPct val="150000"/>
              </a:lnSpc>
              <a:buFont typeface="Arial" panose="020B0604020202020204" pitchFamily="34" charset="0"/>
              <a:buChar char="•"/>
            </a:pPr>
            <a:endParaRPr lang="en-IN" sz="2000" dirty="0">
              <a:solidFill>
                <a:schemeClr val="bg1"/>
              </a:solidFill>
            </a:endParaRPr>
          </a:p>
        </p:txBody>
      </p:sp>
      <p:sp>
        <p:nvSpPr>
          <p:cNvPr id="12" name="TextBox 11">
            <a:extLst>
              <a:ext uri="{FF2B5EF4-FFF2-40B4-BE49-F238E27FC236}">
                <a16:creationId xmlns:a16="http://schemas.microsoft.com/office/drawing/2014/main" id="{C2D8BC12-7A07-4908-5D47-DA1F3262A681}"/>
              </a:ext>
            </a:extLst>
          </p:cNvPr>
          <p:cNvSpPr txBox="1"/>
          <p:nvPr/>
        </p:nvSpPr>
        <p:spPr>
          <a:xfrm>
            <a:off x="537103" y="5448496"/>
            <a:ext cx="10562684" cy="3844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i="1" dirty="0">
                <a:solidFill>
                  <a:schemeClr val="bg1"/>
                </a:solidFill>
              </a:rPr>
              <a:t>5 features created in MVP  for Hackathon purpose- later can be explored more</a:t>
            </a:r>
            <a:endParaRPr lang="en-IN" sz="1400" i="1" dirty="0">
              <a:solidFill>
                <a:schemeClr val="bg1"/>
              </a:solidFill>
            </a:endParaRPr>
          </a:p>
        </p:txBody>
      </p:sp>
    </p:spTree>
    <p:extLst>
      <p:ext uri="{BB962C8B-B14F-4D97-AF65-F5344CB8AC3E}">
        <p14:creationId xmlns:p14="http://schemas.microsoft.com/office/powerpoint/2010/main" val="487806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762</TotalTime>
  <Words>1024</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AMI</vt:lpstr>
      <vt:lpstr>Inspiration for this project</vt:lpstr>
      <vt:lpstr>What is Schizophrenia?</vt:lpstr>
      <vt:lpstr>Schizophrenia  </vt:lpstr>
      <vt:lpstr>Schizophrenia - Stages</vt:lpstr>
      <vt:lpstr>Patient Needs- Post Diagnosis</vt:lpstr>
      <vt:lpstr>Meet AMI</vt:lpstr>
      <vt:lpstr> AMI – Role Play Example</vt:lpstr>
      <vt:lpstr>AMI’s features</vt:lpstr>
      <vt:lpstr>Feature 1:  Daily morning  check-in and Journal log  </vt:lpstr>
      <vt:lpstr>Feature 2:  Medication Reminder  </vt:lpstr>
      <vt:lpstr>Feature 3:  Appointment Reminder  </vt:lpstr>
      <vt:lpstr>Feature 4: Multi-time checks and Bedtime Emotional Check </vt:lpstr>
      <vt:lpstr>Feature 5: Emergency Notification </vt:lpstr>
      <vt:lpstr>Future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Sudha Lahari Murukuri</dc:creator>
  <cp:lastModifiedBy>Sudha Lahari Murukuri</cp:lastModifiedBy>
  <cp:revision>2</cp:revision>
  <dcterms:created xsi:type="dcterms:W3CDTF">2025-06-04T01:08:45Z</dcterms:created>
  <dcterms:modified xsi:type="dcterms:W3CDTF">2025-06-04T14:44:51Z</dcterms:modified>
</cp:coreProperties>
</file>