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18288000" cy="10287000"/>
  <p:embeddedFontLs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ahoma-bold.fntdata"/><Relationship Id="rId6" Type="http://schemas.openxmlformats.org/officeDocument/2006/relationships/slide" Target="slides/slide1.xml"/><Relationship Id="rId18"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0" y="1"/>
            <a:ext cx="8196205" cy="10286998"/>
          </a:xfrm>
          <a:prstGeom prst="rect">
            <a:avLst/>
          </a:prstGeom>
          <a:noFill/>
          <a:ln>
            <a:noFill/>
          </a:ln>
        </p:spPr>
      </p:pic>
      <p:sp>
        <p:nvSpPr>
          <p:cNvPr id="13" name="Google Shape;13;p2"/>
          <p:cNvSpPr txBox="1"/>
          <p:nvPr>
            <p:ph type="ctrTitle"/>
          </p:nvPr>
        </p:nvSpPr>
        <p:spPr>
          <a:xfrm>
            <a:off x="6458495" y="3656796"/>
            <a:ext cx="11262994" cy="7874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0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8332765" y="5743102"/>
            <a:ext cx="6647815" cy="1416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50">
                <a:solidFill>
                  <a:srgbClr val="292E3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5251189" y="596510"/>
            <a:ext cx="8827287" cy="182475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0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1305135" y="2571591"/>
            <a:ext cx="15716250" cy="68834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250">
                <a:solidFill>
                  <a:srgbClr val="292E3A"/>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4"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b="0" l="0" r="0" t="0"/>
          <a:stretch/>
        </p:blipFill>
        <p:spPr>
          <a:xfrm>
            <a:off x="1040263" y="0"/>
            <a:ext cx="16564203" cy="10286999"/>
          </a:xfrm>
          <a:prstGeom prst="rect">
            <a:avLst/>
          </a:prstGeom>
          <a:noFill/>
          <a:ln>
            <a:noFill/>
          </a:ln>
        </p:spPr>
      </p:pic>
      <p:pic>
        <p:nvPicPr>
          <p:cNvPr id="26" name="Google Shape;26;p4"/>
          <p:cNvPicPr preferRelativeResize="0"/>
          <p:nvPr/>
        </p:nvPicPr>
        <p:blipFill rotWithShape="1">
          <a:blip r:embed="rId3">
            <a:alphaModFix/>
          </a:blip>
          <a:srcRect b="0" l="0" r="0" t="0"/>
          <a:stretch/>
        </p:blipFill>
        <p:spPr>
          <a:xfrm>
            <a:off x="10821376" y="8050180"/>
            <a:ext cx="269285" cy="120412"/>
          </a:xfrm>
          <a:prstGeom prst="rect">
            <a:avLst/>
          </a:prstGeom>
          <a:noFill/>
          <a:ln>
            <a:noFill/>
          </a:ln>
        </p:spPr>
      </p:pic>
      <p:sp>
        <p:nvSpPr>
          <p:cNvPr id="27" name="Google Shape;27;p4"/>
          <p:cNvSpPr txBox="1"/>
          <p:nvPr>
            <p:ph type="title"/>
          </p:nvPr>
        </p:nvSpPr>
        <p:spPr>
          <a:xfrm>
            <a:off x="5251189" y="596510"/>
            <a:ext cx="8827287" cy="182475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0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b="0" l="0" r="0" t="0"/>
          <a:stretch/>
        </p:blipFill>
        <p:spPr>
          <a:xfrm>
            <a:off x="0" y="0"/>
            <a:ext cx="8797435" cy="10286999"/>
          </a:xfrm>
          <a:prstGeom prst="rect">
            <a:avLst/>
          </a:prstGeom>
          <a:noFill/>
          <a:ln>
            <a:noFill/>
          </a:ln>
        </p:spPr>
      </p:pic>
      <p:sp>
        <p:nvSpPr>
          <p:cNvPr id="33" name="Google Shape;33;p5"/>
          <p:cNvSpPr txBox="1"/>
          <p:nvPr>
            <p:ph type="title"/>
          </p:nvPr>
        </p:nvSpPr>
        <p:spPr>
          <a:xfrm>
            <a:off x="5251189" y="596510"/>
            <a:ext cx="8827287" cy="182475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0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251189" y="596510"/>
            <a:ext cx="8827287" cy="182475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0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305135" y="2571591"/>
            <a:ext cx="15716250" cy="6883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250" u="none" cap="none" strike="noStrike">
                <a:solidFill>
                  <a:srgbClr val="292E3A"/>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5.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7"/>
          <p:cNvSpPr txBox="1"/>
          <p:nvPr>
            <p:ph type="ctrTitle"/>
          </p:nvPr>
        </p:nvSpPr>
        <p:spPr>
          <a:xfrm>
            <a:off x="6458495" y="3656796"/>
            <a:ext cx="11262994"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40404"/>
                </a:solidFill>
                <a:latin typeface="Arial"/>
                <a:ea typeface="Arial"/>
                <a:cs typeface="Arial"/>
                <a:sym typeface="Arial"/>
              </a:rPr>
              <a:t>REAL-TIME ANALYTICS DASHBOARD</a:t>
            </a:r>
            <a:endParaRPr/>
          </a:p>
        </p:txBody>
      </p:sp>
      <p:sp>
        <p:nvSpPr>
          <p:cNvPr id="48" name="Google Shape;48;p7"/>
          <p:cNvSpPr txBox="1"/>
          <p:nvPr>
            <p:ph idx="1" type="subTitle"/>
          </p:nvPr>
        </p:nvSpPr>
        <p:spPr>
          <a:xfrm>
            <a:off x="8332765" y="5743102"/>
            <a:ext cx="6647815" cy="1416050"/>
          </a:xfrm>
          <a:prstGeom prst="rect">
            <a:avLst/>
          </a:prstGeom>
          <a:noFill/>
          <a:ln>
            <a:noFill/>
          </a:ln>
        </p:spPr>
        <p:txBody>
          <a:bodyPr anchorCtr="0" anchor="t" bIns="0" lIns="0" spcFirstLastPara="1" rIns="0" wrap="square" tIns="12700">
            <a:spAutoFit/>
          </a:bodyPr>
          <a:lstStyle/>
          <a:p>
            <a:pPr indent="0" lvl="0" marL="12700" marR="5080" rtl="0" algn="l">
              <a:lnSpc>
                <a:spcPct val="134200"/>
              </a:lnSpc>
              <a:spcBef>
                <a:spcPts val="0"/>
              </a:spcBef>
              <a:spcAft>
                <a:spcPts val="0"/>
              </a:spcAft>
              <a:buNone/>
            </a:pPr>
            <a:r>
              <a:rPr b="1" lang="en-US" sz="3400">
                <a:solidFill>
                  <a:srgbClr val="000000"/>
                </a:solidFill>
                <a:latin typeface="Arial"/>
                <a:ea typeface="Arial"/>
                <a:cs typeface="Arial"/>
                <a:sym typeface="Arial"/>
              </a:rPr>
              <a:t>Podutur Lahari - DE126 Tejaswini Gokanakonda - DE142</a:t>
            </a:r>
            <a:endParaRPr sz="3400">
              <a:latin typeface="Arial"/>
              <a:ea typeface="Arial"/>
              <a:cs typeface="Arial"/>
              <a:sym typeface="Arial"/>
            </a:endParaRPr>
          </a:p>
        </p:txBody>
      </p:sp>
      <p:pic>
        <p:nvPicPr>
          <p:cNvPr id="49" name="Google Shape;49;p7"/>
          <p:cNvPicPr preferRelativeResize="0"/>
          <p:nvPr/>
        </p:nvPicPr>
        <p:blipFill rotWithShape="1">
          <a:blip r:embed="rId3">
            <a:alphaModFix/>
          </a:blip>
          <a:srcRect b="0" l="0" r="0" t="0"/>
          <a:stretch/>
        </p:blipFill>
        <p:spPr>
          <a:xfrm>
            <a:off x="15111648" y="1046244"/>
            <a:ext cx="1297390" cy="12182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grpSp>
        <p:nvGrpSpPr>
          <p:cNvPr id="149" name="Google Shape;149;p16"/>
          <p:cNvGrpSpPr/>
          <p:nvPr/>
        </p:nvGrpSpPr>
        <p:grpSpPr>
          <a:xfrm>
            <a:off x="0" y="2768729"/>
            <a:ext cx="18287998" cy="7515224"/>
            <a:chOff x="0" y="2768729"/>
            <a:chExt cx="18287998" cy="7515224"/>
          </a:xfrm>
        </p:grpSpPr>
        <p:pic>
          <p:nvPicPr>
            <p:cNvPr id="150" name="Google Shape;150;p16"/>
            <p:cNvPicPr preferRelativeResize="0"/>
            <p:nvPr/>
          </p:nvPicPr>
          <p:blipFill rotWithShape="1">
            <a:blip r:embed="rId3">
              <a:alphaModFix/>
            </a:blip>
            <a:srcRect b="0" l="0" r="0" t="0"/>
            <a:stretch/>
          </p:blipFill>
          <p:spPr>
            <a:xfrm>
              <a:off x="0" y="2768729"/>
              <a:ext cx="18287998" cy="7515224"/>
            </a:xfrm>
            <a:prstGeom prst="rect">
              <a:avLst/>
            </a:prstGeom>
            <a:noFill/>
            <a:ln>
              <a:noFill/>
            </a:ln>
          </p:spPr>
        </p:pic>
        <p:pic>
          <p:nvPicPr>
            <p:cNvPr id="151" name="Google Shape;151;p16"/>
            <p:cNvPicPr preferRelativeResize="0"/>
            <p:nvPr/>
          </p:nvPicPr>
          <p:blipFill rotWithShape="1">
            <a:blip r:embed="rId4">
              <a:alphaModFix/>
            </a:blip>
            <a:srcRect b="0" l="0" r="0" t="0"/>
            <a:stretch/>
          </p:blipFill>
          <p:spPr>
            <a:xfrm>
              <a:off x="488853" y="3985553"/>
              <a:ext cx="17306924" cy="4781549"/>
            </a:xfrm>
            <a:prstGeom prst="rect">
              <a:avLst/>
            </a:prstGeom>
            <a:noFill/>
            <a:ln>
              <a:noFill/>
            </a:ln>
          </p:spPr>
        </p:pic>
      </p:grpSp>
      <p:sp>
        <p:nvSpPr>
          <p:cNvPr id="152" name="Google Shape;152;p16"/>
          <p:cNvSpPr txBox="1"/>
          <p:nvPr>
            <p:ph type="title"/>
          </p:nvPr>
        </p:nvSpPr>
        <p:spPr>
          <a:xfrm>
            <a:off x="5251189" y="596510"/>
            <a:ext cx="8827287" cy="1824751"/>
          </a:xfrm>
          <a:prstGeom prst="rect">
            <a:avLst/>
          </a:prstGeom>
          <a:noFill/>
          <a:ln>
            <a:noFill/>
          </a:ln>
        </p:spPr>
        <p:txBody>
          <a:bodyPr anchorCtr="0" anchor="t" bIns="0" lIns="0" spcFirstLastPara="1" rIns="0" wrap="square" tIns="419550">
            <a:spAutoFit/>
          </a:bodyPr>
          <a:lstStyle/>
          <a:p>
            <a:pPr indent="0" lvl="0" marL="1179195" rtl="0" algn="l">
              <a:lnSpc>
                <a:spcPct val="100000"/>
              </a:lnSpc>
              <a:spcBef>
                <a:spcPts val="0"/>
              </a:spcBef>
              <a:spcAft>
                <a:spcPts val="0"/>
              </a:spcAft>
              <a:buNone/>
            </a:pPr>
            <a:r>
              <a:rPr lang="en-US"/>
              <a:t>Analysis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pic>
        <p:nvPicPr>
          <p:cNvPr id="157" name="Google Shape;157;p17"/>
          <p:cNvPicPr preferRelativeResize="0"/>
          <p:nvPr/>
        </p:nvPicPr>
        <p:blipFill rotWithShape="1">
          <a:blip r:embed="rId3">
            <a:alphaModFix/>
          </a:blip>
          <a:srcRect b="0" l="0" r="0" t="0"/>
          <a:stretch/>
        </p:blipFill>
        <p:spPr>
          <a:xfrm>
            <a:off x="14100223" y="0"/>
            <a:ext cx="4187777" cy="3205698"/>
          </a:xfrm>
          <a:prstGeom prst="rect">
            <a:avLst/>
          </a:prstGeom>
          <a:noFill/>
          <a:ln>
            <a:noFill/>
          </a:ln>
        </p:spPr>
      </p:pic>
      <p:pic>
        <p:nvPicPr>
          <p:cNvPr id="158" name="Google Shape;158;p17"/>
          <p:cNvPicPr preferRelativeResize="0"/>
          <p:nvPr/>
        </p:nvPicPr>
        <p:blipFill rotWithShape="1">
          <a:blip r:embed="rId4">
            <a:alphaModFix/>
          </a:blip>
          <a:srcRect b="0" l="0" r="0" t="0"/>
          <a:stretch/>
        </p:blipFill>
        <p:spPr>
          <a:xfrm>
            <a:off x="1063934" y="3044673"/>
            <a:ext cx="95250" cy="95249"/>
          </a:xfrm>
          <a:prstGeom prst="rect">
            <a:avLst/>
          </a:prstGeom>
          <a:noFill/>
          <a:ln>
            <a:noFill/>
          </a:ln>
        </p:spPr>
      </p:pic>
      <p:sp>
        <p:nvSpPr>
          <p:cNvPr id="159" name="Google Shape;159;p17"/>
          <p:cNvSpPr txBox="1"/>
          <p:nvPr>
            <p:ph idx="1" type="body"/>
          </p:nvPr>
        </p:nvSpPr>
        <p:spPr>
          <a:xfrm>
            <a:off x="1305135" y="2571591"/>
            <a:ext cx="15716250" cy="6883400"/>
          </a:xfrm>
          <a:prstGeom prst="rect">
            <a:avLst/>
          </a:prstGeom>
          <a:noFill/>
          <a:ln>
            <a:noFill/>
          </a:ln>
        </p:spPr>
        <p:txBody>
          <a:bodyPr anchorCtr="0" anchor="t" bIns="0" lIns="0" spcFirstLastPara="1" rIns="0" wrap="square" tIns="12050">
            <a:spAutoFit/>
          </a:bodyPr>
          <a:lstStyle/>
          <a:p>
            <a:pPr indent="0" lvl="0" marL="12700" marR="5080" rtl="0" algn="just">
              <a:lnSpc>
                <a:spcPct val="138500"/>
              </a:lnSpc>
              <a:spcBef>
                <a:spcPts val="0"/>
              </a:spcBef>
              <a:spcAft>
                <a:spcPts val="0"/>
              </a:spcAft>
              <a:buNone/>
            </a:pPr>
            <a:r>
              <a:rPr lang="en-US"/>
              <a:t>The Real-Time Analytics Dashboard project demonstrates the power of integrating advanced big data processing frameworks, like Azure Databricks and PySpark, with real-time streaming platforms and visualization tools.</a:t>
            </a:r>
            <a:endParaRPr/>
          </a:p>
          <a:p>
            <a:pPr indent="0" lvl="0" marL="12700" marR="5080" rtl="0" algn="just">
              <a:lnSpc>
                <a:spcPct val="168750"/>
              </a:lnSpc>
              <a:spcBef>
                <a:spcPts val="430"/>
              </a:spcBef>
              <a:spcAft>
                <a:spcPts val="0"/>
              </a:spcAft>
              <a:buNone/>
            </a:pPr>
            <a:r>
              <a:rPr lang="en-US"/>
              <a:t>By  leveraging  Azure  resources  and  technologies,  we  achieved  seamless  data ingestion, processing, and visualization of actionable insights in real time.</a:t>
            </a:r>
            <a:endParaRPr/>
          </a:p>
          <a:p>
            <a:pPr indent="0" lvl="0" marL="12700" marR="5080" rtl="0" algn="just">
              <a:lnSpc>
                <a:spcPct val="168750"/>
              </a:lnSpc>
              <a:spcBef>
                <a:spcPts val="0"/>
              </a:spcBef>
              <a:spcAft>
                <a:spcPts val="0"/>
              </a:spcAft>
              <a:buNone/>
            </a:pPr>
            <a:r>
              <a:rPr lang="en-US"/>
              <a:t>This project not only highlights the importance of automation, scalability, and security in handling dynamic data but also empowers stakeholders with critical insights for timely decision-making. It showcases a robust and scalable solution adaptable to various industries for monitoring trends, detecting anomalies, and driving operational efficiency.</a:t>
            </a:r>
            <a:endParaRPr/>
          </a:p>
        </p:txBody>
      </p:sp>
      <p:pic>
        <p:nvPicPr>
          <p:cNvPr id="160" name="Google Shape;160;p17"/>
          <p:cNvPicPr preferRelativeResize="0"/>
          <p:nvPr/>
        </p:nvPicPr>
        <p:blipFill rotWithShape="1">
          <a:blip r:embed="rId4">
            <a:alphaModFix/>
          </a:blip>
          <a:srcRect b="0" l="0" r="0" t="0"/>
          <a:stretch/>
        </p:blipFill>
        <p:spPr>
          <a:xfrm>
            <a:off x="1063934" y="5102073"/>
            <a:ext cx="95250" cy="95249"/>
          </a:xfrm>
          <a:prstGeom prst="rect">
            <a:avLst/>
          </a:prstGeom>
          <a:noFill/>
          <a:ln>
            <a:noFill/>
          </a:ln>
        </p:spPr>
      </p:pic>
      <p:pic>
        <p:nvPicPr>
          <p:cNvPr id="161" name="Google Shape;161;p17"/>
          <p:cNvPicPr preferRelativeResize="0"/>
          <p:nvPr/>
        </p:nvPicPr>
        <p:blipFill rotWithShape="1">
          <a:blip r:embed="rId4">
            <a:alphaModFix/>
          </a:blip>
          <a:srcRect b="0" l="0" r="0" t="0"/>
          <a:stretch/>
        </p:blipFill>
        <p:spPr>
          <a:xfrm>
            <a:off x="1063934" y="6473673"/>
            <a:ext cx="95250" cy="95249"/>
          </a:xfrm>
          <a:prstGeom prst="rect">
            <a:avLst/>
          </a:prstGeom>
          <a:noFill/>
          <a:ln>
            <a:noFill/>
          </a:ln>
        </p:spPr>
      </p:pic>
      <p:sp>
        <p:nvSpPr>
          <p:cNvPr id="162" name="Google Shape;162;p17"/>
          <p:cNvSpPr txBox="1"/>
          <p:nvPr>
            <p:ph type="title"/>
          </p:nvPr>
        </p:nvSpPr>
        <p:spPr>
          <a:xfrm>
            <a:off x="6537835" y="1300363"/>
            <a:ext cx="3473450"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292E3A"/>
                </a:solidFill>
              </a:rPr>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p:nvPr/>
        </p:nvSpPr>
        <p:spPr>
          <a:xfrm>
            <a:off x="0" y="0"/>
            <a:ext cx="18288000" cy="10287000"/>
          </a:xfrm>
          <a:custGeom>
            <a:rect b="b" l="l" r="r" t="t"/>
            <a:pathLst>
              <a:path extrusionOk="0" h="10287000" w="18288000">
                <a:moveTo>
                  <a:pt x="18288001" y="10287000"/>
                </a:moveTo>
                <a:lnTo>
                  <a:pt x="0" y="10287000"/>
                </a:lnTo>
                <a:lnTo>
                  <a:pt x="0" y="0"/>
                </a:lnTo>
                <a:lnTo>
                  <a:pt x="18288001" y="0"/>
                </a:lnTo>
                <a:lnTo>
                  <a:pt x="18288001" y="10287000"/>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8" name="Google Shape;168;p18"/>
          <p:cNvPicPr preferRelativeResize="0"/>
          <p:nvPr/>
        </p:nvPicPr>
        <p:blipFill rotWithShape="1">
          <a:blip r:embed="rId3">
            <a:alphaModFix/>
          </a:blip>
          <a:srcRect b="0" l="0" r="0" t="0"/>
          <a:stretch/>
        </p:blipFill>
        <p:spPr>
          <a:xfrm>
            <a:off x="5979829" y="2933103"/>
            <a:ext cx="6324599"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grpSp>
        <p:nvGrpSpPr>
          <p:cNvPr id="54" name="Google Shape;54;p8"/>
          <p:cNvGrpSpPr/>
          <p:nvPr/>
        </p:nvGrpSpPr>
        <p:grpSpPr>
          <a:xfrm>
            <a:off x="0" y="0"/>
            <a:ext cx="18288000" cy="10287578"/>
            <a:chOff x="0" y="0"/>
            <a:chExt cx="18288000" cy="10287578"/>
          </a:xfrm>
        </p:grpSpPr>
        <p:sp>
          <p:nvSpPr>
            <p:cNvPr id="55" name="Google Shape;55;p8"/>
            <p:cNvSpPr/>
            <p:nvPr/>
          </p:nvSpPr>
          <p:spPr>
            <a:xfrm>
              <a:off x="0" y="0"/>
              <a:ext cx="18288000" cy="3773170"/>
            </a:xfrm>
            <a:custGeom>
              <a:rect b="b" l="l" r="r" t="t"/>
              <a:pathLst>
                <a:path extrusionOk="0" h="3773170" w="18288000">
                  <a:moveTo>
                    <a:pt x="0" y="3773113"/>
                  </a:moveTo>
                  <a:lnTo>
                    <a:pt x="18287998" y="3773113"/>
                  </a:lnTo>
                  <a:lnTo>
                    <a:pt x="18287998" y="0"/>
                  </a:lnTo>
                  <a:lnTo>
                    <a:pt x="0" y="0"/>
                  </a:lnTo>
                  <a:lnTo>
                    <a:pt x="0" y="3773113"/>
                  </a:lnTo>
                  <a:close/>
                </a:path>
              </a:pathLst>
            </a:custGeom>
            <a:solidFill>
              <a:srgbClr val="15386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6" name="Google Shape;56;p8"/>
            <p:cNvPicPr preferRelativeResize="0"/>
            <p:nvPr/>
          </p:nvPicPr>
          <p:blipFill rotWithShape="1">
            <a:blip r:embed="rId3">
              <a:alphaModFix/>
            </a:blip>
            <a:srcRect b="0" l="0" r="0" t="0"/>
            <a:stretch/>
          </p:blipFill>
          <p:spPr>
            <a:xfrm>
              <a:off x="9524" y="0"/>
              <a:ext cx="18278474" cy="3686174"/>
            </a:xfrm>
            <a:prstGeom prst="rect">
              <a:avLst/>
            </a:prstGeom>
            <a:noFill/>
            <a:ln>
              <a:noFill/>
            </a:ln>
          </p:spPr>
        </p:pic>
        <p:sp>
          <p:nvSpPr>
            <p:cNvPr id="57" name="Google Shape;57;p8"/>
            <p:cNvSpPr/>
            <p:nvPr/>
          </p:nvSpPr>
          <p:spPr>
            <a:xfrm>
              <a:off x="0" y="3773113"/>
              <a:ext cx="18288000" cy="6514465"/>
            </a:xfrm>
            <a:custGeom>
              <a:rect b="b" l="l" r="r" t="t"/>
              <a:pathLst>
                <a:path extrusionOk="0" h="6514465" w="18288000">
                  <a:moveTo>
                    <a:pt x="18288000" y="6513885"/>
                  </a:moveTo>
                  <a:lnTo>
                    <a:pt x="0" y="6513885"/>
                  </a:lnTo>
                  <a:lnTo>
                    <a:pt x="0" y="0"/>
                  </a:lnTo>
                  <a:lnTo>
                    <a:pt x="18288000" y="0"/>
                  </a:lnTo>
                  <a:lnTo>
                    <a:pt x="18288000" y="6513885"/>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8" name="Google Shape;58;p8"/>
            <p:cNvPicPr preferRelativeResize="0"/>
            <p:nvPr/>
          </p:nvPicPr>
          <p:blipFill rotWithShape="1">
            <a:blip r:embed="rId4">
              <a:alphaModFix/>
            </a:blip>
            <a:srcRect b="0" l="0" r="0" t="0"/>
            <a:stretch/>
          </p:blipFill>
          <p:spPr>
            <a:xfrm>
              <a:off x="8559847" y="0"/>
              <a:ext cx="1168192" cy="489312"/>
            </a:xfrm>
            <a:prstGeom prst="rect">
              <a:avLst/>
            </a:prstGeom>
            <a:noFill/>
            <a:ln>
              <a:noFill/>
            </a:ln>
          </p:spPr>
        </p:pic>
        <p:pic>
          <p:nvPicPr>
            <p:cNvPr id="59" name="Google Shape;59;p8"/>
            <p:cNvPicPr preferRelativeResize="0"/>
            <p:nvPr/>
          </p:nvPicPr>
          <p:blipFill rotWithShape="1">
            <a:blip r:embed="rId5">
              <a:alphaModFix/>
            </a:blip>
            <a:srcRect b="0" l="0" r="0" t="0"/>
            <a:stretch/>
          </p:blipFill>
          <p:spPr>
            <a:xfrm>
              <a:off x="736724" y="4326272"/>
              <a:ext cx="95250" cy="95249"/>
            </a:xfrm>
            <a:prstGeom prst="rect">
              <a:avLst/>
            </a:prstGeom>
            <a:noFill/>
            <a:ln>
              <a:noFill/>
            </a:ln>
          </p:spPr>
        </p:pic>
        <p:pic>
          <p:nvPicPr>
            <p:cNvPr id="60" name="Google Shape;60;p8"/>
            <p:cNvPicPr preferRelativeResize="0"/>
            <p:nvPr/>
          </p:nvPicPr>
          <p:blipFill rotWithShape="1">
            <a:blip r:embed="rId5">
              <a:alphaModFix/>
            </a:blip>
            <a:srcRect b="0" l="0" r="0" t="0"/>
            <a:stretch/>
          </p:blipFill>
          <p:spPr>
            <a:xfrm>
              <a:off x="736724" y="5983622"/>
              <a:ext cx="95250" cy="95249"/>
            </a:xfrm>
            <a:prstGeom prst="rect">
              <a:avLst/>
            </a:prstGeom>
            <a:noFill/>
            <a:ln>
              <a:noFill/>
            </a:ln>
          </p:spPr>
        </p:pic>
        <p:pic>
          <p:nvPicPr>
            <p:cNvPr id="61" name="Google Shape;61;p8"/>
            <p:cNvPicPr preferRelativeResize="0"/>
            <p:nvPr/>
          </p:nvPicPr>
          <p:blipFill rotWithShape="1">
            <a:blip r:embed="rId5">
              <a:alphaModFix/>
            </a:blip>
            <a:srcRect b="0" l="0" r="0" t="0"/>
            <a:stretch/>
          </p:blipFill>
          <p:spPr>
            <a:xfrm>
              <a:off x="736724" y="8364872"/>
              <a:ext cx="95250" cy="95249"/>
            </a:xfrm>
            <a:prstGeom prst="rect">
              <a:avLst/>
            </a:prstGeom>
            <a:noFill/>
            <a:ln>
              <a:noFill/>
            </a:ln>
          </p:spPr>
        </p:pic>
      </p:grpSp>
      <p:sp>
        <p:nvSpPr>
          <p:cNvPr id="62" name="Google Shape;62;p8"/>
          <p:cNvSpPr txBox="1"/>
          <p:nvPr/>
        </p:nvSpPr>
        <p:spPr>
          <a:xfrm>
            <a:off x="983283" y="4046205"/>
            <a:ext cx="16904970" cy="5175885"/>
          </a:xfrm>
          <a:prstGeom prst="rect">
            <a:avLst/>
          </a:prstGeom>
          <a:noFill/>
          <a:ln>
            <a:noFill/>
          </a:ln>
        </p:spPr>
        <p:txBody>
          <a:bodyPr anchorCtr="0" anchor="t" bIns="0" lIns="0" spcFirstLastPara="1" rIns="0" wrap="square" tIns="16500">
            <a:spAutoFit/>
          </a:bodyPr>
          <a:lstStyle/>
          <a:p>
            <a:pPr indent="0" lvl="0" marL="12700" rtl="0" algn="just">
              <a:lnSpc>
                <a:spcPct val="100000"/>
              </a:lnSpc>
              <a:spcBef>
                <a:spcPts val="0"/>
              </a:spcBef>
              <a:spcAft>
                <a:spcPts val="0"/>
              </a:spcAft>
              <a:buNone/>
            </a:pPr>
            <a:r>
              <a:rPr lang="en-US" sz="3200">
                <a:latin typeface="Arial"/>
                <a:ea typeface="Arial"/>
                <a:cs typeface="Arial"/>
                <a:sym typeface="Arial"/>
              </a:rPr>
              <a:t>This project involves building a real-time analytics dashboard using Azure Databricks and</a:t>
            </a:r>
            <a:endParaRPr sz="3200">
              <a:latin typeface="Arial"/>
              <a:ea typeface="Arial"/>
              <a:cs typeface="Arial"/>
              <a:sym typeface="Arial"/>
            </a:endParaRPr>
          </a:p>
          <a:p>
            <a:pPr indent="0" lvl="0" marL="12700" rtl="0" algn="just">
              <a:lnSpc>
                <a:spcPct val="100000"/>
              </a:lnSpc>
              <a:spcBef>
                <a:spcPts val="2685"/>
              </a:spcBef>
              <a:spcAft>
                <a:spcPts val="0"/>
              </a:spcAft>
              <a:buNone/>
            </a:pPr>
            <a:r>
              <a:rPr lang="en-US" sz="3200">
                <a:latin typeface="Arial"/>
                <a:ea typeface="Arial"/>
                <a:cs typeface="Arial"/>
                <a:sym typeface="Arial"/>
              </a:rPr>
              <a:t>PySpark to handle and analyze streaming data.</a:t>
            </a:r>
            <a:endParaRPr sz="3200">
              <a:latin typeface="Arial"/>
              <a:ea typeface="Arial"/>
              <a:cs typeface="Arial"/>
              <a:sym typeface="Arial"/>
            </a:endParaRPr>
          </a:p>
          <a:p>
            <a:pPr indent="0" lvl="0" marL="12700" marR="5080" rtl="0" algn="just">
              <a:lnSpc>
                <a:spcPct val="169900"/>
              </a:lnSpc>
              <a:spcBef>
                <a:spcPts val="0"/>
              </a:spcBef>
              <a:spcAft>
                <a:spcPts val="0"/>
              </a:spcAft>
              <a:buNone/>
            </a:pPr>
            <a:r>
              <a:rPr lang="en-US" sz="3200">
                <a:latin typeface="Arial"/>
                <a:ea typeface="Arial"/>
                <a:cs typeface="Arial"/>
                <a:sym typeface="Arial"/>
              </a:rPr>
              <a:t>The data is processed and transformed using PySparkSQL to derive actionable insights. The processed results are then visualized in real-time using Databricks Notebooks or integrated with visualization tools like Power BI or Tableau for advanced dashboards.</a:t>
            </a:r>
            <a:endParaRPr sz="3200">
              <a:latin typeface="Arial"/>
              <a:ea typeface="Arial"/>
              <a:cs typeface="Arial"/>
              <a:sym typeface="Arial"/>
            </a:endParaRPr>
          </a:p>
          <a:p>
            <a:pPr indent="0" lvl="0" marL="12700" marR="5080" rtl="0" algn="just">
              <a:lnSpc>
                <a:spcPct val="127000"/>
              </a:lnSpc>
              <a:spcBef>
                <a:spcPts val="825"/>
              </a:spcBef>
              <a:spcAft>
                <a:spcPts val="0"/>
              </a:spcAft>
              <a:buNone/>
            </a:pPr>
            <a:r>
              <a:rPr lang="en-US" sz="3200">
                <a:latin typeface="Arial"/>
                <a:ea typeface="Arial"/>
                <a:cs typeface="Arial"/>
                <a:sym typeface="Arial"/>
              </a:rPr>
              <a:t>This  project  showcases  the  seamless  integration  of  big  data  processing  with  interactive visualizations to monitor trends, detect anomalies, and support decision-making in real-time.</a:t>
            </a:r>
            <a:endParaRPr sz="3200">
              <a:latin typeface="Arial"/>
              <a:ea typeface="Arial"/>
              <a:cs typeface="Arial"/>
              <a:sym typeface="Arial"/>
            </a:endParaRPr>
          </a:p>
        </p:txBody>
      </p:sp>
      <p:sp>
        <p:nvSpPr>
          <p:cNvPr id="63" name="Google Shape;63;p8"/>
          <p:cNvSpPr txBox="1"/>
          <p:nvPr>
            <p:ph type="title"/>
          </p:nvPr>
        </p:nvSpPr>
        <p:spPr>
          <a:xfrm>
            <a:off x="5251189" y="596510"/>
            <a:ext cx="8827287" cy="1824751"/>
          </a:xfrm>
          <a:prstGeom prst="rect">
            <a:avLst/>
          </a:prstGeom>
          <a:noFill/>
          <a:ln>
            <a:noFill/>
          </a:ln>
        </p:spPr>
        <p:txBody>
          <a:bodyPr anchorCtr="0" anchor="t" bIns="0" lIns="0" spcFirstLastPara="1" rIns="0" wrap="square" tIns="767475">
            <a:spAutoFit/>
          </a:bodyPr>
          <a:lstStyle/>
          <a:p>
            <a:pPr indent="0" lvl="0" marL="12700" rtl="0" algn="l">
              <a:lnSpc>
                <a:spcPct val="100000"/>
              </a:lnSpc>
              <a:spcBef>
                <a:spcPts val="0"/>
              </a:spcBef>
              <a:spcAft>
                <a:spcPts val="0"/>
              </a:spcAft>
              <a:buNone/>
            </a:pPr>
            <a:r>
              <a:rPr lang="en-US" sz="6850">
                <a:solidFill>
                  <a:srgbClr val="FFFFFF"/>
                </a:solidFill>
                <a:latin typeface="Arial"/>
                <a:ea typeface="Arial"/>
                <a:cs typeface="Arial"/>
                <a:sym typeface="Arial"/>
              </a:rPr>
              <a:t>Project Overview</a:t>
            </a:r>
            <a:endParaRPr sz="685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pic>
        <p:nvPicPr>
          <p:cNvPr id="68" name="Google Shape;68;p9"/>
          <p:cNvPicPr preferRelativeResize="0"/>
          <p:nvPr/>
        </p:nvPicPr>
        <p:blipFill rotWithShape="1">
          <a:blip r:embed="rId3">
            <a:alphaModFix/>
          </a:blip>
          <a:srcRect b="0" l="0" r="0" t="0"/>
          <a:stretch/>
        </p:blipFill>
        <p:spPr>
          <a:xfrm>
            <a:off x="13425428" y="0"/>
            <a:ext cx="4862571" cy="3637697"/>
          </a:xfrm>
          <a:prstGeom prst="rect">
            <a:avLst/>
          </a:prstGeom>
          <a:noFill/>
          <a:ln>
            <a:noFill/>
          </a:ln>
        </p:spPr>
      </p:pic>
      <p:pic>
        <p:nvPicPr>
          <p:cNvPr id="69" name="Google Shape;69;p9"/>
          <p:cNvPicPr preferRelativeResize="0"/>
          <p:nvPr/>
        </p:nvPicPr>
        <p:blipFill rotWithShape="1">
          <a:blip r:embed="rId4">
            <a:alphaModFix/>
          </a:blip>
          <a:srcRect b="0" l="0" r="0" t="0"/>
          <a:stretch/>
        </p:blipFill>
        <p:spPr>
          <a:xfrm>
            <a:off x="1063934" y="3387573"/>
            <a:ext cx="95250" cy="95249"/>
          </a:xfrm>
          <a:prstGeom prst="rect">
            <a:avLst/>
          </a:prstGeom>
          <a:noFill/>
          <a:ln>
            <a:noFill/>
          </a:ln>
        </p:spPr>
      </p:pic>
      <p:sp>
        <p:nvSpPr>
          <p:cNvPr id="70" name="Google Shape;70;p9"/>
          <p:cNvSpPr txBox="1"/>
          <p:nvPr/>
        </p:nvSpPr>
        <p:spPr>
          <a:xfrm>
            <a:off x="1305135" y="2914491"/>
            <a:ext cx="13925550" cy="5511800"/>
          </a:xfrm>
          <a:prstGeom prst="rect">
            <a:avLst/>
          </a:prstGeom>
          <a:noFill/>
          <a:ln>
            <a:noFill/>
          </a:ln>
        </p:spPr>
        <p:txBody>
          <a:bodyPr anchorCtr="0" anchor="t" bIns="0" lIns="0" spcFirstLastPara="1" rIns="0" wrap="square" tIns="12050">
            <a:spAutoFit/>
          </a:bodyPr>
          <a:lstStyle/>
          <a:p>
            <a:pPr indent="0" lvl="0" marL="12700" marR="96520" rtl="0" algn="l">
              <a:lnSpc>
                <a:spcPct val="138500"/>
              </a:lnSpc>
              <a:spcBef>
                <a:spcPts val="0"/>
              </a:spcBef>
              <a:spcAft>
                <a:spcPts val="0"/>
              </a:spcAft>
              <a:buNone/>
            </a:pPr>
            <a:r>
              <a:rPr lang="en-US" sz="3250">
                <a:solidFill>
                  <a:srgbClr val="292E3A"/>
                </a:solidFill>
                <a:latin typeface="Arial"/>
                <a:ea typeface="Arial"/>
                <a:cs typeface="Arial"/>
                <a:sym typeface="Arial"/>
              </a:rPr>
              <a:t>A Real-Time Analytics Dashboard is an interactive tool designed to monitor, analyze, and visualize streaming data as it is generated, enabling immediate insights and decision-making.</a:t>
            </a:r>
            <a:endParaRPr sz="3250">
              <a:latin typeface="Arial"/>
              <a:ea typeface="Arial"/>
              <a:cs typeface="Arial"/>
              <a:sym typeface="Arial"/>
            </a:endParaRPr>
          </a:p>
          <a:p>
            <a:pPr indent="114300" lvl="0" marL="12700" marR="5080" rtl="0" algn="l">
              <a:lnSpc>
                <a:spcPct val="166153"/>
              </a:lnSpc>
              <a:spcBef>
                <a:spcPts val="229"/>
              </a:spcBef>
              <a:spcAft>
                <a:spcPts val="0"/>
              </a:spcAft>
              <a:buNone/>
            </a:pPr>
            <a:r>
              <a:rPr lang="en-US" sz="3250">
                <a:solidFill>
                  <a:srgbClr val="292E3A"/>
                </a:solidFill>
                <a:latin typeface="Arial"/>
                <a:ea typeface="Arial"/>
                <a:cs typeface="Arial"/>
                <a:sym typeface="Arial"/>
              </a:rPr>
              <a:t>They are widely used in domains like finance, healthcare, e-commerce, and IoT, where timely responses to data changes are critical. These dashboards integrate data ingestion, processing, and visualization to present live updates, detect trends, highlight anomalies, and improve operational efficiency.</a:t>
            </a:r>
            <a:endParaRPr sz="3250">
              <a:latin typeface="Arial"/>
              <a:ea typeface="Arial"/>
              <a:cs typeface="Arial"/>
              <a:sym typeface="Arial"/>
            </a:endParaRPr>
          </a:p>
        </p:txBody>
      </p:sp>
      <p:pic>
        <p:nvPicPr>
          <p:cNvPr id="71" name="Google Shape;71;p9"/>
          <p:cNvPicPr preferRelativeResize="0"/>
          <p:nvPr/>
        </p:nvPicPr>
        <p:blipFill rotWithShape="1">
          <a:blip r:embed="rId4">
            <a:alphaModFix/>
          </a:blip>
          <a:srcRect b="0" l="0" r="0" t="0"/>
          <a:stretch/>
        </p:blipFill>
        <p:spPr>
          <a:xfrm>
            <a:off x="1063934" y="5444973"/>
            <a:ext cx="95250" cy="95249"/>
          </a:xfrm>
          <a:prstGeom prst="rect">
            <a:avLst/>
          </a:prstGeom>
          <a:noFill/>
          <a:ln>
            <a:noFill/>
          </a:ln>
        </p:spPr>
      </p:pic>
      <p:sp>
        <p:nvSpPr>
          <p:cNvPr id="72" name="Google Shape;72;p9"/>
          <p:cNvSpPr txBox="1"/>
          <p:nvPr>
            <p:ph type="title"/>
          </p:nvPr>
        </p:nvSpPr>
        <p:spPr>
          <a:xfrm>
            <a:off x="1137835" y="1597363"/>
            <a:ext cx="3738245"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292E3A"/>
                </a:solidFill>
              </a:rPr>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0"/>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78" name="Google Shape;78;p10"/>
          <p:cNvPicPr preferRelativeResize="0"/>
          <p:nvPr/>
        </p:nvPicPr>
        <p:blipFill rotWithShape="1">
          <a:blip r:embed="rId3">
            <a:alphaModFix/>
          </a:blip>
          <a:srcRect b="0" l="0" r="0" t="0"/>
          <a:stretch/>
        </p:blipFill>
        <p:spPr>
          <a:xfrm>
            <a:off x="8622641" y="618107"/>
            <a:ext cx="1576723" cy="1576723"/>
          </a:xfrm>
          <a:prstGeom prst="rect">
            <a:avLst/>
          </a:prstGeom>
          <a:noFill/>
          <a:ln>
            <a:noFill/>
          </a:ln>
        </p:spPr>
      </p:pic>
      <p:grpSp>
        <p:nvGrpSpPr>
          <p:cNvPr id="79" name="Google Shape;79;p10"/>
          <p:cNvGrpSpPr/>
          <p:nvPr/>
        </p:nvGrpSpPr>
        <p:grpSpPr>
          <a:xfrm>
            <a:off x="0" y="0"/>
            <a:ext cx="10199364" cy="10287000"/>
            <a:chOff x="0" y="0"/>
            <a:chExt cx="10199364" cy="10287000"/>
          </a:xfrm>
        </p:grpSpPr>
        <p:pic>
          <p:nvPicPr>
            <p:cNvPr id="80" name="Google Shape;80;p10"/>
            <p:cNvPicPr preferRelativeResize="0"/>
            <p:nvPr/>
          </p:nvPicPr>
          <p:blipFill rotWithShape="1">
            <a:blip r:embed="rId4">
              <a:alphaModFix/>
            </a:blip>
            <a:srcRect b="0" l="0" r="0" t="0"/>
            <a:stretch/>
          </p:blipFill>
          <p:spPr>
            <a:xfrm>
              <a:off x="8622641" y="2899454"/>
              <a:ext cx="1576723" cy="1576723"/>
            </a:xfrm>
            <a:prstGeom prst="rect">
              <a:avLst/>
            </a:prstGeom>
            <a:noFill/>
            <a:ln>
              <a:noFill/>
            </a:ln>
          </p:spPr>
        </p:pic>
        <p:sp>
          <p:nvSpPr>
            <p:cNvPr id="81" name="Google Shape;81;p10"/>
            <p:cNvSpPr/>
            <p:nvPr/>
          </p:nvSpPr>
          <p:spPr>
            <a:xfrm>
              <a:off x="0" y="0"/>
              <a:ext cx="9411335" cy="10287000"/>
            </a:xfrm>
            <a:custGeom>
              <a:rect b="b" l="l" r="r" t="t"/>
              <a:pathLst>
                <a:path extrusionOk="0" h="10287000" w="9411335">
                  <a:moveTo>
                    <a:pt x="9411058" y="10286999"/>
                  </a:moveTo>
                  <a:lnTo>
                    <a:pt x="0" y="10286999"/>
                  </a:lnTo>
                  <a:lnTo>
                    <a:pt x="0" y="0"/>
                  </a:lnTo>
                  <a:lnTo>
                    <a:pt x="9411058" y="0"/>
                  </a:lnTo>
                  <a:lnTo>
                    <a:pt x="9411058" y="1028699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2" name="Google Shape;82;p10"/>
            <p:cNvPicPr preferRelativeResize="0"/>
            <p:nvPr/>
          </p:nvPicPr>
          <p:blipFill rotWithShape="1">
            <a:blip r:embed="rId5">
              <a:alphaModFix/>
            </a:blip>
            <a:srcRect b="0" l="0" r="0" t="0"/>
            <a:stretch/>
          </p:blipFill>
          <p:spPr>
            <a:xfrm>
              <a:off x="9411059" y="5485830"/>
              <a:ext cx="758111" cy="1390649"/>
            </a:xfrm>
            <a:prstGeom prst="rect">
              <a:avLst/>
            </a:prstGeom>
            <a:noFill/>
            <a:ln>
              <a:noFill/>
            </a:ln>
          </p:spPr>
        </p:pic>
      </p:grpSp>
      <p:sp>
        <p:nvSpPr>
          <p:cNvPr id="83" name="Google Shape;83;p10"/>
          <p:cNvSpPr txBox="1"/>
          <p:nvPr/>
        </p:nvSpPr>
        <p:spPr>
          <a:xfrm>
            <a:off x="10461083" y="3444896"/>
            <a:ext cx="5266690" cy="15779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800">
                <a:solidFill>
                  <a:srgbClr val="708BAB"/>
                </a:solidFill>
                <a:latin typeface="Arial"/>
                <a:ea typeface="Arial"/>
                <a:cs typeface="Arial"/>
                <a:sym typeface="Arial"/>
              </a:rPr>
              <a:t>Dataset size</a:t>
            </a:r>
            <a:endParaRPr sz="3800">
              <a:latin typeface="Arial"/>
              <a:ea typeface="Arial"/>
              <a:cs typeface="Arial"/>
              <a:sym typeface="Arial"/>
            </a:endParaRPr>
          </a:p>
          <a:p>
            <a:pPr indent="0" lvl="0" marL="12700" rtl="0" algn="l">
              <a:lnSpc>
                <a:spcPct val="100000"/>
              </a:lnSpc>
              <a:spcBef>
                <a:spcPts val="3820"/>
              </a:spcBef>
              <a:spcAft>
                <a:spcPts val="0"/>
              </a:spcAft>
              <a:buNone/>
            </a:pPr>
            <a:r>
              <a:rPr lang="en-US" sz="3200">
                <a:solidFill>
                  <a:srgbClr val="292E3A"/>
                </a:solidFill>
                <a:latin typeface="Tahoma"/>
                <a:ea typeface="Tahoma"/>
                <a:cs typeface="Tahoma"/>
                <a:sym typeface="Tahoma"/>
              </a:rPr>
              <a:t>10,000 rows and 13 columns</a:t>
            </a:r>
            <a:endParaRPr sz="3200">
              <a:latin typeface="Tahoma"/>
              <a:ea typeface="Tahoma"/>
              <a:cs typeface="Tahoma"/>
              <a:sym typeface="Tahoma"/>
            </a:endParaRPr>
          </a:p>
        </p:txBody>
      </p:sp>
      <p:sp>
        <p:nvSpPr>
          <p:cNvPr id="84" name="Google Shape;84;p10"/>
          <p:cNvSpPr txBox="1"/>
          <p:nvPr>
            <p:ph type="title"/>
          </p:nvPr>
        </p:nvSpPr>
        <p:spPr>
          <a:xfrm>
            <a:off x="501650" y="562936"/>
            <a:ext cx="5756275"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292E3A"/>
                </a:solidFill>
                <a:latin typeface="Arial"/>
                <a:ea typeface="Arial"/>
                <a:cs typeface="Arial"/>
                <a:sym typeface="Arial"/>
              </a:rPr>
              <a:t>Dataset Overview</a:t>
            </a:r>
            <a:endParaRPr/>
          </a:p>
        </p:txBody>
      </p:sp>
      <p:sp>
        <p:nvSpPr>
          <p:cNvPr id="85" name="Google Shape;85;p10"/>
          <p:cNvSpPr txBox="1"/>
          <p:nvPr/>
        </p:nvSpPr>
        <p:spPr>
          <a:xfrm>
            <a:off x="10461083" y="962986"/>
            <a:ext cx="3677920" cy="15779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800">
                <a:solidFill>
                  <a:srgbClr val="708BAB"/>
                </a:solidFill>
                <a:latin typeface="Arial"/>
                <a:ea typeface="Arial"/>
                <a:cs typeface="Arial"/>
                <a:sym typeface="Arial"/>
              </a:rPr>
              <a:t>Dataset source</a:t>
            </a:r>
            <a:endParaRPr sz="3800">
              <a:latin typeface="Arial"/>
              <a:ea typeface="Arial"/>
              <a:cs typeface="Arial"/>
              <a:sym typeface="Arial"/>
            </a:endParaRPr>
          </a:p>
          <a:p>
            <a:pPr indent="0" lvl="0" marL="12700" rtl="0" algn="l">
              <a:lnSpc>
                <a:spcPct val="100000"/>
              </a:lnSpc>
              <a:spcBef>
                <a:spcPts val="3820"/>
              </a:spcBef>
              <a:spcAft>
                <a:spcPts val="0"/>
              </a:spcAft>
              <a:buNone/>
            </a:pPr>
            <a:r>
              <a:rPr lang="en-US" sz="3200">
                <a:solidFill>
                  <a:srgbClr val="292E3A"/>
                </a:solidFill>
                <a:latin typeface="Tahoma"/>
                <a:ea typeface="Tahoma"/>
                <a:cs typeface="Tahoma"/>
                <a:sym typeface="Tahoma"/>
              </a:rPr>
              <a:t>Kaggle</a:t>
            </a:r>
            <a:endParaRPr sz="3200">
              <a:latin typeface="Tahoma"/>
              <a:ea typeface="Tahoma"/>
              <a:cs typeface="Tahoma"/>
              <a:sym typeface="Tahoma"/>
            </a:endParaRPr>
          </a:p>
        </p:txBody>
      </p:sp>
      <p:sp>
        <p:nvSpPr>
          <p:cNvPr id="86" name="Google Shape;86;p10"/>
          <p:cNvSpPr txBox="1"/>
          <p:nvPr/>
        </p:nvSpPr>
        <p:spPr>
          <a:xfrm>
            <a:off x="10461083" y="6047682"/>
            <a:ext cx="7297420" cy="404749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800">
                <a:solidFill>
                  <a:srgbClr val="708BAB"/>
                </a:solidFill>
                <a:latin typeface="Arial"/>
                <a:ea typeface="Arial"/>
                <a:cs typeface="Arial"/>
                <a:sym typeface="Arial"/>
              </a:rPr>
              <a:t>Description</a:t>
            </a:r>
            <a:endParaRPr sz="3800">
              <a:latin typeface="Arial"/>
              <a:ea typeface="Arial"/>
              <a:cs typeface="Arial"/>
              <a:sym typeface="Arial"/>
            </a:endParaRPr>
          </a:p>
          <a:p>
            <a:pPr indent="0" lvl="0" marL="12700" marR="5080" rtl="0" algn="just">
              <a:lnSpc>
                <a:spcPct val="116399"/>
              </a:lnSpc>
              <a:spcBef>
                <a:spcPts val="2805"/>
              </a:spcBef>
              <a:spcAft>
                <a:spcPts val="0"/>
              </a:spcAft>
              <a:buNone/>
            </a:pPr>
            <a:r>
              <a:rPr lang="en-US" sz="2900">
                <a:solidFill>
                  <a:srgbClr val="292E3A"/>
                </a:solidFill>
                <a:latin typeface="Tahoma"/>
                <a:ea typeface="Tahoma"/>
                <a:cs typeface="Tahoma"/>
                <a:sym typeface="Tahoma"/>
              </a:rPr>
              <a:t>The dataset contains customer data for a credit card company, with fields relevant to customer  demographics,  financial  details, and account activity. This data is ideal for analyzing customer behavior and trends in real-time.</a:t>
            </a:r>
            <a:endParaRPr sz="2900">
              <a:latin typeface="Tahoma"/>
              <a:ea typeface="Tahoma"/>
              <a:cs typeface="Tahoma"/>
              <a:sym typeface="Tahoma"/>
            </a:endParaRPr>
          </a:p>
        </p:txBody>
      </p:sp>
      <p:grpSp>
        <p:nvGrpSpPr>
          <p:cNvPr id="87" name="Google Shape;87;p10"/>
          <p:cNvGrpSpPr/>
          <p:nvPr/>
        </p:nvGrpSpPr>
        <p:grpSpPr>
          <a:xfrm>
            <a:off x="2115409" y="2544110"/>
            <a:ext cx="95249" cy="6838948"/>
            <a:chOff x="2115409" y="2544110"/>
            <a:chExt cx="95249" cy="6838948"/>
          </a:xfrm>
        </p:grpSpPr>
        <p:pic>
          <p:nvPicPr>
            <p:cNvPr id="88" name="Google Shape;88;p10"/>
            <p:cNvPicPr preferRelativeResize="0"/>
            <p:nvPr/>
          </p:nvPicPr>
          <p:blipFill rotWithShape="1">
            <a:blip r:embed="rId6">
              <a:alphaModFix/>
            </a:blip>
            <a:srcRect b="0" l="0" r="0" t="0"/>
            <a:stretch/>
          </p:blipFill>
          <p:spPr>
            <a:xfrm>
              <a:off x="2115409" y="2544110"/>
              <a:ext cx="95249" cy="95249"/>
            </a:xfrm>
            <a:prstGeom prst="rect">
              <a:avLst/>
            </a:prstGeom>
            <a:noFill/>
            <a:ln>
              <a:noFill/>
            </a:ln>
          </p:spPr>
        </p:pic>
        <p:pic>
          <p:nvPicPr>
            <p:cNvPr id="89" name="Google Shape;89;p10"/>
            <p:cNvPicPr preferRelativeResize="0"/>
            <p:nvPr/>
          </p:nvPicPr>
          <p:blipFill rotWithShape="1">
            <a:blip r:embed="rId6">
              <a:alphaModFix/>
            </a:blip>
            <a:srcRect b="0" l="0" r="0" t="0"/>
            <a:stretch/>
          </p:blipFill>
          <p:spPr>
            <a:xfrm>
              <a:off x="2115409" y="3106085"/>
              <a:ext cx="95249" cy="95249"/>
            </a:xfrm>
            <a:prstGeom prst="rect">
              <a:avLst/>
            </a:prstGeom>
            <a:noFill/>
            <a:ln>
              <a:noFill/>
            </a:ln>
          </p:spPr>
        </p:pic>
        <p:pic>
          <p:nvPicPr>
            <p:cNvPr id="90" name="Google Shape;90;p10"/>
            <p:cNvPicPr preferRelativeResize="0"/>
            <p:nvPr/>
          </p:nvPicPr>
          <p:blipFill rotWithShape="1">
            <a:blip r:embed="rId6">
              <a:alphaModFix/>
            </a:blip>
            <a:srcRect b="0" l="0" r="0" t="0"/>
            <a:stretch/>
          </p:blipFill>
          <p:spPr>
            <a:xfrm>
              <a:off x="2115409" y="3668060"/>
              <a:ext cx="95249" cy="95249"/>
            </a:xfrm>
            <a:prstGeom prst="rect">
              <a:avLst/>
            </a:prstGeom>
            <a:noFill/>
            <a:ln>
              <a:noFill/>
            </a:ln>
          </p:spPr>
        </p:pic>
        <p:pic>
          <p:nvPicPr>
            <p:cNvPr id="91" name="Google Shape;91;p10"/>
            <p:cNvPicPr preferRelativeResize="0"/>
            <p:nvPr/>
          </p:nvPicPr>
          <p:blipFill rotWithShape="1">
            <a:blip r:embed="rId6">
              <a:alphaModFix/>
            </a:blip>
            <a:srcRect b="0" l="0" r="0" t="0"/>
            <a:stretch/>
          </p:blipFill>
          <p:spPr>
            <a:xfrm>
              <a:off x="2115409" y="4230035"/>
              <a:ext cx="95249" cy="95249"/>
            </a:xfrm>
            <a:prstGeom prst="rect">
              <a:avLst/>
            </a:prstGeom>
            <a:noFill/>
            <a:ln>
              <a:noFill/>
            </a:ln>
          </p:spPr>
        </p:pic>
        <p:pic>
          <p:nvPicPr>
            <p:cNvPr id="92" name="Google Shape;92;p10"/>
            <p:cNvPicPr preferRelativeResize="0"/>
            <p:nvPr/>
          </p:nvPicPr>
          <p:blipFill rotWithShape="1">
            <a:blip r:embed="rId6">
              <a:alphaModFix/>
            </a:blip>
            <a:srcRect b="0" l="0" r="0" t="0"/>
            <a:stretch/>
          </p:blipFill>
          <p:spPr>
            <a:xfrm>
              <a:off x="2115409" y="4792010"/>
              <a:ext cx="95249" cy="95249"/>
            </a:xfrm>
            <a:prstGeom prst="rect">
              <a:avLst/>
            </a:prstGeom>
            <a:noFill/>
            <a:ln>
              <a:noFill/>
            </a:ln>
          </p:spPr>
        </p:pic>
        <p:pic>
          <p:nvPicPr>
            <p:cNvPr id="93" name="Google Shape;93;p10"/>
            <p:cNvPicPr preferRelativeResize="0"/>
            <p:nvPr/>
          </p:nvPicPr>
          <p:blipFill rotWithShape="1">
            <a:blip r:embed="rId6">
              <a:alphaModFix/>
            </a:blip>
            <a:srcRect b="0" l="0" r="0" t="0"/>
            <a:stretch/>
          </p:blipFill>
          <p:spPr>
            <a:xfrm>
              <a:off x="2115409" y="5353985"/>
              <a:ext cx="95249" cy="95249"/>
            </a:xfrm>
            <a:prstGeom prst="rect">
              <a:avLst/>
            </a:prstGeom>
            <a:noFill/>
            <a:ln>
              <a:noFill/>
            </a:ln>
          </p:spPr>
        </p:pic>
        <p:pic>
          <p:nvPicPr>
            <p:cNvPr id="94" name="Google Shape;94;p10"/>
            <p:cNvPicPr preferRelativeResize="0"/>
            <p:nvPr/>
          </p:nvPicPr>
          <p:blipFill rotWithShape="1">
            <a:blip r:embed="rId6">
              <a:alphaModFix/>
            </a:blip>
            <a:srcRect b="0" l="0" r="0" t="0"/>
            <a:stretch/>
          </p:blipFill>
          <p:spPr>
            <a:xfrm>
              <a:off x="2115409" y="5915960"/>
              <a:ext cx="95249" cy="95249"/>
            </a:xfrm>
            <a:prstGeom prst="rect">
              <a:avLst/>
            </a:prstGeom>
            <a:noFill/>
            <a:ln>
              <a:noFill/>
            </a:ln>
          </p:spPr>
        </p:pic>
        <p:pic>
          <p:nvPicPr>
            <p:cNvPr id="95" name="Google Shape;95;p10"/>
            <p:cNvPicPr preferRelativeResize="0"/>
            <p:nvPr/>
          </p:nvPicPr>
          <p:blipFill rotWithShape="1">
            <a:blip r:embed="rId6">
              <a:alphaModFix/>
            </a:blip>
            <a:srcRect b="0" l="0" r="0" t="0"/>
            <a:stretch/>
          </p:blipFill>
          <p:spPr>
            <a:xfrm>
              <a:off x="2115409" y="6477935"/>
              <a:ext cx="95249" cy="95249"/>
            </a:xfrm>
            <a:prstGeom prst="rect">
              <a:avLst/>
            </a:prstGeom>
            <a:noFill/>
            <a:ln>
              <a:noFill/>
            </a:ln>
          </p:spPr>
        </p:pic>
        <p:pic>
          <p:nvPicPr>
            <p:cNvPr id="96" name="Google Shape;96;p10"/>
            <p:cNvPicPr preferRelativeResize="0"/>
            <p:nvPr/>
          </p:nvPicPr>
          <p:blipFill rotWithShape="1">
            <a:blip r:embed="rId6">
              <a:alphaModFix/>
            </a:blip>
            <a:srcRect b="0" l="0" r="0" t="0"/>
            <a:stretch/>
          </p:blipFill>
          <p:spPr>
            <a:xfrm>
              <a:off x="2115409" y="7039910"/>
              <a:ext cx="95249" cy="95249"/>
            </a:xfrm>
            <a:prstGeom prst="rect">
              <a:avLst/>
            </a:prstGeom>
            <a:noFill/>
            <a:ln>
              <a:noFill/>
            </a:ln>
          </p:spPr>
        </p:pic>
        <p:pic>
          <p:nvPicPr>
            <p:cNvPr id="97" name="Google Shape;97;p10"/>
            <p:cNvPicPr preferRelativeResize="0"/>
            <p:nvPr/>
          </p:nvPicPr>
          <p:blipFill rotWithShape="1">
            <a:blip r:embed="rId6">
              <a:alphaModFix/>
            </a:blip>
            <a:srcRect b="0" l="0" r="0" t="0"/>
            <a:stretch/>
          </p:blipFill>
          <p:spPr>
            <a:xfrm>
              <a:off x="2115409" y="7601885"/>
              <a:ext cx="95249" cy="95249"/>
            </a:xfrm>
            <a:prstGeom prst="rect">
              <a:avLst/>
            </a:prstGeom>
            <a:noFill/>
            <a:ln>
              <a:noFill/>
            </a:ln>
          </p:spPr>
        </p:pic>
        <p:pic>
          <p:nvPicPr>
            <p:cNvPr id="98" name="Google Shape;98;p10"/>
            <p:cNvPicPr preferRelativeResize="0"/>
            <p:nvPr/>
          </p:nvPicPr>
          <p:blipFill rotWithShape="1">
            <a:blip r:embed="rId6">
              <a:alphaModFix/>
            </a:blip>
            <a:srcRect b="0" l="0" r="0" t="0"/>
            <a:stretch/>
          </p:blipFill>
          <p:spPr>
            <a:xfrm>
              <a:off x="2115409" y="8163860"/>
              <a:ext cx="95249" cy="95249"/>
            </a:xfrm>
            <a:prstGeom prst="rect">
              <a:avLst/>
            </a:prstGeom>
            <a:noFill/>
            <a:ln>
              <a:noFill/>
            </a:ln>
          </p:spPr>
        </p:pic>
        <p:pic>
          <p:nvPicPr>
            <p:cNvPr id="99" name="Google Shape;99;p10"/>
            <p:cNvPicPr preferRelativeResize="0"/>
            <p:nvPr/>
          </p:nvPicPr>
          <p:blipFill rotWithShape="1">
            <a:blip r:embed="rId6">
              <a:alphaModFix/>
            </a:blip>
            <a:srcRect b="0" l="0" r="0" t="0"/>
            <a:stretch/>
          </p:blipFill>
          <p:spPr>
            <a:xfrm>
              <a:off x="2115409" y="8725835"/>
              <a:ext cx="95249" cy="95249"/>
            </a:xfrm>
            <a:prstGeom prst="rect">
              <a:avLst/>
            </a:prstGeom>
            <a:noFill/>
            <a:ln>
              <a:noFill/>
            </a:ln>
          </p:spPr>
        </p:pic>
        <p:pic>
          <p:nvPicPr>
            <p:cNvPr id="100" name="Google Shape;100;p10"/>
            <p:cNvPicPr preferRelativeResize="0"/>
            <p:nvPr/>
          </p:nvPicPr>
          <p:blipFill rotWithShape="1">
            <a:blip r:embed="rId6">
              <a:alphaModFix/>
            </a:blip>
            <a:srcRect b="0" l="0" r="0" t="0"/>
            <a:stretch/>
          </p:blipFill>
          <p:spPr>
            <a:xfrm>
              <a:off x="2115409" y="9287809"/>
              <a:ext cx="95249" cy="95249"/>
            </a:xfrm>
            <a:prstGeom prst="rect">
              <a:avLst/>
            </a:prstGeom>
            <a:noFill/>
            <a:ln>
              <a:noFill/>
            </a:ln>
          </p:spPr>
        </p:pic>
      </p:grpSp>
      <p:sp>
        <p:nvSpPr>
          <p:cNvPr id="101" name="Google Shape;101;p10"/>
          <p:cNvSpPr txBox="1"/>
          <p:nvPr/>
        </p:nvSpPr>
        <p:spPr>
          <a:xfrm>
            <a:off x="1674084" y="1726262"/>
            <a:ext cx="3804285" cy="7797800"/>
          </a:xfrm>
          <a:prstGeom prst="rect">
            <a:avLst/>
          </a:prstGeom>
          <a:noFill/>
          <a:ln>
            <a:noFill/>
          </a:ln>
        </p:spPr>
        <p:txBody>
          <a:bodyPr anchorCtr="0" anchor="t" bIns="0" lIns="0" spcFirstLastPara="1" rIns="0" wrap="square" tIns="46350">
            <a:spAutoFit/>
          </a:bodyPr>
          <a:lstStyle/>
          <a:p>
            <a:pPr indent="0" lvl="0" marL="12700" rtl="0" algn="l">
              <a:lnSpc>
                <a:spcPct val="100000"/>
              </a:lnSpc>
              <a:spcBef>
                <a:spcPts val="0"/>
              </a:spcBef>
              <a:spcAft>
                <a:spcPts val="0"/>
              </a:spcAft>
              <a:buNone/>
            </a:pPr>
            <a:r>
              <a:rPr b="1" lang="en-US" sz="3150">
                <a:latin typeface="Tahoma"/>
                <a:ea typeface="Tahoma"/>
                <a:cs typeface="Tahoma"/>
                <a:sym typeface="Tahoma"/>
              </a:rPr>
              <a:t>Columns :</a:t>
            </a:r>
            <a:endParaRPr sz="3150">
              <a:latin typeface="Tahoma"/>
              <a:ea typeface="Tahoma"/>
              <a:cs typeface="Tahoma"/>
              <a:sym typeface="Tahoma"/>
            </a:endParaRPr>
          </a:p>
          <a:p>
            <a:pPr indent="0" lvl="0" marL="697865" rtl="0" algn="l">
              <a:lnSpc>
                <a:spcPct val="100000"/>
              </a:lnSpc>
              <a:spcBef>
                <a:spcPts val="270"/>
              </a:spcBef>
              <a:spcAft>
                <a:spcPts val="0"/>
              </a:spcAft>
              <a:buNone/>
            </a:pPr>
            <a:r>
              <a:rPr lang="en-US" sz="3150">
                <a:latin typeface="Arial"/>
                <a:ea typeface="Arial"/>
                <a:cs typeface="Arial"/>
                <a:sym typeface="Arial"/>
              </a:rPr>
              <a:t>RowNumber.</a:t>
            </a:r>
            <a:endParaRPr sz="3150">
              <a:latin typeface="Arial"/>
              <a:ea typeface="Arial"/>
              <a:cs typeface="Arial"/>
              <a:sym typeface="Arial"/>
            </a:endParaRPr>
          </a:p>
          <a:p>
            <a:pPr indent="0" lvl="0" marL="697865" marR="789305" rtl="0" algn="l">
              <a:lnSpc>
                <a:spcPct val="140634"/>
              </a:lnSpc>
              <a:spcBef>
                <a:spcPts val="250"/>
              </a:spcBef>
              <a:spcAft>
                <a:spcPts val="0"/>
              </a:spcAft>
              <a:buNone/>
            </a:pPr>
            <a:r>
              <a:rPr lang="en-US" sz="3150">
                <a:latin typeface="Arial"/>
                <a:ea typeface="Arial"/>
                <a:cs typeface="Arial"/>
                <a:sym typeface="Arial"/>
              </a:rPr>
              <a:t>Customer_Id Surname CreditScore Geography Gender</a:t>
            </a:r>
            <a:endParaRPr sz="3150">
              <a:latin typeface="Arial"/>
              <a:ea typeface="Arial"/>
              <a:cs typeface="Arial"/>
              <a:sym typeface="Arial"/>
            </a:endParaRPr>
          </a:p>
          <a:p>
            <a:pPr indent="0" lvl="0" marL="697865" rtl="0" algn="l">
              <a:lnSpc>
                <a:spcPct val="100000"/>
              </a:lnSpc>
              <a:spcBef>
                <a:spcPts val="370"/>
              </a:spcBef>
              <a:spcAft>
                <a:spcPts val="0"/>
              </a:spcAft>
              <a:buNone/>
            </a:pPr>
            <a:r>
              <a:rPr lang="en-US" sz="3150">
                <a:latin typeface="Arial"/>
                <a:ea typeface="Arial"/>
                <a:cs typeface="Arial"/>
                <a:sym typeface="Arial"/>
              </a:rPr>
              <a:t>Age</a:t>
            </a:r>
            <a:endParaRPr sz="3150">
              <a:latin typeface="Arial"/>
              <a:ea typeface="Arial"/>
              <a:cs typeface="Arial"/>
              <a:sym typeface="Arial"/>
            </a:endParaRPr>
          </a:p>
          <a:p>
            <a:pPr indent="0" lvl="0" marL="697865" marR="1640839" rtl="0" algn="l">
              <a:lnSpc>
                <a:spcPct val="140317"/>
              </a:lnSpc>
              <a:spcBef>
                <a:spcPts val="254"/>
              </a:spcBef>
              <a:spcAft>
                <a:spcPts val="0"/>
              </a:spcAft>
              <a:buNone/>
            </a:pPr>
            <a:r>
              <a:rPr lang="en-US" sz="3150">
                <a:latin typeface="Arial"/>
                <a:ea typeface="Arial"/>
                <a:cs typeface="Arial"/>
                <a:sym typeface="Arial"/>
              </a:rPr>
              <a:t>Tenure Balance</a:t>
            </a:r>
            <a:endParaRPr sz="3150">
              <a:latin typeface="Arial"/>
              <a:ea typeface="Arial"/>
              <a:cs typeface="Arial"/>
              <a:sym typeface="Arial"/>
            </a:endParaRPr>
          </a:p>
          <a:p>
            <a:pPr indent="0" lvl="0" marL="697865" marR="5080" rtl="0" algn="l">
              <a:lnSpc>
                <a:spcPct val="140634"/>
              </a:lnSpc>
              <a:spcBef>
                <a:spcPts val="0"/>
              </a:spcBef>
              <a:spcAft>
                <a:spcPts val="0"/>
              </a:spcAft>
              <a:buNone/>
            </a:pPr>
            <a:r>
              <a:rPr lang="en-US" sz="3150">
                <a:latin typeface="Arial"/>
                <a:ea typeface="Arial"/>
                <a:cs typeface="Arial"/>
                <a:sym typeface="Arial"/>
              </a:rPr>
              <a:t>Num Of Products IsActiveMember EstimatedSalary Exited</a:t>
            </a:r>
            <a:endParaRPr sz="315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1"/>
          <p:cNvPicPr preferRelativeResize="0"/>
          <p:nvPr/>
        </p:nvPicPr>
        <p:blipFill rotWithShape="1">
          <a:blip r:embed="rId3">
            <a:alphaModFix/>
          </a:blip>
          <a:srcRect b="0" l="0" r="0" t="0"/>
          <a:stretch/>
        </p:blipFill>
        <p:spPr>
          <a:xfrm>
            <a:off x="2907758" y="3040988"/>
            <a:ext cx="12725399" cy="5229224"/>
          </a:xfrm>
          <a:prstGeom prst="rect">
            <a:avLst/>
          </a:prstGeom>
          <a:noFill/>
          <a:ln>
            <a:noFill/>
          </a:ln>
        </p:spPr>
      </p:pic>
      <p:sp>
        <p:nvSpPr>
          <p:cNvPr id="107" name="Google Shape;107;p11"/>
          <p:cNvSpPr txBox="1"/>
          <p:nvPr>
            <p:ph type="title"/>
          </p:nvPr>
        </p:nvSpPr>
        <p:spPr>
          <a:xfrm>
            <a:off x="5251189" y="596510"/>
            <a:ext cx="8827287" cy="1824751"/>
          </a:xfrm>
          <a:prstGeom prst="rect">
            <a:avLst/>
          </a:prstGeom>
          <a:noFill/>
          <a:ln>
            <a:noFill/>
          </a:ln>
        </p:spPr>
        <p:txBody>
          <a:bodyPr anchorCtr="0" anchor="t" bIns="0" lIns="0" spcFirstLastPara="1" rIns="0" wrap="square" tIns="846575">
            <a:spAutoFit/>
          </a:bodyPr>
          <a:lstStyle/>
          <a:p>
            <a:pPr indent="0" lvl="0" marL="446405" rtl="0" algn="l">
              <a:lnSpc>
                <a:spcPct val="100000"/>
              </a:lnSpc>
              <a:spcBef>
                <a:spcPts val="0"/>
              </a:spcBef>
              <a:spcAft>
                <a:spcPts val="0"/>
              </a:spcAft>
              <a:buNone/>
            </a:pPr>
            <a:r>
              <a:rPr lang="en-US" sz="5300"/>
              <a:t>Architecture Diagram</a:t>
            </a:r>
            <a:endParaRPr sz="5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2"/>
          <p:cNvPicPr preferRelativeResize="0"/>
          <p:nvPr/>
        </p:nvPicPr>
        <p:blipFill rotWithShape="1">
          <a:blip r:embed="rId3">
            <a:alphaModFix/>
          </a:blip>
          <a:srcRect b="0" l="0" r="0" t="0"/>
          <a:stretch/>
        </p:blipFill>
        <p:spPr>
          <a:xfrm>
            <a:off x="4253383" y="1949965"/>
            <a:ext cx="10572749" cy="7381874"/>
          </a:xfrm>
          <a:prstGeom prst="rect">
            <a:avLst/>
          </a:prstGeom>
          <a:noFill/>
          <a:ln>
            <a:noFill/>
          </a:ln>
        </p:spPr>
      </p:pic>
      <p:sp>
        <p:nvSpPr>
          <p:cNvPr id="113" name="Google Shape;113;p12"/>
          <p:cNvSpPr txBox="1"/>
          <p:nvPr>
            <p:ph type="title"/>
          </p:nvPr>
        </p:nvSpPr>
        <p:spPr>
          <a:xfrm>
            <a:off x="5251189" y="596510"/>
            <a:ext cx="8827287" cy="1824751"/>
          </a:xfrm>
          <a:prstGeom prst="rect">
            <a:avLst/>
          </a:prstGeom>
          <a:noFill/>
          <a:ln>
            <a:noFill/>
          </a:ln>
        </p:spPr>
        <p:txBody>
          <a:bodyPr anchorCtr="0" anchor="t" bIns="0" lIns="0" spcFirstLastPara="1" rIns="0" wrap="square" tIns="12700">
            <a:spAutoFit/>
          </a:bodyPr>
          <a:lstStyle/>
          <a:p>
            <a:pPr indent="0" lvl="0" marL="1981200" rtl="0" algn="l">
              <a:lnSpc>
                <a:spcPct val="100000"/>
              </a:lnSpc>
              <a:spcBef>
                <a:spcPts val="0"/>
              </a:spcBef>
              <a:spcAft>
                <a:spcPts val="0"/>
              </a:spcAft>
              <a:buNone/>
            </a:pPr>
            <a:r>
              <a:rPr lang="en-US" sz="5300"/>
              <a:t>ER Diagram</a:t>
            </a:r>
            <a:endParaRPr sz="5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pic>
        <p:nvPicPr>
          <p:cNvPr id="118" name="Google Shape;118;p13"/>
          <p:cNvPicPr preferRelativeResize="0"/>
          <p:nvPr/>
        </p:nvPicPr>
        <p:blipFill rotWithShape="1">
          <a:blip r:embed="rId3">
            <a:alphaModFix/>
          </a:blip>
          <a:srcRect b="0" l="0" r="0" t="0"/>
          <a:stretch/>
        </p:blipFill>
        <p:spPr>
          <a:xfrm>
            <a:off x="11112" y="0"/>
            <a:ext cx="18265773" cy="2618530"/>
          </a:xfrm>
          <a:prstGeom prst="rect">
            <a:avLst/>
          </a:prstGeom>
          <a:noFill/>
          <a:ln>
            <a:noFill/>
          </a:ln>
        </p:spPr>
      </p:pic>
      <p:sp>
        <p:nvSpPr>
          <p:cNvPr id="119" name="Google Shape;119;p13"/>
          <p:cNvSpPr txBox="1"/>
          <p:nvPr>
            <p:ph type="title"/>
          </p:nvPr>
        </p:nvSpPr>
        <p:spPr>
          <a:xfrm>
            <a:off x="5251189" y="596510"/>
            <a:ext cx="8827287" cy="1824751"/>
          </a:xfrm>
          <a:prstGeom prst="rect">
            <a:avLst/>
          </a:prstGeom>
          <a:noFill/>
          <a:ln>
            <a:noFill/>
          </a:ln>
        </p:spPr>
        <p:txBody>
          <a:bodyPr anchorCtr="0" anchor="t" bIns="0" lIns="0" spcFirstLastPara="1" rIns="0" wrap="square" tIns="406800">
            <a:spAutoFit/>
          </a:bodyPr>
          <a:lstStyle/>
          <a:p>
            <a:pPr indent="0" lvl="0" marL="328295" rtl="0" algn="l">
              <a:lnSpc>
                <a:spcPct val="100000"/>
              </a:lnSpc>
              <a:spcBef>
                <a:spcPts val="0"/>
              </a:spcBef>
              <a:spcAft>
                <a:spcPts val="0"/>
              </a:spcAft>
              <a:buNone/>
            </a:pPr>
            <a:r>
              <a:rPr lang="en-US" sz="5500">
                <a:solidFill>
                  <a:srgbClr val="F9F9F9"/>
                </a:solidFill>
              </a:rPr>
              <a:t>Execution Overview</a:t>
            </a:r>
            <a:endParaRPr sz="5500"/>
          </a:p>
        </p:txBody>
      </p:sp>
      <p:pic>
        <p:nvPicPr>
          <p:cNvPr id="120" name="Google Shape;120;p13"/>
          <p:cNvPicPr preferRelativeResize="0"/>
          <p:nvPr/>
        </p:nvPicPr>
        <p:blipFill rotWithShape="1">
          <a:blip r:embed="rId4">
            <a:alphaModFix/>
          </a:blip>
          <a:srcRect b="0" l="0" r="0" t="0"/>
          <a:stretch/>
        </p:blipFill>
        <p:spPr>
          <a:xfrm>
            <a:off x="750452" y="3388800"/>
            <a:ext cx="104775" cy="104774"/>
          </a:xfrm>
          <a:prstGeom prst="rect">
            <a:avLst/>
          </a:prstGeom>
          <a:noFill/>
          <a:ln>
            <a:noFill/>
          </a:ln>
        </p:spPr>
      </p:pic>
      <p:sp>
        <p:nvSpPr>
          <p:cNvPr id="121" name="Google Shape;121;p13"/>
          <p:cNvSpPr txBox="1"/>
          <p:nvPr/>
        </p:nvSpPr>
        <p:spPr>
          <a:xfrm>
            <a:off x="1006982" y="2832908"/>
            <a:ext cx="17000855" cy="7054850"/>
          </a:xfrm>
          <a:prstGeom prst="rect">
            <a:avLst/>
          </a:prstGeom>
          <a:noFill/>
          <a:ln>
            <a:noFill/>
          </a:ln>
        </p:spPr>
        <p:txBody>
          <a:bodyPr anchorCtr="0" anchor="t" bIns="0" lIns="0" spcFirstLastPara="1" rIns="0" wrap="square" tIns="12050">
            <a:spAutoFit/>
          </a:bodyPr>
          <a:lstStyle/>
          <a:p>
            <a:pPr indent="0" lvl="0" marL="12700" marR="5080" rtl="0" algn="just">
              <a:lnSpc>
                <a:spcPct val="153000"/>
              </a:lnSpc>
              <a:spcBef>
                <a:spcPts val="0"/>
              </a:spcBef>
              <a:spcAft>
                <a:spcPts val="0"/>
              </a:spcAft>
              <a:buNone/>
            </a:pPr>
            <a:r>
              <a:rPr lang="en-US" sz="3350">
                <a:latin typeface="Arial"/>
                <a:ea typeface="Arial"/>
                <a:cs typeface="Arial"/>
                <a:sym typeface="Arial"/>
              </a:rPr>
              <a:t>The Real-Time Analytics Dashboard project ingests customer data (e.g., demographics, transactions, and credit scores) into Azure Databricks using streaming data sources like Azure Event Hubs or Kafka.</a:t>
            </a:r>
            <a:endParaRPr sz="3350">
              <a:latin typeface="Arial"/>
              <a:ea typeface="Arial"/>
              <a:cs typeface="Arial"/>
              <a:sym typeface="Arial"/>
            </a:endParaRPr>
          </a:p>
          <a:p>
            <a:pPr indent="133985" lvl="0" marL="12700" marR="5080" rtl="0" algn="just">
              <a:lnSpc>
                <a:spcPct val="153000"/>
              </a:lnSpc>
              <a:spcBef>
                <a:spcPts val="0"/>
              </a:spcBef>
              <a:spcAft>
                <a:spcPts val="0"/>
              </a:spcAft>
              <a:buNone/>
            </a:pPr>
            <a:r>
              <a:rPr lang="en-US" sz="3350">
                <a:latin typeface="Arial"/>
                <a:ea typeface="Arial"/>
                <a:cs typeface="Arial"/>
                <a:sym typeface="Arial"/>
              </a:rPr>
              <a:t>PySpark processes and transforms this data, applying analytics to calculate key metrics, such as churn risk and account balance trends. Data is stored in Azure Blob Storage or Delta Lake for efficient querying.</a:t>
            </a:r>
            <a:endParaRPr sz="3350">
              <a:latin typeface="Arial"/>
              <a:ea typeface="Arial"/>
              <a:cs typeface="Arial"/>
              <a:sym typeface="Arial"/>
            </a:endParaRPr>
          </a:p>
          <a:p>
            <a:pPr indent="0" lvl="0" marL="12700" marR="5080" rtl="0" algn="just">
              <a:lnSpc>
                <a:spcPct val="153000"/>
              </a:lnSpc>
              <a:spcBef>
                <a:spcPts val="0"/>
              </a:spcBef>
              <a:spcAft>
                <a:spcPts val="0"/>
              </a:spcAft>
              <a:buNone/>
            </a:pPr>
            <a:r>
              <a:rPr lang="en-US" sz="3350">
                <a:latin typeface="Arial"/>
                <a:ea typeface="Arial"/>
                <a:cs typeface="Arial"/>
                <a:sym typeface="Arial"/>
              </a:rPr>
              <a:t>Real-time insights are visualized using Databricks Notebooks or external tools like Power BI. Monitoring and alerting features are set up to track key metrics, while the solution is optimized for scalability and performance using cluster-based processing.</a:t>
            </a:r>
            <a:endParaRPr sz="3350">
              <a:latin typeface="Arial"/>
              <a:ea typeface="Arial"/>
              <a:cs typeface="Arial"/>
              <a:sym typeface="Arial"/>
            </a:endParaRPr>
          </a:p>
        </p:txBody>
      </p:sp>
      <p:pic>
        <p:nvPicPr>
          <p:cNvPr id="122" name="Google Shape;122;p13"/>
          <p:cNvPicPr preferRelativeResize="0"/>
          <p:nvPr/>
        </p:nvPicPr>
        <p:blipFill rotWithShape="1">
          <a:blip r:embed="rId4">
            <a:alphaModFix/>
          </a:blip>
          <a:srcRect b="0" l="0" r="0" t="0"/>
          <a:stretch/>
        </p:blipFill>
        <p:spPr>
          <a:xfrm>
            <a:off x="750452" y="5731950"/>
            <a:ext cx="104775" cy="104774"/>
          </a:xfrm>
          <a:prstGeom prst="rect">
            <a:avLst/>
          </a:prstGeom>
          <a:noFill/>
          <a:ln>
            <a:noFill/>
          </a:ln>
        </p:spPr>
      </p:pic>
      <p:pic>
        <p:nvPicPr>
          <p:cNvPr id="123" name="Google Shape;123;p13"/>
          <p:cNvPicPr preferRelativeResize="0"/>
          <p:nvPr/>
        </p:nvPicPr>
        <p:blipFill rotWithShape="1">
          <a:blip r:embed="rId5">
            <a:alphaModFix/>
          </a:blip>
          <a:srcRect b="0" l="0" r="0" t="0"/>
          <a:stretch/>
        </p:blipFill>
        <p:spPr>
          <a:xfrm>
            <a:off x="750452" y="8075100"/>
            <a:ext cx="104775" cy="104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14"/>
          <p:cNvSpPr/>
          <p:nvPr/>
        </p:nvSpPr>
        <p:spPr>
          <a:xfrm>
            <a:off x="723476" y="494350"/>
            <a:ext cx="16791940" cy="9088755"/>
          </a:xfrm>
          <a:custGeom>
            <a:rect b="b" l="l" r="r" t="t"/>
            <a:pathLst>
              <a:path extrusionOk="0" h="9088755" w="16791940">
                <a:moveTo>
                  <a:pt x="16791764" y="9088142"/>
                </a:moveTo>
                <a:lnTo>
                  <a:pt x="0" y="9088142"/>
                </a:lnTo>
                <a:lnTo>
                  <a:pt x="0" y="0"/>
                </a:lnTo>
                <a:lnTo>
                  <a:pt x="16791764" y="0"/>
                </a:lnTo>
                <a:lnTo>
                  <a:pt x="16791764" y="9088142"/>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9" name="Google Shape;129;p14"/>
          <p:cNvPicPr preferRelativeResize="0"/>
          <p:nvPr/>
        </p:nvPicPr>
        <p:blipFill rotWithShape="1">
          <a:blip r:embed="rId3">
            <a:alphaModFix/>
          </a:blip>
          <a:srcRect b="0" l="0" r="0" t="0"/>
          <a:stretch/>
        </p:blipFill>
        <p:spPr>
          <a:xfrm>
            <a:off x="1004637" y="4419397"/>
            <a:ext cx="16230597" cy="3467099"/>
          </a:xfrm>
          <a:prstGeom prst="rect">
            <a:avLst/>
          </a:prstGeom>
          <a:noFill/>
          <a:ln>
            <a:noFill/>
          </a:ln>
        </p:spPr>
      </p:pic>
      <p:sp>
        <p:nvSpPr>
          <p:cNvPr id="130" name="Google Shape;130;p14"/>
          <p:cNvSpPr txBox="1"/>
          <p:nvPr>
            <p:ph type="title"/>
          </p:nvPr>
        </p:nvSpPr>
        <p:spPr>
          <a:xfrm>
            <a:off x="5881115" y="1834984"/>
            <a:ext cx="5208270" cy="109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000">
                <a:solidFill>
                  <a:srgbClr val="292E3A"/>
                </a:solidFill>
                <a:latin typeface="Arial"/>
                <a:ea typeface="Arial"/>
                <a:cs typeface="Arial"/>
                <a:sym typeface="Arial"/>
              </a:rPr>
              <a:t>ETL	Pipeline</a:t>
            </a:r>
            <a:endParaRPr sz="7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nvSpPr>
        <p:spPr>
          <a:xfrm>
            <a:off x="345041" y="3592195"/>
            <a:ext cx="7439659" cy="2330450"/>
          </a:xfrm>
          <a:prstGeom prst="rect">
            <a:avLst/>
          </a:prstGeom>
          <a:noFill/>
          <a:ln>
            <a:noFill/>
          </a:ln>
        </p:spPr>
        <p:txBody>
          <a:bodyPr anchorCtr="0" anchor="t" bIns="0" lIns="0" spcFirstLastPara="1" rIns="0" wrap="square" tIns="12700">
            <a:spAutoFit/>
          </a:bodyPr>
          <a:lstStyle/>
          <a:p>
            <a:pPr indent="0" lvl="0" marL="12700" marR="5080" rtl="0" algn="l">
              <a:lnSpc>
                <a:spcPct val="108000"/>
              </a:lnSpc>
              <a:spcBef>
                <a:spcPts val="0"/>
              </a:spcBef>
              <a:spcAft>
                <a:spcPts val="0"/>
              </a:spcAft>
              <a:buNone/>
            </a:pPr>
            <a:r>
              <a:rPr b="1" lang="en-US" sz="7000">
                <a:solidFill>
                  <a:srgbClr val="FFFFFF"/>
                </a:solidFill>
                <a:latin typeface="Arial"/>
                <a:ea typeface="Arial"/>
                <a:cs typeface="Arial"/>
                <a:sym typeface="Arial"/>
              </a:rPr>
              <a:t>Azure	Resources Used for	Project</a:t>
            </a:r>
            <a:endParaRPr sz="7000">
              <a:latin typeface="Arial"/>
              <a:ea typeface="Arial"/>
              <a:cs typeface="Arial"/>
              <a:sym typeface="Arial"/>
            </a:endParaRPr>
          </a:p>
        </p:txBody>
      </p:sp>
      <p:pic>
        <p:nvPicPr>
          <p:cNvPr id="136" name="Google Shape;136;p15"/>
          <p:cNvPicPr preferRelativeResize="0"/>
          <p:nvPr/>
        </p:nvPicPr>
        <p:blipFill rotWithShape="1">
          <a:blip r:embed="rId3">
            <a:alphaModFix/>
          </a:blip>
          <a:srcRect b="0" l="0" r="0" t="0"/>
          <a:stretch/>
        </p:blipFill>
        <p:spPr>
          <a:xfrm>
            <a:off x="9042311" y="1311909"/>
            <a:ext cx="200024" cy="200024"/>
          </a:xfrm>
          <a:prstGeom prst="rect">
            <a:avLst/>
          </a:prstGeom>
          <a:noFill/>
          <a:ln>
            <a:noFill/>
          </a:ln>
        </p:spPr>
      </p:pic>
      <p:sp>
        <p:nvSpPr>
          <p:cNvPr id="137" name="Google Shape;137;p15"/>
          <p:cNvSpPr txBox="1"/>
          <p:nvPr>
            <p:ph type="title"/>
          </p:nvPr>
        </p:nvSpPr>
        <p:spPr>
          <a:xfrm>
            <a:off x="9482346" y="997648"/>
            <a:ext cx="4596130" cy="741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700">
                <a:latin typeface="Tahoma"/>
                <a:ea typeface="Tahoma"/>
                <a:cs typeface="Tahoma"/>
                <a:sym typeface="Tahoma"/>
              </a:rPr>
              <a:t>Azure Databricks</a:t>
            </a:r>
            <a:endParaRPr sz="4700">
              <a:latin typeface="Tahoma"/>
              <a:ea typeface="Tahoma"/>
              <a:cs typeface="Tahoma"/>
              <a:sym typeface="Tahoma"/>
            </a:endParaRPr>
          </a:p>
        </p:txBody>
      </p:sp>
      <p:pic>
        <p:nvPicPr>
          <p:cNvPr id="138" name="Google Shape;138;p15"/>
          <p:cNvPicPr preferRelativeResize="0"/>
          <p:nvPr/>
        </p:nvPicPr>
        <p:blipFill rotWithShape="1">
          <a:blip r:embed="rId3">
            <a:alphaModFix/>
          </a:blip>
          <a:srcRect b="0" l="0" r="0" t="0"/>
          <a:stretch/>
        </p:blipFill>
        <p:spPr>
          <a:xfrm>
            <a:off x="9042311" y="2140584"/>
            <a:ext cx="200024" cy="200024"/>
          </a:xfrm>
          <a:prstGeom prst="rect">
            <a:avLst/>
          </a:prstGeom>
          <a:noFill/>
          <a:ln>
            <a:noFill/>
          </a:ln>
        </p:spPr>
      </p:pic>
      <p:sp>
        <p:nvSpPr>
          <p:cNvPr id="139" name="Google Shape;139;p15"/>
          <p:cNvSpPr txBox="1"/>
          <p:nvPr/>
        </p:nvSpPr>
        <p:spPr>
          <a:xfrm>
            <a:off x="9482346" y="1713852"/>
            <a:ext cx="8728075" cy="7483475"/>
          </a:xfrm>
          <a:prstGeom prst="rect">
            <a:avLst/>
          </a:prstGeom>
          <a:noFill/>
          <a:ln>
            <a:noFill/>
          </a:ln>
        </p:spPr>
        <p:txBody>
          <a:bodyPr anchorCtr="0" anchor="t" bIns="0" lIns="0" spcFirstLastPara="1" rIns="0" wrap="square" tIns="125075">
            <a:spAutoFit/>
          </a:bodyPr>
          <a:lstStyle/>
          <a:p>
            <a:pPr indent="0" lvl="0" marL="12700" rtl="0" algn="l">
              <a:lnSpc>
                <a:spcPct val="100000"/>
              </a:lnSpc>
              <a:spcBef>
                <a:spcPts val="0"/>
              </a:spcBef>
              <a:spcAft>
                <a:spcPts val="0"/>
              </a:spcAft>
              <a:buNone/>
            </a:pPr>
            <a:r>
              <a:rPr lang="en-US" sz="4700">
                <a:latin typeface="Tahoma"/>
                <a:ea typeface="Tahoma"/>
                <a:cs typeface="Tahoma"/>
                <a:sym typeface="Tahoma"/>
              </a:rPr>
              <a:t>Azure Data Factory (ADF)</a:t>
            </a:r>
            <a:endParaRPr sz="4700">
              <a:latin typeface="Tahoma"/>
              <a:ea typeface="Tahoma"/>
              <a:cs typeface="Tahoma"/>
              <a:sym typeface="Tahoma"/>
            </a:endParaRPr>
          </a:p>
          <a:p>
            <a:pPr indent="0" lvl="0" marL="12700" marR="5080" rtl="0" algn="l">
              <a:lnSpc>
                <a:spcPct val="115700"/>
              </a:lnSpc>
              <a:spcBef>
                <a:spcPts val="0"/>
              </a:spcBef>
              <a:spcAft>
                <a:spcPts val="0"/>
              </a:spcAft>
              <a:buNone/>
            </a:pPr>
            <a:r>
              <a:rPr lang="en-US" sz="4700">
                <a:latin typeface="Tahoma"/>
                <a:ea typeface="Tahoma"/>
                <a:cs typeface="Tahoma"/>
                <a:sym typeface="Tahoma"/>
              </a:rPr>
              <a:t>Azure Blob Storage / Azure Data Lake Storage</a:t>
            </a:r>
            <a:endParaRPr sz="4700">
              <a:latin typeface="Tahoma"/>
              <a:ea typeface="Tahoma"/>
              <a:cs typeface="Tahoma"/>
              <a:sym typeface="Tahoma"/>
            </a:endParaRPr>
          </a:p>
          <a:p>
            <a:pPr indent="0" lvl="0" marL="12700" marR="1341755" rtl="0" algn="l">
              <a:lnSpc>
                <a:spcPct val="115700"/>
              </a:lnSpc>
              <a:spcBef>
                <a:spcPts val="0"/>
              </a:spcBef>
              <a:spcAft>
                <a:spcPts val="0"/>
              </a:spcAft>
              <a:buNone/>
            </a:pPr>
            <a:r>
              <a:rPr lang="en-US" sz="4700">
                <a:latin typeface="Tahoma"/>
                <a:ea typeface="Tahoma"/>
                <a:cs typeface="Tahoma"/>
                <a:sym typeface="Tahoma"/>
              </a:rPr>
              <a:t>Azure Event Hubs / Apache Kafka</a:t>
            </a:r>
            <a:endParaRPr sz="4700">
              <a:latin typeface="Tahoma"/>
              <a:ea typeface="Tahoma"/>
              <a:cs typeface="Tahoma"/>
              <a:sym typeface="Tahoma"/>
            </a:endParaRPr>
          </a:p>
          <a:p>
            <a:pPr indent="0" lvl="0" marL="12700" marR="1141730" rtl="0" algn="l">
              <a:lnSpc>
                <a:spcPct val="115700"/>
              </a:lnSpc>
              <a:spcBef>
                <a:spcPts val="0"/>
              </a:spcBef>
              <a:spcAft>
                <a:spcPts val="0"/>
              </a:spcAft>
              <a:buNone/>
            </a:pPr>
            <a:r>
              <a:rPr lang="en-US" sz="4700">
                <a:latin typeface="Tahoma"/>
                <a:ea typeface="Tahoma"/>
                <a:cs typeface="Tahoma"/>
                <a:sym typeface="Tahoma"/>
              </a:rPr>
              <a:t>Azure SQL Database / Delta Lake</a:t>
            </a:r>
            <a:endParaRPr sz="4700">
              <a:latin typeface="Tahoma"/>
              <a:ea typeface="Tahoma"/>
              <a:cs typeface="Tahoma"/>
              <a:sym typeface="Tahoma"/>
            </a:endParaRPr>
          </a:p>
          <a:p>
            <a:pPr indent="0" lvl="0" marL="12700" marR="3628390" rtl="0" algn="l">
              <a:lnSpc>
                <a:spcPct val="115700"/>
              </a:lnSpc>
              <a:spcBef>
                <a:spcPts val="0"/>
              </a:spcBef>
              <a:spcAft>
                <a:spcPts val="0"/>
              </a:spcAft>
              <a:buNone/>
            </a:pPr>
            <a:r>
              <a:rPr lang="en-US" sz="4700">
                <a:latin typeface="Tahoma"/>
                <a:ea typeface="Tahoma"/>
                <a:cs typeface="Tahoma"/>
                <a:sym typeface="Tahoma"/>
              </a:rPr>
              <a:t>Power BI / Tableau Azure Monitor</a:t>
            </a:r>
            <a:endParaRPr sz="4700">
              <a:latin typeface="Tahoma"/>
              <a:ea typeface="Tahoma"/>
              <a:cs typeface="Tahoma"/>
              <a:sym typeface="Tahoma"/>
            </a:endParaRPr>
          </a:p>
        </p:txBody>
      </p:sp>
      <p:pic>
        <p:nvPicPr>
          <p:cNvPr id="140" name="Google Shape;140;p15"/>
          <p:cNvPicPr preferRelativeResize="0"/>
          <p:nvPr/>
        </p:nvPicPr>
        <p:blipFill rotWithShape="1">
          <a:blip r:embed="rId3">
            <a:alphaModFix/>
          </a:blip>
          <a:srcRect b="0" l="0" r="0" t="0"/>
          <a:stretch/>
        </p:blipFill>
        <p:spPr>
          <a:xfrm>
            <a:off x="9042311" y="2969259"/>
            <a:ext cx="200024" cy="200024"/>
          </a:xfrm>
          <a:prstGeom prst="rect">
            <a:avLst/>
          </a:prstGeom>
          <a:noFill/>
          <a:ln>
            <a:noFill/>
          </a:ln>
        </p:spPr>
      </p:pic>
      <p:pic>
        <p:nvPicPr>
          <p:cNvPr id="141" name="Google Shape;141;p15"/>
          <p:cNvPicPr preferRelativeResize="0"/>
          <p:nvPr/>
        </p:nvPicPr>
        <p:blipFill rotWithShape="1">
          <a:blip r:embed="rId3">
            <a:alphaModFix/>
          </a:blip>
          <a:srcRect b="0" l="0" r="0" t="0"/>
          <a:stretch/>
        </p:blipFill>
        <p:spPr>
          <a:xfrm>
            <a:off x="9042311" y="4626609"/>
            <a:ext cx="200024" cy="200024"/>
          </a:xfrm>
          <a:prstGeom prst="rect">
            <a:avLst/>
          </a:prstGeom>
          <a:noFill/>
          <a:ln>
            <a:noFill/>
          </a:ln>
        </p:spPr>
      </p:pic>
      <p:pic>
        <p:nvPicPr>
          <p:cNvPr id="142" name="Google Shape;142;p15"/>
          <p:cNvPicPr preferRelativeResize="0"/>
          <p:nvPr/>
        </p:nvPicPr>
        <p:blipFill rotWithShape="1">
          <a:blip r:embed="rId3">
            <a:alphaModFix/>
          </a:blip>
          <a:srcRect b="0" l="0" r="0" t="0"/>
          <a:stretch/>
        </p:blipFill>
        <p:spPr>
          <a:xfrm>
            <a:off x="9042311" y="6283959"/>
            <a:ext cx="200024" cy="200024"/>
          </a:xfrm>
          <a:prstGeom prst="rect">
            <a:avLst/>
          </a:prstGeom>
          <a:noFill/>
          <a:ln>
            <a:noFill/>
          </a:ln>
        </p:spPr>
      </p:pic>
      <p:pic>
        <p:nvPicPr>
          <p:cNvPr id="143" name="Google Shape;143;p15"/>
          <p:cNvPicPr preferRelativeResize="0"/>
          <p:nvPr/>
        </p:nvPicPr>
        <p:blipFill rotWithShape="1">
          <a:blip r:embed="rId3">
            <a:alphaModFix/>
          </a:blip>
          <a:srcRect b="0" l="0" r="0" t="0"/>
          <a:stretch/>
        </p:blipFill>
        <p:spPr>
          <a:xfrm>
            <a:off x="9042311" y="7941309"/>
            <a:ext cx="200024" cy="200024"/>
          </a:xfrm>
          <a:prstGeom prst="rect">
            <a:avLst/>
          </a:prstGeom>
          <a:noFill/>
          <a:ln>
            <a:noFill/>
          </a:ln>
        </p:spPr>
      </p:pic>
      <p:pic>
        <p:nvPicPr>
          <p:cNvPr id="144" name="Google Shape;144;p15"/>
          <p:cNvPicPr preferRelativeResize="0"/>
          <p:nvPr/>
        </p:nvPicPr>
        <p:blipFill rotWithShape="1">
          <a:blip r:embed="rId3">
            <a:alphaModFix/>
          </a:blip>
          <a:srcRect b="0" l="0" r="0" t="0"/>
          <a:stretch/>
        </p:blipFill>
        <p:spPr>
          <a:xfrm>
            <a:off x="9042311" y="8769984"/>
            <a:ext cx="200024" cy="200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