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20"/>
  </p:notesMasterIdLst>
  <p:sldIdLst>
    <p:sldId id="292" r:id="rId2"/>
    <p:sldId id="326" r:id="rId3"/>
    <p:sldId id="258" r:id="rId4"/>
    <p:sldId id="260" r:id="rId5"/>
    <p:sldId id="327" r:id="rId6"/>
    <p:sldId id="297" r:id="rId7"/>
    <p:sldId id="294" r:id="rId8"/>
    <p:sldId id="295" r:id="rId9"/>
    <p:sldId id="310" r:id="rId10"/>
    <p:sldId id="299" r:id="rId11"/>
    <p:sldId id="300" r:id="rId12"/>
    <p:sldId id="301" r:id="rId13"/>
    <p:sldId id="303" r:id="rId14"/>
    <p:sldId id="302" r:id="rId15"/>
    <p:sldId id="304" r:id="rId16"/>
    <p:sldId id="305" r:id="rId17"/>
    <p:sldId id="309" r:id="rId18"/>
    <p:sldId id="29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1E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9D080-6A6D-4D7E-B66D-BAAD055A8E22}" v="17" dt="2024-06-21T08:56:39.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5033" autoAdjust="0"/>
  </p:normalViewPr>
  <p:slideViewPr>
    <p:cSldViewPr showGuides="1">
      <p:cViewPr>
        <p:scale>
          <a:sx n="75" d="100"/>
          <a:sy n="75" d="100"/>
        </p:scale>
        <p:origin x="1805"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6E254-3447-4FED-BE5D-75E17F26FD2F}" type="datetimeFigureOut">
              <a:rPr lang="en-US" smtClean="0"/>
              <a:t>7/15/2024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08021-A090-43BE-897C-F3D49A94E58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A08021-A090-43BE-897C-F3D49A94E58B}"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66BB061-AF84-4270-9FBA-8EDD5411C21D}"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83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32A51-99BB-4DCA-AB3F-A0572F499DDD}"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3933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6F0F9-CBFC-4E5C-9903-82F3963A43BA}"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14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A537B-3D2A-41A7-887E-DDDCF5426A3E}"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366387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91C74-877E-49F8-B941-9026B163B97B}"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81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335CEB-89CD-44C2-A907-87836DC821F2}" type="datetime1">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174339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20CDA-1510-431B-A8FE-73296C3A58B0}" type="datetime1">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361563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14EA0A-73B9-4CC6-B9B7-D2779C8CFC68}" type="datetime1">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213812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10551-70BD-4797-B564-6D8B3136D577}" type="datetime1">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257675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449535-4ADB-4D7B-B0D5-901A59FC2260}" type="datetime1">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347397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9667AB6-6597-4A22-84EE-6619C15CE88E}" type="datetime1">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97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4327F08-EEF5-4026-A47E-918A0F18DF9F}" type="datetime1">
              <a:rPr lang="en-US" smtClean="0"/>
              <a:t>7/15/2024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979DFC9-49C2-472C-8164-27EAFCE086AB}"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3420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026"/>
            <a:ext cx="9144000" cy="1258569"/>
          </a:xfrm>
        </p:spPr>
        <p:txBody>
          <a:bodyPr>
            <a:normAutofit fontScale="90000"/>
          </a:bodyPr>
          <a:lstStyle/>
          <a:p>
            <a:pPr algn="ctr" defTabSz="457200">
              <a:spcBef>
                <a:spcPts val="0"/>
              </a:spcBef>
              <a:defRPr/>
            </a:pPr>
            <a: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t>            </a:t>
            </a: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br>
              <a:rPr kumimoji="0" 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br>
            <a:r>
              <a:rPr kumimoji="0" lang="en-IN" altLang="en-IN" sz="2000" b="1"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t> </a:t>
            </a:r>
            <a:endParaRPr kumimoji="0" lang="en-IN" sz="1555" b="1" i="1" u="none" strike="noStrike" cap="none" spc="0" normalizeH="0" baseline="0" dirty="0">
              <a:solidFill>
                <a:schemeClr val="tx1"/>
              </a:solidFill>
              <a:latin typeface="Bookman Old Style" panose="02050604050505020204" pitchFamily="18" charset="0"/>
            </a:endParaRPr>
          </a:p>
        </p:txBody>
      </p:sp>
      <p:sp>
        <p:nvSpPr>
          <p:cNvPr id="22" name="Content Placeholder 21">
            <a:extLst>
              <a:ext uri="{FF2B5EF4-FFF2-40B4-BE49-F238E27FC236}">
                <a16:creationId xmlns:a16="http://schemas.microsoft.com/office/drawing/2014/main" id="{9E5AB654-3BD7-61A6-0633-B4F88D986972}"/>
              </a:ext>
            </a:extLst>
          </p:cNvPr>
          <p:cNvSpPr>
            <a:spLocks noGrp="1"/>
          </p:cNvSpPr>
          <p:nvPr>
            <p:ph idx="1"/>
          </p:nvPr>
        </p:nvSpPr>
        <p:spPr>
          <a:xfrm>
            <a:off x="1" y="1903402"/>
            <a:ext cx="9143999" cy="1663808"/>
          </a:xfrm>
        </p:spPr>
        <p:txBody>
          <a:bodyPr>
            <a:normAutofit fontScale="92500" lnSpcReduction="20000"/>
          </a:bodyPr>
          <a:lstStyle/>
          <a:p>
            <a:pPr marL="0" indent="0" algn="ctr">
              <a:buNone/>
            </a:pPr>
            <a:r>
              <a:rPr kumimoji="0" lang="en-US" sz="2400" b="1" i="1" u="none" strike="noStrike" cap="none" spc="0" normalizeH="0" baseline="0" dirty="0">
                <a:solidFill>
                  <a:schemeClr val="tx1"/>
                </a:solidFill>
                <a:latin typeface="Bookman Old Style" panose="02050604050505020204" pitchFamily="18" charset="0"/>
              </a:rPr>
              <a:t>	 An ISO 9001: 2015 Certified Institution </a:t>
            </a:r>
            <a:r>
              <a:rPr kumimoji="0" lang="en-US" sz="1800" b="1" i="1" u="none" strike="noStrike" cap="none" spc="0" normalizeH="0" baseline="0" dirty="0">
                <a:solidFill>
                  <a:srgbClr val="0070C0"/>
                </a:solidFill>
                <a:latin typeface="Bookman Old Style" panose="02050604050505020204" pitchFamily="18" charset="0"/>
              </a:rPr>
              <a:t>	</a:t>
            </a:r>
          </a:p>
          <a:p>
            <a:pPr marL="0" indent="0" algn="ctr">
              <a:buNone/>
            </a:pPr>
            <a:r>
              <a:rPr kumimoji="0" lang="en-US" sz="1800" b="1" i="1" u="none" strike="noStrike" cap="none" spc="0" normalizeH="0" baseline="0" dirty="0">
                <a:solidFill>
                  <a:srgbClr val="0070C0"/>
                </a:solidFill>
                <a:latin typeface="Bookman Old Style" panose="02050604050505020204" pitchFamily="18" charset="0"/>
              </a:rPr>
              <a:t> Accredited by NBA and NAAC</a:t>
            </a:r>
          </a:p>
          <a:p>
            <a:pPr marL="0" indent="0" algn="ctr">
              <a:buNone/>
            </a:pPr>
            <a:r>
              <a:rPr kumimoji="0" lang="en-US" sz="1800" b="1" i="1" u="none" strike="noStrike" cap="none" spc="0" normalizeH="0" baseline="0" dirty="0">
                <a:solidFill>
                  <a:srgbClr val="00B050"/>
                </a:solidFill>
                <a:latin typeface="Bookman Old Style" panose="02050604050505020204" pitchFamily="18" charset="0"/>
              </a:rPr>
              <a:t> India Rankings 2023-NIRF Innovation  Band 151-300</a:t>
            </a:r>
          </a:p>
          <a:p>
            <a:pPr marL="0" indent="0">
              <a:buNone/>
            </a:pPr>
            <a:r>
              <a:rPr kumimoji="0" lang="en-US" sz="1800" b="1" i="1" u="none" strike="noStrike" cap="none" spc="0" normalizeH="0" baseline="0" dirty="0">
                <a:solidFill>
                  <a:schemeClr val="tx1"/>
                </a:solidFill>
                <a:latin typeface="Bookman Old Style" panose="02050604050505020204" pitchFamily="18" charset="0"/>
              </a:rPr>
              <a:t>	Maisammaguda, Medchal (Dist) , Hyderabad -500100, Telangana.    </a:t>
            </a:r>
            <a:br>
              <a:rPr kumimoji="0" lang="en-US" sz="1800" b="1" i="1" u="none" strike="noStrike" cap="none" spc="0" normalizeH="0" baseline="0" dirty="0">
                <a:solidFill>
                  <a:schemeClr val="tx1"/>
                </a:solidFill>
                <a:latin typeface="Bookman Old Style" panose="02050604050505020204" pitchFamily="18" charset="0"/>
              </a:rPr>
            </a:br>
            <a:r>
              <a:rPr kumimoji="0" lang="en-US" sz="1800" b="1" i="1" u="none" strike="noStrike" cap="none" spc="0" normalizeH="0" baseline="0" dirty="0">
                <a:solidFill>
                  <a:schemeClr val="tx1"/>
                </a:solidFill>
                <a:latin typeface="Bookman Old Style" panose="02050604050505020204" pitchFamily="18" charset="0"/>
              </a:rPr>
              <a:t>		Email : </a:t>
            </a:r>
            <a:r>
              <a:rPr lang="en-US" sz="1800" b="1" i="1" dirty="0">
                <a:solidFill>
                  <a:schemeClr val="tx1"/>
                </a:solidFill>
                <a:latin typeface="Bookman Old Style" panose="02050604050505020204" pitchFamily="18" charset="0"/>
              </a:rPr>
              <a:t>mrits.s1</a:t>
            </a:r>
            <a:r>
              <a:rPr kumimoji="0" lang="en-US" sz="1800" b="1" i="1" u="none" strike="noStrike" cap="none" spc="0" normalizeH="0" baseline="0" dirty="0">
                <a:solidFill>
                  <a:schemeClr val="tx1"/>
                </a:solidFill>
                <a:latin typeface="Bookman Old Style" panose="02050604050505020204" pitchFamily="18" charset="0"/>
              </a:rPr>
              <a:t>@gmail.com, www.mrits.ac.in</a:t>
            </a:r>
            <a:endParaRPr lang="en-US" dirty="0">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6979DFC9-49C2-472C-8164-27EAFCE086AB}" type="slidenum">
              <a:rPr lang="en-US" smtClean="0"/>
              <a:t>1</a:t>
            </a:fld>
            <a:endParaRPr lang="en-US" dirty="0"/>
          </a:p>
        </p:txBody>
      </p:sp>
      <p:sp>
        <p:nvSpPr>
          <p:cNvPr id="7" name="TextBox 6"/>
          <p:cNvSpPr txBox="1"/>
          <p:nvPr/>
        </p:nvSpPr>
        <p:spPr>
          <a:xfrm>
            <a:off x="275907" y="3567211"/>
            <a:ext cx="8487093" cy="1302878"/>
          </a:xfrm>
          <a:prstGeom prst="rect">
            <a:avLst/>
          </a:prstGeom>
          <a:noFill/>
        </p:spPr>
        <p:txBody>
          <a:bodyPr wrap="square" rtlCol="0">
            <a:noAutofit/>
          </a:bodyPr>
          <a:lstStyle/>
          <a:p>
            <a:pPr algn="ctr">
              <a:defRPr/>
            </a:pPr>
            <a:r>
              <a:rPr kumimoji="0" lang="en-IN" sz="2400" b="1" i="0" u="sng" strike="noStrike" kern="1200" cap="none" spc="0" normalizeH="0" baseline="0" noProof="0" dirty="0">
                <a:ln>
                  <a:noFill/>
                </a:ln>
                <a:solidFill>
                  <a:srgbClr val="FF0000"/>
                </a:solidFill>
                <a:effectLst/>
                <a:uLnTx/>
                <a:uFillTx/>
                <a:latin typeface="Bookman Old Style" panose="02050604050505020204" pitchFamily="18" charset="0"/>
                <a:ea typeface="+mn-ea"/>
                <a:cs typeface="+mn-cs"/>
              </a:rPr>
              <a:t>DEPARTMENT OF CSE (CYBER SECURITY)</a:t>
            </a:r>
            <a:endParaRPr lang="en-IN" sz="2400" b="1" u="sng" dirty="0">
              <a:solidFill>
                <a:srgbClr val="00B050"/>
              </a:solidFill>
              <a:latin typeface="Bookman Old Style" panose="02050604050505020204" pitchFamily="18" charset="0"/>
            </a:endParaRPr>
          </a:p>
          <a:p>
            <a:pPr marL="0" marR="0" lvl="0" indent="0" algn="ctr" defTabSz="457200" rtl="0" eaLnBrk="1" fontAlgn="auto" latinLnBrk="0" hangingPunct="1">
              <a:lnSpc>
                <a:spcPct val="100000"/>
              </a:lnSpc>
              <a:spcBef>
                <a:spcPts val="0"/>
              </a:spcBef>
              <a:spcAft>
                <a:spcPts val="0"/>
              </a:spcAft>
              <a:buClrTx/>
              <a:buSzTx/>
              <a:buFontTx/>
              <a:buNone/>
              <a:defRPr/>
            </a:pPr>
            <a:r>
              <a:rPr lang="en-US" sz="2400" b="1" u="sng" dirty="0">
                <a:solidFill>
                  <a:srgbClr val="00B050"/>
                </a:solidFill>
                <a:latin typeface="Bookman Old Style" panose="02050604050505020204" pitchFamily="18" charset="0"/>
              </a:rPr>
              <a:t>Fake Job Post Prediction Using Machine Learning Algorithms</a:t>
            </a:r>
          </a:p>
          <a:p>
            <a:pPr marL="0" marR="0" lvl="0" indent="0" algn="ctr" defTabSz="457200" rtl="0" eaLnBrk="1" fontAlgn="auto" latinLnBrk="0" hangingPunct="1">
              <a:lnSpc>
                <a:spcPct val="100000"/>
              </a:lnSpc>
              <a:spcBef>
                <a:spcPts val="0"/>
              </a:spcBef>
              <a:spcAft>
                <a:spcPts val="0"/>
              </a:spcAft>
              <a:buClrTx/>
              <a:buSzTx/>
              <a:buFontTx/>
              <a:buNone/>
              <a:defRPr/>
            </a:pPr>
            <a:endParaRPr lang="en-US" sz="2400" b="1" dirty="0">
              <a:solidFill>
                <a:srgbClr val="00B050"/>
              </a:solidFill>
              <a:latin typeface="Bookman Old Style" panose="02050604050505020204" pitchFamily="18" charset="0"/>
            </a:endParaRPr>
          </a:p>
          <a:p>
            <a:pPr marL="0" marR="0" lvl="0" indent="0" algn="ctr" defTabSz="457200" rtl="0" eaLnBrk="1" fontAlgn="auto" latinLnBrk="0" hangingPunct="1">
              <a:lnSpc>
                <a:spcPct val="100000"/>
              </a:lnSpc>
              <a:spcBef>
                <a:spcPts val="0"/>
              </a:spcBef>
              <a:spcAft>
                <a:spcPts val="0"/>
              </a:spcAft>
              <a:buClrTx/>
              <a:buSzTx/>
              <a:buFontTx/>
              <a:buNone/>
              <a:defRPr/>
            </a:pPr>
            <a:r>
              <a:rPr lang="en-IN" sz="2000" b="1" u="sng" dirty="0">
                <a:solidFill>
                  <a:schemeClr val="tx1"/>
                </a:solidFill>
                <a:latin typeface="Bookman Old Style" panose="02050604050505020204" pitchFamily="18" charset="0"/>
              </a:rPr>
              <a:t>PRESENTED BY:</a:t>
            </a:r>
            <a:r>
              <a:rPr lang="en-IN" sz="2000" b="1" dirty="0">
                <a:solidFill>
                  <a:schemeClr val="tx1"/>
                </a:solidFill>
                <a:latin typeface="Bookman Old Style" panose="02050604050505020204" pitchFamily="18" charset="0"/>
              </a:rPr>
              <a:t>                               </a:t>
            </a:r>
            <a:r>
              <a:rPr lang="en-IN" sz="2000" b="1" u="sng" dirty="0">
                <a:solidFill>
                  <a:schemeClr val="tx1"/>
                </a:solidFill>
                <a:latin typeface="Bookman Old Style" panose="02050604050505020204" pitchFamily="18" charset="0"/>
              </a:rPr>
              <a:t>UNDER GUIDANCE OF:</a:t>
            </a:r>
          </a:p>
          <a:p>
            <a:pPr marL="0" marR="0" lvl="0" indent="0" algn="l" defTabSz="457200" rtl="0" eaLnBrk="1" fontAlgn="auto" latinLnBrk="0" hangingPunct="1">
              <a:lnSpc>
                <a:spcPct val="100000"/>
              </a:lnSpc>
              <a:spcBef>
                <a:spcPts val="0"/>
              </a:spcBef>
              <a:spcAft>
                <a:spcPts val="0"/>
              </a:spcAft>
              <a:buClrTx/>
              <a:buSzTx/>
              <a:buFontTx/>
              <a:buNone/>
              <a:defRPr/>
            </a:pPr>
            <a:endParaRPr lang="en-IN" sz="2000" dirty="0">
              <a:solidFill>
                <a:schemeClr val="tx1"/>
              </a:solidFill>
              <a:latin typeface="Bookman Old Style" panose="02050604050505020204" pitchFamily="18" charset="0"/>
            </a:endParaRPr>
          </a:p>
          <a:p>
            <a:pPr marL="0" marR="0" lvl="0" indent="0" defTabSz="457200" rtl="0" eaLnBrk="1" fontAlgn="auto" latinLnBrk="0" hangingPunct="1">
              <a:lnSpc>
                <a:spcPct val="100000"/>
              </a:lnSpc>
              <a:spcBef>
                <a:spcPts val="0"/>
              </a:spcBef>
              <a:spcAft>
                <a:spcPts val="0"/>
              </a:spcAft>
              <a:buClrTx/>
              <a:buSzTx/>
              <a:buFontTx/>
              <a:buNone/>
              <a:defRPr/>
            </a:pPr>
            <a:r>
              <a:rPr lang="en-IN" sz="1600" b="1" dirty="0">
                <a:latin typeface="Bookman Old Style" panose="02050604050505020204" pitchFamily="18" charset="0"/>
              </a:rPr>
              <a:t>M.ABHINAI (21S11A6201)  			               Mr. M. Bharath Kumar</a:t>
            </a:r>
          </a:p>
          <a:p>
            <a:pPr marL="0" marR="0" lvl="0" indent="0" algn="l" defTabSz="457200" rtl="0" eaLnBrk="1" fontAlgn="auto" latinLnBrk="0" hangingPunct="1">
              <a:lnSpc>
                <a:spcPct val="100000"/>
              </a:lnSpc>
              <a:spcBef>
                <a:spcPts val="0"/>
              </a:spcBef>
              <a:spcAft>
                <a:spcPts val="0"/>
              </a:spcAft>
              <a:buClrTx/>
              <a:buSzTx/>
              <a:buFontTx/>
              <a:buNone/>
              <a:defRPr/>
            </a:pPr>
            <a:r>
              <a:rPr lang="en-IN" sz="1600" b="1" dirty="0">
                <a:latin typeface="Bookman Old Style" panose="02050604050505020204" pitchFamily="18" charset="0"/>
              </a:rPr>
              <a:t>T.SRIKANTH (21S11A6256)                                  (B.TECH) (M.TECH)</a:t>
            </a:r>
          </a:p>
          <a:p>
            <a:pPr marL="0" marR="0" lvl="0" indent="0" algn="l" defTabSz="457200" rtl="0" eaLnBrk="1" fontAlgn="auto" latinLnBrk="0" hangingPunct="1">
              <a:lnSpc>
                <a:spcPct val="100000"/>
              </a:lnSpc>
              <a:spcBef>
                <a:spcPts val="0"/>
              </a:spcBef>
              <a:spcAft>
                <a:spcPts val="0"/>
              </a:spcAft>
              <a:buClrTx/>
              <a:buSzTx/>
              <a:buFontTx/>
              <a:buNone/>
              <a:defRPr/>
            </a:pPr>
            <a:r>
              <a:rPr lang="en-IN" sz="1600" b="1" dirty="0">
                <a:latin typeface="Bookman Old Style" panose="02050604050505020204" pitchFamily="18" charset="0"/>
              </a:rPr>
              <a:t>J.SANTOSH GOUD (21S11A6250)			       </a:t>
            </a:r>
            <a:r>
              <a:rPr lang="en-US" altLang="en-IN" sz="1600" b="1" dirty="0">
                <a:latin typeface="Bookman Old Style" panose="02050604050505020204" pitchFamily="18" charset="0"/>
              </a:rPr>
              <a:t>ASSISTANT </a:t>
            </a:r>
            <a:r>
              <a:rPr lang="en-IN" sz="1600" b="1" dirty="0">
                <a:latin typeface="Bookman Old Style" panose="02050604050505020204" pitchFamily="18" charset="0"/>
              </a:rPr>
              <a:t>PROFESSOR</a:t>
            </a:r>
          </a:p>
          <a:p>
            <a:pPr>
              <a:defRPr/>
            </a:pPr>
            <a:r>
              <a:rPr lang="en-IN" sz="1600" b="1" dirty="0">
                <a:latin typeface="Bookman Old Style" panose="02050604050505020204" pitchFamily="18" charset="0"/>
              </a:rPr>
              <a:t>R.LAHARI (21S11A6217)						DEPARTMENT OF CSE(CS)</a:t>
            </a:r>
          </a:p>
          <a:p>
            <a:pPr marL="0" marR="0" lvl="0" indent="0" algn="l" defTabSz="457200" rtl="0" eaLnBrk="1" fontAlgn="auto" latinLnBrk="0" hangingPunct="1">
              <a:lnSpc>
                <a:spcPct val="100000"/>
              </a:lnSpc>
              <a:spcBef>
                <a:spcPts val="0"/>
              </a:spcBef>
              <a:spcAft>
                <a:spcPts val="0"/>
              </a:spcAft>
              <a:buClrTx/>
              <a:buSzTx/>
              <a:buFontTx/>
              <a:buNone/>
              <a:defRPr/>
            </a:pPr>
            <a:endParaRPr lang="en-IN" sz="1600" b="1" dirty="0">
              <a:latin typeface="Bookman Old Style" panose="02050604050505020204" pitchFamily="18" charset="0"/>
            </a:endParaRPr>
          </a:p>
          <a:p>
            <a:pPr defTabSz="457200">
              <a:defRPr/>
            </a:pPr>
            <a:r>
              <a:rPr lang="en-IN" sz="1600" b="1" dirty="0">
                <a:latin typeface="Bookman Old Style" panose="02050604050505020204" pitchFamily="18" charset="0"/>
              </a:rPr>
              <a:t>                                                                                                                                  </a:t>
            </a:r>
          </a:p>
          <a:p>
            <a:pPr marL="0" marR="0" lvl="0" indent="0" algn="l" defTabSz="457200" rtl="0" eaLnBrk="1" fontAlgn="auto" latinLnBrk="0" hangingPunct="1">
              <a:lnSpc>
                <a:spcPct val="100000"/>
              </a:lnSpc>
              <a:spcBef>
                <a:spcPts val="0"/>
              </a:spcBef>
              <a:spcAft>
                <a:spcPts val="0"/>
              </a:spcAft>
              <a:buClrTx/>
              <a:buSzTx/>
              <a:buFontTx/>
              <a:buNone/>
              <a:defRPr/>
            </a:pPr>
            <a:endParaRPr lang="en-IN" sz="2000"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2400"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2400"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schemeClr val="accent1">
                  <a:lumMod val="60000"/>
                  <a:lumOff val="40000"/>
                </a:schemeClr>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800" b="1" i="0" u="none" strike="noStrike" kern="1200" cap="none" spc="0" normalizeH="0" baseline="0" noProof="0" dirty="0">
              <a:ln>
                <a:noFill/>
              </a:ln>
              <a:solidFill>
                <a:prstClr val="white"/>
              </a:solidFill>
              <a:effectLst/>
              <a:uLnTx/>
              <a:uFillTx/>
              <a:latin typeface="Bookman Old Style" panose="02050604050505020204"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IN" sz="1800" b="1" i="0" u="none" strike="noStrike" kern="1200" cap="none" spc="0" normalizeH="0" baseline="0" noProof="0" dirty="0">
                <a:ln>
                  <a:noFill/>
                </a:ln>
                <a:effectLst/>
                <a:uLnTx/>
                <a:uFillTx/>
                <a:latin typeface="Bookman Old Style" panose="02050604050505020204" pitchFamily="18" charset="0"/>
                <a:ea typeface="+mn-ea"/>
                <a:cs typeface="+mn-cs"/>
              </a:rPr>
              <a:t> </a:t>
            </a:r>
          </a:p>
        </p:txBody>
      </p:sp>
      <p:sp>
        <p:nvSpPr>
          <p:cNvPr id="5" name="Text Box 2"/>
          <p:cNvSpPr txBox="1"/>
          <p:nvPr/>
        </p:nvSpPr>
        <p:spPr>
          <a:xfrm>
            <a:off x="8001000" y="890270"/>
            <a:ext cx="1068070" cy="938530"/>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0"/>
              </a:spcAft>
            </a:pPr>
            <a:r>
              <a:rPr lang="en-US" altLang="zh-CN" sz="1200" b="1" u="sng" kern="100" dirty="0">
                <a:latin typeface="Calibri" panose="020F0502020204030204"/>
                <a:ea typeface="Calibri" panose="020F0502020204030204"/>
                <a:cs typeface="Times New Roman" panose="02020603050405020304"/>
                <a:sym typeface="Times New Roman" panose="02020603050405020304"/>
              </a:rPr>
              <a:t>EAMCET Code:</a:t>
            </a:r>
            <a:r>
              <a:rPr lang="en-US" altLang="zh-CN" sz="1200" kern="100" dirty="0">
                <a:latin typeface="Calibri" panose="020F0502020204030204"/>
                <a:ea typeface="Calibri" panose="020F0502020204030204"/>
                <a:cs typeface="Times New Roman" panose="02020603050405020304"/>
                <a:sym typeface="Times New Roman" panose="02020603050405020304"/>
              </a:rPr>
              <a:t> </a:t>
            </a:r>
            <a:r>
              <a:rPr lang="en-US" altLang="zh-CN" sz="1200" b="1" kern="100" dirty="0">
                <a:latin typeface="Calibri" panose="020F0502020204030204"/>
                <a:ea typeface="Calibri" panose="020F0502020204030204"/>
                <a:cs typeface="Times New Roman" panose="02020603050405020304"/>
                <a:sym typeface="Times New Roman" panose="02020603050405020304"/>
              </a:rPr>
              <a:t>MRIT</a:t>
            </a:r>
          </a:p>
          <a:p>
            <a:pPr algn="ctr">
              <a:lnSpc>
                <a:spcPct val="115000"/>
              </a:lnSpc>
              <a:spcAft>
                <a:spcPts val="0"/>
              </a:spcAft>
            </a:pPr>
            <a:r>
              <a:rPr lang="en-US" altLang="zh-CN" sz="1200" kern="100" dirty="0">
                <a:latin typeface="Calibri" panose="020F0502020204030204"/>
                <a:ea typeface="Calibri" panose="020F0502020204030204"/>
                <a:cs typeface="Times New Roman" panose="02020603050405020304"/>
                <a:sym typeface="Times New Roman" panose="02020603050405020304"/>
              </a:rPr>
              <a:t>JNTUH Code: </a:t>
            </a:r>
            <a:r>
              <a:rPr lang="en-US" altLang="zh-CN" sz="1200" b="1" kern="100" dirty="0">
                <a:latin typeface="Calibri" panose="020F0502020204030204"/>
                <a:ea typeface="Calibri" panose="020F0502020204030204"/>
                <a:cs typeface="Times New Roman" panose="02020603050405020304"/>
                <a:sym typeface="Times New Roman" panose="02020603050405020304"/>
              </a:rPr>
              <a:t>S1</a:t>
            </a:r>
          </a:p>
        </p:txBody>
      </p:sp>
      <p:pic>
        <p:nvPicPr>
          <p:cNvPr id="6" name="Picture 5">
            <a:extLst>
              <a:ext uri="{FF2B5EF4-FFF2-40B4-BE49-F238E27FC236}">
                <a16:creationId xmlns:a16="http://schemas.microsoft.com/office/drawing/2014/main" id="{2D2DD4E6-00C4-068D-BB3E-43A51E197D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952500" cy="1133475"/>
          </a:xfrm>
          <a:prstGeom prst="rect">
            <a:avLst/>
          </a:prstGeom>
          <a:noFill/>
          <a:ln>
            <a:noFill/>
          </a:ln>
        </p:spPr>
      </p:pic>
      <p:sp>
        <p:nvSpPr>
          <p:cNvPr id="11" name="TextBox 10">
            <a:extLst>
              <a:ext uri="{FF2B5EF4-FFF2-40B4-BE49-F238E27FC236}">
                <a16:creationId xmlns:a16="http://schemas.microsoft.com/office/drawing/2014/main" id="{97EC47AE-9F1C-AC8C-F5D6-D5E5EFB09D1A}"/>
              </a:ext>
            </a:extLst>
          </p:cNvPr>
          <p:cNvSpPr txBox="1"/>
          <p:nvPr/>
        </p:nvSpPr>
        <p:spPr>
          <a:xfrm>
            <a:off x="129545" y="126018"/>
            <a:ext cx="9144000" cy="1231106"/>
          </a:xfrm>
          <a:prstGeom prst="rect">
            <a:avLst/>
          </a:prstGeom>
          <a:noFill/>
        </p:spPr>
        <p:txBody>
          <a:bodyPr wrap="square" rtlCol="0">
            <a:spAutoFit/>
          </a:bodyPr>
          <a:lstStyle/>
          <a:p>
            <a:pPr algn="ctr"/>
            <a:r>
              <a:rPr kumimoji="0" lang="en-IN" sz="2800" b="1" i="0" u="none" strike="noStrike" kern="1200" cap="none" spc="0" normalizeH="0" baseline="0" noProof="0" dirty="0">
                <a:ln>
                  <a:noFill/>
                </a:ln>
                <a:effectLst/>
                <a:uLnTx/>
                <a:uFillTx/>
                <a:latin typeface="Bookman Old Style" panose="02050604050505020204" pitchFamily="18" charset="0"/>
                <a:ea typeface="+mn-ea"/>
                <a:cs typeface="+mn-cs"/>
              </a:rPr>
              <a:t>MALLA REDDY INSTITUTE OF TECHNOLOGY AND SCIENCES</a:t>
            </a:r>
            <a:br>
              <a:rPr kumimoji="0" lang="en-IN" sz="3600" u="none" strike="noStrike" cap="none" spc="0" normalizeH="0" baseline="0" dirty="0">
                <a:gradFill>
                  <a:gsLst>
                    <a:gs pos="0">
                      <a:srgbClr val="7B32B2"/>
                    </a:gs>
                    <a:gs pos="100000">
                      <a:srgbClr val="401A5D"/>
                    </a:gs>
                  </a:gsLst>
                  <a:lin scaled="0"/>
                </a:gradFill>
                <a:highlight>
                  <a:srgbClr val="FFFFFF"/>
                </a:highlight>
                <a:latin typeface="Bookman Old Style" panose="02050604050505020204" pitchFamily="18" charset="0"/>
              </a:rPr>
            </a:br>
            <a:endParaRPr lang="en-US" dirty="0">
              <a:highlight>
                <a:srgbClr val="FFFFFF"/>
              </a:highlight>
            </a:endParaRPr>
          </a:p>
        </p:txBody>
      </p:sp>
      <p:sp>
        <p:nvSpPr>
          <p:cNvPr id="12" name="TextBox 11">
            <a:extLst>
              <a:ext uri="{FF2B5EF4-FFF2-40B4-BE49-F238E27FC236}">
                <a16:creationId xmlns:a16="http://schemas.microsoft.com/office/drawing/2014/main" id="{F74DB034-0926-005C-72D3-E5AB4A939C32}"/>
              </a:ext>
            </a:extLst>
          </p:cNvPr>
          <p:cNvSpPr txBox="1"/>
          <p:nvPr/>
        </p:nvSpPr>
        <p:spPr>
          <a:xfrm>
            <a:off x="1539245" y="976675"/>
            <a:ext cx="6324600" cy="1258569"/>
          </a:xfrm>
          <a:prstGeom prst="rect">
            <a:avLst/>
          </a:prstGeom>
          <a:noFill/>
        </p:spPr>
        <p:txBody>
          <a:bodyPr wrap="square" rtlCol="0">
            <a:spAutoFit/>
          </a:bodyPr>
          <a:lstStyle/>
          <a:p>
            <a:pPr algn="ctr"/>
            <a:r>
              <a:rPr kumimoji="0" lang="en-IN" sz="2000" b="1" u="none" strike="noStrike" cap="none" spc="0" normalizeH="0" baseline="0" dirty="0">
                <a:solidFill>
                  <a:srgbClr val="FF0000"/>
                </a:solidFill>
                <a:latin typeface="Bookman Old Style" panose="02050604050505020204" pitchFamily="18" charset="0"/>
              </a:rPr>
              <a:t>An UGC Autonomous Institution</a:t>
            </a:r>
            <a:br>
              <a:rPr kumimoji="0" lang="en-IN" sz="2000" b="1" u="none" strike="noStrike" cap="none" spc="0" normalizeH="0" baseline="0" dirty="0">
                <a:solidFill>
                  <a:srgbClr val="FF0000"/>
                </a:solidFill>
                <a:latin typeface="Bookman Old Style" panose="02050604050505020204" pitchFamily="18" charset="0"/>
              </a:rPr>
            </a:br>
            <a:r>
              <a:rPr kumimoji="0" lang="en-IN" sz="1800" b="1" i="1" u="none" strike="noStrike" cap="none" spc="0" normalizeH="0" baseline="0" dirty="0">
                <a:solidFill>
                  <a:schemeClr val="tx1"/>
                </a:solidFill>
                <a:latin typeface="Bookman Old Style" panose="02050604050505020204" pitchFamily="18" charset="0"/>
              </a:rPr>
              <a:t>Approved by AICTE New Delhi and Affiliated to JNTU</a:t>
            </a:r>
            <a:br>
              <a:rPr kumimoji="0" lang="en-IN" sz="1800" b="1" i="1" u="none" strike="noStrike" cap="none" spc="0" normalizeH="0" baseline="0" dirty="0">
                <a:solidFill>
                  <a:schemeClr val="tx1"/>
                </a:solidFill>
                <a:latin typeface="Bookman Old Style" panose="02050604050505020204" pitchFamily="18"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366" y="25400"/>
            <a:ext cx="4885267" cy="685799"/>
          </a:xfrm>
        </p:spPr>
        <p:txBody>
          <a:bodyPr>
            <a:normAutofit/>
          </a:bodyPr>
          <a:lstStyle/>
          <a:p>
            <a:r>
              <a:rPr lang="en-US" sz="3200" b="1" u="sng" dirty="0">
                <a:latin typeface="Century" panose="02040604050505020304" pitchFamily="18" charset="0"/>
              </a:rPr>
              <a:t>Random Forest</a:t>
            </a:r>
            <a:endParaRPr lang="en-IN" sz="3200" b="1" u="sng" dirty="0">
              <a:solidFill>
                <a:schemeClr val="tx1">
                  <a:lumMod val="95000"/>
                  <a:lumOff val="5000"/>
                </a:schemeClr>
              </a:solidFill>
              <a:latin typeface="Century" panose="020406040505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10</a:t>
            </a:fld>
            <a:endParaRPr lang="en-US" dirty="0"/>
          </a:p>
        </p:txBody>
      </p:sp>
      <p:pic>
        <p:nvPicPr>
          <p:cNvPr id="8" name="Picture 7">
            <a:extLst>
              <a:ext uri="{FF2B5EF4-FFF2-40B4-BE49-F238E27FC236}">
                <a16:creationId xmlns:a16="http://schemas.microsoft.com/office/drawing/2014/main" id="{E40E1DB5-2A22-AD54-CBF4-981A45DC9CB1}"/>
              </a:ext>
            </a:extLst>
          </p:cNvPr>
          <p:cNvPicPr>
            <a:picLocks noChangeAspect="1"/>
          </p:cNvPicPr>
          <p:nvPr/>
        </p:nvPicPr>
        <p:blipFill rotWithShape="1">
          <a:blip r:embed="rId2">
            <a:extLst>
              <a:ext uri="{28A0092B-C50C-407E-A947-70E740481C1C}">
                <a14:useLocalDpi xmlns:a14="http://schemas.microsoft.com/office/drawing/2010/main" val="0"/>
              </a:ext>
            </a:extLst>
          </a:blip>
          <a:srcRect t="3776"/>
          <a:stretch/>
        </p:blipFill>
        <p:spPr>
          <a:xfrm>
            <a:off x="4114800" y="711199"/>
            <a:ext cx="4874759" cy="5178533"/>
          </a:xfrm>
          <a:prstGeom prst="rect">
            <a:avLst/>
          </a:prstGeom>
        </p:spPr>
      </p:pic>
      <p:sp>
        <p:nvSpPr>
          <p:cNvPr id="9" name="TextBox 8">
            <a:extLst>
              <a:ext uri="{FF2B5EF4-FFF2-40B4-BE49-F238E27FC236}">
                <a16:creationId xmlns:a16="http://schemas.microsoft.com/office/drawing/2014/main" id="{A97B8103-79D8-B130-B526-7728760EB0BD}"/>
              </a:ext>
            </a:extLst>
          </p:cNvPr>
          <p:cNvSpPr txBox="1"/>
          <p:nvPr/>
        </p:nvSpPr>
        <p:spPr>
          <a:xfrm>
            <a:off x="685800" y="1294986"/>
            <a:ext cx="3429000" cy="3970318"/>
          </a:xfrm>
          <a:prstGeom prst="rect">
            <a:avLst/>
          </a:prstGeom>
          <a:noFill/>
        </p:spPr>
        <p:txBody>
          <a:bodyPr wrap="square" rtlCol="0">
            <a:spAutoFit/>
          </a:bodyPr>
          <a:lstStyle/>
          <a:p>
            <a:r>
              <a:rPr lang="en-US" dirty="0">
                <a:latin typeface="Bookman Old Style" panose="02050604050505020204" pitchFamily="18" charset="0"/>
              </a:rPr>
              <a:t>STEP 1: START </a:t>
            </a:r>
          </a:p>
          <a:p>
            <a:r>
              <a:rPr lang="en-US" dirty="0">
                <a:latin typeface="Bookman Old Style" panose="02050604050505020204" pitchFamily="18" charset="0"/>
              </a:rPr>
              <a:t>STEP 2: SPLIT dataset into 67 percent training set, 33 percent testing set . </a:t>
            </a:r>
          </a:p>
          <a:p>
            <a:r>
              <a:rPr lang="en-US" u="sng" dirty="0">
                <a:latin typeface="Bookman Old Style" panose="02050604050505020204" pitchFamily="18" charset="0"/>
              </a:rPr>
              <a:t>STEP 3</a:t>
            </a:r>
            <a:r>
              <a:rPr lang="en-US" dirty="0">
                <a:latin typeface="Bookman Old Style" panose="02050604050505020204" pitchFamily="18" charset="0"/>
              </a:rPr>
              <a:t>: FOR train dataset CALL RFClassifier TRAINRFClssifier </a:t>
            </a:r>
          </a:p>
          <a:p>
            <a:r>
              <a:rPr lang="en-US" u="sng" dirty="0">
                <a:latin typeface="Bookman Old Style" panose="02050604050505020204" pitchFamily="18" charset="0"/>
              </a:rPr>
              <a:t>STEP 4</a:t>
            </a:r>
            <a:r>
              <a:rPr lang="en-US" dirty="0">
                <a:latin typeface="Bookman Old Style" panose="02050604050505020204" pitchFamily="18" charset="0"/>
              </a:rPr>
              <a:t>: FOR test dataset CALL RFClassifier PREDICT the label COMPUTE AccuracyScore SAVE AccuracyScore DISPLAY Confusion Matrix </a:t>
            </a:r>
          </a:p>
          <a:p>
            <a:r>
              <a:rPr lang="en-US" u="sng" dirty="0">
                <a:latin typeface="Bookman Old Style" panose="02050604050505020204" pitchFamily="18" charset="0"/>
              </a:rPr>
              <a:t>STEP 5</a:t>
            </a:r>
            <a:r>
              <a:rPr lang="en-US" dirty="0">
                <a:latin typeface="Bookman Old Style" panose="02050604050505020204" pitchFamily="18" charset="0"/>
              </a:rPr>
              <a:t>: STOP</a:t>
            </a:r>
          </a:p>
        </p:txBody>
      </p:sp>
      <p:pic>
        <p:nvPicPr>
          <p:cNvPr id="3" name="Picture 2">
            <a:extLst>
              <a:ext uri="{FF2B5EF4-FFF2-40B4-BE49-F238E27FC236}">
                <a16:creationId xmlns:a16="http://schemas.microsoft.com/office/drawing/2014/main" id="{9388D669-3907-353F-E969-13F3619B91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33219" y="53868"/>
            <a:ext cx="768403"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66" y="152400"/>
            <a:ext cx="3894667" cy="838199"/>
          </a:xfrm>
        </p:spPr>
        <p:txBody>
          <a:bodyPr>
            <a:normAutofit fontScale="90000"/>
          </a:bodyPr>
          <a:lstStyle/>
          <a:p>
            <a:r>
              <a:rPr lang="en-US" sz="3200" b="1" u="sng" dirty="0">
                <a:latin typeface="Century" panose="02040604050505020304" pitchFamily="18" charset="0"/>
              </a:rPr>
              <a:t>KNN Classifier</a:t>
            </a:r>
            <a:endParaRPr lang="en-IN" sz="3200" b="1" u="sng" dirty="0">
              <a:solidFill>
                <a:schemeClr val="tx1">
                  <a:lumMod val="95000"/>
                  <a:lumOff val="5000"/>
                </a:schemeClr>
              </a:solidFill>
              <a:latin typeface="Century" panose="020406040505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11</a:t>
            </a:fld>
            <a:endParaRPr lang="en-US" dirty="0"/>
          </a:p>
        </p:txBody>
      </p:sp>
      <p:pic>
        <p:nvPicPr>
          <p:cNvPr id="8" name="Picture 7">
            <a:extLst>
              <a:ext uri="{FF2B5EF4-FFF2-40B4-BE49-F238E27FC236}">
                <a16:creationId xmlns:a16="http://schemas.microsoft.com/office/drawing/2014/main" id="{88187F84-3A86-70DC-3333-C03494CD792D}"/>
              </a:ext>
            </a:extLst>
          </p:cNvPr>
          <p:cNvPicPr>
            <a:picLocks noChangeAspect="1"/>
          </p:cNvPicPr>
          <p:nvPr/>
        </p:nvPicPr>
        <p:blipFill rotWithShape="1">
          <a:blip r:embed="rId2">
            <a:extLst>
              <a:ext uri="{28A0092B-C50C-407E-A947-70E740481C1C}">
                <a14:useLocalDpi xmlns:a14="http://schemas.microsoft.com/office/drawing/2010/main" val="0"/>
              </a:ext>
            </a:extLst>
          </a:blip>
          <a:srcRect t="4055"/>
          <a:stretch/>
        </p:blipFill>
        <p:spPr>
          <a:xfrm>
            <a:off x="4603242" y="1028699"/>
            <a:ext cx="4525518" cy="4800601"/>
          </a:xfrm>
          <a:prstGeom prst="rect">
            <a:avLst/>
          </a:prstGeom>
        </p:spPr>
      </p:pic>
      <p:sp>
        <p:nvSpPr>
          <p:cNvPr id="9" name="TextBox 8">
            <a:extLst>
              <a:ext uri="{FF2B5EF4-FFF2-40B4-BE49-F238E27FC236}">
                <a16:creationId xmlns:a16="http://schemas.microsoft.com/office/drawing/2014/main" id="{7E6540A5-C6A2-69E0-0197-613566B91FB7}"/>
              </a:ext>
            </a:extLst>
          </p:cNvPr>
          <p:cNvSpPr txBox="1"/>
          <p:nvPr/>
        </p:nvSpPr>
        <p:spPr>
          <a:xfrm>
            <a:off x="761999" y="1676400"/>
            <a:ext cx="3894666" cy="2862322"/>
          </a:xfrm>
          <a:prstGeom prst="rect">
            <a:avLst/>
          </a:prstGeom>
          <a:noFill/>
        </p:spPr>
        <p:txBody>
          <a:bodyPr wrap="square" rtlCol="0">
            <a:spAutoFit/>
          </a:bodyPr>
          <a:lstStyle/>
          <a:p>
            <a:r>
              <a:rPr lang="en-US" dirty="0">
                <a:latin typeface="Bookman Old Style" panose="02050604050505020204" pitchFamily="18" charset="0"/>
              </a:rPr>
              <a:t>Pseudo code Procedure Train() </a:t>
            </a:r>
          </a:p>
          <a:p>
            <a:r>
              <a:rPr lang="en-US" dirty="0">
                <a:latin typeface="Bookman Old Style" panose="02050604050505020204" pitchFamily="18" charset="0"/>
              </a:rPr>
              <a:t>Input: train set, test set Output: Trained model </a:t>
            </a:r>
          </a:p>
          <a:p>
            <a:r>
              <a:rPr lang="en-US" u="sng" dirty="0">
                <a:latin typeface="Bookman Old Style" panose="02050604050505020204" pitchFamily="18" charset="0"/>
              </a:rPr>
              <a:t>Step 1</a:t>
            </a:r>
            <a:r>
              <a:rPr lang="en-US" dirty="0">
                <a:latin typeface="Bookman Old Style" panose="02050604050505020204" pitchFamily="18" charset="0"/>
              </a:rPr>
              <a:t>: Read Train set and test set </a:t>
            </a:r>
          </a:p>
          <a:p>
            <a:r>
              <a:rPr lang="en-US" u="sng" dirty="0">
                <a:latin typeface="Bookman Old Style" panose="02050604050505020204" pitchFamily="18" charset="0"/>
              </a:rPr>
              <a:t>Step 2</a:t>
            </a:r>
            <a:r>
              <a:rPr lang="en-US" dirty="0">
                <a:latin typeface="Bookman Old Style" panose="02050604050505020204" pitchFamily="18" charset="0"/>
              </a:rPr>
              <a:t>: Build KNN classifier </a:t>
            </a:r>
          </a:p>
          <a:p>
            <a:r>
              <a:rPr lang="en-US" u="sng" dirty="0">
                <a:latin typeface="Bookman Old Style" panose="02050604050505020204" pitchFamily="18" charset="0"/>
              </a:rPr>
              <a:t>Step 3</a:t>
            </a:r>
            <a:r>
              <a:rPr lang="en-US" dirty="0">
                <a:latin typeface="Bookman Old Style" panose="02050604050505020204" pitchFamily="18" charset="0"/>
              </a:rPr>
              <a:t>: Train the model using fit() </a:t>
            </a:r>
          </a:p>
          <a:p>
            <a:r>
              <a:rPr lang="en-US" u="sng" dirty="0">
                <a:latin typeface="Bookman Old Style" panose="02050604050505020204" pitchFamily="18" charset="0"/>
              </a:rPr>
              <a:t>Step 4</a:t>
            </a:r>
            <a:r>
              <a:rPr lang="en-US" dirty="0">
                <a:latin typeface="Bookman Old Style" panose="02050604050505020204" pitchFamily="18" charset="0"/>
              </a:rPr>
              <a:t>: Performance Graph Returned Trained Model</a:t>
            </a:r>
          </a:p>
        </p:txBody>
      </p:sp>
      <p:pic>
        <p:nvPicPr>
          <p:cNvPr id="3" name="Picture 2">
            <a:extLst>
              <a:ext uri="{FF2B5EF4-FFF2-40B4-BE49-F238E27FC236}">
                <a16:creationId xmlns:a16="http://schemas.microsoft.com/office/drawing/2014/main" id="{F432358E-F18E-F4AC-912B-F49EE9AD39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4391" y="19918"/>
            <a:ext cx="704369" cy="838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8966" y="228600"/>
            <a:ext cx="3666067" cy="685799"/>
          </a:xfrm>
        </p:spPr>
        <p:txBody>
          <a:bodyPr>
            <a:normAutofit/>
          </a:bodyPr>
          <a:lstStyle/>
          <a:p>
            <a:r>
              <a:rPr lang="en-US" sz="3200" b="1" u="sng" dirty="0">
                <a:latin typeface="Century" panose="02040604050505020304" pitchFamily="18" charset="0"/>
              </a:rPr>
              <a:t>Naïve Bayes </a:t>
            </a:r>
            <a:endParaRPr lang="en-IN" sz="3200" b="1" u="sng" dirty="0">
              <a:solidFill>
                <a:schemeClr val="tx1">
                  <a:lumMod val="95000"/>
                  <a:lumOff val="5000"/>
                </a:schemeClr>
              </a:solidFill>
              <a:latin typeface="Century" panose="020406040505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12</a:t>
            </a:fld>
            <a:endParaRPr lang="en-US" dirty="0"/>
          </a:p>
        </p:txBody>
      </p:sp>
      <p:pic>
        <p:nvPicPr>
          <p:cNvPr id="6" name="Picture 5">
            <a:extLst>
              <a:ext uri="{FF2B5EF4-FFF2-40B4-BE49-F238E27FC236}">
                <a16:creationId xmlns:a16="http://schemas.microsoft.com/office/drawing/2014/main" id="{DB00C41B-327E-06F1-1B56-999D474E2E1E}"/>
              </a:ext>
            </a:extLst>
          </p:cNvPr>
          <p:cNvPicPr>
            <a:picLocks noChangeAspect="1"/>
          </p:cNvPicPr>
          <p:nvPr/>
        </p:nvPicPr>
        <p:blipFill rotWithShape="1">
          <a:blip r:embed="rId2">
            <a:extLst>
              <a:ext uri="{28A0092B-C50C-407E-A947-70E740481C1C}">
                <a14:useLocalDpi xmlns:a14="http://schemas.microsoft.com/office/drawing/2010/main" val="0"/>
              </a:ext>
            </a:extLst>
          </a:blip>
          <a:srcRect t="3944" r="671"/>
          <a:stretch/>
        </p:blipFill>
        <p:spPr>
          <a:xfrm>
            <a:off x="5064760" y="914399"/>
            <a:ext cx="4079240" cy="4724400"/>
          </a:xfrm>
          <a:prstGeom prst="rect">
            <a:avLst/>
          </a:prstGeom>
        </p:spPr>
      </p:pic>
      <p:sp>
        <p:nvSpPr>
          <p:cNvPr id="7" name="TextBox 6">
            <a:extLst>
              <a:ext uri="{FF2B5EF4-FFF2-40B4-BE49-F238E27FC236}">
                <a16:creationId xmlns:a16="http://schemas.microsoft.com/office/drawing/2014/main" id="{A1B23590-7B74-9BF6-0A04-34EFB036BD88}"/>
              </a:ext>
            </a:extLst>
          </p:cNvPr>
          <p:cNvSpPr txBox="1"/>
          <p:nvPr/>
        </p:nvSpPr>
        <p:spPr>
          <a:xfrm>
            <a:off x="304800" y="1166842"/>
            <a:ext cx="4648200" cy="5262979"/>
          </a:xfrm>
          <a:prstGeom prst="rect">
            <a:avLst/>
          </a:prstGeom>
          <a:noFill/>
        </p:spPr>
        <p:txBody>
          <a:bodyPr wrap="square" rtlCol="0">
            <a:spAutoFit/>
          </a:bodyPr>
          <a:lstStyle/>
          <a:p>
            <a:r>
              <a:rPr lang="en-US" sz="1600" dirty="0">
                <a:latin typeface="Bookman Old Style" panose="02050604050505020204" pitchFamily="18" charset="0"/>
              </a:rPr>
              <a:t>This algorithm is a supervised learning algorithm, which is based on Bayes theorem and used for solving classification problems. </a:t>
            </a:r>
          </a:p>
          <a:p>
            <a:r>
              <a:rPr lang="en-US" sz="1600" dirty="0">
                <a:latin typeface="Bookman Old Style" panose="02050604050505020204" pitchFamily="18" charset="0"/>
              </a:rPr>
              <a:t>• It is mainly used in text classification that includes a high-dimensional training dataset.</a:t>
            </a:r>
          </a:p>
          <a:p>
            <a:r>
              <a:rPr lang="en-US" sz="1600" dirty="0">
                <a:latin typeface="Bookman Old Style" panose="02050604050505020204" pitchFamily="18" charset="0"/>
              </a:rPr>
              <a:t> • Naïve Bayes Classifier is one of the simple and most effective Classification algorithms which helps in building the fast machine learning models that can make quick predictions. </a:t>
            </a:r>
          </a:p>
          <a:p>
            <a:r>
              <a:rPr lang="en-US" sz="1600" u="sng" dirty="0">
                <a:latin typeface="Bookman Old Style" panose="02050604050505020204" pitchFamily="18" charset="0"/>
              </a:rPr>
              <a:t>STEP 1</a:t>
            </a:r>
            <a:r>
              <a:rPr lang="en-US" sz="1600" dirty="0">
                <a:latin typeface="Bookman Old Style" panose="02050604050505020204" pitchFamily="18" charset="0"/>
              </a:rPr>
              <a:t>: START </a:t>
            </a:r>
          </a:p>
          <a:p>
            <a:r>
              <a:rPr lang="en-US" sz="1600" u="sng" dirty="0">
                <a:latin typeface="Bookman Old Style" panose="02050604050505020204" pitchFamily="18" charset="0"/>
              </a:rPr>
              <a:t>STEP 2</a:t>
            </a:r>
            <a:r>
              <a:rPr lang="en-US" sz="1600" dirty="0">
                <a:latin typeface="Bookman Old Style" panose="02050604050505020204" pitchFamily="18" charset="0"/>
              </a:rPr>
              <a:t>: SPLIT dataset into 67 percent training set, 33 percent testing set </a:t>
            </a:r>
          </a:p>
          <a:p>
            <a:r>
              <a:rPr lang="en-US" sz="1600" u="sng" dirty="0">
                <a:latin typeface="Bookman Old Style" panose="02050604050505020204" pitchFamily="18" charset="0"/>
              </a:rPr>
              <a:t>STEP 3</a:t>
            </a:r>
            <a:r>
              <a:rPr lang="en-US" sz="1600" dirty="0">
                <a:latin typeface="Bookman Old Style" panose="02050604050505020204" pitchFamily="18" charset="0"/>
              </a:rPr>
              <a:t>: FOR train dataset CALL </a:t>
            </a:r>
            <a:r>
              <a:rPr lang="en-US" sz="1600" dirty="0" err="1">
                <a:latin typeface="Bookman Old Style" panose="02050604050505020204" pitchFamily="18" charset="0"/>
              </a:rPr>
              <a:t>MultinomialNB</a:t>
            </a:r>
            <a:r>
              <a:rPr lang="en-US" sz="1600" dirty="0">
                <a:latin typeface="Bookman Old Style" panose="02050604050505020204" pitchFamily="18" charset="0"/>
              </a:rPr>
              <a:t> TRAIN </a:t>
            </a:r>
            <a:r>
              <a:rPr lang="en-US" sz="1600" dirty="0" err="1">
                <a:latin typeface="Bookman Old Style" panose="02050604050505020204" pitchFamily="18" charset="0"/>
              </a:rPr>
              <a:t>MultinomialNB</a:t>
            </a:r>
            <a:r>
              <a:rPr lang="en-US" sz="1600" dirty="0">
                <a:latin typeface="Bookman Old Style" panose="02050604050505020204" pitchFamily="18" charset="0"/>
              </a:rPr>
              <a:t> </a:t>
            </a:r>
          </a:p>
          <a:p>
            <a:r>
              <a:rPr lang="en-US" sz="1600" u="sng" dirty="0">
                <a:latin typeface="Bookman Old Style" panose="02050604050505020204" pitchFamily="18" charset="0"/>
              </a:rPr>
              <a:t>STEP 4</a:t>
            </a:r>
            <a:r>
              <a:rPr lang="en-US" sz="1600" dirty="0">
                <a:latin typeface="Bookman Old Style" panose="02050604050505020204" pitchFamily="18" charset="0"/>
              </a:rPr>
              <a:t>: FOR test dataset CALL </a:t>
            </a:r>
            <a:r>
              <a:rPr lang="en-US" sz="1600" dirty="0" err="1">
                <a:latin typeface="Bookman Old Style" panose="02050604050505020204" pitchFamily="18" charset="0"/>
              </a:rPr>
              <a:t>MultinomialNB</a:t>
            </a:r>
            <a:r>
              <a:rPr lang="en-US" sz="1600" dirty="0">
                <a:latin typeface="Bookman Old Style" panose="02050604050505020204" pitchFamily="18" charset="0"/>
              </a:rPr>
              <a:t> PREDICT the label COMPUTE AccuracyScore SAVE AccuracyScore DISPLAY ConfusionMatrix </a:t>
            </a:r>
            <a:r>
              <a:rPr lang="en-US" sz="1600" u="sng" dirty="0">
                <a:latin typeface="Bookman Old Style" panose="02050604050505020204" pitchFamily="18" charset="0"/>
              </a:rPr>
              <a:t>STEP 5</a:t>
            </a:r>
            <a:r>
              <a:rPr lang="en-US" sz="1600" dirty="0">
                <a:latin typeface="Bookman Old Style" panose="02050604050505020204" pitchFamily="18" charset="0"/>
              </a:rPr>
              <a:t>: STOP</a:t>
            </a:r>
          </a:p>
        </p:txBody>
      </p:sp>
      <p:pic>
        <p:nvPicPr>
          <p:cNvPr id="3" name="Picture 2">
            <a:extLst>
              <a:ext uri="{FF2B5EF4-FFF2-40B4-BE49-F238E27FC236}">
                <a16:creationId xmlns:a16="http://schemas.microsoft.com/office/drawing/2014/main" id="{075A33AC-BB3F-0B31-F423-FC7B3BA048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44495" y="41247"/>
            <a:ext cx="768403"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416F1-575A-F26A-C355-6E8370753029}"/>
              </a:ext>
            </a:extLst>
          </p:cNvPr>
          <p:cNvPicPr>
            <a:picLocks noChangeAspect="1"/>
          </p:cNvPicPr>
          <p:nvPr/>
        </p:nvPicPr>
        <p:blipFill rotWithShape="1">
          <a:blip r:embed="rId2">
            <a:extLst>
              <a:ext uri="{28A0092B-C50C-407E-A947-70E740481C1C}">
                <a14:useLocalDpi xmlns:a14="http://schemas.microsoft.com/office/drawing/2010/main" val="0"/>
              </a:ext>
            </a:extLst>
          </a:blip>
          <a:srcRect t="3831"/>
          <a:stretch/>
        </p:blipFill>
        <p:spPr>
          <a:xfrm>
            <a:off x="4800600" y="1219200"/>
            <a:ext cx="4193630" cy="4419600"/>
          </a:xfrm>
          <a:prstGeom prst="rect">
            <a:avLst/>
          </a:prstGeom>
        </p:spPr>
      </p:pic>
      <p:sp>
        <p:nvSpPr>
          <p:cNvPr id="4" name="Slide Number Placeholder 3"/>
          <p:cNvSpPr>
            <a:spLocks noGrp="1"/>
          </p:cNvSpPr>
          <p:nvPr>
            <p:ph type="sldNum" sz="quarter" idx="12"/>
          </p:nvPr>
        </p:nvSpPr>
        <p:spPr/>
        <p:txBody>
          <a:bodyPr/>
          <a:lstStyle/>
          <a:p>
            <a:fld id="{6979DFC9-49C2-472C-8164-27EAFCE086AB}" type="slidenum">
              <a:rPr lang="en-US" smtClean="0"/>
              <a:t>13</a:t>
            </a:fld>
            <a:endParaRPr lang="en-US"/>
          </a:p>
        </p:txBody>
      </p:sp>
      <p:sp>
        <p:nvSpPr>
          <p:cNvPr id="5" name="Rectangle 4"/>
          <p:cNvSpPr/>
          <p:nvPr/>
        </p:nvSpPr>
        <p:spPr>
          <a:xfrm>
            <a:off x="1485900" y="170430"/>
            <a:ext cx="7239000" cy="533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b="1" u="sng" dirty="0">
                <a:solidFill>
                  <a:schemeClr val="tx1"/>
                </a:solidFill>
                <a:latin typeface="Century" panose="02040604050505020304" pitchFamily="18" charset="0"/>
              </a:rPr>
              <a:t>Support Vector Machine (SVM)</a:t>
            </a:r>
            <a:endParaRPr lang="en-IN" sz="3200" b="1" u="sng" dirty="0">
              <a:solidFill>
                <a:schemeClr val="tx1"/>
              </a:solidFill>
              <a:latin typeface="Century" panose="02040604050505020304" pitchFamily="18" charset="0"/>
            </a:endParaRPr>
          </a:p>
        </p:txBody>
      </p:sp>
      <p:sp>
        <p:nvSpPr>
          <p:cNvPr id="6" name="TextBox 5">
            <a:extLst>
              <a:ext uri="{FF2B5EF4-FFF2-40B4-BE49-F238E27FC236}">
                <a16:creationId xmlns:a16="http://schemas.microsoft.com/office/drawing/2014/main" id="{56DF0402-683F-F4F2-C71C-28330046A6D2}"/>
              </a:ext>
            </a:extLst>
          </p:cNvPr>
          <p:cNvSpPr txBox="1"/>
          <p:nvPr/>
        </p:nvSpPr>
        <p:spPr>
          <a:xfrm>
            <a:off x="685800" y="914400"/>
            <a:ext cx="4419600" cy="5755422"/>
          </a:xfrm>
          <a:prstGeom prst="rect">
            <a:avLst/>
          </a:prstGeom>
          <a:noFill/>
        </p:spPr>
        <p:txBody>
          <a:bodyPr wrap="square" rtlCol="0">
            <a:spAutoFit/>
          </a:bodyPr>
          <a:lstStyle/>
          <a:p>
            <a:r>
              <a:rPr lang="en-US" sz="1600" dirty="0">
                <a:latin typeface="Bookman Old Style" panose="02050604050505020204" pitchFamily="18" charset="0"/>
              </a:rPr>
              <a:t>It shows many unique advantages in a small sample, nonlinear, and high-dimensional pattern recognition and can be extended to other functions such as function fitting ML problems. Before the rise of deep learning, SVM was considered the most successful and best-performing machine learning method in recent decades. The SVM method is based on the Vapnik Chervonenkis(VC) dimension theory of statistical learning theory and the principle of structural risk minimization. </a:t>
            </a:r>
          </a:p>
          <a:p>
            <a:r>
              <a:rPr lang="en-US" sz="1600" u="sng" dirty="0">
                <a:latin typeface="Bookman Old Style" panose="02050604050505020204" pitchFamily="18" charset="0"/>
              </a:rPr>
              <a:t>STEP 1</a:t>
            </a:r>
            <a:r>
              <a:rPr lang="en-US" sz="1600" dirty="0">
                <a:latin typeface="Bookman Old Style" panose="02050604050505020204" pitchFamily="18" charset="0"/>
              </a:rPr>
              <a:t>: START</a:t>
            </a:r>
          </a:p>
          <a:p>
            <a:r>
              <a:rPr lang="en-US" sz="1600" u="sng" dirty="0">
                <a:latin typeface="Bookman Old Style" panose="02050604050505020204" pitchFamily="18" charset="0"/>
              </a:rPr>
              <a:t>STEP 2</a:t>
            </a:r>
            <a:r>
              <a:rPr lang="en-US" sz="1600" dirty="0">
                <a:latin typeface="Bookman Old Style" panose="02050604050505020204" pitchFamily="18" charset="0"/>
              </a:rPr>
              <a:t>: SPLIT dataset into 67 percent training set, 33 percent testing set.</a:t>
            </a:r>
          </a:p>
          <a:p>
            <a:r>
              <a:rPr lang="en-US" sz="1600" u="sng" dirty="0">
                <a:latin typeface="Bookman Old Style" panose="02050604050505020204" pitchFamily="18" charset="0"/>
              </a:rPr>
              <a:t>STEP 3</a:t>
            </a:r>
            <a:r>
              <a:rPr lang="en-US" sz="1600" dirty="0">
                <a:latin typeface="Bookman Old Style" panose="02050604050505020204" pitchFamily="18" charset="0"/>
              </a:rPr>
              <a:t>: FOR train dataset CALL SVMClassifier TRAIN SVMClassifier</a:t>
            </a:r>
          </a:p>
          <a:p>
            <a:r>
              <a:rPr lang="en-US" sz="1600" u="sng" dirty="0">
                <a:latin typeface="Bookman Old Style" panose="02050604050505020204" pitchFamily="18" charset="0"/>
              </a:rPr>
              <a:t>STEP 4</a:t>
            </a:r>
            <a:r>
              <a:rPr lang="en-US" sz="1600" dirty="0">
                <a:latin typeface="Bookman Old Style" panose="02050604050505020204" pitchFamily="18" charset="0"/>
              </a:rPr>
              <a:t>: FOR test dataset CALL SVMClassifier PREDICT the label COMPUTEAccuracyScore DISPLAY ConfusionMatrix </a:t>
            </a:r>
          </a:p>
          <a:p>
            <a:r>
              <a:rPr lang="en-US" sz="1600" u="sng" dirty="0">
                <a:latin typeface="Bookman Old Style" panose="02050604050505020204" pitchFamily="18" charset="0"/>
              </a:rPr>
              <a:t>STEP 5: </a:t>
            </a:r>
            <a:r>
              <a:rPr lang="en-US" sz="1600" dirty="0">
                <a:latin typeface="Bookman Old Style" panose="02050604050505020204" pitchFamily="18" charset="0"/>
              </a:rPr>
              <a:t>STOP </a:t>
            </a:r>
          </a:p>
        </p:txBody>
      </p:sp>
      <p:pic>
        <p:nvPicPr>
          <p:cNvPr id="2" name="Picture 1">
            <a:extLst>
              <a:ext uri="{FF2B5EF4-FFF2-40B4-BE49-F238E27FC236}">
                <a16:creationId xmlns:a16="http://schemas.microsoft.com/office/drawing/2014/main" id="{20E9C377-0BD8-8BBE-DB37-D16EB1E726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72715" y="76200"/>
            <a:ext cx="704370" cy="83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736168" cy="533399"/>
          </a:xfrm>
        </p:spPr>
        <p:txBody>
          <a:bodyPr>
            <a:noAutofit/>
          </a:bodyPr>
          <a:lstStyle/>
          <a:p>
            <a:r>
              <a:rPr lang="en-US" sz="3200" b="1" u="sng" dirty="0">
                <a:latin typeface="Century" panose="02040604050505020304" pitchFamily="18" charset="0"/>
                <a:cs typeface="Times New Roman" panose="02020603050405020304" pitchFamily="18" charset="0"/>
              </a:rPr>
              <a:t>System Architecture</a:t>
            </a:r>
          </a:p>
        </p:txBody>
      </p:sp>
      <p:sp>
        <p:nvSpPr>
          <p:cNvPr id="4" name="Slide Number Placeholder 3"/>
          <p:cNvSpPr>
            <a:spLocks noGrp="1"/>
          </p:cNvSpPr>
          <p:nvPr>
            <p:ph type="sldNum" sz="quarter" idx="12"/>
          </p:nvPr>
        </p:nvSpPr>
        <p:spPr/>
        <p:txBody>
          <a:bodyPr/>
          <a:lstStyle/>
          <a:p>
            <a:fld id="{6979DFC9-49C2-472C-8164-27EAFCE086AB}" type="slidenum">
              <a:rPr lang="en-US" smtClean="0"/>
              <a:t>14</a:t>
            </a:fld>
            <a:endParaRPr lang="en-US"/>
          </a:p>
        </p:txBody>
      </p:sp>
      <p:sp>
        <p:nvSpPr>
          <p:cNvPr id="6" name="TextBox 5">
            <a:extLst>
              <a:ext uri="{FF2B5EF4-FFF2-40B4-BE49-F238E27FC236}">
                <a16:creationId xmlns:a16="http://schemas.microsoft.com/office/drawing/2014/main" id="{13E88F59-3F68-607C-FB7B-2F2DC5E88D90}"/>
              </a:ext>
            </a:extLst>
          </p:cNvPr>
          <p:cNvSpPr txBox="1"/>
          <p:nvPr/>
        </p:nvSpPr>
        <p:spPr>
          <a:xfrm>
            <a:off x="457200" y="914400"/>
            <a:ext cx="8458200"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Bookman Old Style" panose="02050604050505020204" pitchFamily="18" charset="0"/>
              </a:rPr>
              <a:t>The system “design” is defined as the process of applying various requirements and permits it physical realization. </a:t>
            </a:r>
          </a:p>
          <a:p>
            <a:pPr marL="285750" indent="-285750">
              <a:buFont typeface="Arial" panose="020B0604020202020204" pitchFamily="34" charset="0"/>
              <a:buChar char="•"/>
            </a:pPr>
            <a:r>
              <a:rPr lang="en-US" dirty="0">
                <a:latin typeface="Bookman Old Style" panose="02050604050505020204" pitchFamily="18" charset="0"/>
              </a:rPr>
              <a:t>Various designs are followed to develop the system the design specification describes the features of the system, the opponent or elements of the system and their appearance to the end-users. The below figure.</a:t>
            </a:r>
          </a:p>
          <a:p>
            <a:pPr marL="285750" indent="-285750">
              <a:buFont typeface="Arial" panose="020B0604020202020204" pitchFamily="34" charset="0"/>
              <a:buChar char="•"/>
            </a:pPr>
            <a:r>
              <a:rPr lang="en-US" dirty="0">
                <a:latin typeface="Bookman Old Style" panose="02050604050505020204" pitchFamily="18" charset="0"/>
              </a:rPr>
              <a:t> illustrates the steps in fake job post detection system, Data preprocessing first performed in our fake job post detection structure, including duplicate, outlier, and missing value processing.</a:t>
            </a:r>
          </a:p>
          <a:p>
            <a:pPr marL="285750" indent="-285750">
              <a:buFont typeface="Arial" panose="020B0604020202020204" pitchFamily="34" charset="0"/>
              <a:buChar char="•"/>
            </a:pPr>
            <a:r>
              <a:rPr lang="en-US" dirty="0">
                <a:latin typeface="Bookman Old Style" panose="02050604050505020204" pitchFamily="18" charset="0"/>
              </a:rPr>
              <a:t> Then, we are applying various machine learning and deep learning algorithms to train the model to detect the fake job post detection.</a:t>
            </a:r>
          </a:p>
        </p:txBody>
      </p:sp>
      <p:pic>
        <p:nvPicPr>
          <p:cNvPr id="8" name="Picture 7">
            <a:extLst>
              <a:ext uri="{FF2B5EF4-FFF2-40B4-BE49-F238E27FC236}">
                <a16:creationId xmlns:a16="http://schemas.microsoft.com/office/drawing/2014/main" id="{17FCD920-933F-0683-6541-0D56BAB902D7}"/>
              </a:ext>
            </a:extLst>
          </p:cNvPr>
          <p:cNvPicPr>
            <a:picLocks noChangeAspect="1"/>
          </p:cNvPicPr>
          <p:nvPr/>
        </p:nvPicPr>
        <p:blipFill>
          <a:blip r:embed="rId2"/>
          <a:stretch>
            <a:fillRect/>
          </a:stretch>
        </p:blipFill>
        <p:spPr>
          <a:xfrm>
            <a:off x="2316831" y="4064668"/>
            <a:ext cx="4738937" cy="2717132"/>
          </a:xfrm>
          <a:prstGeom prst="rect">
            <a:avLst/>
          </a:prstGeom>
        </p:spPr>
      </p:pic>
      <p:pic>
        <p:nvPicPr>
          <p:cNvPr id="3" name="Picture 2">
            <a:extLst>
              <a:ext uri="{FF2B5EF4-FFF2-40B4-BE49-F238E27FC236}">
                <a16:creationId xmlns:a16="http://schemas.microsoft.com/office/drawing/2014/main" id="{51763EB1-3E8D-1349-AA13-FDDF8BDC8C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39830" y="38099"/>
            <a:ext cx="768403" cy="914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lumMod val="95000"/>
                  </a:schemeClr>
                </a:solidFill>
              </a:rPr>
              <a:t>.</a:t>
            </a:r>
          </a:p>
        </p:txBody>
      </p:sp>
      <p:sp>
        <p:nvSpPr>
          <p:cNvPr id="3" name="Content Placeholder 2"/>
          <p:cNvSpPr>
            <a:spLocks noGrp="1"/>
          </p:cNvSpPr>
          <p:nvPr>
            <p:ph idx="1"/>
          </p:nvPr>
        </p:nvSpPr>
        <p:spPr>
          <a:xfrm>
            <a:off x="1781083" y="914400"/>
            <a:ext cx="6106765" cy="914400"/>
          </a:xfrm>
        </p:spPr>
        <p:txBody>
          <a:bodyPr>
            <a:noAutofit/>
          </a:bodyPr>
          <a:lstStyle/>
          <a:p>
            <a:pPr marL="0" indent="0" algn="just">
              <a:lnSpc>
                <a:spcPct val="150000"/>
              </a:lnSpc>
              <a:spcAft>
                <a:spcPts val="1000"/>
              </a:spcAft>
              <a:buNone/>
            </a:pPr>
            <a:r>
              <a:rPr lang="en-US" sz="3200" b="1" u="sng" dirty="0">
                <a:latin typeface="Century" panose="02040604050505020304" pitchFamily="18" charset="0"/>
              </a:rPr>
              <a:t>RESULTS AND DISCUSSION</a:t>
            </a:r>
            <a:endParaRPr lang="en-IN" sz="3200" b="1" u="sng" dirty="0">
              <a:latin typeface="Century" panose="020406040505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15</a:t>
            </a:fld>
            <a:endParaRPr lang="en-US"/>
          </a:p>
        </p:txBody>
      </p:sp>
      <p:sp>
        <p:nvSpPr>
          <p:cNvPr id="5" name="TextBox 4">
            <a:extLst>
              <a:ext uri="{FF2B5EF4-FFF2-40B4-BE49-F238E27FC236}">
                <a16:creationId xmlns:a16="http://schemas.microsoft.com/office/drawing/2014/main" id="{9AC528F6-901E-8A01-FB12-189B583FBB3B}"/>
              </a:ext>
            </a:extLst>
          </p:cNvPr>
          <p:cNvSpPr txBox="1"/>
          <p:nvPr/>
        </p:nvSpPr>
        <p:spPr>
          <a:xfrm>
            <a:off x="533400" y="1792069"/>
            <a:ext cx="8610600" cy="646331"/>
          </a:xfrm>
          <a:prstGeom prst="rect">
            <a:avLst/>
          </a:prstGeom>
          <a:noFill/>
        </p:spPr>
        <p:txBody>
          <a:bodyPr wrap="square" rtlCol="0">
            <a:spAutoFit/>
          </a:bodyPr>
          <a:lstStyle/>
          <a:p>
            <a:r>
              <a:rPr lang="en-US" dirty="0">
                <a:latin typeface="Bookman Old Style" panose="02050604050505020204" pitchFamily="18" charset="0"/>
              </a:rPr>
              <a:t>The system was created using Windows 11 as well as a 64-bit processor with 8 GB of RAM. The model implemented with the help of Python v3.7.8</a:t>
            </a:r>
          </a:p>
        </p:txBody>
      </p:sp>
      <p:pic>
        <p:nvPicPr>
          <p:cNvPr id="7" name="Picture 6">
            <a:extLst>
              <a:ext uri="{FF2B5EF4-FFF2-40B4-BE49-F238E27FC236}">
                <a16:creationId xmlns:a16="http://schemas.microsoft.com/office/drawing/2014/main" id="{4119AD5B-8354-8A50-4340-B71FA14BF734}"/>
              </a:ext>
            </a:extLst>
          </p:cNvPr>
          <p:cNvPicPr>
            <a:picLocks noChangeAspect="1"/>
          </p:cNvPicPr>
          <p:nvPr/>
        </p:nvPicPr>
        <p:blipFill rotWithShape="1">
          <a:blip r:embed="rId2"/>
          <a:srcRect r="7481" b="3187"/>
          <a:stretch/>
        </p:blipFill>
        <p:spPr>
          <a:xfrm>
            <a:off x="2222136" y="2438400"/>
            <a:ext cx="4712064" cy="3151753"/>
          </a:xfrm>
          <a:prstGeom prst="rect">
            <a:avLst/>
          </a:prstGeom>
        </p:spPr>
      </p:pic>
      <p:sp>
        <p:nvSpPr>
          <p:cNvPr id="9" name="TextBox 8">
            <a:extLst>
              <a:ext uri="{FF2B5EF4-FFF2-40B4-BE49-F238E27FC236}">
                <a16:creationId xmlns:a16="http://schemas.microsoft.com/office/drawing/2014/main" id="{51C5BAFC-F971-E2B8-D310-69BF6B3F6FCA}"/>
              </a:ext>
            </a:extLst>
          </p:cNvPr>
          <p:cNvSpPr txBox="1"/>
          <p:nvPr/>
        </p:nvSpPr>
        <p:spPr>
          <a:xfrm>
            <a:off x="1149167" y="5486400"/>
            <a:ext cx="6845664" cy="1200329"/>
          </a:xfrm>
          <a:prstGeom prst="rect">
            <a:avLst/>
          </a:prstGeom>
          <a:noFill/>
        </p:spPr>
        <p:txBody>
          <a:bodyPr wrap="square">
            <a:spAutoFit/>
          </a:bodyPr>
          <a:lstStyle/>
          <a:p>
            <a:r>
              <a:rPr lang="en-US" dirty="0">
                <a:latin typeface="Bookman Old Style" panose="02050604050505020204" pitchFamily="18" charset="0"/>
              </a:rPr>
              <a:t>Accuracy comparison between algorithms From the values calculated in the confusion matrix, an accuracy graph is generated for each algorithm for comparison for best algorithm with highest accuracy.</a:t>
            </a:r>
          </a:p>
        </p:txBody>
      </p:sp>
      <p:pic>
        <p:nvPicPr>
          <p:cNvPr id="6" name="Picture 5">
            <a:extLst>
              <a:ext uri="{FF2B5EF4-FFF2-40B4-BE49-F238E27FC236}">
                <a16:creationId xmlns:a16="http://schemas.microsoft.com/office/drawing/2014/main" id="{69877CC5-EB41-53E9-3624-978B071ECB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83820"/>
            <a:ext cx="762000" cy="9067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783198"/>
            <a:ext cx="3352800" cy="777875"/>
          </a:xfrm>
        </p:spPr>
        <p:txBody>
          <a:bodyPr>
            <a:noAutofit/>
          </a:bodyPr>
          <a:lstStyle/>
          <a:p>
            <a:r>
              <a:rPr lang="en-US" sz="3200" b="1" u="sng" dirty="0">
                <a:latin typeface="Century" panose="02040604050505020304" pitchFamily="18" charset="0"/>
              </a:rPr>
              <a:t>CONCLUSION</a:t>
            </a:r>
            <a:endParaRPr lang="en-IN" sz="3200" b="1" u="sng" dirty="0">
              <a:solidFill>
                <a:schemeClr val="tx1">
                  <a:lumMod val="95000"/>
                  <a:lumOff val="5000"/>
                </a:schemeClr>
              </a:solidFill>
              <a:latin typeface="Century" panose="02040604050505020304" pitchFamily="18" charset="0"/>
            </a:endParaRPr>
          </a:p>
        </p:txBody>
      </p:sp>
      <p:sp>
        <p:nvSpPr>
          <p:cNvPr id="3" name="Content Placeholder 2"/>
          <p:cNvSpPr>
            <a:spLocks noGrp="1"/>
          </p:cNvSpPr>
          <p:nvPr>
            <p:ph idx="1"/>
          </p:nvPr>
        </p:nvSpPr>
        <p:spPr>
          <a:xfrm>
            <a:off x="457200" y="1981200"/>
            <a:ext cx="8534400" cy="2819400"/>
          </a:xfrm>
        </p:spPr>
        <p:txBody>
          <a:bodyPr>
            <a:normAutofit/>
          </a:bodyPr>
          <a:lstStyle/>
          <a:p>
            <a:pPr>
              <a:buClr>
                <a:schemeClr val="tx1">
                  <a:lumMod val="95000"/>
                  <a:lumOff val="5000"/>
                </a:schemeClr>
              </a:buClr>
              <a:buFont typeface="Wingdings" panose="05000000000000000000" pitchFamily="2" charset="2"/>
              <a:buChar char="§"/>
            </a:pPr>
            <a:r>
              <a:rPr lang="en-US" sz="1800" dirty="0">
                <a:latin typeface="Bookman Old Style" panose="02050604050505020204" pitchFamily="18" charset="0"/>
              </a:rPr>
              <a:t>In this work, we have developed a fake job post detection software by applying supervised machine learning algorithms to classify a given job post taken as input from user, as real or fake. </a:t>
            </a:r>
          </a:p>
          <a:p>
            <a:pPr>
              <a:buClr>
                <a:schemeClr val="tx1">
                  <a:lumMod val="95000"/>
                  <a:lumOff val="5000"/>
                </a:schemeClr>
              </a:buClr>
              <a:buFont typeface="Wingdings" panose="05000000000000000000" pitchFamily="2" charset="2"/>
              <a:buChar char="§"/>
            </a:pPr>
            <a:r>
              <a:rPr lang="en-US" sz="1800" dirty="0">
                <a:latin typeface="Bookman Old Style" panose="02050604050505020204" pitchFamily="18" charset="0"/>
              </a:rPr>
              <a:t>A simple approach for fake job post detection using is performed using KNN classifier. The way they get these probabilities is by using KNN, which describes the probability of a feature which has misclassification and less prediction. </a:t>
            </a:r>
          </a:p>
          <a:p>
            <a:pPr>
              <a:buClr>
                <a:schemeClr val="tx1">
                  <a:lumMod val="95000"/>
                  <a:lumOff val="5000"/>
                </a:schemeClr>
              </a:buClr>
              <a:buFont typeface="Wingdings" panose="05000000000000000000" pitchFamily="2" charset="2"/>
              <a:buChar char="§"/>
            </a:pPr>
            <a:r>
              <a:rPr lang="en-US" sz="1800" dirty="0">
                <a:latin typeface="Bookman Old Style" panose="02050604050505020204" pitchFamily="18" charset="0"/>
              </a:rPr>
              <a:t>In this proposed model, initially for training 80% data is being used, and for testing 20% of data are pre-processed.</a:t>
            </a:r>
            <a:endParaRPr lang="en-IN" sz="18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16</a:t>
            </a:fld>
            <a:endParaRPr lang="en-US"/>
          </a:p>
        </p:txBody>
      </p:sp>
      <p:sp>
        <p:nvSpPr>
          <p:cNvPr id="5" name="AutoShape 2" descr="Getting Familiar With Arduino IDE - Beginners Guide on Arduino IDE"/>
          <p:cNvSpPr>
            <a:spLocks noChangeAspect="1" noChangeArrowheads="1"/>
          </p:cNvSpPr>
          <p:nvPr/>
        </p:nvSpPr>
        <p:spPr bwMode="auto">
          <a:xfrm>
            <a:off x="4419600" y="2438400"/>
            <a:ext cx="304800" cy="1143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 name="Picture 5">
            <a:extLst>
              <a:ext uri="{FF2B5EF4-FFF2-40B4-BE49-F238E27FC236}">
                <a16:creationId xmlns:a16="http://schemas.microsoft.com/office/drawing/2014/main" id="{7CCFC027-417A-86A0-E349-58DCB53358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29547"/>
            <a:ext cx="832437" cy="99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85800"/>
            <a:ext cx="3429000" cy="1143000"/>
          </a:xfrm>
        </p:spPr>
        <p:txBody>
          <a:bodyPr>
            <a:normAutofit/>
          </a:bodyPr>
          <a:lstStyle/>
          <a:p>
            <a:r>
              <a:rPr lang="en-IN" sz="3200" b="1" u="sng" dirty="0">
                <a:solidFill>
                  <a:schemeClr val="tx1">
                    <a:lumMod val="95000"/>
                    <a:lumOff val="5000"/>
                  </a:schemeClr>
                </a:solidFill>
                <a:latin typeface="Century" panose="02040604050505020304" pitchFamily="18" charset="0"/>
              </a:rPr>
              <a:t>REFERENCES</a:t>
            </a:r>
            <a:r>
              <a:rPr lang="en-IN" sz="3200" b="1" u="sng" dirty="0">
                <a:solidFill>
                  <a:schemeClr val="tx1">
                    <a:lumMod val="95000"/>
                    <a:lumOff val="5000"/>
                  </a:schemeClr>
                </a:solidFill>
                <a:latin typeface="Bookman Old Style" panose="02050604050505020204" pitchFamily="18" charset="0"/>
              </a:rPr>
              <a:t>:</a:t>
            </a:r>
          </a:p>
        </p:txBody>
      </p:sp>
      <p:sp>
        <p:nvSpPr>
          <p:cNvPr id="4" name="Slide Number Placeholder 3"/>
          <p:cNvSpPr>
            <a:spLocks noGrp="1"/>
          </p:cNvSpPr>
          <p:nvPr>
            <p:ph type="sldNum" sz="quarter" idx="12"/>
          </p:nvPr>
        </p:nvSpPr>
        <p:spPr/>
        <p:txBody>
          <a:bodyPr/>
          <a:lstStyle/>
          <a:p>
            <a:fld id="{6979DFC9-49C2-472C-8164-27EAFCE086AB}" type="slidenum">
              <a:rPr lang="en-US" smtClean="0"/>
              <a:t>17</a:t>
            </a:fld>
            <a:endParaRPr lang="en-US"/>
          </a:p>
        </p:txBody>
      </p:sp>
      <p:sp>
        <p:nvSpPr>
          <p:cNvPr id="5" name="TextBox 4">
            <a:extLst>
              <a:ext uri="{FF2B5EF4-FFF2-40B4-BE49-F238E27FC236}">
                <a16:creationId xmlns:a16="http://schemas.microsoft.com/office/drawing/2014/main" id="{C73BA9A7-1F59-FB0B-2A74-6C284D6D093E}"/>
              </a:ext>
            </a:extLst>
          </p:cNvPr>
          <p:cNvSpPr txBox="1"/>
          <p:nvPr/>
        </p:nvSpPr>
        <p:spPr>
          <a:xfrm>
            <a:off x="457200" y="1685970"/>
            <a:ext cx="8534400" cy="4867230"/>
          </a:xfrm>
          <a:prstGeom prst="rect">
            <a:avLst/>
          </a:prstGeom>
          <a:noFill/>
        </p:spPr>
        <p:txBody>
          <a:bodyPr wrap="square" rtlCol="0">
            <a:spAutoFit/>
          </a:bodyPr>
          <a:lstStyle/>
          <a:p>
            <a:pPr marL="285750" indent="-285750">
              <a:lnSpc>
                <a:spcPct val="150000"/>
              </a:lnSpc>
              <a:spcAft>
                <a:spcPts val="1000"/>
              </a:spcAft>
              <a:buClr>
                <a:schemeClr val="tx1">
                  <a:lumMod val="95000"/>
                  <a:lumOff val="5000"/>
                </a:schemeClr>
              </a:buClr>
              <a:buFont typeface="Arial" panose="020B0604020202020204" pitchFamily="34" charset="0"/>
              <a:buChar char="•"/>
            </a:pPr>
            <a:r>
              <a:rPr lang="en-US" sz="1600" dirty="0">
                <a:latin typeface="Bookman Old Style" panose="02050604050505020204" pitchFamily="18" charset="0"/>
              </a:rPr>
              <a:t>S. </a:t>
            </a:r>
            <a:r>
              <a:rPr lang="en-US" sz="1600" dirty="0" err="1">
                <a:latin typeface="Bookman Old Style" panose="02050604050505020204" pitchFamily="18" charset="0"/>
              </a:rPr>
              <a:t>Vidros</a:t>
            </a:r>
            <a:r>
              <a:rPr lang="en-US" sz="1600" dirty="0">
                <a:latin typeface="Bookman Old Style" panose="02050604050505020204" pitchFamily="18" charset="0"/>
              </a:rPr>
              <a:t>, C. </a:t>
            </a:r>
            <a:r>
              <a:rPr lang="en-US" sz="1600" dirty="0" err="1">
                <a:latin typeface="Bookman Old Style" panose="02050604050505020204" pitchFamily="18" charset="0"/>
              </a:rPr>
              <a:t>Kolias</a:t>
            </a:r>
            <a:r>
              <a:rPr lang="en-US" sz="1600" dirty="0">
                <a:latin typeface="Bookman Old Style" panose="02050604050505020204" pitchFamily="18" charset="0"/>
              </a:rPr>
              <a:t> , G. </a:t>
            </a:r>
            <a:r>
              <a:rPr lang="en-US" sz="1600" dirty="0" err="1">
                <a:latin typeface="Bookman Old Style" panose="02050604050505020204" pitchFamily="18" charset="0"/>
              </a:rPr>
              <a:t>Kambourakis</a:t>
            </a:r>
            <a:r>
              <a:rPr lang="en-US" sz="1600" dirty="0">
                <a:latin typeface="Bookman Old Style" panose="02050604050505020204" pitchFamily="18" charset="0"/>
              </a:rPr>
              <a:t> ,and L. </a:t>
            </a:r>
            <a:r>
              <a:rPr lang="en-US" sz="1600" dirty="0" err="1">
                <a:latin typeface="Bookman Old Style" panose="02050604050505020204" pitchFamily="18" charset="0"/>
              </a:rPr>
              <a:t>Akoglu</a:t>
            </a:r>
            <a:r>
              <a:rPr lang="en-US" sz="1600" dirty="0">
                <a:latin typeface="Bookman Old Style" panose="02050604050505020204" pitchFamily="18" charset="0"/>
              </a:rPr>
              <a:t>, “Automatic Detection of Online Recruitment Frauds: Characteristics, Methods, and a Public Dataset”, Future Internet 2017, 9, 6; doi:10.3390/fi9010006. </a:t>
            </a:r>
          </a:p>
          <a:p>
            <a:pPr marL="285750" indent="-285750">
              <a:lnSpc>
                <a:spcPct val="150000"/>
              </a:lnSpc>
              <a:spcAft>
                <a:spcPts val="1000"/>
              </a:spcAft>
              <a:buClr>
                <a:schemeClr val="tx1">
                  <a:lumMod val="95000"/>
                  <a:lumOff val="5000"/>
                </a:schemeClr>
              </a:buClr>
              <a:buFont typeface="Arial" panose="020B0604020202020204" pitchFamily="34" charset="0"/>
              <a:buChar char="•"/>
            </a:pPr>
            <a:r>
              <a:rPr lang="en-US" sz="1600" dirty="0">
                <a:latin typeface="Bookman Old Style" panose="02050604050505020204" pitchFamily="18" charset="0"/>
              </a:rPr>
              <a:t> </a:t>
            </a:r>
            <a:r>
              <a:rPr lang="en-US" sz="1600" dirty="0" err="1">
                <a:latin typeface="Bookman Old Style" panose="02050604050505020204" pitchFamily="18" charset="0"/>
              </a:rPr>
              <a:t>Alharby</a:t>
            </a:r>
            <a:r>
              <a:rPr lang="en-US" sz="1600" dirty="0">
                <a:latin typeface="Bookman Old Style" panose="02050604050505020204" pitchFamily="18" charset="0"/>
              </a:rPr>
              <a:t>, “An Intelligent Model for Online Recruitment Fraud Detection”, Journal of Information Security, 2019, Vol 10, pp. 155- 176,https://doi.org/10.4236/iis.2019.103009.</a:t>
            </a:r>
          </a:p>
          <a:p>
            <a:pPr marL="285750" indent="-285750">
              <a:lnSpc>
                <a:spcPct val="150000"/>
              </a:lnSpc>
              <a:spcAft>
                <a:spcPts val="1000"/>
              </a:spcAft>
              <a:buClr>
                <a:schemeClr val="tx1">
                  <a:lumMod val="95000"/>
                  <a:lumOff val="5000"/>
                </a:schemeClr>
              </a:buClr>
              <a:buFont typeface="Arial" panose="020B0604020202020204" pitchFamily="34" charset="0"/>
              <a:buChar char="•"/>
            </a:pPr>
            <a:r>
              <a:rPr lang="en-US" sz="1600" dirty="0">
                <a:latin typeface="Bookman Old Style" panose="02050604050505020204" pitchFamily="18" charset="0"/>
              </a:rPr>
              <a:t>Tin Van Huynh1, Kiet Van Nguyen, Ngan </a:t>
            </a:r>
            <a:r>
              <a:rPr lang="en-US" sz="1600" dirty="0" err="1">
                <a:latin typeface="Bookman Old Style" panose="02050604050505020204" pitchFamily="18" charset="0"/>
              </a:rPr>
              <a:t>LuuThuy</a:t>
            </a:r>
            <a:r>
              <a:rPr lang="en-US" sz="1600" dirty="0">
                <a:latin typeface="Bookman Old Style" panose="02050604050505020204" pitchFamily="18" charset="0"/>
              </a:rPr>
              <a:t> Nguyen1, and Anh Gia-Tuan Nguyen, “Job Prediction: From DNN Models to Applications”, RIVF International Conference on Computing and Communication Technologies (RIVF), 2020.</a:t>
            </a:r>
          </a:p>
          <a:p>
            <a:pPr marL="285750" indent="-285750">
              <a:lnSpc>
                <a:spcPct val="150000"/>
              </a:lnSpc>
              <a:spcAft>
                <a:spcPts val="1000"/>
              </a:spcAft>
              <a:buClr>
                <a:schemeClr val="tx1">
                  <a:lumMod val="95000"/>
                  <a:lumOff val="5000"/>
                </a:schemeClr>
              </a:buClr>
              <a:buFont typeface="Arial" panose="020B0604020202020204" pitchFamily="34" charset="0"/>
              <a:buChar char="•"/>
            </a:pPr>
            <a:r>
              <a:rPr lang="en-US" sz="1600" dirty="0">
                <a:latin typeface="Bookman Old Style" panose="02050604050505020204" pitchFamily="18" charset="0"/>
              </a:rPr>
              <a:t>Jiawei Zhang, Bowen Dong, Philip S. Yu, “FAKEDETECTOR: Effective Fake News Detection with Deep Diffusive Neural Network”, IEEE 36th International Conference on Data Engineering (ICDE), 2020. </a:t>
            </a:r>
          </a:p>
        </p:txBody>
      </p:sp>
      <p:pic>
        <p:nvPicPr>
          <p:cNvPr id="3" name="Picture 2">
            <a:extLst>
              <a:ext uri="{FF2B5EF4-FFF2-40B4-BE49-F238E27FC236}">
                <a16:creationId xmlns:a16="http://schemas.microsoft.com/office/drawing/2014/main" id="{72767910-1478-078F-2FF5-41E2396254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9887" y="92760"/>
            <a:ext cx="704370" cy="83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850" y="2667000"/>
            <a:ext cx="3924300" cy="1143000"/>
          </a:xfrm>
        </p:spPr>
        <p:txBody>
          <a:bodyPr/>
          <a:lstStyle/>
          <a:p>
            <a:pPr algn="ctr"/>
            <a:r>
              <a:rPr lang="en-US" b="1" u="sng" dirty="0">
                <a:latin typeface="Century" panose="02040604050505020304" pitchFamily="18" charset="0"/>
              </a:rPr>
              <a:t>THANK YOU</a:t>
            </a:r>
            <a:endParaRPr lang="en-IN" b="1" u="sng" dirty="0">
              <a:latin typeface="Century" panose="02040604050505020304" pitchFamily="18" charset="0"/>
            </a:endParaRPr>
          </a:p>
        </p:txBody>
      </p:sp>
      <p:sp>
        <p:nvSpPr>
          <p:cNvPr id="5" name="Slide Number Placeholder 4"/>
          <p:cNvSpPr>
            <a:spLocks noGrp="1"/>
          </p:cNvSpPr>
          <p:nvPr>
            <p:ph type="sldNum" sz="quarter" idx="12"/>
          </p:nvPr>
        </p:nvSpPr>
        <p:spPr/>
        <p:txBody>
          <a:bodyPr/>
          <a:lstStyle/>
          <a:p>
            <a:fld id="{6979DFC9-49C2-472C-8164-27EAFCE086AB}" type="slidenum">
              <a:rPr lang="en-US" smtClean="0"/>
              <a:t>18</a:t>
            </a:fld>
            <a:endParaRPr lang="en-US" dirty="0"/>
          </a:p>
        </p:txBody>
      </p:sp>
      <p:pic>
        <p:nvPicPr>
          <p:cNvPr id="3" name="Picture 2">
            <a:extLst>
              <a:ext uri="{FF2B5EF4-FFF2-40B4-BE49-F238E27FC236}">
                <a16:creationId xmlns:a16="http://schemas.microsoft.com/office/drawing/2014/main" id="{C5566241-8782-4772-D7E3-DC90A65774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8661"/>
            <a:ext cx="832437" cy="99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BBAD-C7F1-7718-7AE6-B43CE9495C8C}"/>
              </a:ext>
            </a:extLst>
          </p:cNvPr>
          <p:cNvSpPr>
            <a:spLocks noGrp="1"/>
          </p:cNvSpPr>
          <p:nvPr>
            <p:ph type="title"/>
          </p:nvPr>
        </p:nvSpPr>
        <p:spPr/>
        <p:txBody>
          <a:bodyPr>
            <a:normAutofit/>
          </a:bodyPr>
          <a:lstStyle/>
          <a:p>
            <a:pPr algn="ctr"/>
            <a:r>
              <a:rPr lang="en-US" sz="3200" b="1" u="sng" dirty="0">
                <a:latin typeface="Century" panose="02040604050505020304" pitchFamily="18" charset="0"/>
              </a:rPr>
              <a:t>Title Explanation</a:t>
            </a:r>
            <a:endParaRPr lang="en-IN" sz="3200" b="1" u="sng"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F693924E-0072-0F3F-B650-8D7D5CCBBF10}"/>
              </a:ext>
            </a:extLst>
          </p:cNvPr>
          <p:cNvSpPr>
            <a:spLocks noGrp="1"/>
          </p:cNvSpPr>
          <p:nvPr>
            <p:ph type="sldNum" sz="quarter" idx="12"/>
          </p:nvPr>
        </p:nvSpPr>
        <p:spPr/>
        <p:txBody>
          <a:bodyPr/>
          <a:lstStyle/>
          <a:p>
            <a:fld id="{6979DFC9-49C2-472C-8164-27EAFCE086AB}" type="slidenum">
              <a:rPr lang="en-US" smtClean="0"/>
              <a:t>2</a:t>
            </a:fld>
            <a:endParaRPr lang="en-US"/>
          </a:p>
        </p:txBody>
      </p:sp>
      <p:sp>
        <p:nvSpPr>
          <p:cNvPr id="8" name="TextBox 7">
            <a:extLst>
              <a:ext uri="{FF2B5EF4-FFF2-40B4-BE49-F238E27FC236}">
                <a16:creationId xmlns:a16="http://schemas.microsoft.com/office/drawing/2014/main" id="{5C2F4E9F-3DAE-7A88-BD50-CA354D5BEFA6}"/>
              </a:ext>
            </a:extLst>
          </p:cNvPr>
          <p:cNvSpPr txBox="1"/>
          <p:nvPr/>
        </p:nvSpPr>
        <p:spPr>
          <a:xfrm>
            <a:off x="958596" y="1981200"/>
            <a:ext cx="7042404" cy="3416320"/>
          </a:xfrm>
          <a:prstGeom prst="rect">
            <a:avLst/>
          </a:prstGeom>
          <a:noFill/>
        </p:spPr>
        <p:txBody>
          <a:bodyPr wrap="square" rtlCol="0">
            <a:spAutoFit/>
          </a:bodyPr>
          <a:lstStyle/>
          <a:p>
            <a:pPr>
              <a:buFont typeface="+mj-lt"/>
              <a:buAutoNum type="arabicPeriod"/>
            </a:pPr>
            <a:r>
              <a:rPr lang="en-US" b="1" u="sng" dirty="0">
                <a:latin typeface="Bookman Old Style" panose="02050604050505020204" pitchFamily="18" charset="0"/>
              </a:rPr>
              <a:t>Fake Job Post</a:t>
            </a:r>
            <a:r>
              <a:rPr lang="en-US" dirty="0">
                <a:latin typeface="Bookman Old Style" panose="02050604050505020204" pitchFamily="18" charset="0"/>
              </a:rPr>
              <a:t>: Refers to job postings that are fraudulent in nature. These could be postings for non-existent jobs &amp; scam job offers.</a:t>
            </a:r>
          </a:p>
          <a:p>
            <a:pPr>
              <a:buFont typeface="+mj-lt"/>
              <a:buAutoNum type="arabicPeriod"/>
            </a:pPr>
            <a:r>
              <a:rPr lang="en-US" b="1" u="sng" dirty="0">
                <a:latin typeface="Bookman Old Style" panose="02050604050505020204" pitchFamily="18" charset="0"/>
              </a:rPr>
              <a:t>Prediction</a:t>
            </a:r>
            <a:r>
              <a:rPr lang="en-US" dirty="0">
                <a:latin typeface="Bookman Old Style" panose="02050604050505020204" pitchFamily="18" charset="0"/>
              </a:rPr>
              <a:t>: Indicates that the goal is to forecast or determine in advance whether a job posting is fake or legitimate based on certain criteria or features.</a:t>
            </a:r>
          </a:p>
          <a:p>
            <a:pPr>
              <a:buFont typeface="+mj-lt"/>
              <a:buAutoNum type="arabicPeriod"/>
            </a:pPr>
            <a:r>
              <a:rPr lang="en-US" b="1" u="sng" dirty="0">
                <a:latin typeface="Bookman Old Style" panose="02050604050505020204" pitchFamily="18" charset="0"/>
              </a:rPr>
              <a:t>Using Machine Learning Algorithms</a:t>
            </a:r>
            <a:r>
              <a:rPr lang="en-US" dirty="0">
                <a:latin typeface="Bookman Old Style" panose="02050604050505020204" pitchFamily="18" charset="0"/>
              </a:rPr>
              <a:t>: Highlights the methodology employed, which involves leveraging various machine learning models and techniques to analyze data related to job postings and classify them as either genuine or fake.</a:t>
            </a:r>
          </a:p>
          <a:p>
            <a:endParaRPr lang="en-IN" dirty="0">
              <a:latin typeface="Bookman Old Style" panose="02050604050505020204" pitchFamily="18" charset="0"/>
            </a:endParaRPr>
          </a:p>
        </p:txBody>
      </p:sp>
      <p:pic>
        <p:nvPicPr>
          <p:cNvPr id="9" name="Picture 8">
            <a:extLst>
              <a:ext uri="{FF2B5EF4-FFF2-40B4-BE49-F238E27FC236}">
                <a16:creationId xmlns:a16="http://schemas.microsoft.com/office/drawing/2014/main" id="{5D14BB16-22BD-D9BA-AFB6-2F4166D609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35776" y="161925"/>
            <a:ext cx="952500" cy="1133475"/>
          </a:xfrm>
          <a:prstGeom prst="rect">
            <a:avLst/>
          </a:prstGeom>
          <a:noFill/>
          <a:ln>
            <a:noFill/>
          </a:ln>
        </p:spPr>
      </p:pic>
    </p:spTree>
    <p:extLst>
      <p:ext uri="{BB962C8B-B14F-4D97-AF65-F5344CB8AC3E}">
        <p14:creationId xmlns:p14="http://schemas.microsoft.com/office/powerpoint/2010/main" val="177513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2743200" cy="896112"/>
          </a:xfrm>
        </p:spPr>
        <p:txBody>
          <a:bodyPr>
            <a:normAutofit/>
          </a:bodyPr>
          <a:lstStyle/>
          <a:p>
            <a:r>
              <a:rPr lang="en-US" sz="3200" b="1" u="sng" dirty="0">
                <a:solidFill>
                  <a:schemeClr val="tx1">
                    <a:lumMod val="95000"/>
                    <a:lumOff val="5000"/>
                  </a:schemeClr>
                </a:solidFill>
                <a:latin typeface="Century" panose="02040604050505020304" pitchFamily="18" charset="0"/>
              </a:rPr>
              <a:t>ABSTRACT</a:t>
            </a:r>
          </a:p>
        </p:txBody>
      </p:sp>
      <p:sp>
        <p:nvSpPr>
          <p:cNvPr id="3" name="Content Placeholder 2"/>
          <p:cNvSpPr>
            <a:spLocks noGrp="1"/>
          </p:cNvSpPr>
          <p:nvPr>
            <p:ph idx="1"/>
          </p:nvPr>
        </p:nvSpPr>
        <p:spPr>
          <a:xfrm>
            <a:off x="304800" y="1917173"/>
            <a:ext cx="8686800" cy="3874027"/>
          </a:xfrm>
        </p:spPr>
        <p:txBody>
          <a:bodyPr>
            <a:normAutofit/>
          </a:bodyPr>
          <a:lstStyle/>
          <a:p>
            <a:pPr algn="just">
              <a:buClr>
                <a:schemeClr val="tx1"/>
              </a:buClr>
              <a:buFont typeface="Arial" panose="020B0604020202020204" pitchFamily="34" charset="0"/>
              <a:buChar char="•"/>
            </a:pPr>
            <a:r>
              <a:rPr lang="en-US" sz="1800" dirty="0">
                <a:latin typeface="Bookman Old Style" panose="02050604050505020204" pitchFamily="18" charset="0"/>
              </a:rPr>
              <a:t>During the pandemic, there is strong rise in the number of online job posted on various job portals. So, fake job posting prediction task is going to be big problems for all.</a:t>
            </a:r>
            <a:r>
              <a:rPr lang="en-US" sz="1800" dirty="0">
                <a:effectLst/>
                <a:latin typeface="Bookman Old Style" panose="02050604050505020204" pitchFamily="18" charset="0"/>
                <a:ea typeface="Calibri" panose="020F0502020204030204" pitchFamily="34" charset="0"/>
              </a:rPr>
              <a:t> </a:t>
            </a:r>
            <a:endParaRPr lang="en-US" sz="1800" dirty="0">
              <a:latin typeface="Bookman Old Style" panose="02050604050505020204" pitchFamily="18" charset="0"/>
              <a:cs typeface="Times New Roman" panose="02020603050405020304" pitchFamily="18" charset="0"/>
            </a:endParaRPr>
          </a:p>
          <a:p>
            <a:pPr lvl="0" algn="just">
              <a:buClr>
                <a:schemeClr val="tx1"/>
              </a:buClr>
              <a:buFont typeface="Arial" panose="020B0604020202020204" pitchFamily="34" charset="0"/>
              <a:buChar char="•"/>
            </a:pPr>
            <a:r>
              <a:rPr lang="en-US" sz="1800" dirty="0">
                <a:latin typeface="Bookman Old Style" panose="02050604050505020204" pitchFamily="18" charset="0"/>
                <a:cs typeface="Times New Roman" panose="02020603050405020304" pitchFamily="18" charset="0"/>
              </a:rPr>
              <a:t>Thus, these fake jobs can be precisely detected and classified from a pool of job posts of both fake and real jobs by using advanced deep learning as well as machine learning classification algorithms.</a:t>
            </a:r>
          </a:p>
          <a:p>
            <a:pPr lvl="0" algn="just">
              <a:buClr>
                <a:schemeClr val="tx1"/>
              </a:buClr>
              <a:buFont typeface="Arial" panose="020B0604020202020204" pitchFamily="34" charset="0"/>
              <a:buChar char="•"/>
            </a:pPr>
            <a:r>
              <a:rPr lang="en-US" sz="1800" dirty="0">
                <a:latin typeface="Bookman Old Style" panose="02050604050505020204" pitchFamily="18" charset="0"/>
                <a:cs typeface="Times New Roman" panose="02020603050405020304" pitchFamily="18" charset="0"/>
              </a:rPr>
              <a:t>This paper proposed to use different data mining techniques and classification algorithm like KNN, decision tree, support vector machine, naive bayes classifier, random forest classifier, multilayer perceptron and deep neural network to predict a job post if it is real or fraudulent.</a:t>
            </a:r>
          </a:p>
          <a:p>
            <a:pPr lvl="0" algn="just">
              <a:buClr>
                <a:schemeClr val="tx1"/>
              </a:buClr>
              <a:buFont typeface="Arial" panose="020B0604020202020204" pitchFamily="34" charset="0"/>
              <a:buChar char="•"/>
            </a:pPr>
            <a:r>
              <a:rPr lang="en-US" sz="1800" dirty="0">
                <a:latin typeface="Bookman Old Style" panose="02050604050505020204" pitchFamily="18" charset="0"/>
                <a:cs typeface="Times New Roman" panose="02020603050405020304" pitchFamily="18" charset="0"/>
              </a:rPr>
              <a:t>We have experimented on Dataset which containing 18000 employee samples .We have used three dense layers for this deep neural network classifier. </a:t>
            </a:r>
          </a:p>
        </p:txBody>
      </p:sp>
      <p:sp>
        <p:nvSpPr>
          <p:cNvPr id="6" name="Slide Number Placeholder 5"/>
          <p:cNvSpPr>
            <a:spLocks noGrp="1"/>
          </p:cNvSpPr>
          <p:nvPr>
            <p:ph type="sldNum" sz="quarter" idx="12"/>
          </p:nvPr>
        </p:nvSpPr>
        <p:spPr/>
        <p:txBody>
          <a:bodyPr/>
          <a:lstStyle/>
          <a:p>
            <a:fld id="{6979DFC9-49C2-472C-8164-27EAFCE086AB}" type="slidenum">
              <a:rPr lang="en-US" smtClean="0"/>
              <a:t>3</a:t>
            </a:fld>
            <a:endParaRPr lang="en-US"/>
          </a:p>
        </p:txBody>
      </p:sp>
      <p:pic>
        <p:nvPicPr>
          <p:cNvPr id="4" name="Picture 3">
            <a:extLst>
              <a:ext uri="{FF2B5EF4-FFF2-40B4-BE49-F238E27FC236}">
                <a16:creationId xmlns:a16="http://schemas.microsoft.com/office/drawing/2014/main" id="{C785A538-C4C2-F5AE-EBE3-3903CF538B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1780" y="83978"/>
            <a:ext cx="952500" cy="113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56488"/>
            <a:ext cx="3810000" cy="896112"/>
          </a:xfrm>
        </p:spPr>
        <p:txBody>
          <a:bodyPr>
            <a:normAutofit/>
          </a:bodyPr>
          <a:lstStyle/>
          <a:p>
            <a:r>
              <a:rPr lang="en-US" sz="3200" b="1" u="sng" dirty="0">
                <a:solidFill>
                  <a:schemeClr val="tx1">
                    <a:lumMod val="95000"/>
                    <a:lumOff val="5000"/>
                  </a:schemeClr>
                </a:solidFill>
                <a:latin typeface="Century" panose="02040604050505020304" pitchFamily="18" charset="0"/>
              </a:rPr>
              <a:t>INTRODUCTION</a:t>
            </a:r>
          </a:p>
        </p:txBody>
      </p:sp>
      <p:sp>
        <p:nvSpPr>
          <p:cNvPr id="3" name="Content Placeholder 2"/>
          <p:cNvSpPr>
            <a:spLocks noGrp="1"/>
          </p:cNvSpPr>
          <p:nvPr>
            <p:ph idx="1"/>
          </p:nvPr>
        </p:nvSpPr>
        <p:spPr>
          <a:xfrm>
            <a:off x="457200" y="1905000"/>
            <a:ext cx="8229600" cy="2959627"/>
          </a:xfrm>
        </p:spPr>
        <p:txBody>
          <a:bodyPr>
            <a:normAutofit/>
          </a:bodyPr>
          <a:lstStyle/>
          <a:p>
            <a:pPr algn="just">
              <a:buClr>
                <a:schemeClr val="tx1"/>
              </a:buClr>
              <a:buFont typeface="Wingdings" panose="05000000000000000000" pitchFamily="2" charset="2"/>
              <a:buChar char="Ø"/>
            </a:pPr>
            <a:r>
              <a:rPr lang="en-US" sz="1800" dirty="0">
                <a:latin typeface="Bookman Old Style" panose="02050604050505020204" pitchFamily="18" charset="0"/>
              </a:rPr>
              <a:t>In modern time, the development in the field of industry and technology has opened a huge opportunity for new and diverse jobs for the job seekers.</a:t>
            </a:r>
            <a:endParaRPr lang="en-US" sz="1800" dirty="0">
              <a:latin typeface="Bookman Old Style" panose="02050604050505020204" pitchFamily="18" charset="0"/>
              <a:cs typeface="Times New Roman" panose="02020603050405020304" pitchFamily="18" charset="0"/>
            </a:endParaRPr>
          </a:p>
          <a:p>
            <a:pPr algn="just">
              <a:buClr>
                <a:schemeClr val="tx1"/>
              </a:buClr>
              <a:buFont typeface="Wingdings" panose="05000000000000000000" pitchFamily="2" charset="2"/>
              <a:buChar char="Ø"/>
            </a:pPr>
            <a:r>
              <a:rPr lang="en-US" sz="1800" dirty="0">
                <a:latin typeface="Bookman Old Style" panose="02050604050505020204" pitchFamily="18" charset="0"/>
              </a:rPr>
              <a:t>With the help of the advertisements of these job offers, job seekers find out their options depending on their time, qualification, experience, suitability etc.</a:t>
            </a:r>
            <a:r>
              <a:rPr lang="en-US" sz="1400" dirty="0"/>
              <a:t> </a:t>
            </a:r>
          </a:p>
          <a:p>
            <a:pPr algn="just">
              <a:buClr>
                <a:schemeClr val="tx1"/>
              </a:buClr>
              <a:buFont typeface="Wingdings" panose="05000000000000000000" pitchFamily="2" charset="2"/>
              <a:buChar char="Ø"/>
            </a:pPr>
            <a:r>
              <a:rPr lang="en-US" sz="1800" dirty="0">
                <a:latin typeface="Bookman Old Style" panose="02050604050505020204" pitchFamily="18" charset="0"/>
              </a:rPr>
              <a:t>Recruitment process is now influenced by the power of internet and social media. Since the successful completion of a recruitment process is dependent on its advertisement, the impact of social media over this is tremendous.</a:t>
            </a:r>
          </a:p>
        </p:txBody>
      </p:sp>
      <p:sp>
        <p:nvSpPr>
          <p:cNvPr id="6" name="Slide Number Placeholder 5"/>
          <p:cNvSpPr>
            <a:spLocks noGrp="1"/>
          </p:cNvSpPr>
          <p:nvPr>
            <p:ph type="sldNum" sz="quarter" idx="12"/>
          </p:nvPr>
        </p:nvSpPr>
        <p:spPr/>
        <p:txBody>
          <a:bodyPr/>
          <a:lstStyle/>
          <a:p>
            <a:fld id="{6979DFC9-49C2-472C-8164-27EAFCE086AB}" type="slidenum">
              <a:rPr lang="en-US" smtClean="0"/>
              <a:t>4</a:t>
            </a:fld>
            <a:endParaRPr lang="en-US"/>
          </a:p>
        </p:txBody>
      </p:sp>
      <p:pic>
        <p:nvPicPr>
          <p:cNvPr id="4" name="Picture 3">
            <a:extLst>
              <a:ext uri="{FF2B5EF4-FFF2-40B4-BE49-F238E27FC236}">
                <a16:creationId xmlns:a16="http://schemas.microsoft.com/office/drawing/2014/main" id="{9ABEA017-566F-0EF6-575F-4605A1B0B7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34350" y="34212"/>
            <a:ext cx="952500" cy="113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4A68-5094-E9B0-DAF7-AE54B90E957D}"/>
              </a:ext>
            </a:extLst>
          </p:cNvPr>
          <p:cNvSpPr>
            <a:spLocks noGrp="1"/>
          </p:cNvSpPr>
          <p:nvPr>
            <p:ph type="title"/>
          </p:nvPr>
        </p:nvSpPr>
        <p:spPr>
          <a:xfrm>
            <a:off x="-304800" y="685800"/>
            <a:ext cx="6851904" cy="1143000"/>
          </a:xfrm>
        </p:spPr>
        <p:txBody>
          <a:bodyPr>
            <a:normAutofit/>
          </a:bodyPr>
          <a:lstStyle/>
          <a:p>
            <a:pPr algn="ctr"/>
            <a:r>
              <a:rPr lang="en-IN" sz="3200" b="1" u="sng" dirty="0">
                <a:solidFill>
                  <a:schemeClr val="tx1"/>
                </a:solidFill>
                <a:latin typeface="Century" panose="02040604050505020304" pitchFamily="18" charset="0"/>
              </a:rPr>
              <a:t>EXISTING</a:t>
            </a:r>
            <a:r>
              <a:rPr lang="en-IN" sz="3200" b="1" u="sng" dirty="0">
                <a:solidFill>
                  <a:schemeClr val="tx1"/>
                </a:solidFill>
                <a:latin typeface="Bookman Old Style" panose="02050604050505020204" pitchFamily="18" charset="0"/>
              </a:rPr>
              <a:t> </a:t>
            </a:r>
            <a:r>
              <a:rPr lang="en-IN" sz="3200" b="1" u="sng" dirty="0">
                <a:solidFill>
                  <a:schemeClr val="tx1"/>
                </a:solidFill>
                <a:latin typeface="Century" panose="02040604050505020304" pitchFamily="18" charset="0"/>
              </a:rPr>
              <a:t>SYSTEM</a:t>
            </a:r>
            <a:endParaRPr lang="en-US" sz="3200" b="1" dirty="0">
              <a:latin typeface="Century" panose="02040604050505020304" pitchFamily="18" charset="0"/>
            </a:endParaRPr>
          </a:p>
        </p:txBody>
      </p:sp>
      <p:sp>
        <p:nvSpPr>
          <p:cNvPr id="3" name="Content Placeholder 2">
            <a:extLst>
              <a:ext uri="{FF2B5EF4-FFF2-40B4-BE49-F238E27FC236}">
                <a16:creationId xmlns:a16="http://schemas.microsoft.com/office/drawing/2014/main" id="{43D3B995-464A-4248-F44A-EFC200C7633B}"/>
              </a:ext>
            </a:extLst>
          </p:cNvPr>
          <p:cNvSpPr>
            <a:spLocks noGrp="1"/>
          </p:cNvSpPr>
          <p:nvPr>
            <p:ph idx="1"/>
          </p:nvPr>
        </p:nvSpPr>
        <p:spPr>
          <a:xfrm>
            <a:off x="768096" y="1981200"/>
            <a:ext cx="7290055" cy="4023360"/>
          </a:xfrm>
        </p:spPr>
        <p:txBody>
          <a:bodyPr>
            <a:normAutofit fontScale="92500" lnSpcReduction="20000"/>
          </a:bodyPr>
          <a:lstStyle/>
          <a:p>
            <a:pPr algn="just">
              <a:lnSpc>
                <a:spcPct val="150000"/>
              </a:lnSpc>
            </a:pPr>
            <a:r>
              <a:rPr lang="en-US" sz="1800" dirty="0" err="1">
                <a:latin typeface="Bookman Old Style" panose="02050604050505020204" pitchFamily="18" charset="0"/>
              </a:rPr>
              <a:t>Vidros</a:t>
            </a:r>
            <a:r>
              <a:rPr lang="en-US" sz="1800" dirty="0">
                <a:latin typeface="Bookman Old Style" panose="02050604050505020204" pitchFamily="18" charset="0"/>
              </a:rPr>
              <a:t> et al. identified job scammers as fake online job advertiser. They found statistics about many real and renowned companies and enterprises who produced fake job advertisements or vacancy posts with </a:t>
            </a:r>
            <a:r>
              <a:rPr lang="en-US" sz="1800" dirty="0" err="1">
                <a:latin typeface="Bookman Old Style" panose="02050604050505020204" pitchFamily="18" charset="0"/>
              </a:rPr>
              <a:t>illmotive</a:t>
            </a:r>
            <a:r>
              <a:rPr lang="en-US" sz="1800" dirty="0">
                <a:latin typeface="Bookman Old Style" panose="02050604050505020204" pitchFamily="18" charset="0"/>
              </a:rPr>
              <a:t>. They experimented on EMSCAD dataset using several classification algorithms like naive bayes classifier, random forest classifier, Zero R, One R etc. Random Forest Classifier showed the best performance on the dataset with 89.5% classification accuracy. Alghamdi et al. proposed a model to detect fraud exposure in an online recruitment system. They experimented on EMSCAD dataset using machine learning algorithm.</a:t>
            </a:r>
          </a:p>
        </p:txBody>
      </p:sp>
      <p:sp>
        <p:nvSpPr>
          <p:cNvPr id="4" name="Slide Number Placeholder 3">
            <a:extLst>
              <a:ext uri="{FF2B5EF4-FFF2-40B4-BE49-F238E27FC236}">
                <a16:creationId xmlns:a16="http://schemas.microsoft.com/office/drawing/2014/main" id="{CE02D2E0-2E7C-0EC9-70B3-80C40DAD4C9E}"/>
              </a:ext>
            </a:extLst>
          </p:cNvPr>
          <p:cNvSpPr>
            <a:spLocks noGrp="1"/>
          </p:cNvSpPr>
          <p:nvPr>
            <p:ph type="sldNum" sz="quarter" idx="12"/>
          </p:nvPr>
        </p:nvSpPr>
        <p:spPr/>
        <p:txBody>
          <a:bodyPr/>
          <a:lstStyle/>
          <a:p>
            <a:fld id="{6979DFC9-49C2-472C-8164-27EAFCE086AB}" type="slidenum">
              <a:rPr lang="en-US" smtClean="0"/>
              <a:t>5</a:t>
            </a:fld>
            <a:endParaRPr lang="en-US"/>
          </a:p>
        </p:txBody>
      </p:sp>
      <p:pic>
        <p:nvPicPr>
          <p:cNvPr id="5" name="Picture 4">
            <a:extLst>
              <a:ext uri="{FF2B5EF4-FFF2-40B4-BE49-F238E27FC236}">
                <a16:creationId xmlns:a16="http://schemas.microsoft.com/office/drawing/2014/main" id="{73924BA8-BB65-21EC-0D14-1F6EA32B38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0" y="81874"/>
            <a:ext cx="952500" cy="1133475"/>
          </a:xfrm>
          <a:prstGeom prst="rect">
            <a:avLst/>
          </a:prstGeom>
          <a:noFill/>
          <a:ln>
            <a:noFill/>
          </a:ln>
        </p:spPr>
      </p:pic>
    </p:spTree>
    <p:extLst>
      <p:ext uri="{BB962C8B-B14F-4D97-AF65-F5344CB8AC3E}">
        <p14:creationId xmlns:p14="http://schemas.microsoft.com/office/powerpoint/2010/main" val="22696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64487"/>
            <a:ext cx="8229600" cy="1143000"/>
          </a:xfrm>
        </p:spPr>
        <p:txBody>
          <a:bodyPr>
            <a:normAutofit/>
          </a:bodyPr>
          <a:lstStyle/>
          <a:p>
            <a:r>
              <a:rPr lang="en-IN" sz="3200" b="1" u="sng" dirty="0">
                <a:solidFill>
                  <a:schemeClr val="tx1"/>
                </a:solidFill>
                <a:latin typeface="Century" panose="02040604050505020304" pitchFamily="18" charset="0"/>
              </a:rPr>
              <a:t>PROPOSED </a:t>
            </a:r>
            <a:r>
              <a:rPr lang="en-IN" sz="3200" b="1" u="sng" dirty="0">
                <a:latin typeface="Century" panose="02040604050505020304" pitchFamily="18" charset="0"/>
              </a:rPr>
              <a:t>SYSTEM</a:t>
            </a:r>
            <a:endParaRPr lang="en-IN" sz="3200" b="1" u="sng" dirty="0">
              <a:solidFill>
                <a:schemeClr val="tx1"/>
              </a:solidFill>
              <a:latin typeface="Century" panose="02040604050505020304" pitchFamily="18" charset="0"/>
            </a:endParaRPr>
          </a:p>
        </p:txBody>
      </p:sp>
      <p:sp>
        <p:nvSpPr>
          <p:cNvPr id="3" name="Content Placeholder 2"/>
          <p:cNvSpPr>
            <a:spLocks noGrp="1"/>
          </p:cNvSpPr>
          <p:nvPr>
            <p:ph idx="1"/>
          </p:nvPr>
        </p:nvSpPr>
        <p:spPr>
          <a:xfrm>
            <a:off x="675303" y="1697962"/>
            <a:ext cx="7704667" cy="1143000"/>
          </a:xfrm>
        </p:spPr>
        <p:txBody>
          <a:bodyPr>
            <a:noAutofit/>
          </a:bodyPr>
          <a:lstStyle/>
          <a:p>
            <a:pPr algn="just">
              <a:lnSpc>
                <a:spcPct val="150000"/>
              </a:lnSpc>
              <a:spcAft>
                <a:spcPts val="1000"/>
              </a:spcAft>
              <a:buClr>
                <a:schemeClr val="tx1">
                  <a:lumMod val="95000"/>
                  <a:lumOff val="5000"/>
                </a:schemeClr>
              </a:buClr>
              <a:buFont typeface="Wingdings" panose="05000000000000000000" pitchFamily="2" charset="2"/>
              <a:buChar char="§"/>
            </a:pPr>
            <a:r>
              <a:rPr lang="en-US" sz="1800" dirty="0">
                <a:latin typeface="Bookman Old Style" panose="02050604050505020204" pitchFamily="18" charset="0"/>
              </a:rPr>
              <a:t>In our proposed model uses to use different machine learning techniques and classification algorithm like</a:t>
            </a:r>
          </a:p>
        </p:txBody>
      </p:sp>
      <p:sp>
        <p:nvSpPr>
          <p:cNvPr id="4" name="Slide Number Placeholder 3"/>
          <p:cNvSpPr>
            <a:spLocks noGrp="1"/>
          </p:cNvSpPr>
          <p:nvPr>
            <p:ph type="sldNum" sz="quarter" idx="12"/>
          </p:nvPr>
        </p:nvSpPr>
        <p:spPr/>
        <p:txBody>
          <a:bodyPr/>
          <a:lstStyle/>
          <a:p>
            <a:fld id="{6979DFC9-49C2-472C-8164-27EAFCE086AB}" type="slidenum">
              <a:rPr lang="en-US" smtClean="0"/>
              <a:t>6</a:t>
            </a:fld>
            <a:endParaRPr lang="en-US"/>
          </a:p>
        </p:txBody>
      </p:sp>
      <p:sp>
        <p:nvSpPr>
          <p:cNvPr id="5" name="TextBox 4">
            <a:extLst>
              <a:ext uri="{FF2B5EF4-FFF2-40B4-BE49-F238E27FC236}">
                <a16:creationId xmlns:a16="http://schemas.microsoft.com/office/drawing/2014/main" id="{4713A79F-E06A-88F4-7F70-DA8F564FE21F}"/>
              </a:ext>
            </a:extLst>
          </p:cNvPr>
          <p:cNvSpPr txBox="1"/>
          <p:nvPr/>
        </p:nvSpPr>
        <p:spPr>
          <a:xfrm>
            <a:off x="990600" y="2534584"/>
            <a:ext cx="6553200" cy="2031325"/>
          </a:xfrm>
          <a:prstGeom prst="rect">
            <a:avLst/>
          </a:prstGeom>
          <a:noFill/>
        </p:spPr>
        <p:txBody>
          <a:bodyPr wrap="square" rtlCol="0">
            <a:spAutoFit/>
          </a:bodyPr>
          <a:lstStyle/>
          <a:p>
            <a:pPr marL="342900" indent="-342900">
              <a:buFont typeface="+mj-lt"/>
              <a:buAutoNum type="arabicPeriod"/>
            </a:pPr>
            <a:r>
              <a:rPr lang="en-US" sz="1800" dirty="0">
                <a:latin typeface="Bookman Old Style" panose="02050604050505020204" pitchFamily="18" charset="0"/>
              </a:rPr>
              <a:t>KNN</a:t>
            </a:r>
          </a:p>
          <a:p>
            <a:pPr marL="342900" indent="-342900">
              <a:buFont typeface="+mj-lt"/>
              <a:buAutoNum type="arabicPeriod"/>
            </a:pPr>
            <a:r>
              <a:rPr lang="en-US" sz="1800" dirty="0">
                <a:latin typeface="Bookman Old Style" panose="02050604050505020204" pitchFamily="18" charset="0"/>
              </a:rPr>
              <a:t>decision tree</a:t>
            </a:r>
          </a:p>
          <a:p>
            <a:pPr marL="342900" indent="-342900">
              <a:buFont typeface="+mj-lt"/>
              <a:buAutoNum type="arabicPeriod"/>
            </a:pPr>
            <a:r>
              <a:rPr lang="en-US" dirty="0">
                <a:latin typeface="Bookman Old Style" panose="02050604050505020204" pitchFamily="18" charset="0"/>
              </a:rPr>
              <a:t>S</a:t>
            </a:r>
            <a:r>
              <a:rPr lang="en-US" sz="1800" dirty="0">
                <a:latin typeface="Bookman Old Style" panose="02050604050505020204" pitchFamily="18" charset="0"/>
              </a:rPr>
              <a:t>upport vector machine</a:t>
            </a:r>
          </a:p>
          <a:p>
            <a:pPr marL="342900" indent="-342900">
              <a:buFont typeface="+mj-lt"/>
              <a:buAutoNum type="arabicPeriod"/>
            </a:pPr>
            <a:r>
              <a:rPr lang="en-US" sz="1800" dirty="0">
                <a:latin typeface="Bookman Old Style" panose="02050604050505020204" pitchFamily="18" charset="0"/>
              </a:rPr>
              <a:t>naive bayes classifier </a:t>
            </a:r>
          </a:p>
          <a:p>
            <a:pPr marL="342900" indent="-342900">
              <a:buFont typeface="+mj-lt"/>
              <a:buAutoNum type="arabicPeriod"/>
            </a:pPr>
            <a:r>
              <a:rPr lang="en-US" sz="1800" dirty="0">
                <a:latin typeface="Bookman Old Style" panose="02050604050505020204" pitchFamily="18" charset="0"/>
              </a:rPr>
              <a:t>random forest classifier </a:t>
            </a:r>
          </a:p>
          <a:p>
            <a:pPr marL="342900" indent="-342900">
              <a:buFont typeface="+mj-lt"/>
              <a:buAutoNum type="arabicPeriod"/>
            </a:pPr>
            <a:r>
              <a:rPr lang="en-US" sz="1800" dirty="0">
                <a:latin typeface="Bookman Old Style" panose="02050604050505020204" pitchFamily="18" charset="0"/>
              </a:rPr>
              <a:t>multilayer perceptron</a:t>
            </a:r>
            <a:endParaRPr lang="en-IN" sz="1800" dirty="0">
              <a:latin typeface="Bookman Old Style" panose="02050604050505020204" pitchFamily="18" charset="0"/>
            </a:endParaRPr>
          </a:p>
          <a:p>
            <a:pPr marL="342900" indent="-342900">
              <a:buFont typeface="+mj-lt"/>
              <a:buAutoNum type="arabicPeriod"/>
            </a:pPr>
            <a:endParaRPr lang="en-IN" dirty="0"/>
          </a:p>
        </p:txBody>
      </p:sp>
      <p:sp>
        <p:nvSpPr>
          <p:cNvPr id="6" name="TextBox 5">
            <a:extLst>
              <a:ext uri="{FF2B5EF4-FFF2-40B4-BE49-F238E27FC236}">
                <a16:creationId xmlns:a16="http://schemas.microsoft.com/office/drawing/2014/main" id="{9D62C4C1-2C5D-0ABC-12F4-6932A48E93AF}"/>
              </a:ext>
            </a:extLst>
          </p:cNvPr>
          <p:cNvSpPr txBox="1"/>
          <p:nvPr/>
        </p:nvSpPr>
        <p:spPr>
          <a:xfrm>
            <a:off x="914400" y="4583668"/>
            <a:ext cx="6477000" cy="369332"/>
          </a:xfrm>
          <a:prstGeom prst="rect">
            <a:avLst/>
          </a:prstGeom>
          <a:noFill/>
        </p:spPr>
        <p:txBody>
          <a:bodyPr wrap="square" rtlCol="0">
            <a:spAutoFit/>
          </a:bodyPr>
          <a:lstStyle/>
          <a:p>
            <a:r>
              <a:rPr lang="en-US" sz="1800" dirty="0">
                <a:latin typeface="Bookman Old Style" panose="02050604050505020204" pitchFamily="18" charset="0"/>
              </a:rPr>
              <a:t>to predict a job post if it is real or fraudulent.</a:t>
            </a:r>
            <a:endParaRPr lang="en-IN" dirty="0"/>
          </a:p>
        </p:txBody>
      </p:sp>
      <p:pic>
        <p:nvPicPr>
          <p:cNvPr id="7" name="Picture 6">
            <a:extLst>
              <a:ext uri="{FF2B5EF4-FFF2-40B4-BE49-F238E27FC236}">
                <a16:creationId xmlns:a16="http://schemas.microsoft.com/office/drawing/2014/main" id="{67C35E21-3552-AC50-A942-D62B7C83BF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0" y="81874"/>
            <a:ext cx="952500" cy="113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13373"/>
            <a:ext cx="8877300" cy="381000"/>
          </a:xfrm>
        </p:spPr>
        <p:txBody>
          <a:bodyPr>
            <a:noAutofit/>
          </a:bodyPr>
          <a:lstStyle/>
          <a:p>
            <a:r>
              <a:rPr lang="en-US" sz="3200" b="1" u="sng" dirty="0">
                <a:latin typeface="Century" panose="02040604050505020304" pitchFamily="18" charset="0"/>
              </a:rPr>
              <a:t>TRAINED DATA AND PRE- PROCESSING</a:t>
            </a:r>
            <a:endParaRPr lang="en-IN" sz="3200" b="1" u="sng" dirty="0">
              <a:solidFill>
                <a:schemeClr val="tx1">
                  <a:lumMod val="95000"/>
                  <a:lumOff val="5000"/>
                </a:schemeClr>
              </a:solidFill>
              <a:latin typeface="Century" panose="02040604050505020304" pitchFamily="18" charset="0"/>
            </a:endParaRPr>
          </a:p>
        </p:txBody>
      </p:sp>
      <p:sp>
        <p:nvSpPr>
          <p:cNvPr id="5" name="Slide Number Placeholder 4"/>
          <p:cNvSpPr>
            <a:spLocks noGrp="1"/>
          </p:cNvSpPr>
          <p:nvPr>
            <p:ph type="sldNum" sz="quarter" idx="12"/>
          </p:nvPr>
        </p:nvSpPr>
        <p:spPr/>
        <p:txBody>
          <a:bodyPr/>
          <a:lstStyle/>
          <a:p>
            <a:fld id="{6979DFC9-49C2-472C-8164-27EAFCE086AB}" type="slidenum">
              <a:rPr lang="en-US" smtClean="0"/>
              <a:t>7</a:t>
            </a:fld>
            <a:endParaRPr lang="en-US"/>
          </a:p>
        </p:txBody>
      </p:sp>
      <p:sp>
        <p:nvSpPr>
          <p:cNvPr id="10" name="TextBox 9">
            <a:extLst>
              <a:ext uri="{FF2B5EF4-FFF2-40B4-BE49-F238E27FC236}">
                <a16:creationId xmlns:a16="http://schemas.microsoft.com/office/drawing/2014/main" id="{27D9C8A2-8266-C4BF-54B3-8DC55B14F9C4}"/>
              </a:ext>
            </a:extLst>
          </p:cNvPr>
          <p:cNvSpPr txBox="1"/>
          <p:nvPr/>
        </p:nvSpPr>
        <p:spPr>
          <a:xfrm>
            <a:off x="533400" y="1792441"/>
            <a:ext cx="2590800" cy="646331"/>
          </a:xfrm>
          <a:prstGeom prst="rect">
            <a:avLst/>
          </a:prstGeom>
          <a:noFill/>
        </p:spPr>
        <p:txBody>
          <a:bodyPr wrap="square">
            <a:spAutoFit/>
          </a:bodyPr>
          <a:lstStyle/>
          <a:p>
            <a:endParaRPr lang="en-US" dirty="0">
              <a:latin typeface="Bookman Old Style" panose="02050604050505020204" pitchFamily="18" charset="0"/>
            </a:endParaRPr>
          </a:p>
          <a:p>
            <a:pPr marL="285750" indent="-285750">
              <a:buFont typeface="Wingdings" panose="05000000000000000000" pitchFamily="2" charset="2"/>
              <a:buChar char="Ø"/>
            </a:pPr>
            <a:r>
              <a:rPr lang="en-US" b="1" u="sng" dirty="0"/>
              <a:t>Pre- Processing:-</a:t>
            </a:r>
          </a:p>
        </p:txBody>
      </p:sp>
      <p:sp>
        <p:nvSpPr>
          <p:cNvPr id="3" name="TextBox 2">
            <a:extLst>
              <a:ext uri="{FF2B5EF4-FFF2-40B4-BE49-F238E27FC236}">
                <a16:creationId xmlns:a16="http://schemas.microsoft.com/office/drawing/2014/main" id="{81BFCBB8-2E74-DCC0-C545-4456A5EC97CE}"/>
              </a:ext>
            </a:extLst>
          </p:cNvPr>
          <p:cNvSpPr txBox="1"/>
          <p:nvPr/>
        </p:nvSpPr>
        <p:spPr>
          <a:xfrm>
            <a:off x="533400" y="2748677"/>
            <a:ext cx="7772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man Old Style" panose="02050604050505020204" pitchFamily="18" charset="0"/>
              </a:rPr>
              <a:t>Prior to training and data evaluation using machine learning, data processing is a normal first step. </a:t>
            </a:r>
          </a:p>
          <a:p>
            <a:pPr marL="285750" indent="-285750">
              <a:buFont typeface="Arial" panose="020B0604020202020204" pitchFamily="34" charset="0"/>
              <a:buChar char="•"/>
            </a:pPr>
            <a:r>
              <a:rPr lang="en-US" dirty="0">
                <a:latin typeface="Bookman Old Style" panose="02050604050505020204" pitchFamily="18" charset="0"/>
              </a:rPr>
              <a:t>Algorithms for machine learning are always as useful as information you fed them.</a:t>
            </a:r>
          </a:p>
          <a:p>
            <a:pPr marL="285750" indent="-285750">
              <a:buFont typeface="Arial" panose="020B0604020202020204" pitchFamily="34" charset="0"/>
              <a:buChar char="•"/>
            </a:pPr>
            <a:r>
              <a:rPr lang="en-US" dirty="0">
                <a:latin typeface="Bookman Old Style" panose="02050604050505020204" pitchFamily="18" charset="0"/>
              </a:rPr>
              <a:t> It is important to format correct data and to include relevant items so that they are consistent enough to produce best outcomes possible.</a:t>
            </a:r>
          </a:p>
          <a:p>
            <a:pPr marL="285750" indent="-285750">
              <a:buFont typeface="Arial" panose="020B0604020202020204" pitchFamily="34" charset="0"/>
              <a:buChar char="•"/>
            </a:pPr>
            <a:r>
              <a:rPr lang="en-US" dirty="0" err="1">
                <a:latin typeface="Bookman Old Style" panose="02050604050505020204" pitchFamily="18" charset="0"/>
              </a:rPr>
              <a:t>Stopword</a:t>
            </a:r>
            <a:r>
              <a:rPr lang="en-US" dirty="0">
                <a:latin typeface="Bookman Old Style" panose="02050604050505020204" pitchFamily="18" charset="0"/>
              </a:rPr>
              <a:t> removal, tokenization, lower case and punctuation removal are all examples of data refinement.</a:t>
            </a:r>
            <a:endParaRPr lang="en-IN" dirty="0"/>
          </a:p>
        </p:txBody>
      </p:sp>
      <p:pic>
        <p:nvPicPr>
          <p:cNvPr id="4" name="Picture 3">
            <a:extLst>
              <a:ext uri="{FF2B5EF4-FFF2-40B4-BE49-F238E27FC236}">
                <a16:creationId xmlns:a16="http://schemas.microsoft.com/office/drawing/2014/main" id="{8FC37E80-47D0-C501-B9C8-2408F1DF72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76200"/>
            <a:ext cx="768403"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C309A-2F0D-66FB-0A16-AD7CDB05EDC8}"/>
              </a:ext>
            </a:extLst>
          </p:cNvPr>
          <p:cNvSpPr>
            <a:spLocks noGrp="1"/>
          </p:cNvSpPr>
          <p:nvPr>
            <p:ph type="title"/>
          </p:nvPr>
        </p:nvSpPr>
        <p:spPr>
          <a:xfrm>
            <a:off x="552450" y="1385225"/>
            <a:ext cx="8305800" cy="4087549"/>
          </a:xfrm>
        </p:spPr>
        <p:txBody>
          <a:bodyPr>
            <a:noAutofit/>
          </a:bodyPr>
          <a:lstStyle/>
          <a:p>
            <a:pPr marL="285750" indent="-285750" algn="l">
              <a:lnSpc>
                <a:spcPct val="100000"/>
              </a:lnSpc>
              <a:buFont typeface="Wingdings" panose="05000000000000000000" pitchFamily="2" charset="2"/>
              <a:buChar char="§"/>
            </a:pPr>
            <a:r>
              <a:rPr lang="en-US" sz="1600" b="1" u="sng" dirty="0">
                <a:latin typeface="Bookman Old Style" panose="02050604050505020204" pitchFamily="18" charset="0"/>
              </a:rPr>
              <a:t>Trained data: </a:t>
            </a:r>
            <a:br>
              <a:rPr lang="en-US" sz="1600" b="1" u="sng" dirty="0">
                <a:latin typeface="Bookman Old Style" panose="02050604050505020204" pitchFamily="18" charset="0"/>
              </a:rPr>
            </a:br>
            <a:br>
              <a:rPr lang="en-US" sz="1600" dirty="0">
                <a:latin typeface="Bookman Old Style" panose="02050604050505020204" pitchFamily="18" charset="0"/>
              </a:rPr>
            </a:br>
            <a:r>
              <a:rPr lang="en-US" sz="1600" dirty="0">
                <a:latin typeface="Bookman Old Style" panose="02050604050505020204" pitchFamily="18" charset="0"/>
              </a:rPr>
              <a:t>In case of conventional machine learning algorithms like KNN, Random Forest, SVM etc. we have used hold out cross validation. </a:t>
            </a:r>
            <a:br>
              <a:rPr lang="en-US" sz="1600" dirty="0">
                <a:latin typeface="Bookman Old Style" panose="02050604050505020204" pitchFamily="18" charset="0"/>
              </a:rPr>
            </a:br>
            <a:br>
              <a:rPr lang="en-US" sz="1600" dirty="0">
                <a:latin typeface="Bookman Old Style" panose="02050604050505020204" pitchFamily="18" charset="0"/>
              </a:rPr>
            </a:br>
            <a:r>
              <a:rPr lang="en-US" sz="1600" dirty="0">
                <a:latin typeface="Bookman Old Style" panose="02050604050505020204" pitchFamily="18" charset="0"/>
              </a:rPr>
              <a:t>data was used for training and 20% was used for testing and checking the model performance. In KNN model, we have applied K value from 1 to 40 and minimum error is found when k= 13.</a:t>
            </a:r>
            <a:br>
              <a:rPr lang="en-US" sz="1600" dirty="0">
                <a:latin typeface="Bookman Old Style" panose="02050604050505020204" pitchFamily="18" charset="0"/>
              </a:rPr>
            </a:br>
            <a:br>
              <a:rPr lang="en-US" sz="1600" dirty="0">
                <a:latin typeface="Bookman Old Style" panose="02050604050505020204" pitchFamily="18" charset="0"/>
              </a:rPr>
            </a:br>
            <a:br>
              <a:rPr lang="en-US" sz="1600" dirty="0">
                <a:latin typeface="Bookman Old Style" panose="02050604050505020204" pitchFamily="18" charset="0"/>
              </a:rPr>
            </a:br>
            <a:r>
              <a:rPr lang="en-US" sz="1600" b="1" u="sng" dirty="0">
                <a:latin typeface="Bookman Old Style" panose="02050604050505020204" pitchFamily="18" charset="0"/>
              </a:rPr>
              <a:t>Prediction: </a:t>
            </a:r>
            <a:br>
              <a:rPr lang="en-US" sz="1600" b="1" u="sng" dirty="0">
                <a:latin typeface="Bookman Old Style" panose="02050604050505020204" pitchFamily="18" charset="0"/>
              </a:rPr>
            </a:br>
            <a:br>
              <a:rPr lang="en-US" sz="1600" dirty="0">
                <a:latin typeface="Bookman Old Style" panose="02050604050505020204" pitchFamily="18" charset="0"/>
              </a:rPr>
            </a:br>
            <a:r>
              <a:rPr lang="en-US" sz="1600" dirty="0">
                <a:latin typeface="Bookman Old Style" panose="02050604050505020204" pitchFamily="18" charset="0"/>
              </a:rPr>
              <a:t>User passes the input parameters like Telecommuting,</a:t>
            </a:r>
            <a:br>
              <a:rPr lang="en-US" sz="1600" dirty="0">
                <a:latin typeface="Bookman Old Style" panose="02050604050505020204" pitchFamily="18" charset="0"/>
              </a:rPr>
            </a:br>
            <a:r>
              <a:rPr lang="en-US" sz="1600" dirty="0" err="1">
                <a:latin typeface="Bookman Old Style" panose="02050604050505020204" pitchFamily="18" charset="0"/>
              </a:rPr>
              <a:t>has_company_logo,has_questions</a:t>
            </a:r>
            <a:r>
              <a:rPr lang="en-US" sz="1600" dirty="0">
                <a:latin typeface="Bookman Old Style" panose="02050604050505020204" pitchFamily="18" charset="0"/>
              </a:rPr>
              <a:t>, </a:t>
            </a:r>
            <a:r>
              <a:rPr lang="en-US" sz="1600" dirty="0" err="1">
                <a:latin typeface="Bookman Old Style" panose="02050604050505020204" pitchFamily="18" charset="0"/>
              </a:rPr>
              <a:t>employment_type</a:t>
            </a:r>
            <a:r>
              <a:rPr lang="en-US" sz="1600" dirty="0">
                <a:latin typeface="Bookman Old Style" panose="02050604050505020204" pitchFamily="18" charset="0"/>
              </a:rPr>
              <a:t>, required experience, </a:t>
            </a:r>
            <a:r>
              <a:rPr lang="en-US" sz="1600" dirty="0" err="1">
                <a:latin typeface="Bookman Old Style" panose="02050604050505020204" pitchFamily="18" charset="0"/>
              </a:rPr>
              <a:t>required_education</a:t>
            </a:r>
            <a:r>
              <a:rPr lang="en-US" sz="1600" dirty="0">
                <a:latin typeface="Bookman Old Style" panose="02050604050505020204" pitchFamily="18" charset="0"/>
              </a:rPr>
              <a:t> system will predict the given post is fake or real using deep neural network. </a:t>
            </a:r>
          </a:p>
        </p:txBody>
      </p:sp>
      <p:sp>
        <p:nvSpPr>
          <p:cNvPr id="3" name="Slide Number Placeholder 2"/>
          <p:cNvSpPr>
            <a:spLocks noGrp="1"/>
          </p:cNvSpPr>
          <p:nvPr>
            <p:ph type="sldNum" sz="quarter" idx="12"/>
          </p:nvPr>
        </p:nvSpPr>
        <p:spPr/>
        <p:txBody>
          <a:bodyPr/>
          <a:lstStyle/>
          <a:p>
            <a:fld id="{6979DFC9-49C2-472C-8164-27EAFCE086AB}" type="slidenum">
              <a:rPr lang="en-US" smtClean="0"/>
              <a:t>8</a:t>
            </a:fld>
            <a:endParaRPr lang="en-US"/>
          </a:p>
        </p:txBody>
      </p:sp>
      <p:pic>
        <p:nvPicPr>
          <p:cNvPr id="2" name="Picture 1">
            <a:extLst>
              <a:ext uri="{FF2B5EF4-FFF2-40B4-BE49-F238E27FC236}">
                <a16:creationId xmlns:a16="http://schemas.microsoft.com/office/drawing/2014/main" id="{8F603BFF-8C74-B645-EE3D-A72342E911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14004" y="112976"/>
            <a:ext cx="952500" cy="113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79DFC9-49C2-472C-8164-27EAFCE086AB}" type="slidenum">
              <a:rPr lang="en-US" smtClean="0"/>
              <a:t>9</a:t>
            </a:fld>
            <a:endParaRPr lang="en-US" dirty="0"/>
          </a:p>
        </p:txBody>
      </p:sp>
      <p:sp>
        <p:nvSpPr>
          <p:cNvPr id="3" name="TextBox 2">
            <a:extLst>
              <a:ext uri="{FF2B5EF4-FFF2-40B4-BE49-F238E27FC236}">
                <a16:creationId xmlns:a16="http://schemas.microsoft.com/office/drawing/2014/main" id="{F20A3769-5115-1A01-521A-ACC696D5116C}"/>
              </a:ext>
            </a:extLst>
          </p:cNvPr>
          <p:cNvSpPr txBox="1"/>
          <p:nvPr/>
        </p:nvSpPr>
        <p:spPr>
          <a:xfrm>
            <a:off x="2438399" y="172760"/>
            <a:ext cx="4572000" cy="584775"/>
          </a:xfrm>
          <a:prstGeom prst="rect">
            <a:avLst/>
          </a:prstGeom>
          <a:noFill/>
        </p:spPr>
        <p:txBody>
          <a:bodyPr wrap="square">
            <a:spAutoFit/>
          </a:bodyPr>
          <a:lstStyle/>
          <a:p>
            <a:pPr algn="ctr"/>
            <a:r>
              <a:rPr lang="en-US" sz="3200" b="1" u="sng" dirty="0">
                <a:latin typeface="Century" panose="02040604050505020304" pitchFamily="18" charset="0"/>
              </a:rPr>
              <a:t>Algorithms:</a:t>
            </a:r>
          </a:p>
        </p:txBody>
      </p:sp>
      <p:pic>
        <p:nvPicPr>
          <p:cNvPr id="13" name="Picture 12">
            <a:extLst>
              <a:ext uri="{FF2B5EF4-FFF2-40B4-BE49-F238E27FC236}">
                <a16:creationId xmlns:a16="http://schemas.microsoft.com/office/drawing/2014/main" id="{20927F0A-F88D-1E67-97CB-73BD09140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62" y="990600"/>
            <a:ext cx="8994938" cy="4800330"/>
          </a:xfrm>
          <a:prstGeom prst="rect">
            <a:avLst/>
          </a:prstGeom>
        </p:spPr>
      </p:pic>
      <p:pic>
        <p:nvPicPr>
          <p:cNvPr id="2" name="Picture 1">
            <a:extLst>
              <a:ext uri="{FF2B5EF4-FFF2-40B4-BE49-F238E27FC236}">
                <a16:creationId xmlns:a16="http://schemas.microsoft.com/office/drawing/2014/main" id="{BBDC180B-9316-918D-A817-8147812268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36506"/>
            <a:ext cx="801760" cy="954094"/>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523</TotalTime>
  <Words>1703</Words>
  <Application>Microsoft Office PowerPoint</Application>
  <PresentationFormat>On-screen Show (4:3)</PresentationFormat>
  <Paragraphs>136</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Century</vt:lpstr>
      <vt:lpstr>Tw Cen MT</vt:lpstr>
      <vt:lpstr>Tw Cen MT Condensed</vt:lpstr>
      <vt:lpstr>Wingdings</vt:lpstr>
      <vt:lpstr>Wingdings 3</vt:lpstr>
      <vt:lpstr>Integral</vt:lpstr>
      <vt:lpstr>                                </vt:lpstr>
      <vt:lpstr>Title Explanation</vt:lpstr>
      <vt:lpstr>ABSTRACT</vt:lpstr>
      <vt:lpstr>INTRODUCTION</vt:lpstr>
      <vt:lpstr>EXISTING SYSTEM</vt:lpstr>
      <vt:lpstr>PROPOSED SYSTEM</vt:lpstr>
      <vt:lpstr>TRAINED DATA AND PRE- PROCESSING</vt:lpstr>
      <vt:lpstr>Trained data:   In case of conventional machine learning algorithms like KNN, Random Forest, SVM etc. we have used hold out cross validation.   data was used for training and 20% was used for testing and checking the model performance. In KNN model, we have applied K value from 1 to 40 and minimum error is found when k= 13.   Prediction:   User passes the input parameters like Telecommuting, has_company_logo,has_questions, employment_type, required experience, required_education system will predict the given post is fake or real using deep neural network. </vt:lpstr>
      <vt:lpstr>PowerPoint Presentation</vt:lpstr>
      <vt:lpstr>Random Forest</vt:lpstr>
      <vt:lpstr>KNN Classifier</vt:lpstr>
      <vt:lpstr>Naïve Bayes </vt:lpstr>
      <vt:lpstr>PowerPoint Presentation</vt:lpstr>
      <vt:lpstr>System Architecture</vt:lpstr>
      <vt:lpstr>.</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user1</dc:creator>
  <cp:lastModifiedBy>Maddela Abhinay</cp:lastModifiedBy>
  <cp:revision>117</cp:revision>
  <dcterms:created xsi:type="dcterms:W3CDTF">2018-09-29T04:54:00Z</dcterms:created>
  <dcterms:modified xsi:type="dcterms:W3CDTF">2024-07-15T04:56:20Z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03921BF9F573485DAE928837B6A74B08_12</vt:lpwstr>
  </property>
  <property fmtid="{D5CDD505-2E9C-101B-9397-08002B2CF9AE}" pid="3" name="KSOProductBuildVer">
    <vt:lpwstr>1033-12.2.0.16909</vt:lpwstr>
  </property>
</Properties>
</file>