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77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78034-3275-4265-A504-2AE14353AD90}" v="16" dt="2025-08-03T17:34:41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hari U" userId="ec0a18c83df3b973" providerId="LiveId" clId="{87578034-3275-4265-A504-2AE14353AD90}"/>
    <pc:docChg chg="undo custSel addSld modSld">
      <pc:chgData name="Lahari U" userId="ec0a18c83df3b973" providerId="LiveId" clId="{87578034-3275-4265-A504-2AE14353AD90}" dt="2025-08-04T08:29:35.093" v="156" actId="20577"/>
      <pc:docMkLst>
        <pc:docMk/>
      </pc:docMkLst>
      <pc:sldChg chg="modSp mod">
        <pc:chgData name="Lahari U" userId="ec0a18c83df3b973" providerId="LiveId" clId="{87578034-3275-4265-A504-2AE14353AD90}" dt="2025-08-03T20:28:21.716" v="152" actId="1076"/>
        <pc:sldMkLst>
          <pc:docMk/>
          <pc:sldMk cId="3677162597" sldId="259"/>
        </pc:sldMkLst>
        <pc:spChg chg="mod">
          <ac:chgData name="Lahari U" userId="ec0a18c83df3b973" providerId="LiveId" clId="{87578034-3275-4265-A504-2AE14353AD90}" dt="2025-08-03T20:28:21.716" v="152" actId="1076"/>
          <ac:spMkLst>
            <pc:docMk/>
            <pc:sldMk cId="3677162597" sldId="259"/>
            <ac:spMk id="2" creationId="{FA54A658-34D2-C01D-1721-79213A5177C2}"/>
          </ac:spMkLst>
        </pc:spChg>
      </pc:sldChg>
      <pc:sldChg chg="modSp mod">
        <pc:chgData name="Lahari U" userId="ec0a18c83df3b973" providerId="LiveId" clId="{87578034-3275-4265-A504-2AE14353AD90}" dt="2025-08-04T08:29:35.093" v="156" actId="20577"/>
        <pc:sldMkLst>
          <pc:docMk/>
          <pc:sldMk cId="1952244558" sldId="268"/>
        </pc:sldMkLst>
        <pc:spChg chg="mod">
          <ac:chgData name="Lahari U" userId="ec0a18c83df3b973" providerId="LiveId" clId="{87578034-3275-4265-A504-2AE14353AD90}" dt="2025-08-04T08:29:35.093" v="156" actId="20577"/>
          <ac:spMkLst>
            <pc:docMk/>
            <pc:sldMk cId="1952244558" sldId="268"/>
            <ac:spMk id="2" creationId="{C78BC701-BF26-2CAD-4796-E0A2F4B7C096}"/>
          </ac:spMkLst>
        </pc:spChg>
      </pc:sldChg>
      <pc:sldChg chg="addSp delSp modSp mod">
        <pc:chgData name="Lahari U" userId="ec0a18c83df3b973" providerId="LiveId" clId="{87578034-3275-4265-A504-2AE14353AD90}" dt="2025-08-03T17:27:44.315" v="107" actId="14100"/>
        <pc:sldMkLst>
          <pc:docMk/>
          <pc:sldMk cId="3185172866" sldId="274"/>
        </pc:sldMkLst>
        <pc:spChg chg="add del mod">
          <ac:chgData name="Lahari U" userId="ec0a18c83df3b973" providerId="LiveId" clId="{87578034-3275-4265-A504-2AE14353AD90}" dt="2025-08-03T17:27:20.685" v="99"/>
          <ac:spMkLst>
            <pc:docMk/>
            <pc:sldMk cId="3185172866" sldId="274"/>
            <ac:spMk id="7" creationId="{1B706C12-49C6-A1CE-625B-9CB16D7C78A4}"/>
          </ac:spMkLst>
        </pc:spChg>
        <pc:spChg chg="add del mod">
          <ac:chgData name="Lahari U" userId="ec0a18c83df3b973" providerId="LiveId" clId="{87578034-3275-4265-A504-2AE14353AD90}" dt="2025-08-03T17:27:39.195" v="104"/>
          <ac:spMkLst>
            <pc:docMk/>
            <pc:sldMk cId="3185172866" sldId="274"/>
            <ac:spMk id="11" creationId="{E22B7A35-4AEE-90DA-AF83-1C495DD16FD0}"/>
          </ac:spMkLst>
        </pc:spChg>
        <pc:picChg chg="del mod">
          <ac:chgData name="Lahari U" userId="ec0a18c83df3b973" providerId="LiveId" clId="{87578034-3275-4265-A504-2AE14353AD90}" dt="2025-08-03T17:27:19.653" v="98" actId="478"/>
          <ac:picMkLst>
            <pc:docMk/>
            <pc:sldMk cId="3185172866" sldId="274"/>
            <ac:picMk id="5" creationId="{08880B66-2611-1272-1DA5-F3FD7C407AC3}"/>
          </ac:picMkLst>
        </pc:picChg>
        <pc:picChg chg="add del mod">
          <ac:chgData name="Lahari U" userId="ec0a18c83df3b973" providerId="LiveId" clId="{87578034-3275-4265-A504-2AE14353AD90}" dt="2025-08-03T17:27:31.075" v="103" actId="478"/>
          <ac:picMkLst>
            <pc:docMk/>
            <pc:sldMk cId="3185172866" sldId="274"/>
            <ac:picMk id="9" creationId="{2AACAE1B-17DB-C746-1D24-96744810ED79}"/>
          </ac:picMkLst>
        </pc:picChg>
        <pc:picChg chg="add mod">
          <ac:chgData name="Lahari U" userId="ec0a18c83df3b973" providerId="LiveId" clId="{87578034-3275-4265-A504-2AE14353AD90}" dt="2025-08-03T17:27:44.315" v="107" actId="14100"/>
          <ac:picMkLst>
            <pc:docMk/>
            <pc:sldMk cId="3185172866" sldId="274"/>
            <ac:picMk id="13" creationId="{61CF7016-8C90-8AF5-E247-4A74255562C0}"/>
          </ac:picMkLst>
        </pc:picChg>
      </pc:sldChg>
      <pc:sldChg chg="addSp delSp modSp mod">
        <pc:chgData name="Lahari U" userId="ec0a18c83df3b973" providerId="LiveId" clId="{87578034-3275-4265-A504-2AE14353AD90}" dt="2025-08-03T17:31:17.557" v="137" actId="14100"/>
        <pc:sldMkLst>
          <pc:docMk/>
          <pc:sldMk cId="753888813" sldId="276"/>
        </pc:sldMkLst>
        <pc:picChg chg="add del mod">
          <ac:chgData name="Lahari U" userId="ec0a18c83df3b973" providerId="LiveId" clId="{87578034-3275-4265-A504-2AE14353AD90}" dt="2025-08-03T17:23:12.996" v="83" actId="478"/>
          <ac:picMkLst>
            <pc:docMk/>
            <pc:sldMk cId="753888813" sldId="276"/>
            <ac:picMk id="12" creationId="{A5B9F8C4-1EDF-7CAD-4A14-C472EDB0BA80}"/>
          </ac:picMkLst>
        </pc:picChg>
        <pc:picChg chg="add del mod">
          <ac:chgData name="Lahari U" userId="ec0a18c83df3b973" providerId="LiveId" clId="{87578034-3275-4265-A504-2AE14353AD90}" dt="2025-08-03T17:23:28.045" v="87" actId="478"/>
          <ac:picMkLst>
            <pc:docMk/>
            <pc:sldMk cId="753888813" sldId="276"/>
            <ac:picMk id="14" creationId="{6C816DAB-7D35-3659-D092-35E32271C32C}"/>
          </ac:picMkLst>
        </pc:picChg>
        <pc:picChg chg="add del mod">
          <ac:chgData name="Lahari U" userId="ec0a18c83df3b973" providerId="LiveId" clId="{87578034-3275-4265-A504-2AE14353AD90}" dt="2025-08-03T17:28:04.510" v="108" actId="478"/>
          <ac:picMkLst>
            <pc:docMk/>
            <pc:sldMk cId="753888813" sldId="276"/>
            <ac:picMk id="16" creationId="{4A6AA21B-5B06-8A23-4A74-C8D2C8C3E9CC}"/>
          </ac:picMkLst>
        </pc:picChg>
        <pc:picChg chg="add del mod">
          <ac:chgData name="Lahari U" userId="ec0a18c83df3b973" providerId="LiveId" clId="{87578034-3275-4265-A504-2AE14353AD90}" dt="2025-08-03T17:28:14.600" v="113" actId="478"/>
          <ac:picMkLst>
            <pc:docMk/>
            <pc:sldMk cId="753888813" sldId="276"/>
            <ac:picMk id="18" creationId="{DAA80568-5C33-1256-0F4F-906693FFC86C}"/>
          </ac:picMkLst>
        </pc:picChg>
        <pc:picChg chg="add del mod">
          <ac:chgData name="Lahari U" userId="ec0a18c83df3b973" providerId="LiveId" clId="{87578034-3275-4265-A504-2AE14353AD90}" dt="2025-08-03T17:30:23.333" v="118" actId="478"/>
          <ac:picMkLst>
            <pc:docMk/>
            <pc:sldMk cId="753888813" sldId="276"/>
            <ac:picMk id="20" creationId="{41623A9A-AE2F-0688-0719-0C149357A280}"/>
          </ac:picMkLst>
        </pc:picChg>
        <pc:picChg chg="add del mod">
          <ac:chgData name="Lahari U" userId="ec0a18c83df3b973" providerId="LiveId" clId="{87578034-3275-4265-A504-2AE14353AD90}" dt="2025-08-03T17:30:59.073" v="127" actId="478"/>
          <ac:picMkLst>
            <pc:docMk/>
            <pc:sldMk cId="753888813" sldId="276"/>
            <ac:picMk id="22" creationId="{78A9D1FD-69F4-9EE7-3453-8300F2D9D87F}"/>
          </ac:picMkLst>
        </pc:picChg>
        <pc:picChg chg="add mod">
          <ac:chgData name="Lahari U" userId="ec0a18c83df3b973" providerId="LiveId" clId="{87578034-3275-4265-A504-2AE14353AD90}" dt="2025-08-03T17:31:17.557" v="137" actId="14100"/>
          <ac:picMkLst>
            <pc:docMk/>
            <pc:sldMk cId="753888813" sldId="276"/>
            <ac:picMk id="24" creationId="{50BA0C65-260C-9DA0-A690-57DBAFDEABB1}"/>
          </ac:picMkLst>
        </pc:picChg>
      </pc:sldChg>
      <pc:sldChg chg="addSp delSp modSp mod">
        <pc:chgData name="Lahari U" userId="ec0a18c83df3b973" providerId="LiveId" clId="{87578034-3275-4265-A504-2AE14353AD90}" dt="2025-08-03T17:31:49.838" v="141" actId="20577"/>
        <pc:sldMkLst>
          <pc:docMk/>
          <pc:sldMk cId="225054286" sldId="277"/>
        </pc:sldMkLst>
        <pc:spChg chg="mod">
          <ac:chgData name="Lahari U" userId="ec0a18c83df3b973" providerId="LiveId" clId="{87578034-3275-4265-A504-2AE14353AD90}" dt="2025-08-03T17:31:49.838" v="141" actId="20577"/>
          <ac:spMkLst>
            <pc:docMk/>
            <pc:sldMk cId="225054286" sldId="277"/>
            <ac:spMk id="2" creationId="{C87EA9FF-3387-D189-F429-2758F0AD9010}"/>
          </ac:spMkLst>
        </pc:spChg>
        <pc:spChg chg="add del mod">
          <ac:chgData name="Lahari U" userId="ec0a18c83df3b973" providerId="LiveId" clId="{87578034-3275-4265-A504-2AE14353AD90}" dt="2025-08-03T17:22:00.471" v="9"/>
          <ac:spMkLst>
            <pc:docMk/>
            <pc:sldMk cId="225054286" sldId="277"/>
            <ac:spMk id="9" creationId="{1592D6F3-24E5-636A-3735-F0638F6B32EB}"/>
          </ac:spMkLst>
        </pc:spChg>
        <pc:spChg chg="add del mod">
          <ac:chgData name="Lahari U" userId="ec0a18c83df3b973" providerId="LiveId" clId="{87578034-3275-4265-A504-2AE14353AD90}" dt="2025-08-03T17:22:48.966" v="77" actId="478"/>
          <ac:spMkLst>
            <pc:docMk/>
            <pc:sldMk cId="225054286" sldId="277"/>
            <ac:spMk id="13" creationId="{C0CC7F1E-9C3C-1B11-8060-228753107E9F}"/>
          </ac:spMkLst>
        </pc:spChg>
        <pc:spChg chg="add del mod">
          <ac:chgData name="Lahari U" userId="ec0a18c83df3b973" providerId="LiveId" clId="{87578034-3275-4265-A504-2AE14353AD90}" dt="2025-08-03T17:22:59.390" v="80"/>
          <ac:spMkLst>
            <pc:docMk/>
            <pc:sldMk cId="225054286" sldId="277"/>
            <ac:spMk id="17" creationId="{B9CC3823-2762-240F-47CD-FA96202A82FB}"/>
          </ac:spMkLst>
        </pc:spChg>
        <pc:picChg chg="del">
          <ac:chgData name="Lahari U" userId="ec0a18c83df3b973" providerId="LiveId" clId="{87578034-3275-4265-A504-2AE14353AD90}" dt="2025-08-03T17:21:56.595" v="7" actId="478"/>
          <ac:picMkLst>
            <pc:docMk/>
            <pc:sldMk cId="225054286" sldId="277"/>
            <ac:picMk id="5" creationId="{020EC075-5426-7594-98A3-E1AA1D49200E}"/>
          </ac:picMkLst>
        </pc:picChg>
        <pc:picChg chg="add del mod">
          <ac:chgData name="Lahari U" userId="ec0a18c83df3b973" providerId="LiveId" clId="{87578034-3275-4265-A504-2AE14353AD90}" dt="2025-08-03T17:21:59.095" v="8" actId="478"/>
          <ac:picMkLst>
            <pc:docMk/>
            <pc:sldMk cId="225054286" sldId="277"/>
            <ac:picMk id="7" creationId="{BDC43218-D456-59B9-A66E-2E3F4C282299}"/>
          </ac:picMkLst>
        </pc:picChg>
        <pc:picChg chg="add del mod">
          <ac:chgData name="Lahari U" userId="ec0a18c83df3b973" providerId="LiveId" clId="{87578034-3275-4265-A504-2AE14353AD90}" dt="2025-08-03T17:22:07.025" v="11" actId="478"/>
          <ac:picMkLst>
            <pc:docMk/>
            <pc:sldMk cId="225054286" sldId="277"/>
            <ac:picMk id="11" creationId="{6ECD2587-8BB7-D121-1820-BC51E6A30640}"/>
          </ac:picMkLst>
        </pc:picChg>
        <pc:picChg chg="add del mod">
          <ac:chgData name="Lahari U" userId="ec0a18c83df3b973" providerId="LiveId" clId="{87578034-3275-4265-A504-2AE14353AD90}" dt="2025-08-03T17:22:57.985" v="79" actId="478"/>
          <ac:picMkLst>
            <pc:docMk/>
            <pc:sldMk cId="225054286" sldId="277"/>
            <ac:picMk id="15" creationId="{14AEA639-4E0F-227E-23AE-28942D754328}"/>
          </ac:picMkLst>
        </pc:picChg>
        <pc:picChg chg="add mod">
          <ac:chgData name="Lahari U" userId="ec0a18c83df3b973" providerId="LiveId" clId="{87578034-3275-4265-A504-2AE14353AD90}" dt="2025-08-03T17:23:06.165" v="82" actId="14100"/>
          <ac:picMkLst>
            <pc:docMk/>
            <pc:sldMk cId="225054286" sldId="277"/>
            <ac:picMk id="19" creationId="{D3EB605B-D6E9-9FA6-9998-D7DBEB802737}"/>
          </ac:picMkLst>
        </pc:picChg>
      </pc:sldChg>
      <pc:sldChg chg="addSp delSp modSp new mod">
        <pc:chgData name="Lahari U" userId="ec0a18c83df3b973" providerId="LiveId" clId="{87578034-3275-4265-A504-2AE14353AD90}" dt="2025-08-03T17:34:47.505" v="151" actId="1076"/>
        <pc:sldMkLst>
          <pc:docMk/>
          <pc:sldMk cId="2702798244" sldId="278"/>
        </pc:sldMkLst>
        <pc:picChg chg="add del mod">
          <ac:chgData name="Lahari U" userId="ec0a18c83df3b973" providerId="LiveId" clId="{87578034-3275-4265-A504-2AE14353AD90}" dt="2025-08-03T17:32:57.247" v="142" actId="478"/>
          <ac:picMkLst>
            <pc:docMk/>
            <pc:sldMk cId="2702798244" sldId="278"/>
            <ac:picMk id="5" creationId="{9241B0C1-6EE3-698D-BF66-AFDA1B617C62}"/>
          </ac:picMkLst>
        </pc:picChg>
        <pc:picChg chg="add del mod">
          <ac:chgData name="Lahari U" userId="ec0a18c83df3b973" providerId="LiveId" clId="{87578034-3275-4265-A504-2AE14353AD90}" dt="2025-08-03T17:34:40.268" v="147" actId="478"/>
          <ac:picMkLst>
            <pc:docMk/>
            <pc:sldMk cId="2702798244" sldId="278"/>
            <ac:picMk id="7" creationId="{A2A5269C-912F-D6E9-30F2-97B5706A3A38}"/>
          </ac:picMkLst>
        </pc:picChg>
        <pc:picChg chg="add mod">
          <ac:chgData name="Lahari U" userId="ec0a18c83df3b973" providerId="LiveId" clId="{87578034-3275-4265-A504-2AE14353AD90}" dt="2025-08-03T17:34:47.505" v="151" actId="1076"/>
          <ac:picMkLst>
            <pc:docMk/>
            <pc:sldMk cId="2702798244" sldId="278"/>
            <ac:picMk id="9" creationId="{12B4F475-DFB5-5D5F-E1ED-3B12C22333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8C64-EBAF-2B83-0734-4C3740F16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05448-9AA3-3EC3-38A5-C5466AF50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B4F475-DFB5-5D5F-E1ED-3B12C223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37" y="977900"/>
            <a:ext cx="93345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9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AC98-804D-FF86-CFF6-3525EB9E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Bookman Old Style" panose="02050604050505020204" pitchFamily="18" charset="0"/>
              </a:rPr>
              <a:t>4.Pandas + SQL</a:t>
            </a:r>
            <a:br>
              <a:rPr lang="en-IN" sz="2000" b="1" dirty="0">
                <a:latin typeface="Bookman Old Style" panose="02050604050505020204" pitchFamily="18" charset="0"/>
              </a:rPr>
            </a:br>
            <a:endParaRPr lang="en-IN" sz="2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7F9D-7713-0771-7584-4DFDD0AC9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2993"/>
            <a:ext cx="9905999" cy="4208207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>
                <a:latin typeface="Bookman Old Style" panose="02050604050505020204" pitchFamily="18" charset="0"/>
              </a:rPr>
              <a:t>Pandas</a:t>
            </a:r>
            <a:r>
              <a:rPr lang="en-US" sz="2200" dirty="0">
                <a:latin typeface="Bookman Old Style" panose="02050604050505020204" pitchFamily="18" charset="0"/>
              </a:rPr>
              <a:t> used in Python for:</a:t>
            </a:r>
          </a:p>
          <a:p>
            <a:pPr marL="0" indent="0">
              <a:buNone/>
            </a:pPr>
            <a:r>
              <a:rPr lang="en-IN" sz="2200" dirty="0">
                <a:latin typeface="Bookman Old Style" panose="02050604050505020204" pitchFamily="18" charset="0"/>
              </a:rPr>
              <a:t>        1.CSV/Excel parsing</a:t>
            </a:r>
          </a:p>
          <a:p>
            <a:pPr marL="0" indent="0">
              <a:buNone/>
            </a:pPr>
            <a:r>
              <a:rPr lang="en-IN" sz="2200" dirty="0">
                <a:latin typeface="Bookman Old Style" panose="02050604050505020204" pitchFamily="18" charset="0"/>
              </a:rPr>
              <a:t>        2.Data cleaning and reshaping</a:t>
            </a:r>
          </a:p>
          <a:p>
            <a:r>
              <a:rPr lang="en-US" sz="2200" b="1" dirty="0">
                <a:latin typeface="Bookman Old Style" panose="02050604050505020204" pitchFamily="18" charset="0"/>
              </a:rPr>
              <a:t>SQL (Standard &amp; </a:t>
            </a:r>
            <a:r>
              <a:rPr lang="en-US" sz="2200" b="1" dirty="0" err="1">
                <a:latin typeface="Bookman Old Style" panose="02050604050505020204" pitchFamily="18" charset="0"/>
              </a:rPr>
              <a:t>BigQuery</a:t>
            </a:r>
            <a:r>
              <a:rPr lang="en-US" sz="2200" b="1" dirty="0">
                <a:latin typeface="Bookman Old Style" panose="02050604050505020204" pitchFamily="18" charset="0"/>
              </a:rPr>
              <a:t> SQL)</a:t>
            </a:r>
            <a:r>
              <a:rPr lang="en-US" sz="2200" dirty="0">
                <a:latin typeface="Bookman Old Style" panose="02050604050505020204" pitchFamily="18" charset="0"/>
              </a:rPr>
              <a:t> used for:</a:t>
            </a:r>
          </a:p>
          <a:p>
            <a:pPr marL="0" indent="0">
              <a:buNone/>
            </a:pPr>
            <a:r>
              <a:rPr lang="en-IN" sz="2200" dirty="0">
                <a:latin typeface="Bookman Old Style" panose="02050604050505020204" pitchFamily="18" charset="0"/>
              </a:rPr>
              <a:t>        1.Data filtering</a:t>
            </a:r>
          </a:p>
          <a:p>
            <a:pPr marL="0" indent="0">
              <a:buNone/>
            </a:pPr>
            <a:r>
              <a:rPr lang="en-IN" sz="2200" dirty="0">
                <a:latin typeface="Bookman Old Style" panose="02050604050505020204" pitchFamily="18" charset="0"/>
              </a:rPr>
              <a:t>        2.Joins, grouping, aggregations</a:t>
            </a:r>
          </a:p>
          <a:p>
            <a:pPr marL="0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        3.Cleaning and converting date/time formats</a:t>
            </a:r>
          </a:p>
          <a:p>
            <a:r>
              <a:rPr lang="en-US" sz="2200" b="1" dirty="0">
                <a:latin typeface="Bookman Old Style" panose="02050604050505020204" pitchFamily="18" charset="0"/>
              </a:rPr>
              <a:t>GCP Service Account (</a:t>
            </a:r>
            <a:r>
              <a:rPr lang="en-US" sz="2200" b="1" dirty="0" err="1">
                <a:latin typeface="Bookman Old Style" panose="02050604050505020204" pitchFamily="18" charset="0"/>
              </a:rPr>
              <a:t>gcp_key.json</a:t>
            </a:r>
            <a:r>
              <a:rPr lang="en-US" sz="2200" b="1" dirty="0"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       Used to securely authenticate </a:t>
            </a:r>
            <a:r>
              <a:rPr lang="en-US" sz="2200" dirty="0" err="1">
                <a:latin typeface="Bookman Old Style" panose="02050604050505020204" pitchFamily="18" charset="0"/>
              </a:rPr>
              <a:t>BigQuery</a:t>
            </a:r>
            <a:r>
              <a:rPr lang="en-US" sz="2200" dirty="0">
                <a:latin typeface="Bookman Old Style" panose="02050604050505020204" pitchFamily="18" charset="0"/>
              </a:rPr>
              <a:t> access from </a:t>
            </a:r>
            <a:r>
              <a:rPr lang="en-US" sz="2200" dirty="0" err="1">
                <a:latin typeface="Bookman Old Style" panose="02050604050505020204" pitchFamily="18" charset="0"/>
              </a:rPr>
              <a:t>Streamlit</a:t>
            </a:r>
            <a:endParaRPr lang="en-US" sz="22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98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2199-7E3D-137B-849C-95D24CE5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Bookman Old Style" panose="02050604050505020204" pitchFamily="18" charset="0"/>
              </a:rPr>
              <a:t>5.Stack Summary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E16E20-9F6E-5229-9A01-E072B6CCD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273664"/>
              </p:ext>
            </p:extLst>
          </p:nvPr>
        </p:nvGraphicFramePr>
        <p:xfrm>
          <a:off x="1141413" y="2249488"/>
          <a:ext cx="9906000" cy="301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54062986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3524325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140156349"/>
                    </a:ext>
                  </a:extLst>
                </a:gridCol>
              </a:tblGrid>
              <a:tr h="592839">
                <a:tc>
                  <a:txBody>
                    <a:bodyPr/>
                    <a:lstStyle/>
                    <a:p>
                      <a:r>
                        <a:rPr lang="en-IN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98845"/>
                  </a:ext>
                </a:extLst>
              </a:tr>
              <a:tr h="592839">
                <a:tc>
                  <a:txBody>
                    <a:bodyPr/>
                    <a:lstStyle/>
                    <a:p>
                      <a:r>
                        <a:rPr lang="en-IN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Python +</a:t>
                      </a:r>
                      <a:r>
                        <a:rPr lang="en-IN" dirty="0" err="1"/>
                        <a:t>BigQuery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ETL &amp;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72325"/>
                  </a:ext>
                </a:extLst>
              </a:tr>
              <a:tr h="592839">
                <a:tc>
                  <a:txBody>
                    <a:bodyPr/>
                    <a:lstStyle/>
                    <a:p>
                      <a:r>
                        <a:rPr lang="en-IN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BigQuery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Centralized Data 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34582"/>
                  </a:ext>
                </a:extLst>
              </a:tr>
              <a:tr h="592839">
                <a:tc>
                  <a:txBody>
                    <a:bodyPr/>
                    <a:lstStyle/>
                    <a:p>
                      <a:r>
                        <a:rPr lang="en-IN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Streamlit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UI + Charts + KPIs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78884"/>
                  </a:ext>
                </a:extLst>
              </a:tr>
              <a:tr h="592839">
                <a:tc>
                  <a:txBody>
                    <a:bodyPr/>
                    <a:lstStyle/>
                    <a:p>
                      <a:r>
                        <a:rPr lang="en-IN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gcp_key.json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Secure GCP Auth for </a:t>
                      </a:r>
                      <a:r>
                        <a:rPr lang="en-IN" dirty="0" err="1"/>
                        <a:t>BigQuery</a:t>
                      </a:r>
                      <a:r>
                        <a:rPr lang="en-IN" dirty="0"/>
                        <a:t>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276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94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6D5A-59E2-327F-B5CD-13636077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latin typeface="Bookman Old Style" panose="02050604050505020204" pitchFamily="18" charset="0"/>
              </a:rPr>
              <a:t>DATA ARCHITECTURE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9817-9F40-AD44-BC7E-BC59FE30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9303"/>
            <a:ext cx="9905999" cy="397223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5100" b="1" u="sng" dirty="0">
                <a:latin typeface="Bookman Old Style" panose="02050604050505020204" pitchFamily="18" charset="0"/>
              </a:rPr>
              <a:t>Dimension Tables (Reference Data)</a:t>
            </a:r>
          </a:p>
          <a:p>
            <a:pPr marL="0" indent="0">
              <a:buNone/>
            </a:pPr>
            <a:r>
              <a:rPr lang="en-IN" sz="5100" b="1" dirty="0">
                <a:latin typeface="Bookman Old Style" panose="02050604050505020204" pitchFamily="18" charset="0"/>
              </a:rPr>
              <a:t>1.dim_product</a:t>
            </a:r>
          </a:p>
          <a:p>
            <a:pPr marL="0" indent="0">
              <a:buNone/>
            </a:pPr>
            <a:r>
              <a:rPr lang="en-US" sz="5100" b="1" dirty="0">
                <a:latin typeface="Bookman Old Style" panose="02050604050505020204" pitchFamily="18" charset="0"/>
              </a:rPr>
              <a:t>   Contains: </a:t>
            </a:r>
            <a:r>
              <a:rPr lang="en-US" sz="5100" dirty="0" err="1">
                <a:latin typeface="Bookman Old Style" panose="02050604050505020204" pitchFamily="18" charset="0"/>
              </a:rPr>
              <a:t>product_id</a:t>
            </a:r>
            <a:r>
              <a:rPr lang="en-US" sz="5100" dirty="0">
                <a:latin typeface="Bookman Old Style" panose="02050604050505020204" pitchFamily="18" charset="0"/>
              </a:rPr>
              <a:t>, </a:t>
            </a:r>
            <a:r>
              <a:rPr lang="en-US" sz="5100" dirty="0" err="1">
                <a:latin typeface="Bookman Old Style" panose="02050604050505020204" pitchFamily="18" charset="0"/>
              </a:rPr>
              <a:t>product_name</a:t>
            </a:r>
            <a:r>
              <a:rPr lang="en-US" sz="5100" dirty="0">
                <a:latin typeface="Bookman Old Style" panose="02050604050505020204" pitchFamily="18" charset="0"/>
              </a:rPr>
              <a:t>, category, </a:t>
            </a:r>
            <a:r>
              <a:rPr lang="en-US" sz="5100" dirty="0" err="1">
                <a:latin typeface="Bookman Old Style" panose="02050604050505020204" pitchFamily="18" charset="0"/>
              </a:rPr>
              <a:t>sub_category</a:t>
            </a:r>
            <a:r>
              <a:rPr lang="en-US" sz="5100" dirty="0">
                <a:latin typeface="Bookman Old Style" panose="02050604050505020204" pitchFamily="18" charset="0"/>
              </a:rPr>
              <a:t>, price</a:t>
            </a:r>
          </a:p>
          <a:p>
            <a:pPr marL="0" indent="0">
              <a:buNone/>
            </a:pPr>
            <a:r>
              <a:rPr lang="en-US" sz="5100" b="1" dirty="0">
                <a:latin typeface="Bookman Old Style" panose="02050604050505020204" pitchFamily="18" charset="0"/>
              </a:rPr>
              <a:t>2.dim_date</a:t>
            </a:r>
          </a:p>
          <a:p>
            <a:pPr marL="0" indent="0">
              <a:buNone/>
            </a:pPr>
            <a:r>
              <a:rPr lang="en-US" sz="5100" b="1" dirty="0">
                <a:latin typeface="Bookman Old Style" panose="02050604050505020204" pitchFamily="18" charset="0"/>
              </a:rPr>
              <a:t>  Contains</a:t>
            </a:r>
            <a:r>
              <a:rPr lang="en-US" sz="5100" dirty="0">
                <a:latin typeface="Bookman Old Style" panose="02050604050505020204" pitchFamily="18" charset="0"/>
              </a:rPr>
              <a:t>: </a:t>
            </a:r>
            <a:r>
              <a:rPr lang="en-US" sz="5100" dirty="0" err="1">
                <a:latin typeface="Bookman Old Style" panose="02050604050505020204" pitchFamily="18" charset="0"/>
              </a:rPr>
              <a:t>date_id</a:t>
            </a:r>
            <a:r>
              <a:rPr lang="en-US" sz="5100" dirty="0">
                <a:latin typeface="Bookman Old Style" panose="02050604050505020204" pitchFamily="18" charset="0"/>
              </a:rPr>
              <a:t>, </a:t>
            </a:r>
            <a:r>
              <a:rPr lang="en-US" sz="5100" dirty="0" err="1">
                <a:latin typeface="Bookman Old Style" panose="02050604050505020204" pitchFamily="18" charset="0"/>
              </a:rPr>
              <a:t>full_date</a:t>
            </a:r>
            <a:r>
              <a:rPr lang="en-US" sz="5100" dirty="0">
                <a:latin typeface="Bookman Old Style" panose="02050604050505020204" pitchFamily="18" charset="0"/>
              </a:rPr>
              <a:t>, year, month, </a:t>
            </a:r>
            <a:r>
              <a:rPr lang="en-US" sz="5100" dirty="0" err="1">
                <a:latin typeface="Bookman Old Style" panose="02050604050505020204" pitchFamily="18" charset="0"/>
              </a:rPr>
              <a:t>day_of_week</a:t>
            </a:r>
            <a:endParaRPr lang="en-US" sz="51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5100" b="1" dirty="0">
                <a:latin typeface="Bookman Old Style" panose="02050604050505020204" pitchFamily="18" charset="0"/>
              </a:rPr>
              <a:t>3</a:t>
            </a:r>
            <a:r>
              <a:rPr lang="en-US" sz="5100" dirty="0">
                <a:latin typeface="Bookman Old Style" panose="02050604050505020204" pitchFamily="18" charset="0"/>
              </a:rPr>
              <a:t>.</a:t>
            </a:r>
            <a:r>
              <a:rPr lang="en-US" sz="5100" b="1" dirty="0">
                <a:latin typeface="Bookman Old Style" panose="02050604050505020204" pitchFamily="18" charset="0"/>
              </a:rPr>
              <a:t>dim_vendor</a:t>
            </a:r>
          </a:p>
          <a:p>
            <a:pPr marL="0" indent="0">
              <a:buNone/>
            </a:pPr>
            <a:r>
              <a:rPr lang="en-IN" sz="5100" b="1" dirty="0">
                <a:latin typeface="Bookman Old Style" panose="02050604050505020204" pitchFamily="18" charset="0"/>
              </a:rPr>
              <a:t>  Contains: </a:t>
            </a:r>
            <a:r>
              <a:rPr lang="en-IN" sz="5100" dirty="0" err="1">
                <a:latin typeface="Bookman Old Style" panose="02050604050505020204" pitchFamily="18" charset="0"/>
              </a:rPr>
              <a:t>vendor_id</a:t>
            </a:r>
            <a:r>
              <a:rPr lang="en-IN" sz="5100" dirty="0">
                <a:latin typeface="Bookman Old Style" panose="02050604050505020204" pitchFamily="18" charset="0"/>
              </a:rPr>
              <a:t>, </a:t>
            </a:r>
            <a:r>
              <a:rPr lang="en-IN" sz="5100" dirty="0" err="1">
                <a:latin typeface="Bookman Old Style" panose="02050604050505020204" pitchFamily="18" charset="0"/>
              </a:rPr>
              <a:t>vendor_name</a:t>
            </a:r>
            <a:r>
              <a:rPr lang="en-IN" sz="5100" dirty="0">
                <a:latin typeface="Bookman Old Style" panose="02050604050505020204" pitchFamily="18" charset="0"/>
              </a:rPr>
              <a:t>, </a:t>
            </a:r>
            <a:r>
              <a:rPr lang="en-IN" sz="5100" dirty="0" err="1">
                <a:latin typeface="Bookman Old Style" panose="02050604050505020204" pitchFamily="18" charset="0"/>
              </a:rPr>
              <a:t>contact_info</a:t>
            </a:r>
            <a:endParaRPr lang="en-IN" sz="51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IN" sz="5100" b="1" dirty="0">
                <a:latin typeface="Bookman Old Style" panose="02050604050505020204" pitchFamily="18" charset="0"/>
              </a:rPr>
              <a:t>4</a:t>
            </a:r>
            <a:r>
              <a:rPr lang="en-IN" sz="5100" dirty="0">
                <a:latin typeface="Bookman Old Style" panose="02050604050505020204" pitchFamily="18" charset="0"/>
              </a:rPr>
              <a:t>.</a:t>
            </a:r>
            <a:r>
              <a:rPr lang="en-IN" sz="5100" b="1" dirty="0">
                <a:latin typeface="Bookman Old Style" panose="02050604050505020204" pitchFamily="18" charset="0"/>
              </a:rPr>
              <a:t>dim_region</a:t>
            </a:r>
          </a:p>
          <a:p>
            <a:pPr marL="0" indent="0">
              <a:buNone/>
            </a:pPr>
            <a:r>
              <a:rPr lang="en-US" sz="5100" b="1" dirty="0">
                <a:latin typeface="Bookman Old Style" panose="02050604050505020204" pitchFamily="18" charset="0"/>
              </a:rPr>
              <a:t> Contains</a:t>
            </a:r>
            <a:r>
              <a:rPr lang="en-US" sz="5100" dirty="0">
                <a:latin typeface="Bookman Old Style" panose="02050604050505020204" pitchFamily="18" charset="0"/>
              </a:rPr>
              <a:t>: </a:t>
            </a:r>
            <a:r>
              <a:rPr lang="en-US" sz="5100" dirty="0" err="1">
                <a:latin typeface="Bookman Old Style" panose="02050604050505020204" pitchFamily="18" charset="0"/>
              </a:rPr>
              <a:t>region_id</a:t>
            </a:r>
            <a:r>
              <a:rPr lang="en-US" sz="5100" dirty="0">
                <a:latin typeface="Bookman Old Style" panose="02050604050505020204" pitchFamily="18" charset="0"/>
              </a:rPr>
              <a:t>, </a:t>
            </a:r>
            <a:r>
              <a:rPr lang="en-US" sz="5100" dirty="0" err="1">
                <a:latin typeface="Bookman Old Style" panose="02050604050505020204" pitchFamily="18" charset="0"/>
              </a:rPr>
              <a:t>region_name</a:t>
            </a:r>
            <a:r>
              <a:rPr lang="en-US" sz="5100" dirty="0">
                <a:latin typeface="Bookman Old Style" panose="02050604050505020204" pitchFamily="18" charset="0"/>
              </a:rPr>
              <a:t>, country, market</a:t>
            </a:r>
            <a:endParaRPr lang="en-IN" sz="51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49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5276-A07B-E00B-2C72-7032E139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53979"/>
            <a:ext cx="9905999" cy="5037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>
                <a:latin typeface="Bookman Old Style" panose="02050604050505020204" pitchFamily="18" charset="0"/>
              </a:rPr>
              <a:t>Fact Tables (Analytical Marts)</a:t>
            </a:r>
          </a:p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1.inventory_analysis_mart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Tracks inventory trends and restock flags by date and product</a:t>
            </a:r>
          </a:p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2.vendor_performance_mart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Summarizes total orders, delivery delays, and restocks by vendor</a:t>
            </a:r>
          </a:p>
          <a:p>
            <a:pPr marL="0" indent="0">
              <a:buNone/>
            </a:pPr>
            <a:r>
              <a:rPr lang="en-US" sz="2000" b="1" dirty="0">
                <a:latin typeface="Bookman Old Style" panose="02050604050505020204" pitchFamily="18" charset="0"/>
              </a:rPr>
              <a:t>3.Shipping_analysis_mart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Analyzes shipping delays and return volume by region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84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2B0E-E5F8-CC96-FBAE-7794D720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u="sng" dirty="0">
                <a:latin typeface="Bookman Old Style" panose="02050604050505020204" pitchFamily="18" charset="0"/>
              </a:rPr>
              <a:t>DATA MARTS CREATED</a:t>
            </a:r>
            <a:br>
              <a:rPr lang="en-IN" b="1" dirty="0">
                <a:latin typeface="Bookman Old Style" panose="02050604050505020204" pitchFamily="18" charset="0"/>
              </a:rPr>
            </a:br>
            <a:br>
              <a:rPr lang="en-IN" b="1" dirty="0">
                <a:latin typeface="Bookman Old Style" panose="02050604050505020204" pitchFamily="18" charset="0"/>
              </a:rPr>
            </a:br>
            <a:r>
              <a:rPr lang="en-IN" sz="2700" b="1" dirty="0">
                <a:latin typeface="Bookman Old Style" panose="02050604050505020204" pitchFamily="18" charset="0"/>
              </a:rPr>
              <a:t>1. </a:t>
            </a:r>
            <a:r>
              <a:rPr lang="en-IN" sz="2700" b="1" dirty="0" err="1">
                <a:latin typeface="Bookman Old Style" panose="02050604050505020204" pitchFamily="18" charset="0"/>
              </a:rPr>
              <a:t>inventory_analysis_mart</a:t>
            </a:r>
            <a:r>
              <a:rPr lang="en-IN" sz="2700" b="1" dirty="0">
                <a:latin typeface="Bookman Old Style" panose="02050604050505020204" pitchFamily="18" charset="0"/>
              </a:rPr>
              <a:t>:</a:t>
            </a:r>
            <a:br>
              <a:rPr lang="en-IN" sz="2700" b="1" dirty="0">
                <a:latin typeface="Bookman Old Style" panose="02050604050505020204" pitchFamily="18" charset="0"/>
              </a:rPr>
            </a:br>
            <a:br>
              <a:rPr lang="en-IN" sz="2700" b="1" dirty="0">
                <a:latin typeface="Bookman Old Style" panose="02050604050505020204" pitchFamily="18" charset="0"/>
              </a:rPr>
            </a:br>
            <a:r>
              <a:rPr lang="en-US" sz="2200" dirty="0">
                <a:latin typeface="Bookman Old Style" panose="02050604050505020204" pitchFamily="18" charset="0"/>
              </a:rPr>
              <a:t>Racks inventory movement across products and dates.</a:t>
            </a:r>
            <a:endParaRPr lang="en-IN" sz="22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60CDE0-ED13-CB80-C981-31CA509AF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007812"/>
              </p:ext>
            </p:extLst>
          </p:nvPr>
        </p:nvGraphicFramePr>
        <p:xfrm>
          <a:off x="1141413" y="2711115"/>
          <a:ext cx="9906000" cy="314104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8201970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27514246"/>
                    </a:ext>
                  </a:extLst>
                </a:gridCol>
              </a:tblGrid>
              <a:tr h="580724">
                <a:tc>
                  <a:txBody>
                    <a:bodyPr/>
                    <a:lstStyle/>
                    <a:p>
                      <a:r>
                        <a:rPr lang="en-IN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8986"/>
                  </a:ext>
                </a:extLst>
              </a:tr>
              <a:tr h="580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product_id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Unique product identifier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75830"/>
                  </a:ext>
                </a:extLst>
              </a:tr>
              <a:tr h="580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date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Date of inventory snapshot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34967"/>
                  </a:ext>
                </a:extLst>
              </a:tr>
              <a:tr h="580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inventory_level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Current stock quantity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51093"/>
                  </a:ext>
                </a:extLst>
              </a:tr>
              <a:tr h="580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restock_flag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restock is needed (threshold)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9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29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C701-BF26-2CAD-4796-E0A2F4B7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Bookman Old Style" panose="02050604050505020204" pitchFamily="18" charset="0"/>
              </a:rPr>
              <a:t>2.vendor_performance_mart</a:t>
            </a:r>
            <a:br>
              <a:rPr lang="en-IN" sz="3200" b="1" dirty="0">
                <a:latin typeface="Bookman Old Style" panose="02050604050505020204" pitchFamily="18" charset="0"/>
              </a:rPr>
            </a:br>
            <a:br>
              <a:rPr lang="en-IN" b="1" dirty="0"/>
            </a:br>
            <a:r>
              <a:rPr lang="en-IN" sz="2200" dirty="0">
                <a:latin typeface="Bookman Old Style" panose="02050604050505020204" pitchFamily="18" charset="0"/>
              </a:rPr>
              <a:t>Evaluates vendor full </a:t>
            </a:r>
            <a:r>
              <a:rPr lang="en-IN" sz="2200" dirty="0" err="1">
                <a:latin typeface="Bookman Old Style" panose="02050604050505020204" pitchFamily="18" charset="0"/>
              </a:rPr>
              <a:t>fillment</a:t>
            </a:r>
            <a:r>
              <a:rPr lang="en-IN" sz="2200" dirty="0">
                <a:latin typeface="Bookman Old Style" panose="02050604050505020204" pitchFamily="18" charset="0"/>
              </a:rPr>
              <a:t>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C845B5-7AAE-11C1-55DB-0687BED56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472630"/>
              </p:ext>
            </p:extLst>
          </p:nvPr>
        </p:nvGraphicFramePr>
        <p:xfrm>
          <a:off x="1366002" y="2097088"/>
          <a:ext cx="9906000" cy="319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250806997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025812022"/>
                    </a:ext>
                  </a:extLst>
                </a:gridCol>
              </a:tblGrid>
              <a:tr h="797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Column Name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Description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449123"/>
                  </a:ext>
                </a:extLst>
              </a:tr>
              <a:tr h="797961">
                <a:tc>
                  <a:txBody>
                    <a:bodyPr/>
                    <a:lstStyle/>
                    <a:p>
                      <a:r>
                        <a:rPr lang="en-IN" dirty="0"/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205214"/>
                  </a:ext>
                </a:extLst>
              </a:tr>
              <a:tr h="797961">
                <a:tc>
                  <a:txBody>
                    <a:bodyPr/>
                    <a:lstStyle/>
                    <a:p>
                      <a:r>
                        <a:rPr lang="en-IN" dirty="0" err="1"/>
                        <a:t>vendor_name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the product vendor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43801"/>
                  </a:ext>
                </a:extLst>
              </a:tr>
              <a:tr h="797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avg_delivery_days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time taken to fulfill deliveries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36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24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551C-626F-1D22-2C7A-DEEDAAE0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Bookman Old Style" panose="02050604050505020204" pitchFamily="18" charset="0"/>
              </a:rPr>
              <a:t>3.shipping_analysis_mart</a:t>
            </a:r>
            <a:br>
              <a:rPr lang="en-IN" dirty="0"/>
            </a:br>
            <a:r>
              <a:rPr lang="en-US" sz="2200" dirty="0">
                <a:latin typeface="Bookman Old Style" panose="02050604050505020204" pitchFamily="18" charset="0"/>
              </a:rPr>
              <a:t>Analyzes region-wise shipping and returns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41B549-BC4A-8199-011A-FC207404B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616522"/>
              </p:ext>
            </p:extLst>
          </p:nvPr>
        </p:nvGraphicFramePr>
        <p:xfrm>
          <a:off x="1141413" y="2249488"/>
          <a:ext cx="9906000" cy="325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6667962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46145162"/>
                    </a:ext>
                  </a:extLst>
                </a:gridCol>
              </a:tblGrid>
              <a:tr h="813239">
                <a:tc>
                  <a:txBody>
                    <a:bodyPr/>
                    <a:lstStyle/>
                    <a:p>
                      <a:r>
                        <a:rPr lang="en-IN" dirty="0"/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509981"/>
                  </a:ext>
                </a:extLst>
              </a:tr>
              <a:tr h="813239">
                <a:tc>
                  <a:txBody>
                    <a:bodyPr/>
                    <a:lstStyle/>
                    <a:p>
                      <a:r>
                        <a:rPr lang="en-IN"/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Shipping destination region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718152"/>
                  </a:ext>
                </a:extLst>
              </a:tr>
              <a:tr h="813239">
                <a:tc>
                  <a:txBody>
                    <a:bodyPr/>
                    <a:lstStyle/>
                    <a:p>
                      <a:r>
                        <a:rPr lang="en-IN"/>
                        <a:t>avg_shipping_days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shipping delay in days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111538"/>
                  </a:ext>
                </a:extLst>
              </a:tr>
              <a:tr h="813239">
                <a:tc>
                  <a:txBody>
                    <a:bodyPr/>
                    <a:lstStyle/>
                    <a:p>
                      <a:r>
                        <a:rPr lang="en-IN"/>
                        <a:t>total_returns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product returns from that region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686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05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0045-E75A-7957-300B-412D1716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97" y="618518"/>
            <a:ext cx="10103514" cy="147857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Bookman Old Style" panose="02050604050505020204" pitchFamily="18" charset="0"/>
              </a:rPr>
              <a:t>STREAMLIT DASHBOARD FEATURES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1C63-CDF8-764B-A411-EC0D2B77D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Bookman Old Style" panose="02050604050505020204" pitchFamily="18" charset="0"/>
              </a:rPr>
              <a:t>Sections in Dashboard:</a:t>
            </a:r>
          </a:p>
          <a:p>
            <a:pPr mar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1.📈 Inventory Trends → Line chart over time</a:t>
            </a:r>
          </a:p>
          <a:p>
            <a:pPr mar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2.✅ Vendor Performance → Table sorted by delivery speed</a:t>
            </a:r>
          </a:p>
          <a:p>
            <a:pPr mar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3.🌍 Shipping Heatmap → Region-based bar chart</a:t>
            </a:r>
          </a:p>
          <a:p>
            <a:pPr mar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4.🚨 Alerts → Products with low stock or high returns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55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9259-4118-BC95-301A-DD99C002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latin typeface="Bookman Old Style" panose="02050604050505020204" pitchFamily="18" charset="0"/>
              </a:rPr>
              <a:t>FINAL RESULTS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EFDF-50FA-BB5F-AAA6-66BCBF13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Bookman Old Style" panose="02050604050505020204" pitchFamily="18" charset="0"/>
              </a:rPr>
              <a:t>Dashboard is LIVE with:</a:t>
            </a:r>
            <a:endParaRPr lang="en-US" sz="2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     1.Cleaned inventory and shipping data</a:t>
            </a:r>
          </a:p>
          <a:p>
            <a:pPr marL="0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     2.Vendor insights with delivery analytics</a:t>
            </a:r>
          </a:p>
          <a:p>
            <a:pPr marL="0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     3.Automatic alerts for stockouts</a:t>
            </a:r>
          </a:p>
          <a:p>
            <a:r>
              <a:rPr lang="en-US" sz="2200" b="1" dirty="0">
                <a:latin typeface="Bookman Old Style" panose="02050604050505020204" pitchFamily="18" charset="0"/>
              </a:rPr>
              <a:t>Project Status:</a:t>
            </a:r>
            <a:r>
              <a:rPr lang="en-US" sz="2200" dirty="0">
                <a:latin typeface="Bookman Old Style" panose="02050604050505020204" pitchFamily="18" charset="0"/>
              </a:rPr>
              <a:t> Completed</a:t>
            </a:r>
          </a:p>
          <a:p>
            <a:r>
              <a:rPr lang="en-US" sz="2200" b="1" dirty="0">
                <a:latin typeface="Bookman Old Style" panose="02050604050505020204" pitchFamily="18" charset="0"/>
              </a:rPr>
              <a:t>Hosted:</a:t>
            </a:r>
            <a:r>
              <a:rPr lang="en-US" sz="2200" dirty="0">
                <a:latin typeface="Bookman Old Style" panose="02050604050505020204" pitchFamily="18" charset="0"/>
              </a:rPr>
              <a:t> Locally with </a:t>
            </a:r>
            <a:r>
              <a:rPr lang="en-US" sz="2200" dirty="0" err="1">
                <a:latin typeface="Bookman Old Style" panose="02050604050505020204" pitchFamily="18" charset="0"/>
              </a:rPr>
              <a:t>BigQuery</a:t>
            </a:r>
            <a:r>
              <a:rPr lang="en-US" sz="2200" dirty="0">
                <a:latin typeface="Bookman Old Style" panose="02050604050505020204" pitchFamily="18" charset="0"/>
              </a:rPr>
              <a:t> backend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3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9F41-07A2-4AFE-BAE6-FC008C0B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Bookman Old Style" panose="020506040505050202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8549-3F43-6743-00EC-C5BBEAF59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9471"/>
            <a:ext cx="9905999" cy="4001730"/>
          </a:xfrm>
        </p:spPr>
        <p:txBody>
          <a:bodyPr>
            <a:normAutofit fontScale="40000" lnSpcReduction="20000"/>
          </a:bodyPr>
          <a:lstStyle/>
          <a:p>
            <a:r>
              <a:rPr lang="en-US" sz="4400" dirty="0">
                <a:latin typeface="Bookman Old Style" panose="02050604050505020204" pitchFamily="18" charset="0"/>
              </a:rPr>
              <a:t>This project successfully established an end-to-end supply chain data integration system using Python, Google </a:t>
            </a:r>
            <a:r>
              <a:rPr lang="en-US" sz="4400" dirty="0" err="1">
                <a:latin typeface="Bookman Old Style" panose="02050604050505020204" pitchFamily="18" charset="0"/>
              </a:rPr>
              <a:t>BigQuery</a:t>
            </a:r>
            <a:r>
              <a:rPr lang="en-US" sz="4400" dirty="0">
                <a:latin typeface="Bookman Old Style" panose="02050604050505020204" pitchFamily="18" charset="0"/>
              </a:rPr>
              <a:t>, and </a:t>
            </a:r>
            <a:r>
              <a:rPr lang="en-US" sz="4400" dirty="0" err="1">
                <a:latin typeface="Bookman Old Style" panose="02050604050505020204" pitchFamily="18" charset="0"/>
              </a:rPr>
              <a:t>Streamlit</a:t>
            </a:r>
            <a:r>
              <a:rPr lang="en-US" sz="4400" dirty="0">
                <a:latin typeface="Bookman Old Style" panose="02050604050505020204" pitchFamily="18" charset="0"/>
              </a:rPr>
              <a:t>. </a:t>
            </a:r>
          </a:p>
          <a:p>
            <a:r>
              <a:rPr lang="en-US" sz="4400" dirty="0">
                <a:latin typeface="Bookman Old Style" panose="02050604050505020204" pitchFamily="18" charset="0"/>
              </a:rPr>
              <a:t>By consolidating inventory, vendor, and shipping data into structured data marts, we enabled real-time analytics and actionable insights.</a:t>
            </a:r>
          </a:p>
          <a:p>
            <a:r>
              <a:rPr lang="en-US" sz="4400" dirty="0">
                <a:latin typeface="Bookman Old Style" panose="02050604050505020204" pitchFamily="18" charset="0"/>
              </a:rPr>
              <a:t>Through careful data cleaning and transformation—such as parsing date formats and converting delivery times—we ensured data accuracy and dashboard reliability. </a:t>
            </a:r>
          </a:p>
          <a:p>
            <a:r>
              <a:rPr lang="en-US" sz="4400" dirty="0">
                <a:latin typeface="Bookman Old Style" panose="02050604050505020204" pitchFamily="18" charset="0"/>
              </a:rPr>
              <a:t>The interactive </a:t>
            </a:r>
            <a:r>
              <a:rPr lang="en-US" sz="4400" dirty="0" err="1">
                <a:latin typeface="Bookman Old Style" panose="02050604050505020204" pitchFamily="18" charset="0"/>
              </a:rPr>
              <a:t>Streamlit</a:t>
            </a:r>
            <a:r>
              <a:rPr lang="en-US" sz="4400" dirty="0">
                <a:latin typeface="Bookman Old Style" panose="02050604050505020204" pitchFamily="18" charset="0"/>
              </a:rPr>
              <a:t> dashboard empowers stakeholders to monitor stock levels, assess vendor performance, and identify regional shipping delays or stockout risks.</a:t>
            </a:r>
          </a:p>
          <a:p>
            <a:r>
              <a:rPr lang="en-US" sz="4400" dirty="0">
                <a:latin typeface="Bookman Old Style" panose="02050604050505020204" pitchFamily="18" charset="0"/>
              </a:rPr>
              <a:t>This scalable solution lays a strong foundation for data-driven decision-making across supply chain operations.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99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A9FF-3387-D189-F429-2758F0AD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618518"/>
            <a:ext cx="10972800" cy="649843"/>
          </a:xfrm>
        </p:spPr>
        <p:txBody>
          <a:bodyPr>
            <a:normAutofit fontScale="90000"/>
          </a:bodyPr>
          <a:lstStyle/>
          <a:p>
            <a:r>
              <a:rPr lang="en-IN" sz="4000" b="1" u="sng" dirty="0">
                <a:latin typeface="Bookman Old Style" panose="02050604050505020204" pitchFamily="18" charset="0"/>
              </a:rPr>
              <a:t>PROJECT TITLE: </a:t>
            </a:r>
            <a:br>
              <a:rPr lang="en-IN" sz="4000" dirty="0">
                <a:latin typeface="Bookman Old Style" panose="02050604050505020204" pitchFamily="18" charset="0"/>
              </a:rPr>
            </a:br>
            <a:br>
              <a:rPr lang="en-IN" sz="4000" dirty="0">
                <a:latin typeface="Bookman Old Style" panose="02050604050505020204" pitchFamily="18" charset="0"/>
              </a:rPr>
            </a:br>
            <a:r>
              <a:rPr lang="en-IN" sz="4000" dirty="0">
                <a:latin typeface="Bookman Old Style" panose="02050604050505020204" pitchFamily="18" charset="0"/>
              </a:rPr>
              <a:t> SUPPLY CHAIN DATA INTEGRATION SYSTEM     </a:t>
            </a:r>
            <a:endParaRPr lang="en-IN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D3EB605B-D6E9-9FA6-9998-D7DBEB802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148" y="2249488"/>
            <a:ext cx="8898194" cy="3541712"/>
          </a:xfrm>
        </p:spPr>
      </p:pic>
    </p:spTree>
    <p:extLst>
      <p:ext uri="{BB962C8B-B14F-4D97-AF65-F5344CB8AC3E}">
        <p14:creationId xmlns:p14="http://schemas.microsoft.com/office/powerpoint/2010/main" val="22505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CF7016-8C90-8AF5-E247-4A7425556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516" y="776748"/>
            <a:ext cx="9615949" cy="5014452"/>
          </a:xfrm>
        </p:spPr>
      </p:pic>
    </p:spTree>
    <p:extLst>
      <p:ext uri="{BB962C8B-B14F-4D97-AF65-F5344CB8AC3E}">
        <p14:creationId xmlns:p14="http://schemas.microsoft.com/office/powerpoint/2010/main" val="318517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8B7F-A798-3227-B3AD-3220609A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555" y="0"/>
            <a:ext cx="6066503" cy="2097088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Bookman Old Style" panose="020506040505050202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1176-CECA-0EC3-A821-0B397ECC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019" y="1278194"/>
            <a:ext cx="5653549" cy="4857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1.INTRODUCTION</a:t>
            </a:r>
          </a:p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2.PROJECT OBJECTIVE</a:t>
            </a:r>
          </a:p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3.DATA SOURCES</a:t>
            </a:r>
          </a:p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4.TOOLS AND TECHNOLOGIES</a:t>
            </a:r>
          </a:p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5.DATA ARCHITECTURE</a:t>
            </a:r>
          </a:p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6.DATA MARTS CREATED</a:t>
            </a:r>
          </a:p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7.STREAMLIT DASHBOARD FEATURES</a:t>
            </a:r>
          </a:p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8.FINAL RESULTS</a:t>
            </a:r>
          </a:p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9.CONCLUSION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BA0C65-260C-9DA0-A690-57DBAFDE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6" y="832925"/>
            <a:ext cx="4365522" cy="513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61DF-2DB6-D7D7-C7B4-0B728545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70953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Bookman Old Style" panose="02050604050505020204" pitchFamily="18" charset="0"/>
              </a:rPr>
              <a:t>INTRODUCTION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19A2-E52B-5A34-9743-CB414D01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4503"/>
            <a:ext cx="10352498" cy="429669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latin typeface="Bookman Old Style" panose="02050604050505020204" pitchFamily="18" charset="0"/>
              </a:rPr>
              <a:t>Supply Chain Data Integration System</a:t>
            </a:r>
            <a:r>
              <a:rPr lang="en-US" sz="2000" dirty="0">
                <a:latin typeface="Bookman Old Style" panose="02050604050505020204" pitchFamily="18" charset="0"/>
              </a:rPr>
              <a:t> project aims to unify and analyze supply chain data from multiple sources into a centralized, insightful dashboard.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Leveraging tools like </a:t>
            </a:r>
            <a:r>
              <a:rPr lang="en-US" sz="2000" b="1" dirty="0">
                <a:latin typeface="Bookman Old Style" panose="02050604050505020204" pitchFamily="18" charset="0"/>
              </a:rPr>
              <a:t>Python</a:t>
            </a:r>
            <a:r>
              <a:rPr lang="en-US" sz="2000" dirty="0">
                <a:latin typeface="Bookman Old Style" panose="02050604050505020204" pitchFamily="18" charset="0"/>
              </a:rPr>
              <a:t>, </a:t>
            </a:r>
            <a:r>
              <a:rPr lang="en-US" sz="2000" b="1" dirty="0">
                <a:latin typeface="Bookman Old Style" panose="02050604050505020204" pitchFamily="18" charset="0"/>
              </a:rPr>
              <a:t>Google </a:t>
            </a:r>
            <a:r>
              <a:rPr lang="en-US" sz="2000" b="1" dirty="0" err="1">
                <a:latin typeface="Bookman Old Style" panose="02050604050505020204" pitchFamily="18" charset="0"/>
              </a:rPr>
              <a:t>BigQuery</a:t>
            </a:r>
            <a:r>
              <a:rPr lang="en-US" sz="2000" dirty="0">
                <a:latin typeface="Bookman Old Style" panose="02050604050505020204" pitchFamily="18" charset="0"/>
              </a:rPr>
              <a:t>, and </a:t>
            </a:r>
            <a:r>
              <a:rPr lang="en-US" sz="2000" b="1" dirty="0" err="1">
                <a:latin typeface="Bookman Old Style" panose="02050604050505020204" pitchFamily="18" charset="0"/>
              </a:rPr>
              <a:t>Streamlit</a:t>
            </a:r>
            <a:r>
              <a:rPr lang="en-US" sz="2000" dirty="0">
                <a:latin typeface="Bookman Old Style" panose="02050604050505020204" pitchFamily="18" charset="0"/>
              </a:rPr>
              <a:t>, the project focuses on transforming raw order and logistics data into actionable intelligence.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Core objectives include tracking inventory trends, measuring vendor performance, and visualizing shipping delays by region. A star schema data model supports efficient querying, while advanced cleaning techniques ensure data quality. 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The result is a robust, real-time dashboard that helps businesses optimize supply chain operations and respond quickly to issues like stockouts or high return rates.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5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D087-0404-C645-C8C7-30D54C8F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latin typeface="Bookman Old Style" panose="02050604050505020204" pitchFamily="18" charset="0"/>
              </a:rPr>
              <a:t>PROJECT OBJECTIVE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52CF-5E83-DA1D-10D2-5D87EE75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7626"/>
            <a:ext cx="9905999" cy="38935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To design and implement a robust data pipeline and dashboard that centralizes supply chain information from various structured data sources (like Global Superstore dataset) into a unified analytics system using Google </a:t>
            </a:r>
            <a:r>
              <a:rPr lang="en-US" dirty="0" err="1">
                <a:latin typeface="Bookman Old Style" panose="02050604050505020204" pitchFamily="18" charset="0"/>
              </a:rPr>
              <a:t>BigQuery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  <a:r>
              <a:rPr lang="en-US" dirty="0" err="1">
                <a:latin typeface="Bookman Old Style" panose="02050604050505020204" pitchFamily="18" charset="0"/>
              </a:rPr>
              <a:t>Streamlit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Bookman Old Style" panose="02050604050505020204" pitchFamily="18" charset="0"/>
              </a:rPr>
              <a:t>This system empowers decision-makers to: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Monitor inventory status in real time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Evaluate vendor performance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Visualize regional shipping patterns</a:t>
            </a:r>
          </a:p>
          <a:p>
            <a:r>
              <a:rPr lang="en-US" dirty="0">
                <a:latin typeface="Bookman Old Style" panose="02050604050505020204" pitchFamily="18" charset="0"/>
              </a:rPr>
              <a:t>Receive alerts on critical issues (like stockouts or product returns)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88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A658-34D2-C01D-1721-79213A51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2" y="589021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Bookman Old Style" panose="02050604050505020204" pitchFamily="18" charset="0"/>
              </a:rPr>
              <a:t>DATA SOURCES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3668-67E3-D2CC-A24F-F217A35F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8632"/>
            <a:ext cx="9905999" cy="3952569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>
                <a:latin typeface="Bookman Old Style" panose="02050604050505020204" pitchFamily="18" charset="0"/>
              </a:rPr>
              <a:t>Global Superstore Dataset (Kaggle)</a:t>
            </a:r>
          </a:p>
          <a:p>
            <a:pPr marL="0" indent="0">
              <a:buNone/>
            </a:pPr>
            <a:r>
              <a:rPr lang="en-IN" sz="8000" dirty="0">
                <a:latin typeface="Bookman Old Style" panose="02050604050505020204" pitchFamily="18" charset="0"/>
              </a:rPr>
              <a:t>            1. Orders</a:t>
            </a:r>
          </a:p>
          <a:p>
            <a:pPr marL="0" indent="0">
              <a:buNone/>
            </a:pPr>
            <a:r>
              <a:rPr lang="en-IN" sz="8000" dirty="0">
                <a:latin typeface="Bookman Old Style" panose="02050604050505020204" pitchFamily="18" charset="0"/>
              </a:rPr>
              <a:t>            2.Returns</a:t>
            </a:r>
          </a:p>
          <a:p>
            <a:pPr marL="0" indent="0">
              <a:buNone/>
            </a:pPr>
            <a:r>
              <a:rPr lang="en-IN" sz="8000" dirty="0">
                <a:latin typeface="Bookman Old Style" panose="02050604050505020204" pitchFamily="18" charset="0"/>
              </a:rPr>
              <a:t>            3.Products</a:t>
            </a:r>
          </a:p>
          <a:p>
            <a:pPr marL="0" indent="0">
              <a:buNone/>
            </a:pPr>
            <a:r>
              <a:rPr lang="en-IN" sz="8000" dirty="0">
                <a:latin typeface="Bookman Old Style" panose="02050604050505020204" pitchFamily="18" charset="0"/>
              </a:rPr>
              <a:t>            4.Shipping</a:t>
            </a:r>
          </a:p>
          <a:p>
            <a:pPr marL="0" indent="0">
              <a:buNone/>
            </a:pPr>
            <a:r>
              <a:rPr lang="en-IN" sz="8000" dirty="0">
                <a:latin typeface="Bookman Old Style" panose="02050604050505020204" pitchFamily="18" charset="0"/>
              </a:rPr>
              <a:t>            5.Customers</a:t>
            </a:r>
          </a:p>
          <a:p>
            <a:r>
              <a:rPr lang="en-IN" sz="8000" b="1" dirty="0">
                <a:latin typeface="Bookman Old Style" panose="02050604050505020204" pitchFamily="18" charset="0"/>
              </a:rPr>
              <a:t>Simulated Inventory Data</a:t>
            </a:r>
            <a:endParaRPr lang="en-IN" sz="8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IN" sz="8000" dirty="0">
                <a:latin typeface="Bookman Old Style" panose="02050604050505020204" pitchFamily="18" charset="0"/>
              </a:rPr>
              <a:t>          1.Inventory levels</a:t>
            </a:r>
          </a:p>
          <a:p>
            <a:pPr marL="0" indent="0">
              <a:buNone/>
            </a:pPr>
            <a:r>
              <a:rPr lang="en-IN" sz="8000" dirty="0">
                <a:latin typeface="Bookman Old Style" panose="02050604050505020204" pitchFamily="18" charset="0"/>
              </a:rPr>
              <a:t>          2.Restocking flags</a:t>
            </a:r>
          </a:p>
          <a:p>
            <a:r>
              <a:rPr lang="en-IN" sz="8000" b="1" dirty="0">
                <a:latin typeface="Bookman Old Style" panose="02050604050505020204" pitchFamily="18" charset="0"/>
              </a:rPr>
              <a:t> Format:</a:t>
            </a:r>
            <a:r>
              <a:rPr lang="en-IN" sz="8000" dirty="0">
                <a:latin typeface="Bookman Old Style" panose="02050604050505020204" pitchFamily="18" charset="0"/>
              </a:rPr>
              <a:t> Excel/CSV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16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3BBC-92B9-EACC-15DC-7F453ECA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4" y="618518"/>
            <a:ext cx="10074017" cy="1478570"/>
          </a:xfrm>
        </p:spPr>
        <p:txBody>
          <a:bodyPr/>
          <a:lstStyle/>
          <a:p>
            <a:r>
              <a:rPr lang="en-IN" b="1" dirty="0">
                <a:latin typeface="Bookman Old Style" panose="02050604050505020204" pitchFamily="18" charset="0"/>
              </a:rPr>
              <a:t> </a:t>
            </a:r>
            <a:r>
              <a:rPr lang="en-IN" sz="4000" b="1" u="sng" dirty="0">
                <a:latin typeface="Bookman Old Style" panose="02050604050505020204" pitchFamily="18" charset="0"/>
              </a:rPr>
              <a:t>TOOLS AND TECHNOLOGIES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405C-67F9-CD7D-42E9-550BCAB21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25445"/>
            <a:ext cx="9905999" cy="3765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1.Python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Used for data transformation and preprocessing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Performed calculations like: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Inventory simulation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Restock flag generation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Shipping delay computations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Automated ETL workflows for data ingestion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62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DD0C-4BCA-5350-8DBF-9BE53EB3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Bookman Old Style" panose="02050604050505020204" pitchFamily="18" charset="0"/>
              </a:rPr>
              <a:t>2.Google </a:t>
            </a:r>
            <a:r>
              <a:rPr lang="en-IN" sz="2000" b="1" dirty="0" err="1">
                <a:latin typeface="Bookman Old Style" panose="02050604050505020204" pitchFamily="18" charset="0"/>
              </a:rPr>
              <a:t>BigQuery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ACCD-A4EF-7199-EBF9-806B7DA96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0981"/>
            <a:ext cx="9905999" cy="40902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Acts as the </a:t>
            </a:r>
            <a:r>
              <a:rPr lang="en-US" sz="2000" b="1" dirty="0">
                <a:latin typeface="Bookman Old Style" panose="02050604050505020204" pitchFamily="18" charset="0"/>
              </a:rPr>
              <a:t>central cloud-based data warehouse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Stores structured fact and dimension tables using star schema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Enables fast SQL queries for analytics</a:t>
            </a:r>
          </a:p>
          <a:p>
            <a:r>
              <a:rPr lang="en-IN" sz="2000" b="1" dirty="0">
                <a:latin typeface="Bookman Old Style" panose="02050604050505020204" pitchFamily="18" charset="0"/>
              </a:rPr>
              <a:t>Hosts specialized marts like:</a:t>
            </a:r>
          </a:p>
          <a:p>
            <a:pPr marL="0" indent="0">
              <a:buNone/>
            </a:pPr>
            <a:r>
              <a:rPr lang="en-IN" sz="2000" dirty="0">
                <a:latin typeface="Bookman Old Style" panose="02050604050505020204" pitchFamily="18" charset="0"/>
              </a:rPr>
              <a:t>       1 </a:t>
            </a:r>
            <a:r>
              <a:rPr lang="en-IN" sz="2000" dirty="0" err="1">
                <a:latin typeface="Bookman Old Style" panose="02050604050505020204" pitchFamily="18" charset="0"/>
              </a:rPr>
              <a:t>inventory_analysis_mart</a:t>
            </a:r>
            <a:endParaRPr lang="en-IN" sz="2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Bookman Old Style" panose="02050604050505020204" pitchFamily="18" charset="0"/>
              </a:rPr>
              <a:t>       2.vendor_performance_mart</a:t>
            </a:r>
          </a:p>
          <a:p>
            <a:pPr marL="0" indent="0">
              <a:buNone/>
            </a:pPr>
            <a:r>
              <a:rPr lang="en-IN" sz="2000" dirty="0">
                <a:latin typeface="Bookman Old Style" panose="02050604050505020204" pitchFamily="18" charset="0"/>
              </a:rPr>
              <a:t>       3.shipping_analysis_mart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40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653-8293-227A-1958-B4620801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Bookman Old Style" panose="02050604050505020204" pitchFamily="18" charset="0"/>
              </a:rPr>
              <a:t>3.Streamlit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F31E-5BC7-B64C-F76A-8F74AFF3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0310"/>
            <a:ext cx="9905999" cy="4050891"/>
          </a:xfrm>
        </p:spPr>
        <p:txBody>
          <a:bodyPr/>
          <a:lstStyle/>
          <a:p>
            <a:r>
              <a:rPr lang="en-US" sz="2000" dirty="0">
                <a:latin typeface="Bookman Old Style" panose="02050604050505020204" pitchFamily="18" charset="0"/>
              </a:rPr>
              <a:t>Built the </a:t>
            </a:r>
            <a:r>
              <a:rPr lang="en-US" sz="2000" b="1" dirty="0">
                <a:latin typeface="Bookman Old Style" panose="02050604050505020204" pitchFamily="18" charset="0"/>
              </a:rPr>
              <a:t>interactive dashboard</a:t>
            </a:r>
            <a:r>
              <a:rPr lang="en-US" sz="2000" dirty="0">
                <a:latin typeface="Bookman Old Style" panose="02050604050505020204" pitchFamily="18" charset="0"/>
              </a:rPr>
              <a:t> for real-time analytics</a:t>
            </a:r>
          </a:p>
          <a:p>
            <a:r>
              <a:rPr lang="en-IN" sz="2000" b="1" dirty="0">
                <a:latin typeface="Bookman Old Style" panose="02050604050505020204" pitchFamily="18" charset="0"/>
              </a:rPr>
              <a:t>Sections include:</a:t>
            </a:r>
          </a:p>
          <a:p>
            <a:pPr marL="0" indent="0">
              <a:buNone/>
            </a:pPr>
            <a:r>
              <a:rPr lang="en-IN" sz="2000" dirty="0">
                <a:latin typeface="Bookman Old Style" panose="02050604050505020204" pitchFamily="18" charset="0"/>
              </a:rPr>
              <a:t>       1.Inventory Trends (Line Chart)</a:t>
            </a:r>
          </a:p>
          <a:p>
            <a:pPr marL="0" indent="0">
              <a:buNone/>
            </a:pPr>
            <a:r>
              <a:rPr lang="en-IN" sz="2000" dirty="0">
                <a:latin typeface="Bookman Old Style" panose="02050604050505020204" pitchFamily="18" charset="0"/>
              </a:rPr>
              <a:t>       2.Vendor Scorecards (Tables)</a:t>
            </a:r>
          </a:p>
          <a:p>
            <a:pPr marL="0" indent="0">
              <a:buNone/>
            </a:pPr>
            <a:r>
              <a:rPr lang="en-IN" sz="2000" dirty="0">
                <a:latin typeface="Bookman Old Style" panose="02050604050505020204" pitchFamily="18" charset="0"/>
              </a:rPr>
              <a:t>       3.Shipping Heatmap (Bar Chart)</a:t>
            </a:r>
          </a:p>
          <a:p>
            <a:pPr marL="0" indent="0">
              <a:buNone/>
            </a:pPr>
            <a:r>
              <a:rPr lang="en-IN" sz="2000" dirty="0">
                <a:latin typeface="Bookman Old Style" panose="02050604050505020204" pitchFamily="18" charset="0"/>
              </a:rPr>
              <a:t>       4.Alerts (Stockouts/Returns)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382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</TotalTime>
  <Words>1014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Bookman Old Style</vt:lpstr>
      <vt:lpstr>Tw Cen MT</vt:lpstr>
      <vt:lpstr>Circuit</vt:lpstr>
      <vt:lpstr>PowerPoint Presentation</vt:lpstr>
      <vt:lpstr>PROJECT TITLE:    SUPPLY CHAIN DATA INTEGRATION SYSTEM     </vt:lpstr>
      <vt:lpstr>TABLE OF CONTENTS</vt:lpstr>
      <vt:lpstr>INTRODUCTION</vt:lpstr>
      <vt:lpstr>PROJECT OBJECTIVE</vt:lpstr>
      <vt:lpstr>DATA SOURCES</vt:lpstr>
      <vt:lpstr> TOOLS AND TECHNOLOGIES</vt:lpstr>
      <vt:lpstr>2.Google BigQuery</vt:lpstr>
      <vt:lpstr>3.Streamlit</vt:lpstr>
      <vt:lpstr>4.Pandas + SQL </vt:lpstr>
      <vt:lpstr>5.Stack Summary</vt:lpstr>
      <vt:lpstr>DATA ARCHITECTURE</vt:lpstr>
      <vt:lpstr>PowerPoint Presentation</vt:lpstr>
      <vt:lpstr>DATA MARTS CREATED  1. inventory_analysis_mart:  Racks inventory movement across products and dates.</vt:lpstr>
      <vt:lpstr>2.vendor_performance_mart  Evaluates vendor full fillment performance</vt:lpstr>
      <vt:lpstr>3.shipping_analysis_mart Analyzes region-wise shipping and returns.</vt:lpstr>
      <vt:lpstr>STREAMLIT DASHBOARD FEATURES</vt:lpstr>
      <vt:lpstr>FINAL 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Lahari U</dc:creator>
  <cp:lastModifiedBy>Lahari U</cp:lastModifiedBy>
  <cp:revision>1</cp:revision>
  <dcterms:created xsi:type="dcterms:W3CDTF">2025-08-03T15:48:42Z</dcterms:created>
  <dcterms:modified xsi:type="dcterms:W3CDTF">2025-08-04T08:29:38Z</dcterms:modified>
</cp:coreProperties>
</file>