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7" r:id="rId2"/>
    <p:sldId id="259" r:id="rId3"/>
    <p:sldId id="258" r:id="rId4"/>
    <p:sldId id="262" r:id="rId5"/>
    <p:sldId id="263" r:id="rId6"/>
    <p:sldId id="264" r:id="rId7"/>
    <p:sldId id="265" r:id="rId8"/>
    <p:sldId id="268" r:id="rId9"/>
    <p:sldId id="266" r:id="rId10"/>
    <p:sldId id="26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882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3142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5880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735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0238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443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8/1/23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3812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850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8/1/23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3679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7598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809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8B1C-86EF-43CF-8304-249481088644}" type="datetimeFigureOut">
              <a:rPr lang="en-US" smtClean="0"/>
              <a:pPr/>
              <a:t>8/1/23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7789292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lGdoWi2gAGKyNTn_vDIPcwt0lZPg91_P/view?usp=drive_lin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akshayabalaram@gmail.com" TargetMode="External"/><Relationship Id="rId2" Type="http://schemas.openxmlformats.org/officeDocument/2006/relationships/hyperlink" Target="https://ieeexplore.ieee.org/document/936237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4294-F598-076E-7831-67F39FF8CDF9}"/>
              </a:ext>
            </a:extLst>
          </p:cNvPr>
          <p:cNvSpPr>
            <a:spLocks noGrp="1"/>
          </p:cNvSpPr>
          <p:nvPr>
            <p:ph type="title"/>
          </p:nvPr>
        </p:nvSpPr>
        <p:spPr>
          <a:xfrm>
            <a:off x="2199504" y="988541"/>
            <a:ext cx="8377880" cy="2440459"/>
          </a:xfrm>
        </p:spPr>
        <p:txBody>
          <a:bodyPr/>
          <a:lstStyle/>
          <a:p>
            <a:r>
              <a:rPr lang="en-US" dirty="0">
                <a:solidFill>
                  <a:schemeClr val="accent5"/>
                </a:solidFill>
              </a:rPr>
              <a:t>		JOURNAL CLUB</a:t>
            </a:r>
          </a:p>
        </p:txBody>
      </p:sp>
      <p:sp>
        <p:nvSpPr>
          <p:cNvPr id="3" name="Content Placeholder 2">
            <a:extLst>
              <a:ext uri="{FF2B5EF4-FFF2-40B4-BE49-F238E27FC236}">
                <a16:creationId xmlns:a16="http://schemas.microsoft.com/office/drawing/2014/main" id="{04525323-13B2-10A2-17C8-5379743C0440}"/>
              </a:ext>
            </a:extLst>
          </p:cNvPr>
          <p:cNvSpPr>
            <a:spLocks noGrp="1"/>
          </p:cNvSpPr>
          <p:nvPr>
            <p:ph idx="1"/>
          </p:nvPr>
        </p:nvSpPr>
        <p:spPr>
          <a:xfrm>
            <a:off x="6096000" y="4497859"/>
            <a:ext cx="5257799" cy="1679104"/>
          </a:xfrm>
        </p:spPr>
        <p:txBody>
          <a:bodyPr>
            <a:normAutofit/>
          </a:bodyPr>
          <a:lstStyle/>
          <a:p>
            <a:pPr marL="0" indent="0">
              <a:buNone/>
            </a:pPr>
            <a:r>
              <a:rPr lang="en-US" sz="1800" dirty="0"/>
              <a:t>Lakshmi </a:t>
            </a:r>
            <a:r>
              <a:rPr lang="en-US" sz="1800" dirty="0" err="1"/>
              <a:t>Lahari</a:t>
            </a:r>
            <a:r>
              <a:rPr lang="en-US" sz="1800" dirty="0"/>
              <a:t> </a:t>
            </a:r>
            <a:r>
              <a:rPr lang="en-US" sz="1800" dirty="0" err="1"/>
              <a:t>Kollipara</a:t>
            </a:r>
            <a:endParaRPr lang="en-US" sz="1800" dirty="0"/>
          </a:p>
          <a:p>
            <a:pPr marL="0" indent="0">
              <a:buNone/>
            </a:pPr>
            <a:r>
              <a:rPr lang="en-US" sz="1800" dirty="0"/>
              <a:t>#700755463</a:t>
            </a:r>
          </a:p>
          <a:p>
            <a:pPr marL="0" indent="0">
              <a:buNone/>
            </a:pPr>
            <a:r>
              <a:rPr lang="en-US" sz="1800" dirty="0"/>
              <a:t>Video link : </a:t>
            </a:r>
            <a:r>
              <a:rPr lang="en-US" sz="1800" dirty="0">
                <a:hlinkClick r:id="rId2"/>
              </a:rPr>
              <a:t>https://</a:t>
            </a:r>
            <a:r>
              <a:rPr lang="en-US" sz="1800" dirty="0" err="1">
                <a:hlinkClick r:id="rId2"/>
              </a:rPr>
              <a:t>drive.google.com</a:t>
            </a:r>
            <a:r>
              <a:rPr lang="en-US" sz="1800" dirty="0">
                <a:hlinkClick r:id="rId2"/>
              </a:rPr>
              <a:t>/file/d/1lGdoWi2gAGKyNTn_vDIPcwt0lZPg91_P/</a:t>
            </a:r>
            <a:r>
              <a:rPr lang="en-US" sz="1800" dirty="0" err="1">
                <a:hlinkClick r:id="rId2"/>
              </a:rPr>
              <a:t>view?usp</a:t>
            </a:r>
            <a:r>
              <a:rPr lang="en-US" sz="1800" dirty="0">
                <a:hlinkClick r:id="rId2"/>
              </a:rPr>
              <a:t>=</a:t>
            </a:r>
            <a:r>
              <a:rPr lang="en-US" sz="1800" dirty="0" err="1">
                <a:hlinkClick r:id="rId2"/>
              </a:rPr>
              <a:t>drive_link</a:t>
            </a:r>
            <a:endParaRPr lang="en-US" sz="1800" dirty="0"/>
          </a:p>
        </p:txBody>
      </p:sp>
    </p:spTree>
    <p:extLst>
      <p:ext uri="{BB962C8B-B14F-4D97-AF65-F5344CB8AC3E}">
        <p14:creationId xmlns:p14="http://schemas.microsoft.com/office/powerpoint/2010/main" val="406180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84AD-9E72-6B1A-E145-06713FD087E6}"/>
              </a:ext>
            </a:extLst>
          </p:cNvPr>
          <p:cNvSpPr>
            <a:spLocks noGrp="1"/>
          </p:cNvSpPr>
          <p:nvPr>
            <p:ph type="title"/>
          </p:nvPr>
        </p:nvSpPr>
        <p:spPr>
          <a:xfrm>
            <a:off x="592446" y="365125"/>
            <a:ext cx="11059976" cy="944691"/>
          </a:xfrm>
        </p:spPr>
        <p:txBody>
          <a:bodyPr>
            <a:normAutofit/>
          </a:bodyPr>
          <a:lstStyle/>
          <a:p>
            <a:r>
              <a:rPr lang="en-US" sz="3600" dirty="0">
                <a:solidFill>
                  <a:schemeClr val="accent5"/>
                </a:solidFill>
              </a:rPr>
              <a:t>References</a:t>
            </a:r>
          </a:p>
        </p:txBody>
      </p:sp>
      <p:sp>
        <p:nvSpPr>
          <p:cNvPr id="3" name="Content Placeholder 2">
            <a:extLst>
              <a:ext uri="{FF2B5EF4-FFF2-40B4-BE49-F238E27FC236}">
                <a16:creationId xmlns:a16="http://schemas.microsoft.com/office/drawing/2014/main" id="{63655639-DF29-A180-C02A-E7E325FAB391}"/>
              </a:ext>
            </a:extLst>
          </p:cNvPr>
          <p:cNvSpPr>
            <a:spLocks noGrp="1"/>
          </p:cNvSpPr>
          <p:nvPr>
            <p:ph idx="1"/>
          </p:nvPr>
        </p:nvSpPr>
        <p:spPr>
          <a:xfrm>
            <a:off x="592446" y="1309816"/>
            <a:ext cx="11059976" cy="5183059"/>
          </a:xfrm>
        </p:spPr>
        <p:txBody>
          <a:bodyPr>
            <a:normAutofit/>
          </a:bodyPr>
          <a:lstStyle/>
          <a:p>
            <a:r>
              <a:rPr lang="en-IN" sz="1600" dirty="0"/>
              <a:t>[1] Wang, </a:t>
            </a:r>
            <a:r>
              <a:rPr lang="en-IN" sz="1600" dirty="0" err="1"/>
              <a:t>Zhuoyi</a:t>
            </a:r>
            <a:r>
              <a:rPr lang="en-IN" sz="1600" dirty="0"/>
              <a:t>, </a:t>
            </a:r>
            <a:r>
              <a:rPr lang="en-IN" sz="1600" dirty="0" err="1"/>
              <a:t>Zelun</a:t>
            </a:r>
            <a:r>
              <a:rPr lang="en-IN" sz="1600" dirty="0"/>
              <a:t> Kong, Swarup </a:t>
            </a:r>
            <a:r>
              <a:rPr lang="en-IN" sz="1600" dirty="0" err="1"/>
              <a:t>Changra</a:t>
            </a:r>
            <a:r>
              <a:rPr lang="en-IN" sz="1600" dirty="0"/>
              <a:t>, </a:t>
            </a:r>
            <a:r>
              <a:rPr lang="en-IN" sz="1600" dirty="0" err="1"/>
              <a:t>Hemeng</a:t>
            </a:r>
            <a:r>
              <a:rPr lang="en-IN" sz="1600" dirty="0"/>
              <a:t> Tao, and </a:t>
            </a:r>
            <a:r>
              <a:rPr lang="en-IN" sz="1600" dirty="0" err="1"/>
              <a:t>Latifur</a:t>
            </a:r>
            <a:r>
              <a:rPr lang="en-IN" sz="1600" dirty="0"/>
              <a:t> Khan. ”Robust high dimensional stream classification with novel class detection.” In 2019 IEEE 35th International Conference on Data Engineering (ICDE), pp. 1418-1429. IEEE, 2019. </a:t>
            </a:r>
          </a:p>
          <a:p>
            <a:r>
              <a:rPr lang="en-IN" sz="1600" dirty="0"/>
              <a:t>[2] </a:t>
            </a:r>
            <a:r>
              <a:rPr lang="en-IN" sz="1600" dirty="0" err="1"/>
              <a:t>Jmour</a:t>
            </a:r>
            <a:r>
              <a:rPr lang="en-IN" sz="1600" dirty="0"/>
              <a:t>, Nadia, </a:t>
            </a:r>
            <a:r>
              <a:rPr lang="en-IN" sz="1600" dirty="0" err="1"/>
              <a:t>Sehla</a:t>
            </a:r>
            <a:r>
              <a:rPr lang="en-IN" sz="1600" dirty="0"/>
              <a:t> </a:t>
            </a:r>
            <a:r>
              <a:rPr lang="en-IN" sz="1600" dirty="0" err="1"/>
              <a:t>Zayen</a:t>
            </a:r>
            <a:r>
              <a:rPr lang="en-IN" sz="1600" dirty="0"/>
              <a:t>, and </a:t>
            </a:r>
            <a:r>
              <a:rPr lang="en-IN" sz="1600" dirty="0" err="1"/>
              <a:t>Afef</a:t>
            </a:r>
            <a:r>
              <a:rPr lang="en-IN" sz="1600" dirty="0"/>
              <a:t> </a:t>
            </a:r>
            <a:r>
              <a:rPr lang="en-IN" sz="1600" dirty="0" err="1"/>
              <a:t>Abdelkrim</a:t>
            </a:r>
            <a:r>
              <a:rPr lang="en-IN" sz="1600" dirty="0"/>
              <a:t>. ”Convolutional neural networks for image classification.” In 2018 International Conference on Advanced Systems and Electric Technologies (ICASET), pp. 397-402. IEEE, 2018. </a:t>
            </a:r>
          </a:p>
          <a:p>
            <a:r>
              <a:rPr lang="en-IN" sz="1600" dirty="0"/>
              <a:t>[3] Islam, Md </a:t>
            </a:r>
            <a:r>
              <a:rPr lang="en-IN" sz="1600" dirty="0" err="1"/>
              <a:t>Tohidul</a:t>
            </a:r>
            <a:r>
              <a:rPr lang="en-IN" sz="1600" dirty="0"/>
              <a:t>, BM </a:t>
            </a:r>
            <a:r>
              <a:rPr lang="en-IN" sz="1600" dirty="0" err="1"/>
              <a:t>Nafiz</a:t>
            </a:r>
            <a:r>
              <a:rPr lang="en-IN" sz="1600" dirty="0"/>
              <a:t> Karim Siddique, </a:t>
            </a:r>
            <a:r>
              <a:rPr lang="en-IN" sz="1600" dirty="0" err="1"/>
              <a:t>Sagidur</a:t>
            </a:r>
            <a:r>
              <a:rPr lang="en-IN" sz="1600" dirty="0"/>
              <a:t> Rahman, and </a:t>
            </a:r>
            <a:r>
              <a:rPr lang="en-IN" sz="1600" dirty="0" err="1"/>
              <a:t>Taskeed</a:t>
            </a:r>
            <a:r>
              <a:rPr lang="en-IN" sz="1600" dirty="0"/>
              <a:t> </a:t>
            </a:r>
            <a:r>
              <a:rPr lang="en-IN" sz="1600" dirty="0" err="1"/>
              <a:t>Jabid</a:t>
            </a:r>
            <a:r>
              <a:rPr lang="en-IN" sz="1600" dirty="0"/>
              <a:t>. ”Image recognition with deep learning.” In 2018 International Conference on Intelligent Informatics and Biomedical Sciences (ICIIBMS), vol. 3, pp. 106-110. IEEE, 2018.</a:t>
            </a:r>
          </a:p>
          <a:p>
            <a:r>
              <a:rPr lang="en-IN" sz="1600" dirty="0"/>
              <a:t> [4] McDonnell, Mark D., and Tony </a:t>
            </a:r>
            <a:r>
              <a:rPr lang="en-IN" sz="1600" dirty="0" err="1"/>
              <a:t>Vladusich</a:t>
            </a:r>
            <a:r>
              <a:rPr lang="en-IN" sz="1600" dirty="0"/>
              <a:t>. ”Enhanced image classification with a fast-learning shallow convolutional neural network.” In 2015 International Joint Conference on Neural Networks (IJCNN), pp. 1-7. IEEE, 2015. </a:t>
            </a:r>
          </a:p>
          <a:p>
            <a:r>
              <a:rPr lang="en-IN" sz="1600" dirty="0"/>
              <a:t>[5] Chan, Tsung-Han, </a:t>
            </a:r>
            <a:r>
              <a:rPr lang="en-IN" sz="1600" dirty="0" err="1"/>
              <a:t>Kui</a:t>
            </a:r>
            <a:r>
              <a:rPr lang="en-IN" sz="1600" dirty="0"/>
              <a:t> Jia, </a:t>
            </a:r>
            <a:r>
              <a:rPr lang="en-IN" sz="1600" dirty="0" err="1"/>
              <a:t>Shenghua</a:t>
            </a:r>
            <a:r>
              <a:rPr lang="en-IN" sz="1600" dirty="0"/>
              <a:t> Gao, </a:t>
            </a:r>
            <a:r>
              <a:rPr lang="en-IN" sz="1600" dirty="0" err="1"/>
              <a:t>Jiwen</a:t>
            </a:r>
            <a:r>
              <a:rPr lang="en-IN" sz="1600" dirty="0"/>
              <a:t> Lu, </a:t>
            </a:r>
            <a:r>
              <a:rPr lang="en-IN" sz="1600" dirty="0" err="1"/>
              <a:t>Zinan</a:t>
            </a:r>
            <a:r>
              <a:rPr lang="en-IN" sz="1600" dirty="0"/>
              <a:t> Zeng, and Yi Ma. ”</a:t>
            </a:r>
            <a:r>
              <a:rPr lang="en-IN" sz="1600" dirty="0" err="1"/>
              <a:t>PCANet</a:t>
            </a:r>
            <a:r>
              <a:rPr lang="en-IN" sz="1600" dirty="0"/>
              <a:t>: A simple deep learning baseline for image classification?.” IEEE transactions on image processing 24, no. 12 (2015): 5017-5032. </a:t>
            </a:r>
          </a:p>
          <a:p>
            <a:r>
              <a:rPr lang="en-IN" sz="1600" dirty="0"/>
              <a:t>[6] </a:t>
            </a:r>
            <a:r>
              <a:rPr lang="en-IN" sz="1600" dirty="0" err="1"/>
              <a:t>Dosovitskiy</a:t>
            </a:r>
            <a:r>
              <a:rPr lang="en-IN" sz="1600" dirty="0"/>
              <a:t>, Alexey, </a:t>
            </a:r>
            <a:r>
              <a:rPr lang="en-IN" sz="1600" dirty="0" err="1"/>
              <a:t>Jost</a:t>
            </a:r>
            <a:r>
              <a:rPr lang="en-IN" sz="1600" dirty="0"/>
              <a:t> Tobias </a:t>
            </a:r>
            <a:r>
              <a:rPr lang="en-IN" sz="1600" dirty="0" err="1"/>
              <a:t>Springenberg</a:t>
            </a:r>
            <a:r>
              <a:rPr lang="en-IN" sz="1600" dirty="0"/>
              <a:t>, Martin </a:t>
            </a:r>
            <a:r>
              <a:rPr lang="en-IN" sz="1600" dirty="0" err="1"/>
              <a:t>Riedmiller</a:t>
            </a:r>
            <a:r>
              <a:rPr lang="en-IN" sz="1600" dirty="0"/>
              <a:t>, and Thomas </a:t>
            </a:r>
            <a:r>
              <a:rPr lang="en-IN" sz="1600" dirty="0" err="1"/>
              <a:t>Brox</a:t>
            </a:r>
            <a:r>
              <a:rPr lang="en-IN" sz="1600" dirty="0"/>
              <a:t>. ”Discriminative unsupervised feature learning with convolutional neural networks.” In Advances in neural information processing systems, pp. 766-774. 2014. </a:t>
            </a:r>
          </a:p>
          <a:p>
            <a:r>
              <a:rPr lang="en-IN" sz="1600" dirty="0"/>
              <a:t>[7] Radford, Alec, Luke Metz, and </a:t>
            </a:r>
            <a:r>
              <a:rPr lang="en-IN" sz="1600" dirty="0" err="1"/>
              <a:t>Soumith</a:t>
            </a:r>
            <a:r>
              <a:rPr lang="en-IN" sz="1600" dirty="0"/>
              <a:t> </a:t>
            </a:r>
            <a:r>
              <a:rPr lang="en-IN" sz="1600" dirty="0" err="1"/>
              <a:t>Chintala</a:t>
            </a:r>
            <a:r>
              <a:rPr lang="en-IN" sz="1600" dirty="0"/>
              <a:t>. ”Unsupervised representation learning with deep convolutional generative adversarial networks.” </a:t>
            </a:r>
            <a:r>
              <a:rPr lang="en-IN" sz="1600" dirty="0" err="1"/>
              <a:t>arXiv</a:t>
            </a:r>
            <a:r>
              <a:rPr lang="en-IN" sz="1600" dirty="0"/>
              <a:t> preprint arXiv:1511.06434 (2015).</a:t>
            </a:r>
          </a:p>
          <a:p>
            <a:r>
              <a:rPr lang="en-IN" sz="1600" dirty="0"/>
              <a:t> [8] Shorten, Connor, and Taghi M. </a:t>
            </a:r>
            <a:r>
              <a:rPr lang="en-IN" sz="1600" dirty="0" err="1"/>
              <a:t>Khoshgoftaar</a:t>
            </a:r>
            <a:r>
              <a:rPr lang="en-IN" sz="1600" dirty="0"/>
              <a:t>. ”A survey on image data augmentation for deep learning.” Journal of Big Data 6, no. 1 (2019): 60</a:t>
            </a:r>
            <a:endParaRPr lang="en-US" sz="1600" dirty="0"/>
          </a:p>
        </p:txBody>
      </p:sp>
    </p:spTree>
    <p:extLst>
      <p:ext uri="{BB962C8B-B14F-4D97-AF65-F5344CB8AC3E}">
        <p14:creationId xmlns:p14="http://schemas.microsoft.com/office/powerpoint/2010/main" val="94426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857A1-A4CE-2A6E-0AB9-24E36C6AAAE8}"/>
              </a:ext>
            </a:extLst>
          </p:cNvPr>
          <p:cNvSpPr>
            <a:spLocks noGrp="1"/>
          </p:cNvSpPr>
          <p:nvPr>
            <p:ph type="title"/>
          </p:nvPr>
        </p:nvSpPr>
        <p:spPr>
          <a:xfrm>
            <a:off x="4312508" y="2601698"/>
            <a:ext cx="3101546" cy="1325563"/>
          </a:xfrm>
        </p:spPr>
        <p:txBody>
          <a:bodyPr/>
          <a:lstStyle/>
          <a:p>
            <a:r>
              <a:rPr lang="en-US" dirty="0">
                <a:solidFill>
                  <a:schemeClr val="accent5"/>
                </a:solidFill>
              </a:rPr>
              <a:t>Thank You</a:t>
            </a:r>
          </a:p>
        </p:txBody>
      </p:sp>
    </p:spTree>
    <p:extLst>
      <p:ext uri="{BB962C8B-B14F-4D97-AF65-F5344CB8AC3E}">
        <p14:creationId xmlns:p14="http://schemas.microsoft.com/office/powerpoint/2010/main" val="70427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5567-47B6-B83C-B1F5-062D1424AE8C}"/>
              </a:ext>
            </a:extLst>
          </p:cNvPr>
          <p:cNvSpPr>
            <a:spLocks noGrp="1"/>
          </p:cNvSpPr>
          <p:nvPr>
            <p:ph type="title"/>
          </p:nvPr>
        </p:nvSpPr>
        <p:spPr/>
        <p:txBody>
          <a:bodyPr>
            <a:normAutofit/>
          </a:bodyPr>
          <a:lstStyle/>
          <a:p>
            <a:r>
              <a:rPr lang="en-US" sz="3600" dirty="0">
                <a:solidFill>
                  <a:schemeClr val="accent5"/>
                </a:solidFill>
              </a:rPr>
              <a:t>Paper that I referred is:</a:t>
            </a:r>
          </a:p>
        </p:txBody>
      </p:sp>
      <p:sp>
        <p:nvSpPr>
          <p:cNvPr id="3" name="Content Placeholder 2">
            <a:extLst>
              <a:ext uri="{FF2B5EF4-FFF2-40B4-BE49-F238E27FC236}">
                <a16:creationId xmlns:a16="http://schemas.microsoft.com/office/drawing/2014/main" id="{7806F0E6-285D-E407-C401-43CFA6DFE43C}"/>
              </a:ext>
            </a:extLst>
          </p:cNvPr>
          <p:cNvSpPr>
            <a:spLocks noGrp="1"/>
          </p:cNvSpPr>
          <p:nvPr>
            <p:ph idx="1"/>
          </p:nvPr>
        </p:nvSpPr>
        <p:spPr/>
        <p:txBody>
          <a:bodyPr/>
          <a:lstStyle/>
          <a:p>
            <a:r>
              <a:rPr lang="en-IN" sz="2000" dirty="0"/>
              <a:t>Convolutional Neural Network Based Image Classification And New Class Detection-IEEE</a:t>
            </a:r>
          </a:p>
          <a:p>
            <a:endParaRPr lang="en-IN" sz="2000" dirty="0"/>
          </a:p>
          <a:p>
            <a:r>
              <a:rPr lang="en-IN" sz="2000" dirty="0"/>
              <a:t>Paper link: </a:t>
            </a:r>
            <a:r>
              <a:rPr lang="en-IN" sz="2000" dirty="0">
                <a:hlinkClick r:id="rId2"/>
              </a:rPr>
              <a:t>https://ieeexplore.ieee.org/document/9362375</a:t>
            </a:r>
            <a:endParaRPr lang="en-IN" sz="2000" dirty="0"/>
          </a:p>
          <a:p>
            <a:endParaRPr lang="en-IN" sz="2000" dirty="0"/>
          </a:p>
          <a:p>
            <a:r>
              <a:rPr lang="en-IN" sz="2000" dirty="0"/>
              <a:t>Authors:</a:t>
            </a:r>
          </a:p>
          <a:p>
            <a:pPr marL="0" indent="0">
              <a:buNone/>
            </a:pPr>
            <a:r>
              <a:rPr lang="en-IN" sz="1600" dirty="0"/>
              <a:t>Akshaya B : </a:t>
            </a:r>
            <a:r>
              <a:rPr lang="en-IN" sz="1600" dirty="0">
                <a:solidFill>
                  <a:srgbClr val="0070C0"/>
                </a:solidFill>
                <a:hlinkClick r:id="rId3">
                  <a:extLst>
                    <a:ext uri="{A12FA001-AC4F-418D-AE19-62706E023703}">
                      <ahyp:hlinkClr xmlns:ahyp="http://schemas.microsoft.com/office/drawing/2018/hyperlinkcolor" val="tx"/>
                    </a:ext>
                  </a:extLst>
                </a:hlinkClick>
              </a:rPr>
              <a:t>akshayabalaram@gmail.com</a:t>
            </a:r>
            <a:endParaRPr lang="en-IN" sz="1600" dirty="0">
              <a:solidFill>
                <a:srgbClr val="0070C0"/>
              </a:solidFill>
            </a:endParaRPr>
          </a:p>
          <a:p>
            <a:pPr marL="0" indent="0">
              <a:buNone/>
            </a:pPr>
            <a:r>
              <a:rPr lang="en-IN" sz="1600" dirty="0"/>
              <a:t>Prof. Kala M T : </a:t>
            </a:r>
            <a:r>
              <a:rPr lang="en-IN" sz="1600" u="sng" dirty="0">
                <a:solidFill>
                  <a:schemeClr val="accent4"/>
                </a:solidFill>
              </a:rPr>
              <a:t>kala</a:t>
            </a:r>
            <a:r>
              <a:rPr lang="en-IN" sz="1600" u="sng" dirty="0">
                <a:solidFill>
                  <a:srgbClr val="0070C0"/>
                </a:solidFill>
              </a:rPr>
              <a:t>krishnakumar22@gmail.com</a:t>
            </a:r>
            <a:endParaRPr lang="en-US" sz="1600" u="sng" dirty="0">
              <a:solidFill>
                <a:srgbClr val="0070C0"/>
              </a:solidFill>
            </a:endParaRPr>
          </a:p>
        </p:txBody>
      </p:sp>
    </p:spTree>
    <p:extLst>
      <p:ext uri="{BB962C8B-B14F-4D97-AF65-F5344CB8AC3E}">
        <p14:creationId xmlns:p14="http://schemas.microsoft.com/office/powerpoint/2010/main" val="51934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793D-5FED-DBC5-C16A-4869F920C0F1}"/>
              </a:ext>
            </a:extLst>
          </p:cNvPr>
          <p:cNvSpPr>
            <a:spLocks noGrp="1"/>
          </p:cNvSpPr>
          <p:nvPr>
            <p:ph type="title"/>
          </p:nvPr>
        </p:nvSpPr>
        <p:spPr/>
        <p:txBody>
          <a:bodyPr>
            <a:normAutofit/>
          </a:bodyPr>
          <a:lstStyle/>
          <a:p>
            <a:r>
              <a:rPr lang="en-US" sz="3600" dirty="0">
                <a:solidFill>
                  <a:schemeClr val="accent5"/>
                </a:solidFill>
              </a:rPr>
              <a:t>Contents</a:t>
            </a:r>
          </a:p>
        </p:txBody>
      </p:sp>
      <p:sp>
        <p:nvSpPr>
          <p:cNvPr id="3" name="Content Placeholder 2">
            <a:extLst>
              <a:ext uri="{FF2B5EF4-FFF2-40B4-BE49-F238E27FC236}">
                <a16:creationId xmlns:a16="http://schemas.microsoft.com/office/drawing/2014/main" id="{06D4043F-EF54-F329-ACD4-46E73A4E9FD9}"/>
              </a:ext>
            </a:extLst>
          </p:cNvPr>
          <p:cNvSpPr>
            <a:spLocks noGrp="1"/>
          </p:cNvSpPr>
          <p:nvPr>
            <p:ph idx="1"/>
          </p:nvPr>
        </p:nvSpPr>
        <p:spPr/>
        <p:txBody>
          <a:bodyPr>
            <a:normAutofit/>
          </a:bodyPr>
          <a:lstStyle/>
          <a:p>
            <a:pPr algn="l"/>
            <a:r>
              <a:rPr lang="en-IN" sz="2000" b="0" i="0" dirty="0">
                <a:solidFill>
                  <a:srgbClr val="000000"/>
                </a:solidFill>
                <a:effectLst/>
              </a:rPr>
              <a:t> Motivation </a:t>
            </a:r>
          </a:p>
          <a:p>
            <a:pPr algn="l"/>
            <a:r>
              <a:rPr lang="en-IN" sz="2000" b="0" i="0" dirty="0">
                <a:solidFill>
                  <a:srgbClr val="000000"/>
                </a:solidFill>
                <a:effectLst/>
              </a:rPr>
              <a:t>Problem statement</a:t>
            </a:r>
          </a:p>
          <a:p>
            <a:pPr algn="l"/>
            <a:r>
              <a:rPr lang="en-IN" sz="2000" b="0" i="0" dirty="0">
                <a:solidFill>
                  <a:srgbClr val="000000"/>
                </a:solidFill>
                <a:effectLst/>
              </a:rPr>
              <a:t>Objectives</a:t>
            </a:r>
          </a:p>
          <a:p>
            <a:pPr algn="l"/>
            <a:r>
              <a:rPr lang="en-IN" sz="2000" b="0" i="0" dirty="0">
                <a:solidFill>
                  <a:srgbClr val="000000"/>
                </a:solidFill>
                <a:effectLst/>
              </a:rPr>
              <a:t>Contributions</a:t>
            </a:r>
          </a:p>
          <a:p>
            <a:pPr algn="l"/>
            <a:r>
              <a:rPr lang="en-IN" sz="2000" b="0" i="0" dirty="0">
                <a:solidFill>
                  <a:srgbClr val="000000"/>
                </a:solidFill>
                <a:effectLst/>
              </a:rPr>
              <a:t>Results</a:t>
            </a:r>
          </a:p>
          <a:p>
            <a:pPr algn="l"/>
            <a:r>
              <a:rPr lang="en-IN" sz="2000" b="0" i="0" dirty="0">
                <a:solidFill>
                  <a:srgbClr val="000000"/>
                </a:solidFill>
                <a:effectLst/>
              </a:rPr>
              <a:t>References</a:t>
            </a:r>
          </a:p>
          <a:p>
            <a:endParaRPr lang="en-US" sz="2000" dirty="0"/>
          </a:p>
        </p:txBody>
      </p:sp>
    </p:spTree>
    <p:extLst>
      <p:ext uri="{BB962C8B-B14F-4D97-AF65-F5344CB8AC3E}">
        <p14:creationId xmlns:p14="http://schemas.microsoft.com/office/powerpoint/2010/main" val="885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CE55-B7B9-BB40-4F31-1AB75BE23EDD}"/>
              </a:ext>
            </a:extLst>
          </p:cNvPr>
          <p:cNvSpPr>
            <a:spLocks noGrp="1"/>
          </p:cNvSpPr>
          <p:nvPr>
            <p:ph type="title"/>
          </p:nvPr>
        </p:nvSpPr>
        <p:spPr>
          <a:xfrm>
            <a:off x="838200" y="432485"/>
            <a:ext cx="10515600" cy="926757"/>
          </a:xfrm>
        </p:spPr>
        <p:txBody>
          <a:bodyPr>
            <a:normAutofit/>
          </a:bodyPr>
          <a:lstStyle/>
          <a:p>
            <a:r>
              <a:rPr lang="en-US" sz="3600" dirty="0">
                <a:solidFill>
                  <a:schemeClr val="accent5"/>
                </a:solidFill>
              </a:rPr>
              <a:t>Motivation</a:t>
            </a:r>
          </a:p>
        </p:txBody>
      </p:sp>
      <p:sp>
        <p:nvSpPr>
          <p:cNvPr id="3" name="Content Placeholder 2">
            <a:extLst>
              <a:ext uri="{FF2B5EF4-FFF2-40B4-BE49-F238E27FC236}">
                <a16:creationId xmlns:a16="http://schemas.microsoft.com/office/drawing/2014/main" id="{04F21C8A-F06C-8AA2-FD52-4D1F91D2D1B0}"/>
              </a:ext>
            </a:extLst>
          </p:cNvPr>
          <p:cNvSpPr>
            <a:spLocks noGrp="1"/>
          </p:cNvSpPr>
          <p:nvPr>
            <p:ph idx="1"/>
          </p:nvPr>
        </p:nvSpPr>
        <p:spPr>
          <a:xfrm>
            <a:off x="838200" y="1359243"/>
            <a:ext cx="10764794" cy="5325762"/>
          </a:xfrm>
        </p:spPr>
        <p:txBody>
          <a:bodyPr>
            <a:normAutofit/>
          </a:bodyPr>
          <a:lstStyle/>
          <a:p>
            <a:pPr algn="l"/>
            <a:endParaRPr lang="en-IN" sz="2000" b="1" i="0" dirty="0">
              <a:effectLst/>
              <a:latin typeface="Google Sans"/>
            </a:endParaRPr>
          </a:p>
          <a:p>
            <a:pPr algn="l"/>
            <a:r>
              <a:rPr lang="en-IN" sz="2000" b="1" i="0" dirty="0">
                <a:effectLst/>
                <a:latin typeface="Google Sans"/>
              </a:rPr>
              <a:t>Image classification </a:t>
            </a:r>
            <a:r>
              <a:rPr lang="en-IN" sz="2000" b="0" i="0" dirty="0">
                <a:effectLst/>
                <a:latin typeface="Google Sans"/>
              </a:rPr>
              <a:t>is </a:t>
            </a:r>
            <a:r>
              <a:rPr lang="en-IN" sz="2000" b="0" i="0" dirty="0">
                <a:solidFill>
                  <a:srgbClr val="040C28"/>
                </a:solidFill>
                <a:effectLst/>
                <a:latin typeface="Google Sans"/>
              </a:rPr>
              <a:t>the process of categorizing and labelling groups of pixels or vectors within an image based on specific rules</a:t>
            </a:r>
            <a:r>
              <a:rPr lang="en-IN" sz="2000" b="0" i="0" dirty="0">
                <a:solidFill>
                  <a:srgbClr val="4D5156"/>
                </a:solidFill>
                <a:effectLst/>
                <a:latin typeface="Google Sans"/>
              </a:rPr>
              <a:t>.</a:t>
            </a:r>
          </a:p>
          <a:p>
            <a:pPr algn="l"/>
            <a:r>
              <a:rPr lang="en-IN" sz="2000" dirty="0">
                <a:latin typeface="Google Sans"/>
              </a:rPr>
              <a:t>Classification problems are primarily concerned with achieving maximum accuracy.</a:t>
            </a:r>
          </a:p>
          <a:p>
            <a:pPr algn="l"/>
            <a:r>
              <a:rPr lang="en-IN" sz="2000" dirty="0">
                <a:latin typeface="Google Sans"/>
              </a:rPr>
              <a:t>Often, classification models only consider existing instances and misclassify new instances when they arrive.</a:t>
            </a:r>
          </a:p>
          <a:p>
            <a:pPr algn="l"/>
            <a:r>
              <a:rPr lang="en-IN" sz="2000" dirty="0"/>
              <a:t>In this way, the proposed method improves the accuracy of image classification and introduces a new class detection model. Additionally, a new class can be added to the model if needed to classify correctly in the future</a:t>
            </a:r>
            <a:r>
              <a:rPr lang="en-IN" sz="2000" dirty="0">
                <a:latin typeface="Google Sans"/>
              </a:rPr>
              <a:t>.</a:t>
            </a:r>
          </a:p>
          <a:p>
            <a:pPr algn="l"/>
            <a:r>
              <a:rPr lang="en-IN" sz="2000" dirty="0">
                <a:latin typeface="Google Sans"/>
              </a:rPr>
              <a:t>Hence by using the Convolution Neural Network(CNN) algorithm, we can provide better accurate results.</a:t>
            </a:r>
          </a:p>
          <a:p>
            <a:pPr algn="l"/>
            <a:r>
              <a:rPr lang="en-IN" sz="2000" dirty="0"/>
              <a:t>By </a:t>
            </a:r>
            <a:r>
              <a:rPr lang="en-IN" sz="2000" dirty="0" err="1"/>
              <a:t>analyzing</a:t>
            </a:r>
            <a:r>
              <a:rPr lang="en-IN" sz="2000" dirty="0"/>
              <a:t> the trend of the </a:t>
            </a:r>
            <a:r>
              <a:rPr lang="en-IN" sz="2000" dirty="0" err="1"/>
              <a:t>softmax</a:t>
            </a:r>
            <a:r>
              <a:rPr lang="en-IN" sz="2000" dirty="0"/>
              <a:t> prediction score of class labels, a new class is detected.</a:t>
            </a:r>
          </a:p>
          <a:p>
            <a:pPr algn="l"/>
            <a:r>
              <a:rPr lang="en-IN" sz="2000" dirty="0"/>
              <a:t>In this work, the model is built for CIFAR10 image dataset.</a:t>
            </a:r>
            <a:endParaRPr lang="en-IN" sz="2000" dirty="0">
              <a:latin typeface="Google Sans"/>
            </a:endParaRPr>
          </a:p>
          <a:p>
            <a:pPr algn="l"/>
            <a:endParaRPr lang="en-IN" sz="2000" dirty="0">
              <a:latin typeface="Google Sans"/>
            </a:endParaRPr>
          </a:p>
          <a:p>
            <a:pPr algn="l"/>
            <a:endParaRPr lang="en-IN" sz="2000" b="0" i="0" dirty="0">
              <a:effectLst/>
              <a:latin typeface="Roboto" panose="020F0502020204030204" pitchFamily="34" charset="0"/>
            </a:endParaRPr>
          </a:p>
          <a:p>
            <a:endParaRPr lang="en-US" sz="2000" dirty="0"/>
          </a:p>
        </p:txBody>
      </p:sp>
    </p:spTree>
    <p:extLst>
      <p:ext uri="{BB962C8B-B14F-4D97-AF65-F5344CB8AC3E}">
        <p14:creationId xmlns:p14="http://schemas.microsoft.com/office/powerpoint/2010/main" val="318802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29E3-4EFD-FB2D-C6DB-4EC3A3388BA3}"/>
              </a:ext>
            </a:extLst>
          </p:cNvPr>
          <p:cNvSpPr>
            <a:spLocks noGrp="1"/>
          </p:cNvSpPr>
          <p:nvPr>
            <p:ph type="title"/>
          </p:nvPr>
        </p:nvSpPr>
        <p:spPr>
          <a:xfrm>
            <a:off x="838200" y="365126"/>
            <a:ext cx="10515600" cy="994118"/>
          </a:xfrm>
        </p:spPr>
        <p:txBody>
          <a:bodyPr>
            <a:normAutofit/>
          </a:bodyPr>
          <a:lstStyle/>
          <a:p>
            <a:r>
              <a:rPr lang="en-US" sz="3600" dirty="0">
                <a:solidFill>
                  <a:schemeClr val="accent5"/>
                </a:solidFill>
              </a:rPr>
              <a:t>Problem Statement</a:t>
            </a:r>
          </a:p>
        </p:txBody>
      </p:sp>
      <p:sp>
        <p:nvSpPr>
          <p:cNvPr id="3" name="Content Placeholder 2">
            <a:extLst>
              <a:ext uri="{FF2B5EF4-FFF2-40B4-BE49-F238E27FC236}">
                <a16:creationId xmlns:a16="http://schemas.microsoft.com/office/drawing/2014/main" id="{26D8E923-995C-62EB-B1C6-13F6B650E9E0}"/>
              </a:ext>
            </a:extLst>
          </p:cNvPr>
          <p:cNvSpPr>
            <a:spLocks noGrp="1"/>
          </p:cNvSpPr>
          <p:nvPr>
            <p:ph idx="1"/>
          </p:nvPr>
        </p:nvSpPr>
        <p:spPr>
          <a:xfrm>
            <a:off x="838200" y="1359244"/>
            <a:ext cx="10515600" cy="4817719"/>
          </a:xfrm>
        </p:spPr>
        <p:txBody>
          <a:bodyPr>
            <a:noAutofit/>
          </a:bodyPr>
          <a:lstStyle/>
          <a:p>
            <a:r>
              <a:rPr lang="en-IN" sz="1800" dirty="0"/>
              <a:t>In certain situations, based on object’s characteristics, it is necessary to place it into a particular group or class. Most of the problems in today’s world are classification problems.</a:t>
            </a:r>
          </a:p>
          <a:p>
            <a:r>
              <a:rPr lang="en-IN" sz="1800" dirty="0"/>
              <a:t>. Production of numerous images in a single day, resulting in large datasets makes the need for classification of images. </a:t>
            </a:r>
          </a:p>
          <a:p>
            <a:r>
              <a:rPr lang="en-IN" sz="1800" dirty="0"/>
              <a:t>By classifying those images, a proper arrangement of images can be created that facilitates fast and easy access whenever required.</a:t>
            </a:r>
          </a:p>
          <a:p>
            <a:r>
              <a:rPr lang="en-IN" sz="1800" dirty="0"/>
              <a:t>If the image faces problems due to noise and poor quality, in such case identification of the object in that image becomes very hard. Also if the image contains more objects then complexity increases. </a:t>
            </a:r>
          </a:p>
          <a:p>
            <a:r>
              <a:rPr lang="en-IN" sz="1800" dirty="0"/>
              <a:t>Hence researchers are constantly creating new classification models to improve the results. It is crucial to select the appropriate method for a given classification problem.</a:t>
            </a:r>
          </a:p>
          <a:p>
            <a:r>
              <a:rPr lang="en-IN" sz="1800" dirty="0"/>
              <a:t>The main objective in image classification is the identification of accurate features existing in the image. Because of the vast usage of image classification in different applications, there is always a need for finding a better accurate method to provide higher accurate classification results. </a:t>
            </a:r>
          </a:p>
          <a:p>
            <a:r>
              <a:rPr lang="en-IN" sz="1800" dirty="0"/>
              <a:t>A second major problem is that many previous works only consider the existing class images.</a:t>
            </a:r>
            <a:r>
              <a:rPr lang="en-US" sz="1800" dirty="0"/>
              <a:t>The arrival of new class images can also occur as time evolves.</a:t>
            </a:r>
          </a:p>
          <a:p>
            <a:r>
              <a:rPr lang="en-US" sz="1800" dirty="0"/>
              <a:t>To solve all the above mentioned problems, we propose a new approach.</a:t>
            </a:r>
          </a:p>
        </p:txBody>
      </p:sp>
    </p:spTree>
    <p:extLst>
      <p:ext uri="{BB962C8B-B14F-4D97-AF65-F5344CB8AC3E}">
        <p14:creationId xmlns:p14="http://schemas.microsoft.com/office/powerpoint/2010/main" val="312056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2FDD-16D6-A6F6-62BB-8E384E49FC1F}"/>
              </a:ext>
            </a:extLst>
          </p:cNvPr>
          <p:cNvSpPr>
            <a:spLocks noGrp="1"/>
          </p:cNvSpPr>
          <p:nvPr>
            <p:ph type="title"/>
          </p:nvPr>
        </p:nvSpPr>
        <p:spPr/>
        <p:txBody>
          <a:bodyPr>
            <a:normAutofit/>
          </a:bodyPr>
          <a:lstStyle/>
          <a:p>
            <a:r>
              <a:rPr lang="en-US" sz="3600" dirty="0">
                <a:solidFill>
                  <a:schemeClr val="accent5"/>
                </a:solidFill>
              </a:rPr>
              <a:t>Objectives</a:t>
            </a:r>
          </a:p>
        </p:txBody>
      </p:sp>
      <p:sp>
        <p:nvSpPr>
          <p:cNvPr id="3" name="Content Placeholder 2">
            <a:extLst>
              <a:ext uri="{FF2B5EF4-FFF2-40B4-BE49-F238E27FC236}">
                <a16:creationId xmlns:a16="http://schemas.microsoft.com/office/drawing/2014/main" id="{65EC77CD-3DC0-8B38-B129-3EF7222CFA3E}"/>
              </a:ext>
            </a:extLst>
          </p:cNvPr>
          <p:cNvSpPr>
            <a:spLocks noGrp="1"/>
          </p:cNvSpPr>
          <p:nvPr>
            <p:ph idx="1"/>
          </p:nvPr>
        </p:nvSpPr>
        <p:spPr/>
        <p:txBody>
          <a:bodyPr>
            <a:normAutofit/>
          </a:bodyPr>
          <a:lstStyle/>
          <a:p>
            <a:r>
              <a:rPr lang="en-IN" sz="2000" dirty="0"/>
              <a:t>A number of methods have been used in the past to categorize images from the CIFAR10 dataset. But most of them doesn’t have a good classification accuracy(below 90%). </a:t>
            </a:r>
          </a:p>
          <a:p>
            <a:r>
              <a:rPr lang="en-IN" sz="2000" dirty="0"/>
              <a:t>The goal here is to create a CNN-based classification model that is approximately 90% accurate for CIFAR10 image classification.</a:t>
            </a:r>
          </a:p>
          <a:p>
            <a:r>
              <a:rPr lang="en-IN" sz="2000" dirty="0"/>
              <a:t>We can detect and update the new classes with the classification models, to correctly classify them in the future.</a:t>
            </a:r>
          </a:p>
          <a:p>
            <a:r>
              <a:rPr lang="en-IN" sz="2000" dirty="0"/>
              <a:t>To create a better accurate classification and new class detection model for CIFAR10 dataset as an example. </a:t>
            </a:r>
          </a:p>
          <a:p>
            <a:r>
              <a:rPr lang="en-IN" sz="2000" dirty="0"/>
              <a:t>When compared with other works that classify CIFAR10 dataset, this model should provide higher accurate results.</a:t>
            </a:r>
            <a:endParaRPr lang="en-US" sz="2000" dirty="0"/>
          </a:p>
        </p:txBody>
      </p:sp>
    </p:spTree>
    <p:extLst>
      <p:ext uri="{BB962C8B-B14F-4D97-AF65-F5344CB8AC3E}">
        <p14:creationId xmlns:p14="http://schemas.microsoft.com/office/powerpoint/2010/main" val="109610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F8A9-5CA6-E72D-F099-2E38007A64AA}"/>
              </a:ext>
            </a:extLst>
          </p:cNvPr>
          <p:cNvSpPr>
            <a:spLocks noGrp="1"/>
          </p:cNvSpPr>
          <p:nvPr>
            <p:ph type="title"/>
          </p:nvPr>
        </p:nvSpPr>
        <p:spPr>
          <a:xfrm>
            <a:off x="838200" y="365125"/>
            <a:ext cx="10515600" cy="808767"/>
          </a:xfrm>
        </p:spPr>
        <p:txBody>
          <a:bodyPr>
            <a:normAutofit/>
          </a:bodyPr>
          <a:lstStyle/>
          <a:p>
            <a:r>
              <a:rPr lang="en-US" sz="3600" dirty="0">
                <a:solidFill>
                  <a:schemeClr val="accent5"/>
                </a:solidFill>
              </a:rPr>
              <a:t>Contributions</a:t>
            </a:r>
          </a:p>
        </p:txBody>
      </p:sp>
      <p:sp>
        <p:nvSpPr>
          <p:cNvPr id="3" name="Content Placeholder 2">
            <a:extLst>
              <a:ext uri="{FF2B5EF4-FFF2-40B4-BE49-F238E27FC236}">
                <a16:creationId xmlns:a16="http://schemas.microsoft.com/office/drawing/2014/main" id="{88D1D9B2-CFB3-2DBD-906E-18BA9C6A22FE}"/>
              </a:ext>
            </a:extLst>
          </p:cNvPr>
          <p:cNvSpPr>
            <a:spLocks noGrp="1"/>
          </p:cNvSpPr>
          <p:nvPr>
            <p:ph idx="1"/>
          </p:nvPr>
        </p:nvSpPr>
        <p:spPr>
          <a:xfrm>
            <a:off x="838200" y="1285103"/>
            <a:ext cx="10515600" cy="4891860"/>
          </a:xfrm>
        </p:spPr>
        <p:txBody>
          <a:bodyPr>
            <a:normAutofit lnSpcReduction="10000"/>
          </a:bodyPr>
          <a:lstStyle/>
          <a:p>
            <a:r>
              <a:rPr lang="en-US" sz="1800" dirty="0"/>
              <a:t>Downloaded a dataset from an official website, which </a:t>
            </a:r>
            <a:r>
              <a:rPr lang="en-IN" sz="1800" dirty="0"/>
              <a:t>60000 images in total, from which 50000 images are used for training and 10000 images are used for testing. The images are divided into 10 classes, with each class containing 6000 images.</a:t>
            </a:r>
          </a:p>
          <a:p>
            <a:r>
              <a:rPr lang="en-IN" sz="1800" dirty="0"/>
              <a:t>The more we understand the dataset, better the results. We have increased the diversity of the training dataset without collecting the new images.</a:t>
            </a:r>
          </a:p>
          <a:p>
            <a:r>
              <a:rPr lang="en-IN" sz="1800" dirty="0"/>
              <a:t>Used a deep CNN with 6 convolutional layers, 3 </a:t>
            </a:r>
            <a:r>
              <a:rPr lang="en-IN" sz="1800" dirty="0" err="1"/>
              <a:t>maxpool</a:t>
            </a:r>
            <a:r>
              <a:rPr lang="en-IN" sz="1800" dirty="0"/>
              <a:t> layers, 1 flatten layer, and 1 output or fully connected layer.</a:t>
            </a:r>
          </a:p>
          <a:p>
            <a:r>
              <a:rPr lang="en-IN" sz="1800" dirty="0"/>
              <a:t>Each convolutional layer provided with 3 functions here, that are convolution, activation, and batch normalization and used the ELU as activation function.</a:t>
            </a:r>
          </a:p>
          <a:p>
            <a:r>
              <a:rPr lang="en-IN" sz="1800" dirty="0"/>
              <a:t>By using python, </a:t>
            </a:r>
            <a:r>
              <a:rPr lang="en-IN" sz="1800" dirty="0" err="1"/>
              <a:t>tensorflow</a:t>
            </a:r>
            <a:r>
              <a:rPr lang="en-IN" sz="1800" dirty="0"/>
              <a:t> and </a:t>
            </a:r>
            <a:r>
              <a:rPr lang="en-IN" sz="1800" dirty="0" err="1"/>
              <a:t>keras</a:t>
            </a:r>
            <a:r>
              <a:rPr lang="en-IN" sz="1800" dirty="0"/>
              <a:t>, we train the CNN model with our training data set and later we perform the data augmentation.</a:t>
            </a:r>
          </a:p>
          <a:p>
            <a:r>
              <a:rPr lang="en-IN" sz="1800" dirty="0"/>
              <a:t>While testing, CNN makes prediction of labels for test images and predict the results.</a:t>
            </a:r>
          </a:p>
          <a:p>
            <a:r>
              <a:rPr lang="en-IN" sz="1800" dirty="0"/>
              <a:t>Now to test the new class images, we pass both the existing and new class images. Based on the </a:t>
            </a:r>
            <a:r>
              <a:rPr lang="en-IN" sz="1800" dirty="0" err="1"/>
              <a:t>softmax</a:t>
            </a:r>
            <a:r>
              <a:rPr lang="en-IN" sz="1800" dirty="0"/>
              <a:t> prediction, we classify the images. </a:t>
            </a:r>
          </a:p>
          <a:p>
            <a:r>
              <a:rPr lang="en-IN" sz="1800" dirty="0"/>
              <a:t>To classify the new images correctly, we add the new class names into the input label list and new nodes obtained into the output layer.</a:t>
            </a:r>
          </a:p>
          <a:p>
            <a:r>
              <a:rPr lang="en-IN" sz="1800" dirty="0"/>
              <a:t>Hence we can classify the new images and predict the highest accuracy for the model.</a:t>
            </a:r>
          </a:p>
          <a:p>
            <a:endParaRPr lang="en-IN" sz="1800" dirty="0"/>
          </a:p>
          <a:p>
            <a:endParaRPr lang="en-IN" sz="1800" dirty="0"/>
          </a:p>
          <a:p>
            <a:pPr marL="0" indent="0">
              <a:buNone/>
            </a:pPr>
            <a:endParaRPr lang="en-IN" sz="1800" dirty="0"/>
          </a:p>
          <a:p>
            <a:endParaRPr lang="en-US" sz="1800" dirty="0"/>
          </a:p>
        </p:txBody>
      </p:sp>
    </p:spTree>
    <p:extLst>
      <p:ext uri="{BB962C8B-B14F-4D97-AF65-F5344CB8AC3E}">
        <p14:creationId xmlns:p14="http://schemas.microsoft.com/office/powerpoint/2010/main" val="352873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3C3-5CDB-4691-9729-7E2969A39CB0}"/>
              </a:ext>
            </a:extLst>
          </p:cNvPr>
          <p:cNvSpPr>
            <a:spLocks noGrp="1"/>
          </p:cNvSpPr>
          <p:nvPr>
            <p:ph type="title"/>
          </p:nvPr>
        </p:nvSpPr>
        <p:spPr>
          <a:xfrm>
            <a:off x="838200" y="365126"/>
            <a:ext cx="10515600" cy="660486"/>
          </a:xfrm>
        </p:spPr>
        <p:txBody>
          <a:bodyPr>
            <a:normAutofit/>
          </a:bodyPr>
          <a:lstStyle/>
          <a:p>
            <a:r>
              <a:rPr lang="en-US" sz="3600" dirty="0">
                <a:solidFill>
                  <a:schemeClr val="accent5"/>
                </a:solidFill>
              </a:rPr>
              <a:t>Contributions continued..</a:t>
            </a:r>
          </a:p>
        </p:txBody>
      </p:sp>
      <p:sp>
        <p:nvSpPr>
          <p:cNvPr id="3" name="Content Placeholder 2">
            <a:extLst>
              <a:ext uri="{FF2B5EF4-FFF2-40B4-BE49-F238E27FC236}">
                <a16:creationId xmlns:a16="http://schemas.microsoft.com/office/drawing/2014/main" id="{B3757997-38A1-4527-2B23-826A868D5FE6}"/>
              </a:ext>
            </a:extLst>
          </p:cNvPr>
          <p:cNvSpPr>
            <a:spLocks noGrp="1"/>
          </p:cNvSpPr>
          <p:nvPr>
            <p:ph idx="1"/>
          </p:nvPr>
        </p:nvSpPr>
        <p:spPr>
          <a:xfrm>
            <a:off x="838200" y="1309816"/>
            <a:ext cx="10515600" cy="4867147"/>
          </a:xfrm>
        </p:spPr>
        <p:txBody>
          <a:bodyPr/>
          <a:lstStyle/>
          <a:p>
            <a:r>
              <a:rPr lang="en-US" dirty="0"/>
              <a:t>Proposed architecture</a:t>
            </a:r>
          </a:p>
          <a:p>
            <a:endParaRPr lang="en-US" dirty="0"/>
          </a:p>
        </p:txBody>
      </p:sp>
      <p:pic>
        <p:nvPicPr>
          <p:cNvPr id="4" name="Picture 3">
            <a:extLst>
              <a:ext uri="{FF2B5EF4-FFF2-40B4-BE49-F238E27FC236}">
                <a16:creationId xmlns:a16="http://schemas.microsoft.com/office/drawing/2014/main" id="{74CDF587-5ABA-21F0-C1A8-7A4ACC16B7A5}"/>
              </a:ext>
            </a:extLst>
          </p:cNvPr>
          <p:cNvPicPr>
            <a:picLocks noChangeAspect="1"/>
          </p:cNvPicPr>
          <p:nvPr/>
        </p:nvPicPr>
        <p:blipFill>
          <a:blip r:embed="rId2"/>
          <a:stretch>
            <a:fillRect/>
          </a:stretch>
        </p:blipFill>
        <p:spPr>
          <a:xfrm>
            <a:off x="838200" y="2026509"/>
            <a:ext cx="10035746" cy="4285392"/>
          </a:xfrm>
          <a:prstGeom prst="rect">
            <a:avLst/>
          </a:prstGeom>
        </p:spPr>
      </p:pic>
    </p:spTree>
    <p:extLst>
      <p:ext uri="{BB962C8B-B14F-4D97-AF65-F5344CB8AC3E}">
        <p14:creationId xmlns:p14="http://schemas.microsoft.com/office/powerpoint/2010/main" val="12281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71EF-7DAF-D2C1-48FB-F6F2027947DE}"/>
              </a:ext>
            </a:extLst>
          </p:cNvPr>
          <p:cNvSpPr>
            <a:spLocks noGrp="1"/>
          </p:cNvSpPr>
          <p:nvPr>
            <p:ph type="title"/>
          </p:nvPr>
        </p:nvSpPr>
        <p:spPr>
          <a:xfrm>
            <a:off x="838200" y="365126"/>
            <a:ext cx="10515600" cy="935038"/>
          </a:xfrm>
        </p:spPr>
        <p:txBody>
          <a:bodyPr>
            <a:normAutofit/>
          </a:bodyPr>
          <a:lstStyle/>
          <a:p>
            <a:r>
              <a:rPr lang="en-US" sz="3600" dirty="0">
                <a:solidFill>
                  <a:schemeClr val="accent5"/>
                </a:solidFill>
              </a:rPr>
              <a:t>Results</a:t>
            </a:r>
          </a:p>
        </p:txBody>
      </p:sp>
      <p:sp>
        <p:nvSpPr>
          <p:cNvPr id="3" name="Content Placeholder 2">
            <a:extLst>
              <a:ext uri="{FF2B5EF4-FFF2-40B4-BE49-F238E27FC236}">
                <a16:creationId xmlns:a16="http://schemas.microsoft.com/office/drawing/2014/main" id="{359AF4C2-3398-FBA2-707E-3D1478F016E9}"/>
              </a:ext>
            </a:extLst>
          </p:cNvPr>
          <p:cNvSpPr>
            <a:spLocks noGrp="1"/>
          </p:cNvSpPr>
          <p:nvPr>
            <p:ph idx="1"/>
          </p:nvPr>
        </p:nvSpPr>
        <p:spPr>
          <a:xfrm>
            <a:off x="838200" y="1300164"/>
            <a:ext cx="10515600" cy="4876799"/>
          </a:xfrm>
        </p:spPr>
        <p:txBody>
          <a:bodyPr>
            <a:normAutofit/>
          </a:bodyPr>
          <a:lstStyle/>
          <a:p>
            <a:r>
              <a:rPr lang="en-IN" sz="1800" dirty="0"/>
              <a:t>After the CNN is trained for 125 epochs the model reaches a classification accuracy of 89.87%.</a:t>
            </a:r>
          </a:p>
          <a:p>
            <a:r>
              <a:rPr lang="en-IN" sz="1800" dirty="0"/>
              <a:t>In the case of new images, by observing the </a:t>
            </a:r>
            <a:r>
              <a:rPr lang="en-IN" sz="1800" dirty="0" err="1"/>
              <a:t>softmax</a:t>
            </a:r>
            <a:r>
              <a:rPr lang="en-IN" sz="1800" dirty="0"/>
              <a:t> we predict the new classes and add them to the training dataset.</a:t>
            </a:r>
          </a:p>
          <a:p>
            <a:r>
              <a:rPr lang="en-IN" sz="1800" dirty="0"/>
              <a:t>We continue the same process for the new images and hence keep on training the data.</a:t>
            </a:r>
          </a:p>
          <a:p>
            <a:r>
              <a:rPr lang="en-IN" sz="1800" dirty="0"/>
              <a:t>After successfully training the data, we are able to predict the output images with high accuracy.</a:t>
            </a:r>
          </a:p>
          <a:p>
            <a:endParaRPr lang="en-IN" sz="1800" dirty="0"/>
          </a:p>
          <a:p>
            <a:r>
              <a:rPr lang="en-IN" sz="1800" dirty="0"/>
              <a:t>Comparison of our work to other referred works:</a:t>
            </a:r>
          </a:p>
          <a:p>
            <a:pPr marL="0" indent="0">
              <a:buNone/>
            </a:pPr>
            <a:endParaRPr lang="en-IN" sz="1800" dirty="0"/>
          </a:p>
        </p:txBody>
      </p:sp>
      <p:pic>
        <p:nvPicPr>
          <p:cNvPr id="4" name="Picture 3">
            <a:extLst>
              <a:ext uri="{FF2B5EF4-FFF2-40B4-BE49-F238E27FC236}">
                <a16:creationId xmlns:a16="http://schemas.microsoft.com/office/drawing/2014/main" id="{007F34F9-4481-875A-EF51-4B5BFD995241}"/>
              </a:ext>
            </a:extLst>
          </p:cNvPr>
          <p:cNvPicPr>
            <a:picLocks noChangeAspect="1"/>
          </p:cNvPicPr>
          <p:nvPr/>
        </p:nvPicPr>
        <p:blipFill>
          <a:blip r:embed="rId2"/>
          <a:stretch>
            <a:fillRect/>
          </a:stretch>
        </p:blipFill>
        <p:spPr>
          <a:xfrm>
            <a:off x="3257550" y="3757613"/>
            <a:ext cx="4986338" cy="2419350"/>
          </a:xfrm>
          <a:prstGeom prst="rect">
            <a:avLst/>
          </a:prstGeom>
        </p:spPr>
      </p:pic>
    </p:spTree>
    <p:extLst>
      <p:ext uri="{BB962C8B-B14F-4D97-AF65-F5344CB8AC3E}">
        <p14:creationId xmlns:p14="http://schemas.microsoft.com/office/powerpoint/2010/main" val="1835279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763</TotalTime>
  <Words>1266</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Google Sans</vt:lpstr>
      <vt:lpstr>Roboto</vt:lpstr>
      <vt:lpstr>Office Theme</vt:lpstr>
      <vt:lpstr>  JOURNAL CLUB</vt:lpstr>
      <vt:lpstr>Paper that I referred is:</vt:lpstr>
      <vt:lpstr>Contents</vt:lpstr>
      <vt:lpstr>Motivation</vt:lpstr>
      <vt:lpstr>Problem Statement</vt:lpstr>
      <vt:lpstr>Objectives</vt:lpstr>
      <vt:lpstr>Contributions</vt:lpstr>
      <vt:lpstr>Contributions continued..</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Lahari Kollipara</dc:creator>
  <cp:lastModifiedBy>Lahari Kollipara</cp:lastModifiedBy>
  <cp:revision>4</cp:revision>
  <dcterms:created xsi:type="dcterms:W3CDTF">2023-08-01T15:35:28Z</dcterms:created>
  <dcterms:modified xsi:type="dcterms:W3CDTF">2023-08-02T04:32:28Z</dcterms:modified>
</cp:coreProperties>
</file>