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3"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hari Koppolu" initials="LK" lastIdx="1" clrIdx="0">
    <p:extLst>
      <p:ext uri="{19B8F6BF-5375-455C-9EA6-DF929625EA0E}">
        <p15:presenceInfo xmlns:p15="http://schemas.microsoft.com/office/powerpoint/2012/main" userId="33afa5b8e3a8cd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4672"/>
  </p:normalViewPr>
  <p:slideViewPr>
    <p:cSldViewPr snapToGrid="0">
      <p:cViewPr varScale="1">
        <p:scale>
          <a:sx n="50" d="100"/>
          <a:sy n="50" d="100"/>
        </p:scale>
        <p:origin x="60"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har\OneDrive\Desktop\Assigments\Big%20Data\bar%20ch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ahar\OneDrive\Desktop\Assigments\Big%20Data\bar%20char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Airline Delays</a:t>
            </a:r>
            <a:br>
              <a:rPr lang="en-US"/>
            </a:br>
            <a:r>
              <a:rPr lang="en-US"/>
              <a:t>(In Hrs)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tx>
                <c:rich>
                  <a:bodyPr/>
                  <a:lstStyle/>
                  <a:p>
                    <a:r>
                      <a:rPr lang="en-US" dirty="0"/>
                      <a:t>1033227.17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B59-45AC-9C16-ED75963F802D}"/>
                </c:ext>
              </c:extLst>
            </c:dLbl>
            <c:dLbl>
              <c:idx val="1"/>
              <c:tx>
                <c:rich>
                  <a:bodyPr/>
                  <a:lstStyle/>
                  <a:p>
                    <a:r>
                      <a:rPr lang="en-US" dirty="0">
                        <a:latin typeface="Aptos" panose="020B0004020202020204" pitchFamily="34" charset="0"/>
                      </a:rPr>
                      <a:t>956751.03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B59-45AC-9C16-ED75963F802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Sheet1!$A$2:$A$3</c:f>
              <c:strCache>
                <c:ptCount val="2"/>
                <c:pt idx="0">
                  <c:v>Departure Delay 1033227.17</c:v>
                </c:pt>
                <c:pt idx="1">
                  <c:v>Arrival Delay</c:v>
                </c:pt>
              </c:strCache>
            </c:strRef>
          </c:cat>
          <c:val>
            <c:numRef>
              <c:f>Sheet1!$B$2:$B$3</c:f>
              <c:numCache>
                <c:formatCode>General</c:formatCode>
                <c:ptCount val="2"/>
                <c:pt idx="0">
                  <c:v>4.3</c:v>
                </c:pt>
                <c:pt idx="1">
                  <c:v>2.5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6="http://schemas.microsoft.com/office/drawing/2014/chart" uri="{C3380CC4-5D6E-409C-BE32-E72D297353CC}">
              <c16:uniqueId val="{00000000-0B59-45AC-9C16-ED75963F802D}"/>
            </c:ext>
          </c:extLst>
        </c:ser>
        <c:dLbls>
          <c:dLblPos val="inEnd"/>
          <c:showLegendKey val="0"/>
          <c:showVal val="1"/>
          <c:showCatName val="0"/>
          <c:showSerName val="0"/>
          <c:showPercent val="0"/>
          <c:showBubbleSize val="0"/>
        </c:dLbls>
        <c:gapWidth val="150"/>
        <c:overlap val="100"/>
        <c:axId val="67472160"/>
        <c:axId val="67482240"/>
      </c:barChart>
      <c:catAx>
        <c:axId val="67472160"/>
        <c:scaling>
          <c:orientation val="minMax"/>
        </c:scaling>
        <c:delete val="1"/>
        <c:axPos val="b"/>
        <c:numFmt formatCode="General" sourceLinked="1"/>
        <c:majorTickMark val="none"/>
        <c:minorTickMark val="none"/>
        <c:tickLblPos val="nextTo"/>
        <c:crossAx val="67482240"/>
        <c:crosses val="autoZero"/>
        <c:auto val="1"/>
        <c:lblAlgn val="ctr"/>
        <c:lblOffset val="100"/>
        <c:noMultiLvlLbl val="0"/>
      </c:catAx>
      <c:valAx>
        <c:axId val="67482240"/>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67472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Airlines With the Lowest Delay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Sheet1!$C$1</c:f>
              <c:strCache>
                <c:ptCount val="1"/>
                <c:pt idx="0">
                  <c:v>Total delay </c:v>
                </c:pt>
              </c:strCache>
            </c:strRef>
          </c:tx>
          <c:spPr>
            <a:solidFill>
              <a:schemeClr val="accent1"/>
            </a:solidFill>
            <a:ln>
              <a:noFill/>
            </a:ln>
            <a:effectLst/>
          </c:spPr>
          <c:invertIfNegative val="0"/>
          <c:cat>
            <c:multiLvlStrRef>
              <c:f>Sheet1!$A$2:$B$10</c:f>
              <c:multiLvlStrCache>
                <c:ptCount val="9"/>
                <c:lvl>
                  <c:pt idx="0">
                    <c:v>Montrose Regional</c:v>
                  </c:pt>
                  <c:pt idx="1">
                    <c:v>St. Mary's</c:v>
                  </c:pt>
                  <c:pt idx="2">
                    <c:v>Greenbrier Valley</c:v>
                  </c:pt>
                  <c:pt idx="3">
                    <c:v>Tinian International</c:v>
                  </c:pt>
                  <c:pt idx="4">
                    <c:v>Montrose Regional</c:v>
                  </c:pt>
                  <c:pt idx="5">
                    <c:v>Greenbrier Valley</c:v>
                  </c:pt>
                  <c:pt idx="6">
                    <c:v>Lafayette Regional</c:v>
                  </c:pt>
                  <c:pt idx="7">
                    <c:v>Rafael Hernandez</c:v>
                  </c:pt>
                  <c:pt idx="8">
                    <c:v>Greater Peoria Regional</c:v>
                  </c:pt>
                </c:lvl>
                <c:lvl>
                  <c:pt idx="0">
                    <c:v>1992</c:v>
                  </c:pt>
                  <c:pt idx="1">
                    <c:v>1992</c:v>
                  </c:pt>
                  <c:pt idx="2">
                    <c:v>1992</c:v>
                  </c:pt>
                  <c:pt idx="3">
                    <c:v>1996</c:v>
                  </c:pt>
                  <c:pt idx="4">
                    <c:v>1996</c:v>
                  </c:pt>
                  <c:pt idx="5">
                    <c:v>1996</c:v>
                  </c:pt>
                  <c:pt idx="6">
                    <c:v>2000</c:v>
                  </c:pt>
                  <c:pt idx="7">
                    <c:v>2000</c:v>
                  </c:pt>
                  <c:pt idx="8">
                    <c:v>2000</c:v>
                  </c:pt>
                </c:lvl>
              </c:multiLvlStrCache>
            </c:multiLvlStrRef>
          </c:cat>
          <c:val>
            <c:numRef>
              <c:f>Sheet1!$C$2:$C$10</c:f>
              <c:numCache>
                <c:formatCode>General</c:formatCode>
                <c:ptCount val="9"/>
                <c:pt idx="0">
                  <c:v>1.08</c:v>
                </c:pt>
                <c:pt idx="1">
                  <c:v>11.85</c:v>
                </c:pt>
                <c:pt idx="2">
                  <c:v>12.33</c:v>
                </c:pt>
                <c:pt idx="3">
                  <c:v>3.27</c:v>
                </c:pt>
                <c:pt idx="4">
                  <c:v>11.18</c:v>
                </c:pt>
                <c:pt idx="5">
                  <c:v>15.45</c:v>
                </c:pt>
                <c:pt idx="6">
                  <c:v>0.1</c:v>
                </c:pt>
                <c:pt idx="7">
                  <c:v>1.62</c:v>
                </c:pt>
                <c:pt idx="8">
                  <c:v>2.0699999999999998</c:v>
                </c:pt>
              </c:numCache>
            </c:numRef>
          </c:val>
          <c:extLst>
            <c:ext xmlns:c16="http://schemas.microsoft.com/office/drawing/2014/chart" uri="{C3380CC4-5D6E-409C-BE32-E72D297353CC}">
              <c16:uniqueId val="{00000000-DBCE-4526-88AA-837B4714EB5A}"/>
            </c:ext>
          </c:extLst>
        </c:ser>
        <c:dLbls>
          <c:showLegendKey val="0"/>
          <c:showVal val="0"/>
          <c:showCatName val="0"/>
          <c:showSerName val="0"/>
          <c:showPercent val="0"/>
          <c:showBubbleSize val="0"/>
        </c:dLbls>
        <c:gapWidth val="150"/>
        <c:overlap val="100"/>
        <c:axId val="487941599"/>
        <c:axId val="487980959"/>
      </c:barChart>
      <c:catAx>
        <c:axId val="48794159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87980959"/>
        <c:crosses val="autoZero"/>
        <c:auto val="1"/>
        <c:lblAlgn val="ctr"/>
        <c:lblOffset val="100"/>
        <c:noMultiLvlLbl val="0"/>
      </c:catAx>
      <c:valAx>
        <c:axId val="4879809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t>Average delay in Hrs</a:t>
                </a:r>
              </a:p>
            </c:rich>
          </c:tx>
          <c:layout>
            <c:manualLayout>
              <c:xMode val="edge"/>
              <c:yMode val="edge"/>
              <c:x val="1.0196755296892235E-2"/>
              <c:y val="0.2897747067330869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87941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Airports</a:t>
            </a:r>
            <a:r>
              <a:rPr lang="en-US" baseline="0"/>
              <a:t> with  the Lowest Delay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Sheet2!$C$1</c:f>
              <c:strCache>
                <c:ptCount val="1"/>
                <c:pt idx="0">
                  <c:v>Total delay</c:v>
                </c:pt>
              </c:strCache>
            </c:strRef>
          </c:tx>
          <c:spPr>
            <a:solidFill>
              <a:schemeClr val="accent1"/>
            </a:solidFill>
            <a:ln>
              <a:noFill/>
            </a:ln>
            <a:effectLst/>
          </c:spPr>
          <c:invertIfNegative val="0"/>
          <c:cat>
            <c:multiLvlStrRef>
              <c:f>Sheet2!$A$2:$B$10</c:f>
              <c:multiLvlStrCache>
                <c:ptCount val="9"/>
                <c:lvl>
                  <c:pt idx="0">
                    <c:v>Alaska Airlines Inc.</c:v>
                  </c:pt>
                  <c:pt idx="1">
                    <c:v>America West Airlines Inc. </c:v>
                  </c:pt>
                  <c:pt idx="2">
                    <c:v>Southwest Airlines Co.</c:v>
                  </c:pt>
                  <c:pt idx="3">
                    <c:v>Alaska Airlines Inc.</c:v>
                  </c:pt>
                  <c:pt idx="4">
                    <c:v>America West Airlines</c:v>
                  </c:pt>
                  <c:pt idx="5">
                    <c:v>Trans world Airways</c:v>
                  </c:pt>
                  <c:pt idx="6">
                    <c:v>Aloha Airlines Inc.</c:v>
                  </c:pt>
                  <c:pt idx="7">
                    <c:v>Alaska Airlines Inc.</c:v>
                  </c:pt>
                  <c:pt idx="8">
                    <c:v>Trans World Airways LLC</c:v>
                  </c:pt>
                </c:lvl>
                <c:lvl>
                  <c:pt idx="0">
                    <c:v>1992</c:v>
                  </c:pt>
                  <c:pt idx="1">
                    <c:v>1992</c:v>
                  </c:pt>
                  <c:pt idx="2">
                    <c:v>1992</c:v>
                  </c:pt>
                  <c:pt idx="3">
                    <c:v>1996</c:v>
                  </c:pt>
                  <c:pt idx="4">
                    <c:v>1996</c:v>
                  </c:pt>
                  <c:pt idx="5">
                    <c:v>1996</c:v>
                  </c:pt>
                  <c:pt idx="6">
                    <c:v>2000</c:v>
                  </c:pt>
                  <c:pt idx="7">
                    <c:v>2000</c:v>
                  </c:pt>
                  <c:pt idx="8">
                    <c:v>2000</c:v>
                  </c:pt>
                </c:lvl>
              </c:multiLvlStrCache>
            </c:multiLvlStrRef>
          </c:cat>
          <c:val>
            <c:numRef>
              <c:f>Sheet2!$C$2:$C$10</c:f>
              <c:numCache>
                <c:formatCode>General</c:formatCode>
                <c:ptCount val="9"/>
                <c:pt idx="0">
                  <c:v>19391.93</c:v>
                </c:pt>
                <c:pt idx="1">
                  <c:v>35723.879999999997</c:v>
                </c:pt>
                <c:pt idx="2">
                  <c:v>56980.63</c:v>
                </c:pt>
                <c:pt idx="3">
                  <c:v>1007.78</c:v>
                </c:pt>
                <c:pt idx="4">
                  <c:v>1417.11</c:v>
                </c:pt>
                <c:pt idx="5">
                  <c:v>2069.21</c:v>
                </c:pt>
                <c:pt idx="6">
                  <c:v>1402.27</c:v>
                </c:pt>
                <c:pt idx="7">
                  <c:v>104339.23</c:v>
                </c:pt>
                <c:pt idx="8">
                  <c:v>94870.02</c:v>
                </c:pt>
              </c:numCache>
            </c:numRef>
          </c:val>
          <c:extLst>
            <c:ext xmlns:c16="http://schemas.microsoft.com/office/drawing/2014/chart" uri="{C3380CC4-5D6E-409C-BE32-E72D297353CC}">
              <c16:uniqueId val="{00000000-37C9-42C0-8C13-448219698EB9}"/>
            </c:ext>
          </c:extLst>
        </c:ser>
        <c:dLbls>
          <c:showLegendKey val="0"/>
          <c:showVal val="0"/>
          <c:showCatName val="0"/>
          <c:showSerName val="0"/>
          <c:showPercent val="0"/>
          <c:showBubbleSize val="0"/>
        </c:dLbls>
        <c:gapWidth val="219"/>
        <c:overlap val="-27"/>
        <c:axId val="488026559"/>
        <c:axId val="488053439"/>
      </c:barChart>
      <c:catAx>
        <c:axId val="488026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053439"/>
        <c:crosses val="autoZero"/>
        <c:auto val="1"/>
        <c:lblAlgn val="ctr"/>
        <c:lblOffset val="100"/>
        <c:noMultiLvlLbl val="0"/>
      </c:catAx>
      <c:valAx>
        <c:axId val="488053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026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0.19467</cdr:x>
      <cdr:y>0.78986</cdr:y>
    </cdr:from>
    <cdr:to>
      <cdr:x>0.28403</cdr:x>
      <cdr:y>0.86813</cdr:y>
    </cdr:to>
    <cdr:sp macro="" textlink="">
      <cdr:nvSpPr>
        <cdr:cNvPr id="2" name="TextBox 1">
          <a:extLst xmlns:a="http://schemas.openxmlformats.org/drawingml/2006/main">
            <a:ext uri="{FF2B5EF4-FFF2-40B4-BE49-F238E27FC236}">
              <a16:creationId xmlns:a16="http://schemas.microsoft.com/office/drawing/2014/main" id="{90FDBFE0-EB66-1B10-F54B-7C969E9A7A35}"/>
            </a:ext>
          </a:extLst>
        </cdr:cNvPr>
        <cdr:cNvSpPr txBox="1"/>
      </cdr:nvSpPr>
      <cdr:spPr>
        <a:xfrm xmlns:a="http://schemas.openxmlformats.org/drawingml/2006/main">
          <a:off x="1992076" y="3436938"/>
          <a:ext cx="914400" cy="34056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kern="12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3FF0856-FDBD-3440-A946-2A8D1CE67986}"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1585280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FF0856-FDBD-3440-A946-2A8D1CE67986}"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234937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FF0856-FDBD-3440-A946-2A8D1CE67986}"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3634719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FF0856-FDBD-3440-A946-2A8D1CE67986}"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0293E-040E-CA4E-8ACF-D1E6D725B1D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799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FF0856-FDBD-3440-A946-2A8D1CE67986}"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3913023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FF0856-FDBD-3440-A946-2A8D1CE67986}"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2573804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FF0856-FDBD-3440-A946-2A8D1CE67986}"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402148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F0856-FDBD-3440-A946-2A8D1CE67986}"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3867828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F0856-FDBD-3440-A946-2A8D1CE67986}"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357262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F0856-FDBD-3440-A946-2A8D1CE67986}"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87320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F0856-FDBD-3440-A946-2A8D1CE67986}"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51545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F0856-FDBD-3440-A946-2A8D1CE67986}"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374544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F0856-FDBD-3440-A946-2A8D1CE67986}"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168562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F0856-FDBD-3440-A946-2A8D1CE67986}"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91967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F0856-FDBD-3440-A946-2A8D1CE67986}"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252874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FF0856-FDBD-3440-A946-2A8D1CE67986}"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333414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FF0856-FDBD-3440-A946-2A8D1CE67986}"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A0293E-040E-CA4E-8ACF-D1E6D725B1D5}" type="slidenum">
              <a:rPr lang="en-US" smtClean="0"/>
              <a:t>‹#›</a:t>
            </a:fld>
            <a:endParaRPr lang="en-US"/>
          </a:p>
        </p:txBody>
      </p:sp>
    </p:spTree>
    <p:extLst>
      <p:ext uri="{BB962C8B-B14F-4D97-AF65-F5344CB8AC3E}">
        <p14:creationId xmlns:p14="http://schemas.microsoft.com/office/powerpoint/2010/main" val="2680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3FF0856-FDBD-3440-A946-2A8D1CE67986}" type="datetimeFigureOut">
              <a:rPr lang="en-US" smtClean="0"/>
              <a:t>11/11/2024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A0293E-040E-CA4E-8ACF-D1E6D725B1D5}" type="slidenum">
              <a:rPr lang="en-US" smtClean="0"/>
              <a:t>‹#›</a:t>
            </a:fld>
            <a:endParaRPr lang="en-US"/>
          </a:p>
        </p:txBody>
      </p:sp>
    </p:spTree>
    <p:extLst>
      <p:ext uri="{BB962C8B-B14F-4D97-AF65-F5344CB8AC3E}">
        <p14:creationId xmlns:p14="http://schemas.microsoft.com/office/powerpoint/2010/main" val="2590371728"/>
      </p:ext>
    </p:extLst>
  </p:cSld>
  <p:clrMap bg1="dk1" tx1="lt1" bg2="dk2" tx2="lt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 id="2147484185" r:id="rId12"/>
    <p:sldLayoutId id="2147484186" r:id="rId13"/>
    <p:sldLayoutId id="2147484187" r:id="rId14"/>
    <p:sldLayoutId id="2147484188" r:id="rId15"/>
    <p:sldLayoutId id="2147484189" r:id="rId16"/>
    <p:sldLayoutId id="2147484190"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4F6D-7A38-3F39-CC14-096DF33C5945}"/>
              </a:ext>
            </a:extLst>
          </p:cNvPr>
          <p:cNvSpPr>
            <a:spLocks noGrp="1"/>
          </p:cNvSpPr>
          <p:nvPr>
            <p:ph type="ctrTitle"/>
          </p:nvPr>
        </p:nvSpPr>
        <p:spPr>
          <a:xfrm>
            <a:off x="1691836" y="1660474"/>
            <a:ext cx="7766936" cy="3904956"/>
          </a:xfrm>
        </p:spPr>
        <p:txBody>
          <a:bodyPr>
            <a:normAutofit fontScale="90000"/>
          </a:bodyPr>
          <a:lstStyle/>
          <a:p>
            <a:pPr algn="ctr"/>
            <a:r>
              <a:rPr lang="en-US" sz="7000" dirty="0">
                <a:latin typeface="Times New Roman" panose="02020603050405020304" pitchFamily="18" charset="0"/>
                <a:cs typeface="Times New Roman" panose="02020603050405020304" pitchFamily="18" charset="0"/>
              </a:rPr>
              <a:t>BIG DATA  ANALYTICS</a:t>
            </a:r>
            <a:br>
              <a:rPr lang="en-US" sz="7000" dirty="0">
                <a:latin typeface="Times New Roman" panose="02020603050405020304" pitchFamily="18" charset="0"/>
                <a:cs typeface="Times New Roman" panose="02020603050405020304" pitchFamily="18" charset="0"/>
              </a:rPr>
            </a:br>
            <a:r>
              <a:rPr lang="en-US" sz="7000" dirty="0">
                <a:latin typeface="Times New Roman" panose="02020603050405020304" pitchFamily="18" charset="0"/>
                <a:cs typeface="Times New Roman" panose="02020603050405020304" pitchFamily="18" charset="0"/>
              </a:rPr>
              <a:t>PROJECT</a:t>
            </a:r>
            <a:br>
              <a:rPr lang="en-US" sz="7000" dirty="0">
                <a:latin typeface="Times New Roman" panose="02020603050405020304" pitchFamily="18" charset="0"/>
                <a:cs typeface="Times New Roman" panose="02020603050405020304" pitchFamily="18" charset="0"/>
              </a:rPr>
            </a:br>
            <a:br>
              <a:rPr lang="en-US" sz="7000" dirty="0">
                <a:latin typeface="Times New Roman" panose="02020603050405020304" pitchFamily="18" charset="0"/>
                <a:cs typeface="Times New Roman" panose="02020603050405020304" pitchFamily="18" charset="0"/>
              </a:rPr>
            </a:br>
            <a:r>
              <a:rPr lang="en-US" sz="7000" dirty="0">
                <a:latin typeface="Times New Roman" panose="02020603050405020304" pitchFamily="18" charset="0"/>
                <a:cs typeface="Times New Roman" panose="02020603050405020304" pitchFamily="18" charset="0"/>
              </a:rPr>
              <a:t>PHASE 1</a:t>
            </a:r>
          </a:p>
        </p:txBody>
      </p:sp>
      <p:pic>
        <p:nvPicPr>
          <p:cNvPr id="5" name="Graphic 4" descr="Database">
            <a:extLst>
              <a:ext uri="{FF2B5EF4-FFF2-40B4-BE49-F238E27FC236}">
                <a16:creationId xmlns:a16="http://schemas.microsoft.com/office/drawing/2014/main" id="{3528BB51-EE03-D497-D4B5-9A458EA2B0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1520" y="3080890"/>
            <a:ext cx="1126234" cy="1064125"/>
          </a:xfrm>
          <a:prstGeom prst="rect">
            <a:avLst/>
          </a:prstGeom>
        </p:spPr>
      </p:pic>
      <p:pic>
        <p:nvPicPr>
          <p:cNvPr id="6" name="Graphic 5" descr="Bar chart">
            <a:extLst>
              <a:ext uri="{FF2B5EF4-FFF2-40B4-BE49-F238E27FC236}">
                <a16:creationId xmlns:a16="http://schemas.microsoft.com/office/drawing/2014/main" id="{241119F3-2B7F-2C44-8658-6C060A7F15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2853" y="2788240"/>
            <a:ext cx="1126234" cy="1140381"/>
          </a:xfrm>
          <a:prstGeom prst="rect">
            <a:avLst/>
          </a:prstGeom>
        </p:spPr>
      </p:pic>
    </p:spTree>
    <p:extLst>
      <p:ext uri="{BB962C8B-B14F-4D97-AF65-F5344CB8AC3E}">
        <p14:creationId xmlns:p14="http://schemas.microsoft.com/office/powerpoint/2010/main" val="214813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A30C-952C-BD6E-46CD-9042570604E8}"/>
              </a:ext>
            </a:extLst>
          </p:cNvPr>
          <p:cNvSpPr>
            <a:spLocks noGrp="1"/>
          </p:cNvSpPr>
          <p:nvPr>
            <p:ph type="title"/>
          </p:nvPr>
        </p:nvSpPr>
        <p:spPr/>
        <p:txBody>
          <a:bodyPr>
            <a:normAutofit fontScale="90000"/>
          </a:bodyPr>
          <a:lstStyle/>
          <a:p>
            <a:pPr algn="ctr"/>
            <a:r>
              <a:rPr lang="en-US" sz="2200" b="1" dirty="0">
                <a:latin typeface="Times New Roman" panose="02020603050405020304" pitchFamily="18" charset="0"/>
                <a:cs typeface="Times New Roman" panose="02020603050405020304" pitchFamily="18" charset="0"/>
              </a:rPr>
              <a:t>Lahari Koppolu</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CASE 3: RESULT</a:t>
            </a:r>
            <a:br>
              <a:rPr lang="en-US" sz="3600" b="1" dirty="0">
                <a:latin typeface="Times New Roman" panose="02020603050405020304" pitchFamily="18" charset="0"/>
                <a:cs typeface="Times New Roman" panose="02020603050405020304" pitchFamily="18" charset="0"/>
              </a:rPr>
            </a:br>
            <a:r>
              <a:rPr lang="en-US" sz="2200" b="1" dirty="0">
                <a:solidFill>
                  <a:schemeClr val="accent2">
                    <a:lumMod val="50000"/>
                  </a:schemeClr>
                </a:solidFill>
                <a:latin typeface="Times New Roman" panose="02020603050405020304" pitchFamily="18" charset="0"/>
                <a:ea typeface="+mn-ea"/>
                <a:cs typeface="Times New Roman" panose="02020603050405020304" pitchFamily="18" charset="0"/>
              </a:rPr>
              <a:t>Overall Arrivals was smallest contributor for year the 2000.</a:t>
            </a:r>
            <a:br>
              <a:rPr lang="en-US" sz="2200" b="1" dirty="0">
                <a:solidFill>
                  <a:schemeClr val="accent2">
                    <a:lumMod val="50000"/>
                  </a:schemeClr>
                </a:solidFill>
                <a:latin typeface="Times New Roman" panose="02020603050405020304" pitchFamily="18" charset="0"/>
                <a:cs typeface="Times New Roman" panose="02020603050405020304" pitchFamily="18" charset="0"/>
              </a:rPr>
            </a:br>
            <a:br>
              <a:rPr lang="en-US" sz="2200" b="1" cap="all" dirty="0">
                <a:solidFill>
                  <a:schemeClr val="accent2">
                    <a:lumMod val="50000"/>
                  </a:schemeClr>
                </a:solidFill>
                <a:latin typeface="Times New Roman" panose="02020603050405020304" pitchFamily="18" charset="0"/>
                <a:cs typeface="Times New Roman" panose="02020603050405020304" pitchFamily="18" charset="0"/>
              </a:rPr>
            </a:br>
            <a:endParaRPr lang="en-US" sz="2200" dirty="0">
              <a:solidFill>
                <a:schemeClr val="accent2">
                  <a:lumMod val="50000"/>
                </a:schemeClr>
              </a:solidFill>
              <a:latin typeface="Times New Roman" panose="02020603050405020304" pitchFamily="18" charset="0"/>
              <a:cs typeface="Times New Roman" panose="02020603050405020304" pitchFamily="18" charset="0"/>
            </a:endParaRPr>
          </a:p>
        </p:txBody>
      </p:sp>
      <p:graphicFrame>
        <p:nvGraphicFramePr>
          <p:cNvPr id="14" name="Content Placeholder 13">
            <a:extLst>
              <a:ext uri="{FF2B5EF4-FFF2-40B4-BE49-F238E27FC236}">
                <a16:creationId xmlns:a16="http://schemas.microsoft.com/office/drawing/2014/main" id="{7BF958CC-8A1E-FDFE-B883-A843BE16ADEE}"/>
              </a:ext>
            </a:extLst>
          </p:cNvPr>
          <p:cNvGraphicFramePr>
            <a:graphicFrameLocks noGrp="1"/>
          </p:cNvGraphicFramePr>
          <p:nvPr>
            <p:ph idx="1"/>
            <p:extLst>
              <p:ext uri="{D42A27DB-BD31-4B8C-83A1-F6EECF244321}">
                <p14:modId xmlns:p14="http://schemas.microsoft.com/office/powerpoint/2010/main" val="4230248218"/>
              </p:ext>
            </p:extLst>
          </p:nvPr>
        </p:nvGraphicFramePr>
        <p:xfrm>
          <a:off x="1120775" y="1825625"/>
          <a:ext cx="10233025"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48C7A837-CA6A-B229-1C54-906CB5F0ED7D}"/>
              </a:ext>
            </a:extLst>
          </p:cNvPr>
          <p:cNvSpPr txBox="1"/>
          <p:nvPr/>
        </p:nvSpPr>
        <p:spPr>
          <a:xfrm>
            <a:off x="3033760" y="5739319"/>
            <a:ext cx="1228221" cy="276999"/>
          </a:xfrm>
          <a:prstGeom prst="rect">
            <a:avLst/>
          </a:prstGeom>
          <a:noFill/>
        </p:spPr>
        <p:txBody>
          <a:bodyPr wrap="none" rtlCol="0">
            <a:spAutoFit/>
          </a:bodyPr>
          <a:lstStyle/>
          <a:p>
            <a:r>
              <a:rPr lang="en-US" sz="1200" dirty="0">
                <a:solidFill>
                  <a:schemeClr val="bg1"/>
                </a:solidFill>
                <a:latin typeface="Times New Roman" panose="02020603050405020304" pitchFamily="18" charset="0"/>
                <a:cs typeface="Times New Roman" panose="02020603050405020304" pitchFamily="18" charset="0"/>
              </a:rPr>
              <a:t>Departure Delay</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DB061C2-6D1C-48A3-FB30-845DB61AFD9B}"/>
              </a:ext>
            </a:extLst>
          </p:cNvPr>
          <p:cNvSpPr txBox="1"/>
          <p:nvPr/>
        </p:nvSpPr>
        <p:spPr>
          <a:xfrm>
            <a:off x="8147267" y="5739318"/>
            <a:ext cx="1037463" cy="276999"/>
          </a:xfrm>
          <a:prstGeom prst="rect">
            <a:avLst/>
          </a:prstGeom>
          <a:noFill/>
        </p:spPr>
        <p:txBody>
          <a:bodyPr wrap="none" rtlCol="0">
            <a:spAutoFit/>
          </a:bodyPr>
          <a:lstStyle/>
          <a:p>
            <a:r>
              <a:rPr lang="en-US" sz="1200" dirty="0">
                <a:solidFill>
                  <a:schemeClr val="bg1"/>
                </a:solidFill>
                <a:latin typeface="Times New Roman" panose="02020603050405020304" pitchFamily="18" charset="0"/>
                <a:cs typeface="Times New Roman" panose="02020603050405020304" pitchFamily="18" charset="0"/>
              </a:rPr>
              <a:t>Arrival Delay</a:t>
            </a:r>
            <a:endParaRPr lang="en-IN"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77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DD6E-3588-20FF-ACB8-56EC867B4C70}"/>
              </a:ext>
            </a:extLst>
          </p:cNvPr>
          <p:cNvSpPr>
            <a:spLocks noGrp="1"/>
          </p:cNvSpPr>
          <p:nvPr>
            <p:ph type="title"/>
          </p:nvPr>
        </p:nvSpPr>
        <p:spPr>
          <a:xfrm>
            <a:off x="977779" y="2768600"/>
            <a:ext cx="10491731" cy="1320800"/>
          </a:xfrm>
        </p:spPr>
        <p:txBody>
          <a:bodyPr>
            <a:normAutofit/>
          </a:bodyPr>
          <a:lstStyle/>
          <a:p>
            <a:pPr algn="ctr"/>
            <a:r>
              <a:rPr lang="en-US" b="1" dirty="0">
                <a:latin typeface="Times New Roman" panose="02020603050405020304" pitchFamily="18" charset="0"/>
                <a:cs typeface="Times New Roman" panose="02020603050405020304" pitchFamily="18" charset="0"/>
              </a:rPr>
              <a:t>TEAM CONCLUSION SLIDES</a:t>
            </a:r>
          </a:p>
        </p:txBody>
      </p:sp>
    </p:spTree>
    <p:extLst>
      <p:ext uri="{BB962C8B-B14F-4D97-AF65-F5344CB8AC3E}">
        <p14:creationId xmlns:p14="http://schemas.microsoft.com/office/powerpoint/2010/main" val="166504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0C56-4F82-99E4-155C-8634BAA2FC8A}"/>
              </a:ext>
            </a:extLst>
          </p:cNvPr>
          <p:cNvSpPr>
            <a:spLocks noGrp="1"/>
          </p:cNvSpPr>
          <p:nvPr>
            <p:ph type="title"/>
          </p:nvPr>
        </p:nvSpPr>
        <p:spPr/>
        <p:txBody>
          <a:bodyPr/>
          <a:lstStyle/>
          <a:p>
            <a:r>
              <a:rPr lang="en-US" sz="3600" b="1" dirty="0">
                <a:solidFill>
                  <a:schemeClr val="accent2">
                    <a:lumMod val="75000"/>
                  </a:schemeClr>
                </a:solidFill>
                <a:latin typeface="Times New Roman" panose="02020603050405020304" pitchFamily="18" charset="0"/>
                <a:cs typeface="Times New Roman" panose="02020603050405020304" pitchFamily="18" charset="0"/>
              </a:rPr>
              <a:t>Airline had lowest DELAY</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6046FDCE-B151-AF2B-2E75-DC7AE57F3969}"/>
              </a:ext>
            </a:extLst>
          </p:cNvPr>
          <p:cNvGraphicFramePr>
            <a:graphicFrameLocks noGrp="1"/>
          </p:cNvGraphicFramePr>
          <p:nvPr>
            <p:ph idx="1"/>
            <p:extLst>
              <p:ext uri="{D42A27DB-BD31-4B8C-83A1-F6EECF244321}">
                <p14:modId xmlns:p14="http://schemas.microsoft.com/office/powerpoint/2010/main" val="3663442502"/>
              </p:ext>
            </p:extLst>
          </p:nvPr>
        </p:nvGraphicFramePr>
        <p:xfrm>
          <a:off x="838201" y="1825625"/>
          <a:ext cx="10515600" cy="4667250"/>
        </p:xfrm>
        <a:graphic>
          <a:graphicData uri="http://schemas.openxmlformats.org/drawingml/2006/chart">
            <c:chart xmlns:c="http://schemas.openxmlformats.org/drawingml/2006/chart" xmlns:r="http://schemas.openxmlformats.org/officeDocument/2006/relationships" r:id="rId2"/>
          </a:graphicData>
        </a:graphic>
      </p:graphicFrame>
      <p:pic>
        <p:nvPicPr>
          <p:cNvPr id="4" name="Graphic 3" descr="Airplane">
            <a:extLst>
              <a:ext uri="{FF2B5EF4-FFF2-40B4-BE49-F238E27FC236}">
                <a16:creationId xmlns:a16="http://schemas.microsoft.com/office/drawing/2014/main" id="{EB52F054-D153-5DB9-C5FE-559A849E48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6623357" y="613009"/>
            <a:ext cx="523408" cy="575152"/>
          </a:xfrm>
          <a:prstGeom prst="rect">
            <a:avLst/>
          </a:prstGeom>
        </p:spPr>
      </p:pic>
    </p:spTree>
    <p:extLst>
      <p:ext uri="{BB962C8B-B14F-4D97-AF65-F5344CB8AC3E}">
        <p14:creationId xmlns:p14="http://schemas.microsoft.com/office/powerpoint/2010/main" val="1104130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2945-C00B-8D20-4E2F-E7CA7C1F016F}"/>
              </a:ext>
            </a:extLst>
          </p:cNvPr>
          <p:cNvSpPr>
            <a:spLocks noGrp="1"/>
          </p:cNvSpPr>
          <p:nvPr>
            <p:ph type="title"/>
          </p:nvPr>
        </p:nvSpPr>
        <p:spPr/>
        <p:txBody>
          <a:bodyPr>
            <a:normAutofit fontScale="90000"/>
          </a:bodyPr>
          <a:lstStyle/>
          <a:p>
            <a:r>
              <a:rPr lang="en-US" sz="3600" b="1" dirty="0">
                <a:solidFill>
                  <a:schemeClr val="accent2">
                    <a:lumMod val="75000"/>
                  </a:schemeClr>
                </a:solidFill>
                <a:latin typeface="Calibri" panose="020F0502020204030204" pitchFamily="34" charset="0"/>
                <a:cs typeface="Calibri" panose="020F0502020204030204" pitchFamily="34" charset="0"/>
              </a:rPr>
              <a:t>Airport Had The lowest Delay</a:t>
            </a:r>
            <a:br>
              <a:rPr lang="en-US" sz="2800" b="1" dirty="0">
                <a:solidFill>
                  <a:schemeClr val="tx2"/>
                </a:solidFill>
                <a:latin typeface="Calibri" panose="020F0502020204030204" pitchFamily="34" charset="0"/>
                <a:cs typeface="Calibri" panose="020F0502020204030204" pitchFamily="34" charset="0"/>
              </a:rPr>
            </a:br>
            <a:endParaRPr lang="en-US" dirty="0"/>
          </a:p>
        </p:txBody>
      </p:sp>
      <p:graphicFrame>
        <p:nvGraphicFramePr>
          <p:cNvPr id="5" name="Content Placeholder 4">
            <a:extLst>
              <a:ext uri="{FF2B5EF4-FFF2-40B4-BE49-F238E27FC236}">
                <a16:creationId xmlns:a16="http://schemas.microsoft.com/office/drawing/2014/main" id="{0797F3F0-F7AE-0B6C-E0B9-207F7E55CED2}"/>
              </a:ext>
            </a:extLst>
          </p:cNvPr>
          <p:cNvGraphicFramePr>
            <a:graphicFrameLocks noGrp="1"/>
          </p:cNvGraphicFramePr>
          <p:nvPr>
            <p:ph idx="1"/>
            <p:extLst>
              <p:ext uri="{D42A27DB-BD31-4B8C-83A1-F6EECF244321}">
                <p14:modId xmlns:p14="http://schemas.microsoft.com/office/powerpoint/2010/main" val="3358857946"/>
              </p:ext>
            </p:extLst>
          </p:nvPr>
        </p:nvGraphicFramePr>
        <p:xfrm>
          <a:off x="838200" y="1363401"/>
          <a:ext cx="10233025"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4" name="Graphic 3" descr="Airplane">
            <a:extLst>
              <a:ext uri="{FF2B5EF4-FFF2-40B4-BE49-F238E27FC236}">
                <a16:creationId xmlns:a16="http://schemas.microsoft.com/office/drawing/2014/main" id="{D7FD520C-2F60-E80A-57ED-F7EF4A010A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6096000" y="433755"/>
            <a:ext cx="702057" cy="594151"/>
          </a:xfrm>
          <a:prstGeom prst="rect">
            <a:avLst/>
          </a:prstGeom>
        </p:spPr>
      </p:pic>
    </p:spTree>
    <p:extLst>
      <p:ext uri="{BB962C8B-B14F-4D97-AF65-F5344CB8AC3E}">
        <p14:creationId xmlns:p14="http://schemas.microsoft.com/office/powerpoint/2010/main" val="69619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0DAD-E440-69FD-5798-7A4BE3CBF1F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Delay Comparison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79F83E-79F9-E3D9-646D-E62930AE0A36}"/>
              </a:ext>
            </a:extLst>
          </p:cNvPr>
          <p:cNvPicPr>
            <a:picLocks noChangeAspect="1"/>
          </p:cNvPicPr>
          <p:nvPr/>
        </p:nvPicPr>
        <p:blipFill>
          <a:blip r:embed="rId2"/>
          <a:stretch>
            <a:fillRect/>
          </a:stretch>
        </p:blipFill>
        <p:spPr>
          <a:xfrm>
            <a:off x="1978089" y="1690688"/>
            <a:ext cx="9069355" cy="4534775"/>
          </a:xfrm>
          <a:prstGeom prst="rect">
            <a:avLst/>
          </a:prstGeom>
        </p:spPr>
      </p:pic>
    </p:spTree>
    <p:extLst>
      <p:ext uri="{BB962C8B-B14F-4D97-AF65-F5344CB8AC3E}">
        <p14:creationId xmlns:p14="http://schemas.microsoft.com/office/powerpoint/2010/main" val="47811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CC84-C9DD-A2B4-68EC-4A78E5921D5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84F0E1-3DB6-D1D8-C25E-EC8C522FF469}"/>
              </a:ext>
            </a:extLst>
          </p:cNvPr>
          <p:cNvSpPr>
            <a:spLocks noGrp="1"/>
          </p:cNvSpPr>
          <p:nvPr>
            <p:ph idx="1"/>
          </p:nvPr>
        </p:nvSpPr>
        <p:spPr>
          <a:xfrm>
            <a:off x="924448" y="1825625"/>
            <a:ext cx="10429352" cy="4351338"/>
          </a:xfrm>
        </p:spPr>
        <p:txBody>
          <a:bodyPr>
            <a:normAutofit fontScale="92500" lnSpcReduction="20000"/>
          </a:bodyPr>
          <a:lstStyle/>
          <a:p>
            <a:pPr algn="just"/>
            <a:r>
              <a:rPr lang="en-IN" dirty="0">
                <a:latin typeface="Times New Roman" panose="02020603050405020304" pitchFamily="18" charset="0"/>
                <a:ea typeface="Calibri" panose="020F0502020204030204" pitchFamily="34" charset="0"/>
                <a:cs typeface="Times New Roman" panose="02020603050405020304" pitchFamily="18" charset="0"/>
              </a:rPr>
              <a:t>The data show that flight delays, during departure or arrival, have been consistently increasing in given years with the main effect appearing in 2000. This growth can be attributed to several factors, </a:t>
            </a:r>
            <a:r>
              <a:rPr lang="en-IN" dirty="0" err="1">
                <a:latin typeface="Times New Roman" panose="02020603050405020304" pitchFamily="18" charset="0"/>
                <a:ea typeface="Calibri" panose="020F0502020204030204" pitchFamily="34" charset="0"/>
                <a:cs typeface="Times New Roman" panose="02020603050405020304" pitchFamily="18" charset="0"/>
              </a:rPr>
              <a:t>e.g</a:t>
            </a:r>
            <a:r>
              <a:rPr lang="en-IN" dirty="0">
                <a:latin typeface="Times New Roman" panose="02020603050405020304" pitchFamily="18" charset="0"/>
                <a:ea typeface="Calibri" panose="020F0502020204030204" pitchFamily="34" charset="0"/>
                <a:cs typeface="Times New Roman" panose="02020603050405020304" pitchFamily="18" charset="0"/>
              </a:rPr>
              <a:t> as the increasing number of electric aircraft, changes in aviation safety paradigms Regarding delays associated with interior components, arrival-to-departure delays are greater due to factors types including how Aeroclub assets are handled during the night and landing route or destination due to weather </a:t>
            </a:r>
            <a:r>
              <a:rPr lang="en-IN" dirty="0" err="1">
                <a:latin typeface="Times New Roman" panose="02020603050405020304" pitchFamily="18" charset="0"/>
                <a:ea typeface="Calibri" panose="020F0502020204030204" pitchFamily="34" charset="0"/>
                <a:cs typeface="Times New Roman" panose="02020603050405020304" pitchFamily="18" charset="0"/>
              </a:rPr>
              <a:t>conditions.In</a:t>
            </a:r>
            <a:r>
              <a:rPr lang="en-IN" dirty="0">
                <a:latin typeface="Times New Roman" panose="02020603050405020304" pitchFamily="18" charset="0"/>
                <a:ea typeface="Calibri" panose="020F0502020204030204" pitchFamily="34" charset="0"/>
                <a:cs typeface="Times New Roman" panose="02020603050405020304" pitchFamily="18" charset="0"/>
              </a:rPr>
              <a:t> this light, it is conceivable that there could be recommendations for airlines that may better engage with their arrivals from a business perspective rather than a quality one with the aim of ensuring that this can be done successfully in chronological order. Furthermore, solving the waiting time problems associated with long passenger arrival times may require closer examination of these airport resources and actions for these are areas where positive changes can be identified to eliminate delays exist to increase reliable travel time.</a:t>
            </a:r>
          </a:p>
        </p:txBody>
      </p:sp>
    </p:spTree>
    <p:extLst>
      <p:ext uri="{BB962C8B-B14F-4D97-AF65-F5344CB8AC3E}">
        <p14:creationId xmlns:p14="http://schemas.microsoft.com/office/powerpoint/2010/main" val="2633110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5062B3-601B-74F0-D2B6-5E3B3C8F0D0B}"/>
              </a:ext>
            </a:extLst>
          </p:cNvPr>
          <p:cNvSpPr txBox="1"/>
          <p:nvPr/>
        </p:nvSpPr>
        <p:spPr>
          <a:xfrm>
            <a:off x="594360" y="2750791"/>
            <a:ext cx="10219341" cy="1200329"/>
          </a:xfrm>
          <a:prstGeom prst="rect">
            <a:avLst/>
          </a:prstGeom>
          <a:noFill/>
        </p:spPr>
        <p:txBody>
          <a:bodyPr wrap="square" rtlCol="0">
            <a:spAutoFit/>
          </a:bodyPr>
          <a:lstStyle/>
          <a:p>
            <a:pPr algn="ctr"/>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3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BD7F-399F-A802-7818-220103EAE9E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TEAM MEMBERS</a:t>
            </a:r>
          </a:p>
        </p:txBody>
      </p:sp>
      <p:sp>
        <p:nvSpPr>
          <p:cNvPr id="3" name="Content Placeholder 2">
            <a:extLst>
              <a:ext uri="{FF2B5EF4-FFF2-40B4-BE49-F238E27FC236}">
                <a16:creationId xmlns:a16="http://schemas.microsoft.com/office/drawing/2014/main" id="{8C55F217-A055-F8FB-0C06-EFC7FF0E9429}"/>
              </a:ext>
            </a:extLst>
          </p:cNvPr>
          <p:cNvSpPr>
            <a:spLocks noGrp="1"/>
          </p:cNvSpPr>
          <p:nvPr>
            <p:ph idx="1"/>
          </p:nvPr>
        </p:nvSpPr>
        <p:spPr>
          <a:xfrm>
            <a:off x="974514" y="2492059"/>
            <a:ext cx="8596668" cy="3880773"/>
          </a:xfrm>
        </p:spPr>
        <p:txBody>
          <a:bodyPr/>
          <a:lstStyle/>
          <a:p>
            <a:pPr>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 JASMEET KAUR DHANOTA</a:t>
            </a:r>
          </a:p>
          <a:p>
            <a:pPr>
              <a:buFont typeface="Wingdings"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 LAHARI KOPPOLU</a:t>
            </a:r>
          </a:p>
          <a:p>
            <a:pPr>
              <a:buFont typeface="Wingdings"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 KHUSHBOO DEVENDRA GOHIL</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95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86FD-8594-4946-3C52-2ED6920EDB67}"/>
              </a:ext>
            </a:extLst>
          </p:cNvPr>
          <p:cNvSpPr>
            <a:spLocks noGrp="1"/>
          </p:cNvSpPr>
          <p:nvPr>
            <p:ph type="title"/>
          </p:nvPr>
        </p:nvSpPr>
        <p:spPr>
          <a:xfrm>
            <a:off x="1423770" y="903111"/>
            <a:ext cx="8596668" cy="2099619"/>
          </a:xfrm>
        </p:spPr>
        <p:txBody>
          <a:bodyPr>
            <a:normAutofit fontScale="90000"/>
          </a:bodyPr>
          <a:lstStyle/>
          <a:p>
            <a:pPr algn="ctr"/>
            <a:r>
              <a:rPr lang="en-US" sz="2700" dirty="0">
                <a:latin typeface="Times New Roman" panose="02020603050405020304" pitchFamily="18" charset="0"/>
                <a:ea typeface="Calibri" panose="020F0502020204030204" pitchFamily="34" charset="0"/>
                <a:cs typeface="Times New Roman" panose="02020603050405020304" pitchFamily="18" charset="0"/>
              </a:rPr>
              <a:t>LAHARI KOPPOLU</a:t>
            </a:r>
            <a:br>
              <a:rPr lang="en-US" sz="4900" dirty="0">
                <a:latin typeface="Times New Roman" panose="02020603050405020304" pitchFamily="18" charset="0"/>
                <a:ea typeface="Calibri" panose="020F0502020204030204" pitchFamily="34" charset="0"/>
                <a:cs typeface="Times New Roman" panose="02020603050405020304" pitchFamily="18" charset="0"/>
              </a:rPr>
            </a:br>
            <a:r>
              <a:rPr lang="en-US" sz="4900" dirty="0">
                <a:latin typeface="Times New Roman" panose="02020603050405020304" pitchFamily="18" charset="0"/>
                <a:ea typeface="Calibri" panose="020F0502020204030204" pitchFamily="34" charset="0"/>
                <a:cs typeface="Times New Roman" panose="02020603050405020304" pitchFamily="18" charset="0"/>
              </a:rPr>
              <a:t>YEAR – 2000</a:t>
            </a:r>
            <a:br>
              <a:rPr lang="en-US" sz="4900" dirty="0">
                <a:latin typeface="Times New Roman" panose="02020603050405020304" pitchFamily="18" charset="0"/>
                <a:ea typeface="Calibri" panose="020F0502020204030204" pitchFamily="34" charset="0"/>
                <a:cs typeface="Times New Roman" panose="02020603050405020304" pitchFamily="18" charset="0"/>
              </a:rPr>
            </a:br>
            <a:br>
              <a:rPr lang="en-US" sz="4900" dirty="0">
                <a:latin typeface="Times New Roman" panose="02020603050405020304" pitchFamily="18" charset="0"/>
                <a:ea typeface="Calibri" panose="020F0502020204030204" pitchFamily="34" charset="0"/>
                <a:cs typeface="Times New Roman" panose="02020603050405020304" pitchFamily="18" charset="0"/>
              </a:rPr>
            </a:br>
            <a:r>
              <a:rPr lang="en-US" sz="3600" b="1" dirty="0">
                <a:solidFill>
                  <a:schemeClr val="accent2">
                    <a:lumMod val="75000"/>
                  </a:schemeClr>
                </a:solidFill>
                <a:latin typeface="Times New Roman" panose="02020603050405020304" pitchFamily="18" charset="0"/>
                <a:cs typeface="Times New Roman" panose="02020603050405020304" pitchFamily="18" charset="0"/>
              </a:rPr>
              <a:t>DATA  SOURCE</a:t>
            </a:r>
            <a:br>
              <a:rPr lang="en-US" sz="3600" b="1" dirty="0">
                <a:solidFill>
                  <a:schemeClr val="accent2">
                    <a:lumMod val="75000"/>
                  </a:schemeClr>
                </a:solidFill>
                <a:latin typeface="Times New Roman" panose="02020603050405020304" pitchFamily="18" charset="0"/>
                <a:cs typeface="Times New Roman" panose="02020603050405020304" pitchFamily="18" charset="0"/>
              </a:rPr>
            </a:br>
            <a:r>
              <a:rPr lang="en-US" sz="3600" b="1" dirty="0">
                <a:solidFill>
                  <a:schemeClr val="accent2">
                    <a:lumMod val="75000"/>
                  </a:schemeClr>
                </a:solidFill>
                <a:latin typeface="Times New Roman" panose="02020603050405020304" pitchFamily="18" charset="0"/>
                <a:cs typeface="Times New Roman" panose="02020603050405020304" pitchFamily="18" charset="0"/>
              </a:rPr>
              <a:t>Airline On Time Data </a:t>
            </a:r>
            <a:br>
              <a:rPr lang="en-US" sz="3600" b="1" dirty="0">
                <a:solidFill>
                  <a:schemeClr val="accent2">
                    <a:lumMod val="75000"/>
                  </a:schemeClr>
                </a:solidFill>
                <a:latin typeface="Times New Roman" panose="02020603050405020304" pitchFamily="18" charset="0"/>
                <a:cs typeface="Times New Roman" panose="02020603050405020304" pitchFamily="18" charset="0"/>
              </a:rPr>
            </a:b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699AD46-EDFC-0877-1D39-72BE4DBE422D}"/>
              </a:ext>
            </a:extLst>
          </p:cNvPr>
          <p:cNvSpPr txBox="1"/>
          <p:nvPr/>
        </p:nvSpPr>
        <p:spPr>
          <a:xfrm>
            <a:off x="1423770" y="3202196"/>
            <a:ext cx="9560617" cy="923330"/>
          </a:xfrm>
          <a:prstGeom prst="rect">
            <a:avLst/>
          </a:prstGeom>
          <a:noFill/>
        </p:spPr>
        <p:txBody>
          <a:bodyPr wrap="square" rtlCol="0">
            <a:spAutoFit/>
          </a:bodyPr>
          <a:lstStyle/>
          <a:p>
            <a:r>
              <a:rPr lang="en-US" sz="1800" b="0" i="0" dirty="0">
                <a:solidFill>
                  <a:schemeClr val="tx2"/>
                </a:solidFill>
                <a:effectLst/>
                <a:latin typeface="Times New Roman" panose="02020603050405020304" pitchFamily="18" charset="0"/>
                <a:cs typeface="Times New Roman" panose="02020603050405020304" pitchFamily="18" charset="0"/>
              </a:rPr>
              <a:t>The data represents flight arrival and departure details for all commercial flights within the USA for the year </a:t>
            </a:r>
            <a:r>
              <a:rPr lang="en-US" dirty="0">
                <a:solidFill>
                  <a:schemeClr val="tx2"/>
                </a:solidFill>
                <a:latin typeface="Times New Roman" panose="02020603050405020304" pitchFamily="18" charset="0"/>
                <a:cs typeface="Times New Roman" panose="02020603050405020304" pitchFamily="18" charset="0"/>
              </a:rPr>
              <a:t>2000</a:t>
            </a:r>
            <a:endParaRPr lang="en-US" sz="1800" b="0" i="0" dirty="0">
              <a:solidFill>
                <a:schemeClr val="tx2"/>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0FC67FB-A76C-48D8-18D6-C83D60F25741}"/>
              </a:ext>
            </a:extLst>
          </p:cNvPr>
          <p:cNvPicPr>
            <a:picLocks noChangeAspect="1"/>
          </p:cNvPicPr>
          <p:nvPr/>
        </p:nvPicPr>
        <p:blipFill>
          <a:blip r:embed="rId2"/>
          <a:stretch>
            <a:fillRect/>
          </a:stretch>
        </p:blipFill>
        <p:spPr>
          <a:xfrm>
            <a:off x="2012493" y="4125526"/>
            <a:ext cx="8383170" cy="1695687"/>
          </a:xfrm>
          <a:prstGeom prst="rect">
            <a:avLst/>
          </a:prstGeom>
        </p:spPr>
      </p:pic>
    </p:spTree>
    <p:extLst>
      <p:ext uri="{BB962C8B-B14F-4D97-AF65-F5344CB8AC3E}">
        <p14:creationId xmlns:p14="http://schemas.microsoft.com/office/powerpoint/2010/main" val="350422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CB4F-848F-6ADB-114A-250D3AF9F99F}"/>
              </a:ext>
            </a:extLst>
          </p:cNvPr>
          <p:cNvSpPr>
            <a:spLocks noGrp="1"/>
          </p:cNvSpPr>
          <p:nvPr>
            <p:ph type="title"/>
          </p:nvPr>
        </p:nvSpPr>
        <p:spPr>
          <a:xfrm>
            <a:off x="-282132" y="163051"/>
            <a:ext cx="12349954" cy="1325563"/>
          </a:xfrm>
        </p:spPr>
        <p:txBody>
          <a:bodyPr>
            <a:normAutofit/>
          </a:bodyPr>
          <a:lstStyle/>
          <a:p>
            <a:pPr algn="ctr"/>
            <a:r>
              <a:rPr lang="en-US" sz="2400" b="1" dirty="0">
                <a:latin typeface="Times New Roman" panose="02020603050405020304" pitchFamily="18" charset="0"/>
                <a:cs typeface="Times New Roman" panose="02020603050405020304" pitchFamily="18" charset="0"/>
              </a:rPr>
              <a:t>Lahari Koppolu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CASE 1</a:t>
            </a:r>
          </a:p>
        </p:txBody>
      </p:sp>
      <p:sp>
        <p:nvSpPr>
          <p:cNvPr id="3" name="Content Placeholder 2">
            <a:extLst>
              <a:ext uri="{FF2B5EF4-FFF2-40B4-BE49-F238E27FC236}">
                <a16:creationId xmlns:a16="http://schemas.microsoft.com/office/drawing/2014/main" id="{26AFC386-AD0F-FFE7-1CB0-B8B1C5F27B80}"/>
              </a:ext>
            </a:extLst>
          </p:cNvPr>
          <p:cNvSpPr>
            <a:spLocks noGrp="1"/>
          </p:cNvSpPr>
          <p:nvPr>
            <p:ph idx="1"/>
          </p:nvPr>
        </p:nvSpPr>
        <p:spPr>
          <a:xfrm>
            <a:off x="1004714" y="1488614"/>
            <a:ext cx="10329333" cy="376046"/>
          </a:xfrm>
        </p:spPr>
        <p:txBody>
          <a:bodyPr>
            <a:normAutofit fontScale="32500" lnSpcReduction="20000"/>
          </a:bodyPr>
          <a:lstStyle/>
          <a:p>
            <a:pPr marL="0" indent="0" algn="ctr">
              <a:buNone/>
            </a:pPr>
            <a:r>
              <a:rPr lang="en-US" sz="7200" b="0" i="0" dirty="0">
                <a:solidFill>
                  <a:schemeClr val="tx1"/>
                </a:solidFill>
                <a:effectLst/>
                <a:latin typeface="Times New Roman" panose="02020603050405020304" pitchFamily="18" charset="0"/>
                <a:cs typeface="Times New Roman" panose="02020603050405020304" pitchFamily="18" charset="0"/>
              </a:rPr>
              <a:t>Determine the three </a:t>
            </a:r>
            <a:r>
              <a:rPr lang="en-US" sz="7200" b="1" i="0" dirty="0">
                <a:solidFill>
                  <a:schemeClr val="tx1"/>
                </a:solidFill>
                <a:effectLst/>
                <a:latin typeface="Times New Roman" panose="02020603050405020304" pitchFamily="18" charset="0"/>
                <a:cs typeface="Times New Roman" panose="02020603050405020304" pitchFamily="18" charset="0"/>
              </a:rPr>
              <a:t>airports</a:t>
            </a:r>
            <a:r>
              <a:rPr lang="en-US" sz="7200" b="0" i="0" dirty="0">
                <a:solidFill>
                  <a:schemeClr val="tx1"/>
                </a:solidFill>
                <a:effectLst/>
                <a:latin typeface="Times New Roman" panose="02020603050405020304" pitchFamily="18" charset="0"/>
                <a:cs typeface="Times New Roman" panose="02020603050405020304" pitchFamily="18" charset="0"/>
              </a:rPr>
              <a:t> with the lowest delay time (in hours) in </a:t>
            </a:r>
            <a:r>
              <a:rPr lang="en-US" sz="7200" b="1" i="0" dirty="0">
                <a:solidFill>
                  <a:schemeClr val="tx1"/>
                </a:solidFill>
                <a:effectLst/>
                <a:latin typeface="Times New Roman" panose="02020603050405020304" pitchFamily="18" charset="0"/>
                <a:cs typeface="Times New Roman" panose="02020603050405020304" pitchFamily="18" charset="0"/>
              </a:rPr>
              <a:t>your year.</a:t>
            </a:r>
            <a:endParaRPr lang="en-US" sz="72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1C2B78B-3917-75AA-A30C-6E8BE64F1068}"/>
              </a:ext>
            </a:extLst>
          </p:cNvPr>
          <p:cNvPicPr>
            <a:picLocks noChangeAspect="1"/>
          </p:cNvPicPr>
          <p:nvPr/>
        </p:nvPicPr>
        <p:blipFill>
          <a:blip r:embed="rId2"/>
          <a:stretch>
            <a:fillRect/>
          </a:stretch>
        </p:blipFill>
        <p:spPr>
          <a:xfrm>
            <a:off x="1086139" y="1864660"/>
            <a:ext cx="9857486" cy="4869976"/>
          </a:xfrm>
          <a:prstGeom prst="rect">
            <a:avLst/>
          </a:prstGeom>
        </p:spPr>
      </p:pic>
    </p:spTree>
    <p:extLst>
      <p:ext uri="{BB962C8B-B14F-4D97-AF65-F5344CB8AC3E}">
        <p14:creationId xmlns:p14="http://schemas.microsoft.com/office/powerpoint/2010/main" val="156052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C1A8-702D-1B5B-BB21-85819F57A23A}"/>
              </a:ext>
            </a:extLst>
          </p:cNvPr>
          <p:cNvSpPr>
            <a:spLocks noGrp="1"/>
          </p:cNvSpPr>
          <p:nvPr>
            <p:ph type="title"/>
          </p:nvPr>
        </p:nvSpPr>
        <p:spPr>
          <a:xfrm>
            <a:off x="219051" y="749030"/>
            <a:ext cx="12015281" cy="941658"/>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Lahari Koppolu</a:t>
            </a: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CASE 1: RESULT</a:t>
            </a:r>
            <a:br>
              <a:rPr lang="en-US" sz="3600" b="1" dirty="0">
                <a:solidFill>
                  <a:schemeClr val="accent2">
                    <a:lumMod val="60000"/>
                    <a:lumOff val="40000"/>
                  </a:schemeClr>
                </a:solidFill>
                <a:latin typeface="Times New Roman" panose="02020603050405020304" pitchFamily="18" charset="0"/>
                <a:cs typeface="Times New Roman" panose="02020603050405020304" pitchFamily="18" charset="0"/>
              </a:rPr>
            </a:br>
            <a:r>
              <a:rPr lang="en-US" sz="31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three airports with the lowest delay time (in hours) </a:t>
            </a:r>
            <a:br>
              <a:rPr lang="en-US" dirty="0">
                <a:solidFill>
                  <a:schemeClr val="accent2">
                    <a:lumMod val="50000"/>
                  </a:schemeClr>
                </a:solidFill>
                <a:latin typeface="Times New Roman" panose="02020603050405020304" pitchFamily="18" charset="0"/>
                <a:cs typeface="Times New Roman" panose="02020603050405020304" pitchFamily="18" charset="0"/>
              </a:rPr>
            </a:b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975E89C0-F09B-D6DE-9FE6-0541BB111336}"/>
              </a:ext>
            </a:extLst>
          </p:cNvPr>
          <p:cNvGraphicFramePr>
            <a:graphicFrameLocks noGrp="1"/>
          </p:cNvGraphicFramePr>
          <p:nvPr>
            <p:extLst>
              <p:ext uri="{D42A27DB-BD31-4B8C-83A1-F6EECF244321}">
                <p14:modId xmlns:p14="http://schemas.microsoft.com/office/powerpoint/2010/main" val="3068519249"/>
              </p:ext>
            </p:extLst>
          </p:nvPr>
        </p:nvGraphicFramePr>
        <p:xfrm>
          <a:off x="1718732" y="2733292"/>
          <a:ext cx="9145065" cy="2714187"/>
        </p:xfrm>
        <a:graphic>
          <a:graphicData uri="http://schemas.openxmlformats.org/drawingml/2006/table">
            <a:tbl>
              <a:tblPr firstRow="1" bandRow="1">
                <a:tableStyleId>{5C22544A-7EE6-4342-B048-85BDC9FD1C3A}</a:tableStyleId>
              </a:tblPr>
              <a:tblGrid>
                <a:gridCol w="1829013">
                  <a:extLst>
                    <a:ext uri="{9D8B030D-6E8A-4147-A177-3AD203B41FA5}">
                      <a16:colId xmlns:a16="http://schemas.microsoft.com/office/drawing/2014/main" val="663450370"/>
                    </a:ext>
                  </a:extLst>
                </a:gridCol>
                <a:gridCol w="1829013">
                  <a:extLst>
                    <a:ext uri="{9D8B030D-6E8A-4147-A177-3AD203B41FA5}">
                      <a16:colId xmlns:a16="http://schemas.microsoft.com/office/drawing/2014/main" val="1832031407"/>
                    </a:ext>
                  </a:extLst>
                </a:gridCol>
                <a:gridCol w="1829013">
                  <a:extLst>
                    <a:ext uri="{9D8B030D-6E8A-4147-A177-3AD203B41FA5}">
                      <a16:colId xmlns:a16="http://schemas.microsoft.com/office/drawing/2014/main" val="2114570014"/>
                    </a:ext>
                  </a:extLst>
                </a:gridCol>
                <a:gridCol w="1829013">
                  <a:extLst>
                    <a:ext uri="{9D8B030D-6E8A-4147-A177-3AD203B41FA5}">
                      <a16:colId xmlns:a16="http://schemas.microsoft.com/office/drawing/2014/main" val="456743402"/>
                    </a:ext>
                  </a:extLst>
                </a:gridCol>
                <a:gridCol w="1829013">
                  <a:extLst>
                    <a:ext uri="{9D8B030D-6E8A-4147-A177-3AD203B41FA5}">
                      <a16:colId xmlns:a16="http://schemas.microsoft.com/office/drawing/2014/main" val="1471776116"/>
                    </a:ext>
                  </a:extLst>
                </a:gridCol>
              </a:tblGrid>
              <a:tr h="1185966">
                <a:tc>
                  <a:txBody>
                    <a:bodyPr/>
                    <a:lstStyle/>
                    <a:p>
                      <a:r>
                        <a:rPr lang="en-US" sz="1600" dirty="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AIRCODE</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ARRIVAL TIME DELAY(IN HOURS)</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DEPARTURE TIME DELAY(IN HOURS)</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TOTAL DELAY(IN HRS)</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5820682"/>
                  </a:ext>
                </a:extLst>
              </a:tr>
              <a:tr h="369981">
                <a:tc>
                  <a:txBody>
                    <a:bodyPr/>
                    <a:lstStyle/>
                    <a:p>
                      <a:r>
                        <a:rPr lang="en-US" sz="1600" dirty="0">
                          <a:latin typeface="Arial" panose="020B0604020202020204" pitchFamily="34" charset="0"/>
                          <a:cs typeface="Arial" panose="020B0604020202020204" pitchFamily="34" charset="0"/>
                        </a:rPr>
                        <a:t>2000</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Lafayette Regional</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0.0</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0.1</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0.1</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60525990"/>
                  </a:ext>
                </a:extLst>
              </a:tr>
              <a:tr h="369981">
                <a:tc>
                  <a:txBody>
                    <a:bodyPr/>
                    <a:lstStyle/>
                    <a:p>
                      <a:r>
                        <a:rPr lang="en-US" sz="1600" dirty="0">
                          <a:latin typeface="Arial" panose="020B0604020202020204" pitchFamily="34" charset="0"/>
                          <a:cs typeface="Arial" panose="020B0604020202020204" pitchFamily="34" charset="0"/>
                        </a:rPr>
                        <a:t>2000</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Rafael Hernandez</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1.22</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0.4</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1.62</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2948554"/>
                  </a:ext>
                </a:extLst>
              </a:tr>
              <a:tr h="369981">
                <a:tc>
                  <a:txBody>
                    <a:bodyPr/>
                    <a:lstStyle/>
                    <a:p>
                      <a:r>
                        <a:rPr lang="en-US" sz="1600" dirty="0">
                          <a:latin typeface="Arial" panose="020B0604020202020204" pitchFamily="34" charset="0"/>
                          <a:cs typeface="Arial" panose="020B0604020202020204" pitchFamily="34" charset="0"/>
                        </a:rPr>
                        <a:t>2000</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Greater Peoria Regional</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1.27</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0.8</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2.07</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7915181"/>
                  </a:ext>
                </a:extLst>
              </a:tr>
            </a:tbl>
          </a:graphicData>
        </a:graphic>
      </p:graphicFrame>
    </p:spTree>
    <p:extLst>
      <p:ext uri="{BB962C8B-B14F-4D97-AF65-F5344CB8AC3E}">
        <p14:creationId xmlns:p14="http://schemas.microsoft.com/office/powerpoint/2010/main" val="339271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E97-FE8E-7D6E-B57B-9BAB5CB3CAC0}"/>
              </a:ext>
            </a:extLst>
          </p:cNvPr>
          <p:cNvSpPr>
            <a:spLocks noGrp="1"/>
          </p:cNvSpPr>
          <p:nvPr>
            <p:ph type="title"/>
          </p:nvPr>
        </p:nvSpPr>
        <p:spPr>
          <a:xfrm>
            <a:off x="1656479" y="186746"/>
            <a:ext cx="8879042" cy="1687209"/>
          </a:xfrm>
        </p:spPr>
        <p:txBody>
          <a:bodyPr>
            <a:normAutofit fontScale="90000"/>
          </a:bodyPr>
          <a:lstStyle/>
          <a:p>
            <a:pPr algn="ctr"/>
            <a:r>
              <a:rPr lang="en-US" sz="2400" b="1" dirty="0">
                <a:latin typeface="Times New Roman" panose="02020603050405020304" pitchFamily="18" charset="0"/>
                <a:ea typeface="Calibri" panose="020F0502020204030204" pitchFamily="34" charset="0"/>
                <a:cs typeface="Times New Roman" panose="02020603050405020304" pitchFamily="18" charset="0"/>
              </a:rPr>
              <a:t>Lahari Koppolu</a:t>
            </a:r>
            <a:br>
              <a:rPr lang="en-US" sz="2400" b="1" dirty="0">
                <a:latin typeface="Times New Roman" panose="02020603050405020304" pitchFamily="18" charset="0"/>
                <a:ea typeface="Calibri" panose="020F0502020204030204" pitchFamily="34" charset="0"/>
                <a:cs typeface="Times New Roman" panose="02020603050405020304" pitchFamily="18" charset="0"/>
              </a:rPr>
            </a:br>
            <a:br>
              <a:rPr lang="en-US" sz="2400" b="1" dirty="0">
                <a:latin typeface="Times New Roman" panose="02020603050405020304" pitchFamily="18" charset="0"/>
                <a:ea typeface="Calibri" panose="020F0502020204030204" pitchFamily="34" charset="0"/>
                <a:cs typeface="Times New Roman" panose="02020603050405020304" pitchFamily="18" charset="0"/>
              </a:rPr>
            </a:br>
            <a:r>
              <a:rPr lang="en-US" sz="2400" b="1" dirty="0">
                <a:latin typeface="Times New Roman" panose="02020603050405020304" pitchFamily="18" charset="0"/>
                <a:ea typeface="Calibri" panose="020F0502020204030204" pitchFamily="34" charset="0"/>
                <a:cs typeface="Times New Roman" panose="02020603050405020304" pitchFamily="18" charset="0"/>
              </a:rPr>
              <a:t>CASE 2</a:t>
            </a:r>
            <a:br>
              <a:rPr lang="en-US" sz="2400" b="1" dirty="0">
                <a:latin typeface="Times New Roman" panose="02020603050405020304" pitchFamily="18" charset="0"/>
                <a:ea typeface="Calibri" panose="020F0502020204030204" pitchFamily="34" charset="0"/>
                <a:cs typeface="Times New Roman" panose="02020603050405020304" pitchFamily="18" charset="0"/>
              </a:rPr>
            </a:br>
            <a:r>
              <a:rPr lang="en-GB" sz="22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Determine the three Carriers with the lowest delay time (in hours) in your year.</a:t>
            </a:r>
            <a:b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F2ED347B-97D4-8FBB-3F32-11653F3503E8}"/>
              </a:ext>
            </a:extLst>
          </p:cNvPr>
          <p:cNvPicPr>
            <a:picLocks noChangeAspect="1"/>
          </p:cNvPicPr>
          <p:nvPr/>
        </p:nvPicPr>
        <p:blipFill>
          <a:blip r:embed="rId2"/>
          <a:stretch>
            <a:fillRect/>
          </a:stretch>
        </p:blipFill>
        <p:spPr>
          <a:xfrm>
            <a:off x="1764316" y="1660666"/>
            <a:ext cx="8663368" cy="5107021"/>
          </a:xfrm>
          <a:prstGeom prst="rect">
            <a:avLst/>
          </a:prstGeom>
        </p:spPr>
      </p:pic>
    </p:spTree>
    <p:extLst>
      <p:ext uri="{BB962C8B-B14F-4D97-AF65-F5344CB8AC3E}">
        <p14:creationId xmlns:p14="http://schemas.microsoft.com/office/powerpoint/2010/main" val="407455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D5D5-706C-881E-59C6-64EBB657F75A}"/>
              </a:ext>
            </a:extLst>
          </p:cNvPr>
          <p:cNvSpPr>
            <a:spLocks noGrp="1"/>
          </p:cNvSpPr>
          <p:nvPr>
            <p:ph type="title"/>
          </p:nvPr>
        </p:nvSpPr>
        <p:spPr>
          <a:xfrm>
            <a:off x="764607" y="934493"/>
            <a:ext cx="10515600" cy="1325563"/>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Lahari Koppolu</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CASE 2: Result</a:t>
            </a:r>
            <a:br>
              <a:rPr lang="en-US" sz="2400" b="1" dirty="0">
                <a:latin typeface="Times New Roman" panose="02020603050405020304" pitchFamily="18" charset="0"/>
                <a:cs typeface="Times New Roman" panose="02020603050405020304" pitchFamily="18" charset="0"/>
              </a:rPr>
            </a:br>
            <a:r>
              <a:rPr lang="en-US" sz="2200" b="1" dirty="0">
                <a:solidFill>
                  <a:schemeClr val="accent2">
                    <a:lumMod val="75000"/>
                  </a:schemeClr>
                </a:solidFill>
                <a:latin typeface="Times New Roman" panose="02020603050405020304" pitchFamily="18" charset="0"/>
                <a:cs typeface="Times New Roman" panose="02020603050405020304" pitchFamily="18" charset="0"/>
              </a:rPr>
              <a:t>Top 3 carriers with Lowest Delays for the year 2000 (Displayed in hours)</a:t>
            </a:r>
            <a:br>
              <a:rPr lang="en-US" sz="2200" b="1" dirty="0">
                <a:solidFill>
                  <a:schemeClr val="accent2">
                    <a:lumMod val="75000"/>
                  </a:schemeClr>
                </a:solidFill>
                <a:latin typeface="Times New Roman" panose="02020603050405020304" pitchFamily="18" charset="0"/>
                <a:cs typeface="Times New Roman" panose="02020603050405020304" pitchFamily="18" charset="0"/>
              </a:rPr>
            </a:br>
            <a:endParaRPr lang="en-US" sz="2200" b="1"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3D9179B-9FD7-3355-6121-9582BC0A190E}"/>
              </a:ext>
            </a:extLst>
          </p:cNvPr>
          <p:cNvGraphicFramePr>
            <a:graphicFrameLocks noGrp="1"/>
          </p:cNvGraphicFramePr>
          <p:nvPr>
            <p:ph idx="1"/>
            <p:extLst>
              <p:ext uri="{D42A27DB-BD31-4B8C-83A1-F6EECF244321}">
                <p14:modId xmlns:p14="http://schemas.microsoft.com/office/powerpoint/2010/main" val="1492403084"/>
              </p:ext>
            </p:extLst>
          </p:nvPr>
        </p:nvGraphicFramePr>
        <p:xfrm>
          <a:off x="439838" y="2827574"/>
          <a:ext cx="11165139" cy="1899920"/>
        </p:xfrm>
        <a:graphic>
          <a:graphicData uri="http://schemas.openxmlformats.org/drawingml/2006/table">
            <a:tbl>
              <a:tblPr firstRow="1" bandRow="1">
                <a:tableStyleId>{5C22544A-7EE6-4342-B048-85BDC9FD1C3A}</a:tableStyleId>
              </a:tblPr>
              <a:tblGrid>
                <a:gridCol w="2215988">
                  <a:extLst>
                    <a:ext uri="{9D8B030D-6E8A-4147-A177-3AD203B41FA5}">
                      <a16:colId xmlns:a16="http://schemas.microsoft.com/office/drawing/2014/main" val="4146548914"/>
                    </a:ext>
                  </a:extLst>
                </a:gridCol>
                <a:gridCol w="2250067">
                  <a:extLst>
                    <a:ext uri="{9D8B030D-6E8A-4147-A177-3AD203B41FA5}">
                      <a16:colId xmlns:a16="http://schemas.microsoft.com/office/drawing/2014/main" val="2074302162"/>
                    </a:ext>
                  </a:extLst>
                </a:gridCol>
                <a:gridCol w="2233028">
                  <a:extLst>
                    <a:ext uri="{9D8B030D-6E8A-4147-A177-3AD203B41FA5}">
                      <a16:colId xmlns:a16="http://schemas.microsoft.com/office/drawing/2014/main" val="956761883"/>
                    </a:ext>
                  </a:extLst>
                </a:gridCol>
                <a:gridCol w="2233028">
                  <a:extLst>
                    <a:ext uri="{9D8B030D-6E8A-4147-A177-3AD203B41FA5}">
                      <a16:colId xmlns:a16="http://schemas.microsoft.com/office/drawing/2014/main" val="2216366971"/>
                    </a:ext>
                  </a:extLst>
                </a:gridCol>
                <a:gridCol w="2233028">
                  <a:extLst>
                    <a:ext uri="{9D8B030D-6E8A-4147-A177-3AD203B41FA5}">
                      <a16:colId xmlns:a16="http://schemas.microsoft.com/office/drawing/2014/main" val="3615528906"/>
                    </a:ext>
                  </a:extLst>
                </a:gridCol>
              </a:tblGrid>
              <a:tr h="370840">
                <a:tc>
                  <a:txBody>
                    <a:bodyPr/>
                    <a:lstStyle/>
                    <a:p>
                      <a:pPr algn="ctr"/>
                      <a:r>
                        <a:rPr lang="en-US" sz="1600" dirty="0">
                          <a:latin typeface="Arial" panose="020B0604020202020204" pitchFamily="34" charset="0"/>
                          <a:cs typeface="Arial" panose="020B0604020202020204" pitchFamily="34" charset="0"/>
                        </a:rPr>
                        <a:t>YEAR</a:t>
                      </a:r>
                    </a:p>
                  </a:txBody>
                  <a:tcPr marL="108851" marR="10885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CARRIER NAME</a:t>
                      </a:r>
                    </a:p>
                    <a:p>
                      <a:pPr algn="ctr"/>
                      <a:endParaRPr lang="en-US" sz="1600" dirty="0">
                        <a:latin typeface="Arial" panose="020B0604020202020204" pitchFamily="34" charset="0"/>
                        <a:cs typeface="Arial" panose="020B0604020202020204" pitchFamily="34" charset="0"/>
                      </a:endParaRPr>
                    </a:p>
                  </a:txBody>
                  <a:tcPr marL="108851" marR="108851"/>
                </a:tc>
                <a:tc>
                  <a:txBody>
                    <a:bodyPr/>
                    <a:lstStyle/>
                    <a:p>
                      <a:pPr algn="ctr"/>
                      <a:r>
                        <a:rPr lang="en-US" sz="1600" dirty="0">
                          <a:latin typeface="Arial" panose="020B0604020202020204" pitchFamily="34" charset="0"/>
                          <a:cs typeface="Arial" panose="020B0604020202020204" pitchFamily="34" charset="0"/>
                        </a:rPr>
                        <a:t>ARRIVAL TIME DELAY(IN HOURS)</a:t>
                      </a:r>
                    </a:p>
                  </a:txBody>
                  <a:tcPr marL="108851" marR="108851"/>
                </a:tc>
                <a:tc>
                  <a:txBody>
                    <a:bodyPr/>
                    <a:lstStyle/>
                    <a:p>
                      <a:pPr algn="ctr"/>
                      <a:r>
                        <a:rPr lang="en-US" sz="1600" dirty="0">
                          <a:latin typeface="Arial" panose="020B0604020202020204" pitchFamily="34" charset="0"/>
                          <a:cs typeface="Arial" panose="020B0604020202020204" pitchFamily="34" charset="0"/>
                        </a:rPr>
                        <a:t>DEPARTURE TIME DELAY(IN HOURS)</a:t>
                      </a:r>
                    </a:p>
                  </a:txBody>
                  <a:tcPr marL="108851" marR="108851"/>
                </a:tc>
                <a:tc>
                  <a:txBody>
                    <a:bodyPr/>
                    <a:lstStyle/>
                    <a:p>
                      <a:pPr algn="ctr"/>
                      <a:r>
                        <a:rPr lang="en-US" sz="1600">
                          <a:latin typeface="Arial" panose="020B0604020202020204" pitchFamily="34" charset="0"/>
                          <a:cs typeface="Arial" panose="020B0604020202020204" pitchFamily="34" charset="0"/>
                        </a:rPr>
                        <a:t>TOTAL DELAY</a:t>
                      </a:r>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HOURS)</a:t>
                      </a:r>
                      <a:endParaRPr lang="en-US" sz="1600" dirty="0">
                        <a:latin typeface="Arial" panose="020B0604020202020204" pitchFamily="34" charset="0"/>
                        <a:cs typeface="Arial" panose="020B0604020202020204" pitchFamily="34" charset="0"/>
                      </a:endParaRPr>
                    </a:p>
                  </a:txBody>
                  <a:tcPr marL="108851" marR="108851"/>
                </a:tc>
                <a:extLst>
                  <a:ext uri="{0D108BD9-81ED-4DB2-BD59-A6C34878D82A}">
                    <a16:rowId xmlns:a16="http://schemas.microsoft.com/office/drawing/2014/main" val="695218872"/>
                  </a:ext>
                </a:extLst>
              </a:tr>
              <a:tr h="370840">
                <a:tc>
                  <a:txBody>
                    <a:bodyPr/>
                    <a:lstStyle/>
                    <a:p>
                      <a:r>
                        <a:rPr lang="en-US" sz="1600" dirty="0">
                          <a:latin typeface="Arial" panose="020B0604020202020204" pitchFamily="34" charset="0"/>
                          <a:cs typeface="Arial" panose="020B0604020202020204" pitchFamily="34" charset="0"/>
                        </a:rPr>
                        <a:t>2000</a:t>
                      </a:r>
                    </a:p>
                  </a:txBody>
                  <a:tcPr marL="108851" marR="108851"/>
                </a:tc>
                <a:tc>
                  <a:txBody>
                    <a:bodyPr/>
                    <a:lstStyle/>
                    <a:p>
                      <a:r>
                        <a:rPr lang="en-US" sz="1600" dirty="0">
                          <a:latin typeface="Arial" panose="020B0604020202020204" pitchFamily="34" charset="0"/>
                          <a:cs typeface="Arial" panose="020B0604020202020204" pitchFamily="34" charset="0"/>
                        </a:rPr>
                        <a:t>Aloha Airlines Inc.</a:t>
                      </a:r>
                    </a:p>
                  </a:txBody>
                  <a:tcPr marL="108851" marR="108851"/>
                </a:tc>
                <a:tc>
                  <a:txBody>
                    <a:bodyPr/>
                    <a:lstStyle/>
                    <a:p>
                      <a:r>
                        <a:rPr lang="en-US" sz="1600" dirty="0">
                          <a:latin typeface="Arial" panose="020B0604020202020204" pitchFamily="34" charset="0"/>
                          <a:cs typeface="Arial" panose="020B0604020202020204" pitchFamily="34" charset="0"/>
                        </a:rPr>
                        <a:t>785.93</a:t>
                      </a:r>
                    </a:p>
                  </a:txBody>
                  <a:tcPr marL="108851" marR="108851"/>
                </a:tc>
                <a:tc>
                  <a:txBody>
                    <a:bodyPr/>
                    <a:lstStyle/>
                    <a:p>
                      <a:r>
                        <a:rPr lang="en-US" sz="1600" dirty="0">
                          <a:latin typeface="Arial" panose="020B0604020202020204" pitchFamily="34" charset="0"/>
                          <a:cs typeface="Arial" panose="020B0604020202020204" pitchFamily="34" charset="0"/>
                        </a:rPr>
                        <a:t>616.33</a:t>
                      </a:r>
                    </a:p>
                  </a:txBody>
                  <a:tcPr marL="108851" marR="108851"/>
                </a:tc>
                <a:tc>
                  <a:txBody>
                    <a:bodyPr/>
                    <a:lstStyle/>
                    <a:p>
                      <a:r>
                        <a:rPr lang="en-US" sz="1600" dirty="0">
                          <a:latin typeface="Arial" panose="020B0604020202020204" pitchFamily="34" charset="0"/>
                          <a:cs typeface="Arial" panose="020B0604020202020204" pitchFamily="34" charset="0"/>
                        </a:rPr>
                        <a:t>1402.27</a:t>
                      </a:r>
                    </a:p>
                  </a:txBody>
                  <a:tcPr marL="108851" marR="108851"/>
                </a:tc>
                <a:extLst>
                  <a:ext uri="{0D108BD9-81ED-4DB2-BD59-A6C34878D82A}">
                    <a16:rowId xmlns:a16="http://schemas.microsoft.com/office/drawing/2014/main" val="1637998879"/>
                  </a:ext>
                </a:extLst>
              </a:tr>
              <a:tr h="370840">
                <a:tc>
                  <a:txBody>
                    <a:bodyPr/>
                    <a:lstStyle/>
                    <a:p>
                      <a:r>
                        <a:rPr lang="en-US" sz="1600" dirty="0">
                          <a:latin typeface="Arial" panose="020B0604020202020204" pitchFamily="34" charset="0"/>
                          <a:cs typeface="Arial" panose="020B0604020202020204" pitchFamily="34" charset="0"/>
                        </a:rPr>
                        <a:t>2000</a:t>
                      </a:r>
                    </a:p>
                  </a:txBody>
                  <a:tcPr marL="108851" marR="108851"/>
                </a:tc>
                <a:tc>
                  <a:txBody>
                    <a:bodyPr/>
                    <a:lstStyle/>
                    <a:p>
                      <a:r>
                        <a:rPr lang="en-US" sz="1600" dirty="0">
                          <a:latin typeface="Arial" panose="020B0604020202020204" pitchFamily="34" charset="0"/>
                          <a:cs typeface="Arial" panose="020B0604020202020204" pitchFamily="34" charset="0"/>
                        </a:rPr>
                        <a:t>Alaska Airlines Inc.</a:t>
                      </a:r>
                      <a:endParaRPr lang="en-IN" sz="1600" dirty="0">
                        <a:latin typeface="Arial" panose="020B0604020202020204" pitchFamily="34" charset="0"/>
                        <a:cs typeface="Arial" panose="020B0604020202020204" pitchFamily="34" charset="0"/>
                      </a:endParaRPr>
                    </a:p>
                  </a:txBody>
                  <a:tcPr marL="108851" marR="108851"/>
                </a:tc>
                <a:tc>
                  <a:txBody>
                    <a:bodyPr/>
                    <a:lstStyle/>
                    <a:p>
                      <a:r>
                        <a:rPr lang="en-US" sz="1600" dirty="0">
                          <a:latin typeface="Arial" panose="020B0604020202020204" pitchFamily="34" charset="0"/>
                          <a:cs typeface="Arial" panose="020B0604020202020204" pitchFamily="34" charset="0"/>
                        </a:rPr>
                        <a:t>33330.63</a:t>
                      </a:r>
                      <a:endParaRPr lang="en-IN" sz="1600" dirty="0">
                        <a:latin typeface="Arial" panose="020B0604020202020204" pitchFamily="34" charset="0"/>
                        <a:cs typeface="Arial" panose="020B0604020202020204" pitchFamily="34" charset="0"/>
                      </a:endParaRPr>
                    </a:p>
                  </a:txBody>
                  <a:tcPr anchor="ctr"/>
                </a:tc>
                <a:tc>
                  <a:txBody>
                    <a:bodyPr/>
                    <a:lstStyle/>
                    <a:p>
                      <a:r>
                        <a:rPr lang="en-US" sz="1600" dirty="0">
                          <a:latin typeface="Arial" panose="020B0604020202020204" pitchFamily="34" charset="0"/>
                          <a:cs typeface="Arial" panose="020B0604020202020204" pitchFamily="34" charset="0"/>
                        </a:rPr>
                        <a:t>71008.6</a:t>
                      </a:r>
                    </a:p>
                  </a:txBody>
                  <a:tcPr marL="108851" marR="108851"/>
                </a:tc>
                <a:tc>
                  <a:txBody>
                    <a:bodyPr/>
                    <a:lstStyle/>
                    <a:p>
                      <a:r>
                        <a:rPr lang="en-US" sz="1600" dirty="0">
                          <a:latin typeface="Arial" panose="020B0604020202020204" pitchFamily="34" charset="0"/>
                          <a:cs typeface="Arial" panose="020B0604020202020204" pitchFamily="34" charset="0"/>
                        </a:rPr>
                        <a:t>104339.23</a:t>
                      </a:r>
                    </a:p>
                  </a:txBody>
                  <a:tcPr marL="108851" marR="108851"/>
                </a:tc>
                <a:extLst>
                  <a:ext uri="{0D108BD9-81ED-4DB2-BD59-A6C34878D82A}">
                    <a16:rowId xmlns:a16="http://schemas.microsoft.com/office/drawing/2014/main" val="3813175660"/>
                  </a:ext>
                </a:extLst>
              </a:tr>
              <a:tr h="370840">
                <a:tc>
                  <a:txBody>
                    <a:bodyPr/>
                    <a:lstStyle/>
                    <a:p>
                      <a:r>
                        <a:rPr lang="en-US" sz="1600" dirty="0">
                          <a:latin typeface="Arial" panose="020B0604020202020204" pitchFamily="34" charset="0"/>
                          <a:cs typeface="Arial" panose="020B0604020202020204" pitchFamily="34" charset="0"/>
                        </a:rPr>
                        <a:t>2000</a:t>
                      </a:r>
                    </a:p>
                  </a:txBody>
                  <a:tcPr marL="108851" marR="108851"/>
                </a:tc>
                <a:tc>
                  <a:txBody>
                    <a:bodyPr/>
                    <a:lstStyle/>
                    <a:p>
                      <a:r>
                        <a:rPr lang="en-US" sz="1600" dirty="0">
                          <a:latin typeface="Arial" panose="020B0604020202020204" pitchFamily="34" charset="0"/>
                          <a:cs typeface="Arial" panose="020B0604020202020204" pitchFamily="34" charset="0"/>
                        </a:rPr>
                        <a:t>Trans World Airways LLC</a:t>
                      </a:r>
                    </a:p>
                  </a:txBody>
                  <a:tcPr marL="108851" marR="108851"/>
                </a:tc>
                <a:tc>
                  <a:txBody>
                    <a:bodyPr/>
                    <a:lstStyle/>
                    <a:p>
                      <a:r>
                        <a:rPr lang="en-US" sz="1600" dirty="0">
                          <a:latin typeface="Arial" panose="020B0604020202020204" pitchFamily="34" charset="0"/>
                          <a:cs typeface="Arial" panose="020B0604020202020204" pitchFamily="34" charset="0"/>
                        </a:rPr>
                        <a:t>47117.77</a:t>
                      </a:r>
                    </a:p>
                  </a:txBody>
                  <a:tcPr marL="108851" marR="108851"/>
                </a:tc>
                <a:tc>
                  <a:txBody>
                    <a:bodyPr/>
                    <a:lstStyle/>
                    <a:p>
                      <a:r>
                        <a:rPr lang="en-US" sz="1600" dirty="0">
                          <a:latin typeface="Arial" panose="020B0604020202020204" pitchFamily="34" charset="0"/>
                          <a:cs typeface="Arial" panose="020B0604020202020204" pitchFamily="34" charset="0"/>
                        </a:rPr>
                        <a:t>47752.25</a:t>
                      </a:r>
                    </a:p>
                  </a:txBody>
                  <a:tcPr marL="108851" marR="108851"/>
                </a:tc>
                <a:tc>
                  <a:txBody>
                    <a:bodyPr/>
                    <a:lstStyle/>
                    <a:p>
                      <a:r>
                        <a:rPr lang="en-US" sz="1600" dirty="0">
                          <a:latin typeface="Arial" panose="020B0604020202020204" pitchFamily="34" charset="0"/>
                          <a:cs typeface="Arial" panose="020B0604020202020204" pitchFamily="34" charset="0"/>
                        </a:rPr>
                        <a:t>94870.02</a:t>
                      </a:r>
                    </a:p>
                  </a:txBody>
                  <a:tcPr marL="108851" marR="108851"/>
                </a:tc>
                <a:extLst>
                  <a:ext uri="{0D108BD9-81ED-4DB2-BD59-A6C34878D82A}">
                    <a16:rowId xmlns:a16="http://schemas.microsoft.com/office/drawing/2014/main" val="301998084"/>
                  </a:ext>
                </a:extLst>
              </a:tr>
            </a:tbl>
          </a:graphicData>
        </a:graphic>
      </p:graphicFrame>
    </p:spTree>
    <p:extLst>
      <p:ext uri="{BB962C8B-B14F-4D97-AF65-F5344CB8AC3E}">
        <p14:creationId xmlns:p14="http://schemas.microsoft.com/office/powerpoint/2010/main" val="181816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13A59-BEAA-DC6C-AD0F-3871D139BD1F}"/>
              </a:ext>
            </a:extLst>
          </p:cNvPr>
          <p:cNvSpPr>
            <a:spLocks noGrp="1"/>
          </p:cNvSpPr>
          <p:nvPr>
            <p:ph type="title"/>
          </p:nvPr>
        </p:nvSpPr>
        <p:spPr>
          <a:xfrm>
            <a:off x="478275" y="789740"/>
            <a:ext cx="11235447" cy="1272989"/>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Lahari Koppolu  </a:t>
            </a: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CASE 3: Result</a:t>
            </a:r>
            <a:br>
              <a:rPr lang="en-US" sz="2000" b="1" dirty="0">
                <a:latin typeface="Times New Roman" panose="02020603050405020304" pitchFamily="18" charset="0"/>
                <a:cs typeface="Times New Roman" panose="02020603050405020304" pitchFamily="18" charset="0"/>
              </a:rPr>
            </a:br>
            <a:r>
              <a:rPr lang="en-IN" sz="2200" b="0" i="0" dirty="0">
                <a:solidFill>
                  <a:schemeClr val="tx1"/>
                </a:solidFill>
                <a:effectLst/>
                <a:latin typeface="Times New Roman" panose="02020603050405020304" pitchFamily="18" charset="0"/>
                <a:cs typeface="Times New Roman" panose="02020603050405020304" pitchFamily="18" charset="0"/>
              </a:rPr>
              <a:t>Determine overall, which type of delay is the smallest contributor for the year 2000,  </a:t>
            </a:r>
            <a:br>
              <a:rPr lang="en-IN" sz="2200" b="0" i="0" dirty="0">
                <a:solidFill>
                  <a:schemeClr val="tx1"/>
                </a:solidFill>
                <a:effectLst/>
                <a:latin typeface="Times New Roman" panose="02020603050405020304" pitchFamily="18" charset="0"/>
                <a:cs typeface="Times New Roman" panose="02020603050405020304" pitchFamily="18" charset="0"/>
              </a:rPr>
            </a:br>
            <a:r>
              <a:rPr lang="en-IN" sz="2700" b="1" i="0" dirty="0">
                <a:solidFill>
                  <a:schemeClr val="tx1"/>
                </a:solidFill>
                <a:effectLst/>
                <a:latin typeface="Times New Roman" panose="02020603050405020304" pitchFamily="18" charset="0"/>
                <a:cs typeface="Times New Roman" panose="02020603050405020304" pitchFamily="18" charset="0"/>
              </a:rPr>
              <a:t>Overall Departure Delays for 2000</a:t>
            </a:r>
            <a:br>
              <a:rPr lang="en-US" sz="4400" dirty="0">
                <a:solidFill>
                  <a:schemeClr val="tx2"/>
                </a:solidFill>
                <a:latin typeface="Times New Roman" panose="02020603050405020304" pitchFamily="18" charset="0"/>
                <a:cs typeface="Times New Roman" panose="02020603050405020304" pitchFamily="18" charset="0"/>
              </a:rPr>
            </a:br>
            <a:br>
              <a:rPr lang="en-US" sz="2000" dirty="0">
                <a:solidFill>
                  <a:schemeClr val="accent2">
                    <a:lumMod val="75000"/>
                  </a:schemeClr>
                </a:solidFill>
                <a:latin typeface="Times New Roman" panose="02020603050405020304" pitchFamily="18" charset="0"/>
                <a:cs typeface="Times New Roman" panose="02020603050405020304" pitchFamily="18" charset="0"/>
              </a:rPr>
            </a:b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92C55F5-F7E1-BAFD-27CB-4A1C36631CA6}"/>
              </a:ext>
            </a:extLst>
          </p:cNvPr>
          <p:cNvPicPr>
            <a:picLocks noChangeAspect="1"/>
          </p:cNvPicPr>
          <p:nvPr/>
        </p:nvPicPr>
        <p:blipFill>
          <a:blip r:embed="rId2"/>
          <a:stretch>
            <a:fillRect/>
          </a:stretch>
        </p:blipFill>
        <p:spPr>
          <a:xfrm>
            <a:off x="1566230" y="2444120"/>
            <a:ext cx="9059539" cy="3867690"/>
          </a:xfrm>
          <a:prstGeom prst="rect">
            <a:avLst/>
          </a:prstGeom>
        </p:spPr>
      </p:pic>
    </p:spTree>
    <p:extLst>
      <p:ext uri="{BB962C8B-B14F-4D97-AF65-F5344CB8AC3E}">
        <p14:creationId xmlns:p14="http://schemas.microsoft.com/office/powerpoint/2010/main" val="371775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1C9CB-C29E-1EE1-5DA1-20B3195E66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B14B9B-4B29-D4D8-CECE-5A1D4A618CFB}"/>
              </a:ext>
            </a:extLst>
          </p:cNvPr>
          <p:cNvSpPr>
            <a:spLocks noGrp="1"/>
          </p:cNvSpPr>
          <p:nvPr>
            <p:ph type="title"/>
          </p:nvPr>
        </p:nvSpPr>
        <p:spPr>
          <a:xfrm>
            <a:off x="249316" y="483139"/>
            <a:ext cx="11180683" cy="1549941"/>
          </a:xfrm>
        </p:spPr>
        <p:txBody>
          <a:bodyPr>
            <a:normAutofit fontScale="90000"/>
          </a:bodyPr>
          <a:lstStyle/>
          <a:p>
            <a:pPr algn="ct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Lahari Koppolu  </a:t>
            </a: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CASE 3: Result</a:t>
            </a:r>
            <a:br>
              <a:rPr lang="en-US" sz="2000" b="1" dirty="0">
                <a:latin typeface="Times New Roman" panose="02020603050405020304" pitchFamily="18" charset="0"/>
                <a:cs typeface="Times New Roman" panose="02020603050405020304" pitchFamily="18" charset="0"/>
              </a:rPr>
            </a:br>
            <a:r>
              <a:rPr lang="en-IN" sz="2200" b="0" i="0" dirty="0">
                <a:solidFill>
                  <a:schemeClr val="tx1"/>
                </a:solidFill>
                <a:effectLst/>
                <a:latin typeface="Times New Roman" panose="02020603050405020304" pitchFamily="18" charset="0"/>
                <a:cs typeface="Times New Roman" panose="02020603050405020304" pitchFamily="18" charset="0"/>
              </a:rPr>
              <a:t>Determine overall, which type of delay is the smallest contributor for the year 2000, </a:t>
            </a:r>
            <a:br>
              <a:rPr lang="en-IN" sz="2200" b="0" i="0" dirty="0">
                <a:solidFill>
                  <a:schemeClr val="tx1"/>
                </a:solidFill>
                <a:effectLst/>
                <a:latin typeface="Times New Roman" panose="02020603050405020304" pitchFamily="18" charset="0"/>
                <a:cs typeface="Times New Roman" panose="02020603050405020304" pitchFamily="18" charset="0"/>
              </a:rPr>
            </a:br>
            <a:r>
              <a:rPr lang="en-IN" sz="2700" b="1" i="0" dirty="0">
                <a:solidFill>
                  <a:schemeClr val="tx1"/>
                </a:solidFill>
                <a:effectLst/>
                <a:latin typeface="Times New Roman" panose="02020603050405020304" pitchFamily="18" charset="0"/>
                <a:cs typeface="Times New Roman" panose="02020603050405020304" pitchFamily="18" charset="0"/>
              </a:rPr>
              <a:t>Overall Arrival Delays for 2000</a:t>
            </a:r>
            <a:br>
              <a:rPr lang="en-IN" sz="2200" b="1" i="0" dirty="0">
                <a:solidFill>
                  <a:schemeClr val="tx1"/>
                </a:solidFill>
                <a:effectLst/>
                <a:latin typeface="Times New Roman" panose="02020603050405020304" pitchFamily="18" charset="0"/>
                <a:cs typeface="Times New Roman" panose="02020603050405020304" pitchFamily="18" charset="0"/>
              </a:rPr>
            </a:br>
            <a:br>
              <a:rPr lang="en-US" sz="4400" dirty="0">
                <a:solidFill>
                  <a:schemeClr val="tx2"/>
                </a:solidFill>
                <a:latin typeface="Times New Roman" panose="02020603050405020304" pitchFamily="18" charset="0"/>
                <a:cs typeface="Times New Roman" panose="02020603050405020304" pitchFamily="18" charset="0"/>
              </a:rPr>
            </a:br>
            <a:br>
              <a:rPr lang="en-US" sz="2000" dirty="0">
                <a:solidFill>
                  <a:schemeClr val="accent2">
                    <a:lumMod val="75000"/>
                  </a:schemeClr>
                </a:solidFill>
                <a:latin typeface="Times New Roman" panose="02020603050405020304" pitchFamily="18" charset="0"/>
                <a:cs typeface="Times New Roman" panose="02020603050405020304" pitchFamily="18" charset="0"/>
              </a:rPr>
            </a:b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2192B1-BC56-B2CE-64D0-B9F7C213DBEB}"/>
              </a:ext>
            </a:extLst>
          </p:cNvPr>
          <p:cNvPicPr>
            <a:picLocks noChangeAspect="1"/>
          </p:cNvPicPr>
          <p:nvPr/>
        </p:nvPicPr>
        <p:blipFill>
          <a:blip r:embed="rId2"/>
          <a:stretch>
            <a:fillRect/>
          </a:stretch>
        </p:blipFill>
        <p:spPr>
          <a:xfrm>
            <a:off x="1509167" y="2284801"/>
            <a:ext cx="9173665" cy="3915321"/>
          </a:xfrm>
          <a:prstGeom prst="rect">
            <a:avLst/>
          </a:prstGeom>
        </p:spPr>
      </p:pic>
    </p:spTree>
    <p:extLst>
      <p:ext uri="{BB962C8B-B14F-4D97-AF65-F5344CB8AC3E}">
        <p14:creationId xmlns:p14="http://schemas.microsoft.com/office/powerpoint/2010/main" val="18812277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2587</TotalTime>
  <Words>549</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Corbel</vt:lpstr>
      <vt:lpstr>Times New Roman</vt:lpstr>
      <vt:lpstr>Wingdings</vt:lpstr>
      <vt:lpstr>Depth</vt:lpstr>
      <vt:lpstr>BIG DATA  ANALYTICS PROJECT  PHASE 1</vt:lpstr>
      <vt:lpstr>TEAM MEMBERS</vt:lpstr>
      <vt:lpstr>LAHARI KOPPOLU YEAR – 2000  DATA  SOURCE Airline On Time Data  </vt:lpstr>
      <vt:lpstr>Lahari Koppolu  CASE 1</vt:lpstr>
      <vt:lpstr>Lahari Koppolu  CASE 1: RESULT The three airports with the lowest delay time (in hours)  </vt:lpstr>
      <vt:lpstr>Lahari Koppolu  CASE 2 Determine the three Carriers with the lowest delay time (in hours) in your year. </vt:lpstr>
      <vt:lpstr>Lahari Koppolu  CASE 2: Result Top 3 carriers with Lowest Delays for the year 2000 (Displayed in hours) </vt:lpstr>
      <vt:lpstr>Lahari Koppolu    CASE 3: Result Determine overall, which type of delay is the smallest contributor for the year 2000,   Overall Departure Delays for 2000  </vt:lpstr>
      <vt:lpstr>  Lahari Koppolu    CASE 3: Result Determine overall, which type of delay is the smallest contributor for the year 2000,  Overall Arrival Delays for 2000   </vt:lpstr>
      <vt:lpstr>Lahari Koppolu  CASE 3: RESULT Overall Arrivals was smallest contributor for year the 2000.  </vt:lpstr>
      <vt:lpstr>TEAM CONCLUSION SLIDES</vt:lpstr>
      <vt:lpstr>Airline had lowest DELAY</vt:lpstr>
      <vt:lpstr>Airport Had The lowest Delay </vt:lpstr>
      <vt:lpstr>Delay Comparison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Dhanota, Ms. Jasmeet Kaur</dc:creator>
  <cp:lastModifiedBy>Lahari Koppolu</cp:lastModifiedBy>
  <cp:revision>30</cp:revision>
  <dcterms:created xsi:type="dcterms:W3CDTF">2024-11-05T21:51:42Z</dcterms:created>
  <dcterms:modified xsi:type="dcterms:W3CDTF">2024-11-12T22:45:02Z</dcterms:modified>
</cp:coreProperties>
</file>