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3" r:id="rId1"/>
  </p:sldMasterIdLst>
  <p:sldIdLst>
    <p:sldId id="256" r:id="rId2"/>
    <p:sldId id="257" r:id="rId3"/>
    <p:sldId id="258" r:id="rId4"/>
    <p:sldId id="259" r:id="rId5"/>
    <p:sldId id="260" r:id="rId6"/>
    <p:sldId id="262" r:id="rId7"/>
    <p:sldId id="264" r:id="rId8"/>
    <p:sldId id="265" r:id="rId9"/>
    <p:sldId id="266" r:id="rId10"/>
    <p:sldId id="267" r:id="rId11"/>
    <p:sldId id="268" r:id="rId12"/>
    <p:sldId id="269" r:id="rId13"/>
    <p:sldId id="270" r:id="rId14"/>
    <p:sldId id="271" r:id="rId15"/>
    <p:sldId id="273" r:id="rId16"/>
    <p:sldId id="272"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4" autoAdjust="0"/>
    <p:restoredTop sz="94660"/>
  </p:normalViewPr>
  <p:slideViewPr>
    <p:cSldViewPr snapToGrid="0">
      <p:cViewPr varScale="1">
        <p:scale>
          <a:sx n="74" d="100"/>
          <a:sy n="74" d="100"/>
        </p:scale>
        <p:origin x="77" y="4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R2_Score</c:v>
                </c:pt>
              </c:strCache>
            </c:strRef>
          </c:tx>
          <c:spPr>
            <a:solidFill>
              <a:schemeClr val="accent1"/>
            </a:solidFill>
            <a:ln>
              <a:noFill/>
            </a:ln>
            <a:effectLst/>
          </c:spPr>
          <c:invertIfNegative val="0"/>
          <c:cat>
            <c:strRef>
              <c:f>Sheet1!$A$2:$A$8</c:f>
              <c:strCache>
                <c:ptCount val="7"/>
                <c:pt idx="0">
                  <c:v>Linear Regression</c:v>
                </c:pt>
                <c:pt idx="1">
                  <c:v>BayesianRidge</c:v>
                </c:pt>
                <c:pt idx="2">
                  <c:v>Lasso</c:v>
                </c:pt>
                <c:pt idx="3">
                  <c:v>Ridge</c:v>
                </c:pt>
                <c:pt idx="4">
                  <c:v>RandomFoestRegessor</c:v>
                </c:pt>
                <c:pt idx="5">
                  <c:v>ExtraTreesRegressor</c:v>
                </c:pt>
                <c:pt idx="6">
                  <c:v>DecisionTReeRegressor</c:v>
                </c:pt>
              </c:strCache>
            </c:strRef>
          </c:cat>
          <c:val>
            <c:numRef>
              <c:f>Sheet1!$B$2:$B$8</c:f>
              <c:numCache>
                <c:formatCode>General</c:formatCode>
                <c:ptCount val="7"/>
                <c:pt idx="0">
                  <c:v>0.86360000000000003</c:v>
                </c:pt>
                <c:pt idx="1">
                  <c:v>0.86609999999999998</c:v>
                </c:pt>
                <c:pt idx="2">
                  <c:v>0.86370000000000002</c:v>
                </c:pt>
                <c:pt idx="3">
                  <c:v>0.86370000000000002</c:v>
                </c:pt>
                <c:pt idx="4">
                  <c:v>0.90198</c:v>
                </c:pt>
                <c:pt idx="5">
                  <c:v>0.89924000000000004</c:v>
                </c:pt>
                <c:pt idx="6">
                  <c:v>0.76060000000000005</c:v>
                </c:pt>
              </c:numCache>
            </c:numRef>
          </c:val>
          <c:extLst>
            <c:ext xmlns:c16="http://schemas.microsoft.com/office/drawing/2014/chart" uri="{C3380CC4-5D6E-409C-BE32-E72D297353CC}">
              <c16:uniqueId val="{00000000-16C5-47CF-B9C4-49D1F78D4901}"/>
            </c:ext>
          </c:extLst>
        </c:ser>
        <c:ser>
          <c:idx val="1"/>
          <c:order val="1"/>
          <c:tx>
            <c:strRef>
              <c:f>Sheet1!$C$1</c:f>
              <c:strCache>
                <c:ptCount val="1"/>
                <c:pt idx="0">
                  <c:v>Mean Absolute Error</c:v>
                </c:pt>
              </c:strCache>
            </c:strRef>
          </c:tx>
          <c:spPr>
            <a:solidFill>
              <a:schemeClr val="accent2"/>
            </a:solidFill>
            <a:ln>
              <a:noFill/>
            </a:ln>
            <a:effectLst/>
          </c:spPr>
          <c:invertIfNegative val="0"/>
          <c:cat>
            <c:strRef>
              <c:f>Sheet1!$A$2:$A$8</c:f>
              <c:strCache>
                <c:ptCount val="7"/>
                <c:pt idx="0">
                  <c:v>Linear Regression</c:v>
                </c:pt>
                <c:pt idx="1">
                  <c:v>BayesianRidge</c:v>
                </c:pt>
                <c:pt idx="2">
                  <c:v>Lasso</c:v>
                </c:pt>
                <c:pt idx="3">
                  <c:v>Ridge</c:v>
                </c:pt>
                <c:pt idx="4">
                  <c:v>RandomFoestRegessor</c:v>
                </c:pt>
                <c:pt idx="5">
                  <c:v>ExtraTreesRegressor</c:v>
                </c:pt>
                <c:pt idx="6">
                  <c:v>DecisionTReeRegressor</c:v>
                </c:pt>
              </c:strCache>
            </c:strRef>
          </c:cat>
          <c:val>
            <c:numRef>
              <c:f>Sheet1!$C$2:$C$8</c:f>
              <c:numCache>
                <c:formatCode>General</c:formatCode>
                <c:ptCount val="7"/>
                <c:pt idx="0">
                  <c:v>21173.048999999999</c:v>
                </c:pt>
                <c:pt idx="1">
                  <c:v>20725.099999999999</c:v>
                </c:pt>
                <c:pt idx="2">
                  <c:v>21169.304</c:v>
                </c:pt>
                <c:pt idx="3">
                  <c:v>21166.63665</c:v>
                </c:pt>
                <c:pt idx="4">
                  <c:v>16654.868600000002</c:v>
                </c:pt>
                <c:pt idx="5">
                  <c:v>16127.31666</c:v>
                </c:pt>
                <c:pt idx="6">
                  <c:v>25944.33</c:v>
                </c:pt>
              </c:numCache>
            </c:numRef>
          </c:val>
          <c:extLst>
            <c:ext xmlns:c16="http://schemas.microsoft.com/office/drawing/2014/chart" uri="{C3380CC4-5D6E-409C-BE32-E72D297353CC}">
              <c16:uniqueId val="{00000001-16C5-47CF-B9C4-49D1F78D4901}"/>
            </c:ext>
          </c:extLst>
        </c:ser>
        <c:ser>
          <c:idx val="2"/>
          <c:order val="2"/>
          <c:tx>
            <c:strRef>
              <c:f>Sheet1!$D$1</c:f>
              <c:strCache>
                <c:ptCount val="1"/>
                <c:pt idx="0">
                  <c:v>Root mean squared error</c:v>
                </c:pt>
              </c:strCache>
            </c:strRef>
          </c:tx>
          <c:spPr>
            <a:solidFill>
              <a:schemeClr val="accent3"/>
            </a:solidFill>
            <a:ln>
              <a:noFill/>
            </a:ln>
            <a:effectLst/>
          </c:spPr>
          <c:invertIfNegative val="0"/>
          <c:cat>
            <c:strRef>
              <c:f>Sheet1!$A$2:$A$8</c:f>
              <c:strCache>
                <c:ptCount val="7"/>
                <c:pt idx="0">
                  <c:v>Linear Regression</c:v>
                </c:pt>
                <c:pt idx="1">
                  <c:v>BayesianRidge</c:v>
                </c:pt>
                <c:pt idx="2">
                  <c:v>Lasso</c:v>
                </c:pt>
                <c:pt idx="3">
                  <c:v>Ridge</c:v>
                </c:pt>
                <c:pt idx="4">
                  <c:v>RandomFoestRegessor</c:v>
                </c:pt>
                <c:pt idx="5">
                  <c:v>ExtraTreesRegressor</c:v>
                </c:pt>
                <c:pt idx="6">
                  <c:v>DecisionTReeRegressor</c:v>
                </c:pt>
              </c:strCache>
            </c:strRef>
          </c:cat>
          <c:val>
            <c:numRef>
              <c:f>Sheet1!$D$2:$D$8</c:f>
              <c:numCache>
                <c:formatCode>General</c:formatCode>
                <c:ptCount val="7"/>
                <c:pt idx="0">
                  <c:v>28644.613000000001</c:v>
                </c:pt>
                <c:pt idx="1">
                  <c:v>28384.16</c:v>
                </c:pt>
                <c:pt idx="2">
                  <c:v>28640.5347</c:v>
                </c:pt>
                <c:pt idx="3">
                  <c:v>28638.8295</c:v>
                </c:pt>
                <c:pt idx="4">
                  <c:v>24288.4316</c:v>
                </c:pt>
                <c:pt idx="5">
                  <c:v>24626.128000000001</c:v>
                </c:pt>
                <c:pt idx="6">
                  <c:v>37956.29</c:v>
                </c:pt>
              </c:numCache>
            </c:numRef>
          </c:val>
          <c:extLst>
            <c:ext xmlns:c16="http://schemas.microsoft.com/office/drawing/2014/chart" uri="{C3380CC4-5D6E-409C-BE32-E72D297353CC}">
              <c16:uniqueId val="{00000002-16C5-47CF-B9C4-49D1F78D4901}"/>
            </c:ext>
          </c:extLst>
        </c:ser>
        <c:ser>
          <c:idx val="3"/>
          <c:order val="3"/>
          <c:tx>
            <c:strRef>
              <c:f>Sheet1!$E$1</c:f>
              <c:strCache>
                <c:ptCount val="1"/>
                <c:pt idx="0">
                  <c:v>CV Score</c:v>
                </c:pt>
              </c:strCache>
            </c:strRef>
          </c:tx>
          <c:spPr>
            <a:solidFill>
              <a:schemeClr val="accent4"/>
            </a:solidFill>
            <a:ln>
              <a:noFill/>
            </a:ln>
            <a:effectLst/>
          </c:spPr>
          <c:invertIfNegative val="0"/>
          <c:cat>
            <c:strRef>
              <c:f>Sheet1!$A$2:$A$8</c:f>
              <c:strCache>
                <c:ptCount val="7"/>
                <c:pt idx="0">
                  <c:v>Linear Regression</c:v>
                </c:pt>
                <c:pt idx="1">
                  <c:v>BayesianRidge</c:v>
                </c:pt>
                <c:pt idx="2">
                  <c:v>Lasso</c:v>
                </c:pt>
                <c:pt idx="3">
                  <c:v>Ridge</c:v>
                </c:pt>
                <c:pt idx="4">
                  <c:v>RandomFoestRegessor</c:v>
                </c:pt>
                <c:pt idx="5">
                  <c:v>ExtraTreesRegressor</c:v>
                </c:pt>
                <c:pt idx="6">
                  <c:v>DecisionTReeRegressor</c:v>
                </c:pt>
              </c:strCache>
            </c:strRef>
          </c:cat>
          <c:val>
            <c:numRef>
              <c:f>Sheet1!$E$2:$E$8</c:f>
              <c:numCache>
                <c:formatCode>General</c:formatCode>
                <c:ptCount val="7"/>
                <c:pt idx="0">
                  <c:v>0.7823</c:v>
                </c:pt>
                <c:pt idx="1">
                  <c:v>0.79530000000000001</c:v>
                </c:pt>
                <c:pt idx="2">
                  <c:v>0.78249999999999997</c:v>
                </c:pt>
                <c:pt idx="3">
                  <c:v>0.78312999999999999</c:v>
                </c:pt>
                <c:pt idx="4">
                  <c:v>0.84789999999999999</c:v>
                </c:pt>
                <c:pt idx="5">
                  <c:v>0.84040000000000004</c:v>
                </c:pt>
                <c:pt idx="6">
                  <c:v>0.64875899999999997</c:v>
                </c:pt>
              </c:numCache>
            </c:numRef>
          </c:val>
          <c:extLst>
            <c:ext xmlns:c16="http://schemas.microsoft.com/office/drawing/2014/chart" uri="{C3380CC4-5D6E-409C-BE32-E72D297353CC}">
              <c16:uniqueId val="{00000003-16C5-47CF-B9C4-49D1F78D4901}"/>
            </c:ext>
          </c:extLst>
        </c:ser>
        <c:dLbls>
          <c:dLblPos val="outEnd"/>
          <c:showLegendKey val="0"/>
          <c:showVal val="0"/>
          <c:showCatName val="0"/>
          <c:showSerName val="0"/>
          <c:showPercent val="0"/>
          <c:showBubbleSize val="0"/>
        </c:dLbls>
        <c:gapWidth val="219"/>
        <c:overlap val="-27"/>
        <c:axId val="1256555792"/>
        <c:axId val="1256557456"/>
      </c:barChart>
      <c:catAx>
        <c:axId val="1256555792"/>
        <c:scaling>
          <c:orientation val="minMax"/>
        </c:scaling>
        <c:delete val="1"/>
        <c:axPos val="b"/>
        <c:numFmt formatCode="General" sourceLinked="1"/>
        <c:majorTickMark val="none"/>
        <c:minorTickMark val="none"/>
        <c:tickLblPos val="nextTo"/>
        <c:crossAx val="1256557456"/>
        <c:crosses val="autoZero"/>
        <c:auto val="1"/>
        <c:lblAlgn val="ctr"/>
        <c:lblOffset val="100"/>
        <c:noMultiLvlLbl val="0"/>
      </c:catAx>
      <c:valAx>
        <c:axId val="125655745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25655579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7815FB-12F1-42B6-9093-609921D3F9C4}" type="doc">
      <dgm:prSet loTypeId="urn:microsoft.com/office/officeart/2005/8/layout/bProcess4" loCatId="process" qsTypeId="urn:microsoft.com/office/officeart/2005/8/quickstyle/3d7" qsCatId="3D" csTypeId="urn:microsoft.com/office/officeart/2005/8/colors/accent1_2" csCatId="accent1" phldr="1"/>
      <dgm:spPr/>
      <dgm:t>
        <a:bodyPr/>
        <a:lstStyle/>
        <a:p>
          <a:endParaRPr lang="en-US"/>
        </a:p>
      </dgm:t>
    </dgm:pt>
    <dgm:pt modelId="{E22623FE-DF8E-4D6E-B9AA-63F71CE1A9C6}">
      <dgm:prSet phldrT="[Text]"/>
      <dgm:spPr/>
      <dgm:t>
        <a:bodyPr/>
        <a:lstStyle/>
        <a:p>
          <a:r>
            <a:rPr lang="en-US" dirty="0" smtClean="0"/>
            <a:t>Importing the data</a:t>
          </a:r>
          <a:endParaRPr lang="en-US" dirty="0"/>
        </a:p>
      </dgm:t>
    </dgm:pt>
    <dgm:pt modelId="{8A90A8E1-C772-42D4-9775-37D6FD66FC48}" type="parTrans" cxnId="{A8B84591-0DBE-4FD5-9361-9484316D024E}">
      <dgm:prSet/>
      <dgm:spPr/>
      <dgm:t>
        <a:bodyPr/>
        <a:lstStyle/>
        <a:p>
          <a:endParaRPr lang="en-US"/>
        </a:p>
      </dgm:t>
    </dgm:pt>
    <dgm:pt modelId="{0C01BC4C-2A9B-4E42-96F5-6CBA0C346CE3}" type="sibTrans" cxnId="{A8B84591-0DBE-4FD5-9361-9484316D024E}">
      <dgm:prSet/>
      <dgm:spPr/>
      <dgm:t>
        <a:bodyPr/>
        <a:lstStyle/>
        <a:p>
          <a:endParaRPr lang="en-US"/>
        </a:p>
      </dgm:t>
    </dgm:pt>
    <dgm:pt modelId="{8E9E27C8-DF37-40E7-AA1E-D1EB5D14BBB4}">
      <dgm:prSet phldrT="[Text]"/>
      <dgm:spPr/>
      <dgm:t>
        <a:bodyPr/>
        <a:lstStyle/>
        <a:p>
          <a:r>
            <a:rPr lang="en-US" dirty="0" smtClean="0"/>
            <a:t>Data Validation</a:t>
          </a:r>
          <a:endParaRPr lang="en-US" dirty="0"/>
        </a:p>
      </dgm:t>
    </dgm:pt>
    <dgm:pt modelId="{0FECDDC2-D314-4C66-BFF8-CC181BD0802D}" type="parTrans" cxnId="{3F9B3E04-4626-4209-ACE2-8BC1D84A8C2F}">
      <dgm:prSet/>
      <dgm:spPr/>
      <dgm:t>
        <a:bodyPr/>
        <a:lstStyle/>
        <a:p>
          <a:endParaRPr lang="en-US"/>
        </a:p>
      </dgm:t>
    </dgm:pt>
    <dgm:pt modelId="{D678E892-7932-4904-B76E-1AB59C29F267}" type="sibTrans" cxnId="{3F9B3E04-4626-4209-ACE2-8BC1D84A8C2F}">
      <dgm:prSet/>
      <dgm:spPr/>
      <dgm:t>
        <a:bodyPr/>
        <a:lstStyle/>
        <a:p>
          <a:endParaRPr lang="en-US"/>
        </a:p>
      </dgm:t>
    </dgm:pt>
    <dgm:pt modelId="{A5B74BCD-E69B-467D-9720-84C6CB6011AB}">
      <dgm:prSet phldrT="[Text]"/>
      <dgm:spPr/>
      <dgm:t>
        <a:bodyPr/>
        <a:lstStyle/>
        <a:p>
          <a:r>
            <a:rPr lang="en-US" dirty="0" smtClean="0"/>
            <a:t>Data Exploration</a:t>
          </a:r>
          <a:endParaRPr lang="en-US" dirty="0"/>
        </a:p>
      </dgm:t>
    </dgm:pt>
    <dgm:pt modelId="{C20EDE54-76C8-4779-A893-DBAF5875DF65}" type="parTrans" cxnId="{61CDCEF4-F79F-4E3F-AC67-AD341AB67C96}">
      <dgm:prSet/>
      <dgm:spPr/>
      <dgm:t>
        <a:bodyPr/>
        <a:lstStyle/>
        <a:p>
          <a:endParaRPr lang="en-US"/>
        </a:p>
      </dgm:t>
    </dgm:pt>
    <dgm:pt modelId="{214396C8-15C4-40D1-82D9-1396E30043E8}" type="sibTrans" cxnId="{61CDCEF4-F79F-4E3F-AC67-AD341AB67C96}">
      <dgm:prSet/>
      <dgm:spPr/>
      <dgm:t>
        <a:bodyPr/>
        <a:lstStyle/>
        <a:p>
          <a:endParaRPr lang="en-US"/>
        </a:p>
      </dgm:t>
    </dgm:pt>
    <dgm:pt modelId="{24CD2B43-7BBA-4E09-B328-6F0B9641ADA5}">
      <dgm:prSet phldrT="[Text]"/>
      <dgm:spPr/>
      <dgm:t>
        <a:bodyPr/>
        <a:lstStyle/>
        <a:p>
          <a:r>
            <a:rPr lang="en-US" dirty="0" smtClean="0"/>
            <a:t>Data Preprocessing</a:t>
          </a:r>
          <a:endParaRPr lang="en-US" dirty="0"/>
        </a:p>
      </dgm:t>
    </dgm:pt>
    <dgm:pt modelId="{F519F77C-DD76-41F7-AEB0-88DC436CC628}" type="parTrans" cxnId="{560F9E85-9A56-4C6D-937E-63B2E836441C}">
      <dgm:prSet/>
      <dgm:spPr/>
      <dgm:t>
        <a:bodyPr/>
        <a:lstStyle/>
        <a:p>
          <a:endParaRPr lang="en-US"/>
        </a:p>
      </dgm:t>
    </dgm:pt>
    <dgm:pt modelId="{D625FB6C-87F5-49DB-821F-6E428ADA59D8}" type="sibTrans" cxnId="{560F9E85-9A56-4C6D-937E-63B2E836441C}">
      <dgm:prSet/>
      <dgm:spPr/>
      <dgm:t>
        <a:bodyPr/>
        <a:lstStyle/>
        <a:p>
          <a:endParaRPr lang="en-US"/>
        </a:p>
      </dgm:t>
    </dgm:pt>
    <dgm:pt modelId="{42E1F5DE-5233-421D-B37A-475D282BC72B}">
      <dgm:prSet phldrT="[Text]"/>
      <dgm:spPr/>
      <dgm:t>
        <a:bodyPr/>
        <a:lstStyle/>
        <a:p>
          <a:r>
            <a:rPr lang="en-US" dirty="0" smtClean="0"/>
            <a:t>Feature Engineering</a:t>
          </a:r>
          <a:endParaRPr lang="en-US" dirty="0"/>
        </a:p>
      </dgm:t>
    </dgm:pt>
    <dgm:pt modelId="{D647A034-9A2B-4FD3-AFFB-230028D04955}" type="parTrans" cxnId="{CA8BC809-7D13-4816-82C9-91A8B0FD5947}">
      <dgm:prSet/>
      <dgm:spPr/>
      <dgm:t>
        <a:bodyPr/>
        <a:lstStyle/>
        <a:p>
          <a:endParaRPr lang="en-US"/>
        </a:p>
      </dgm:t>
    </dgm:pt>
    <dgm:pt modelId="{359593F6-11C9-411A-8FF6-226682A6648C}" type="sibTrans" cxnId="{CA8BC809-7D13-4816-82C9-91A8B0FD5947}">
      <dgm:prSet/>
      <dgm:spPr/>
      <dgm:t>
        <a:bodyPr/>
        <a:lstStyle/>
        <a:p>
          <a:endParaRPr lang="en-US"/>
        </a:p>
      </dgm:t>
    </dgm:pt>
    <dgm:pt modelId="{0C3FDABB-8AD7-49AB-BD36-45E42E1D5E8F}">
      <dgm:prSet phldrT="[Text]"/>
      <dgm:spPr/>
      <dgm:t>
        <a:bodyPr/>
        <a:lstStyle/>
        <a:p>
          <a:r>
            <a:rPr lang="en-US" dirty="0" smtClean="0"/>
            <a:t>Transformation/Scaling</a:t>
          </a:r>
          <a:endParaRPr lang="en-US" dirty="0"/>
        </a:p>
      </dgm:t>
    </dgm:pt>
    <dgm:pt modelId="{F5256C7B-7CA0-4394-BC07-9148196C0ECD}" type="parTrans" cxnId="{0A89AB6A-D274-4557-80DB-0C153C2B96CB}">
      <dgm:prSet/>
      <dgm:spPr/>
      <dgm:t>
        <a:bodyPr/>
        <a:lstStyle/>
        <a:p>
          <a:endParaRPr lang="en-US"/>
        </a:p>
      </dgm:t>
    </dgm:pt>
    <dgm:pt modelId="{DD8B7ABF-6294-44F1-8B03-D14959676488}" type="sibTrans" cxnId="{0A89AB6A-D274-4557-80DB-0C153C2B96CB}">
      <dgm:prSet/>
      <dgm:spPr/>
      <dgm:t>
        <a:bodyPr/>
        <a:lstStyle/>
        <a:p>
          <a:endParaRPr lang="en-US"/>
        </a:p>
      </dgm:t>
    </dgm:pt>
    <dgm:pt modelId="{31296232-33CE-40AF-B54E-8D6F809DE2D4}">
      <dgm:prSet phldrT="[Text]"/>
      <dgm:spPr/>
      <dgm:t>
        <a:bodyPr/>
        <a:lstStyle/>
        <a:p>
          <a:r>
            <a:rPr lang="en-US" dirty="0" smtClean="0"/>
            <a:t>Model Building</a:t>
          </a:r>
          <a:endParaRPr lang="en-US" dirty="0"/>
        </a:p>
      </dgm:t>
    </dgm:pt>
    <dgm:pt modelId="{44931232-E1A3-49EA-B0C3-1995DA64EC67}" type="parTrans" cxnId="{060B8847-ADF5-4F41-A862-0B86CF17C183}">
      <dgm:prSet/>
      <dgm:spPr/>
      <dgm:t>
        <a:bodyPr/>
        <a:lstStyle/>
        <a:p>
          <a:endParaRPr lang="en-US"/>
        </a:p>
      </dgm:t>
    </dgm:pt>
    <dgm:pt modelId="{D5CAD785-C82B-4A86-BF5C-AA5043C46B2F}" type="sibTrans" cxnId="{060B8847-ADF5-4F41-A862-0B86CF17C183}">
      <dgm:prSet/>
      <dgm:spPr/>
      <dgm:t>
        <a:bodyPr/>
        <a:lstStyle/>
        <a:p>
          <a:endParaRPr lang="en-US"/>
        </a:p>
      </dgm:t>
    </dgm:pt>
    <dgm:pt modelId="{A3F5F905-F45C-4C06-B469-097E187AA52B}">
      <dgm:prSet phldrT="[Text]"/>
      <dgm:spPr/>
      <dgm:t>
        <a:bodyPr/>
        <a:lstStyle/>
        <a:p>
          <a:r>
            <a:rPr lang="en-US" dirty="0" smtClean="0"/>
            <a:t>Metrics</a:t>
          </a:r>
          <a:endParaRPr lang="en-US" dirty="0"/>
        </a:p>
      </dgm:t>
    </dgm:pt>
    <dgm:pt modelId="{B87844BC-11C2-461E-A831-B8F2596E74C9}" type="parTrans" cxnId="{998B5F83-1B9A-4DC5-B689-DB5DF97DD0D0}">
      <dgm:prSet/>
      <dgm:spPr/>
      <dgm:t>
        <a:bodyPr/>
        <a:lstStyle/>
        <a:p>
          <a:endParaRPr lang="en-US"/>
        </a:p>
      </dgm:t>
    </dgm:pt>
    <dgm:pt modelId="{B98D8D11-C4A1-4A91-9E37-AF24E0B05E75}" type="sibTrans" cxnId="{998B5F83-1B9A-4DC5-B689-DB5DF97DD0D0}">
      <dgm:prSet/>
      <dgm:spPr/>
      <dgm:t>
        <a:bodyPr/>
        <a:lstStyle/>
        <a:p>
          <a:endParaRPr lang="en-US"/>
        </a:p>
      </dgm:t>
    </dgm:pt>
    <dgm:pt modelId="{3C2D00B1-6385-4C55-8066-DA665B4C9C27}" type="pres">
      <dgm:prSet presAssocID="{C77815FB-12F1-42B6-9093-609921D3F9C4}" presName="Name0" presStyleCnt="0">
        <dgm:presLayoutVars>
          <dgm:dir/>
          <dgm:resizeHandles/>
        </dgm:presLayoutVars>
      </dgm:prSet>
      <dgm:spPr/>
    </dgm:pt>
    <dgm:pt modelId="{2C06C0B6-CC97-491C-B112-5072AC99D8D4}" type="pres">
      <dgm:prSet presAssocID="{E22623FE-DF8E-4D6E-B9AA-63F71CE1A9C6}" presName="compNode" presStyleCnt="0"/>
      <dgm:spPr/>
    </dgm:pt>
    <dgm:pt modelId="{5CC76D77-8447-4BFA-875E-246BAA368D1E}" type="pres">
      <dgm:prSet presAssocID="{E22623FE-DF8E-4D6E-B9AA-63F71CE1A9C6}" presName="dummyConnPt" presStyleCnt="0"/>
      <dgm:spPr/>
    </dgm:pt>
    <dgm:pt modelId="{E910899E-5C55-4270-B49B-10B4A3500646}" type="pres">
      <dgm:prSet presAssocID="{E22623FE-DF8E-4D6E-B9AA-63F71CE1A9C6}" presName="node" presStyleLbl="node1" presStyleIdx="0" presStyleCnt="8">
        <dgm:presLayoutVars>
          <dgm:bulletEnabled val="1"/>
        </dgm:presLayoutVars>
      </dgm:prSet>
      <dgm:spPr/>
    </dgm:pt>
    <dgm:pt modelId="{02AC6001-2549-4D6D-AAE7-AE030377A87D}" type="pres">
      <dgm:prSet presAssocID="{0C01BC4C-2A9B-4E42-96F5-6CBA0C346CE3}" presName="sibTrans" presStyleLbl="bgSibTrans2D1" presStyleIdx="0" presStyleCnt="7"/>
      <dgm:spPr/>
    </dgm:pt>
    <dgm:pt modelId="{373CA1BD-98EF-4F81-8185-E28158379D30}" type="pres">
      <dgm:prSet presAssocID="{8E9E27C8-DF37-40E7-AA1E-D1EB5D14BBB4}" presName="compNode" presStyleCnt="0"/>
      <dgm:spPr/>
    </dgm:pt>
    <dgm:pt modelId="{CF81FBF4-D263-4984-8D2D-0C119BA17745}" type="pres">
      <dgm:prSet presAssocID="{8E9E27C8-DF37-40E7-AA1E-D1EB5D14BBB4}" presName="dummyConnPt" presStyleCnt="0"/>
      <dgm:spPr/>
    </dgm:pt>
    <dgm:pt modelId="{7ECF2838-BA89-49C3-9944-E9260DCFD5B6}" type="pres">
      <dgm:prSet presAssocID="{8E9E27C8-DF37-40E7-AA1E-D1EB5D14BBB4}" presName="node" presStyleLbl="node1" presStyleIdx="1" presStyleCnt="8">
        <dgm:presLayoutVars>
          <dgm:bulletEnabled val="1"/>
        </dgm:presLayoutVars>
      </dgm:prSet>
      <dgm:spPr/>
    </dgm:pt>
    <dgm:pt modelId="{DF6CC466-194F-4921-B47A-A170AFA99098}" type="pres">
      <dgm:prSet presAssocID="{D678E892-7932-4904-B76E-1AB59C29F267}" presName="sibTrans" presStyleLbl="bgSibTrans2D1" presStyleIdx="1" presStyleCnt="7"/>
      <dgm:spPr/>
    </dgm:pt>
    <dgm:pt modelId="{368BB9DC-5DEA-4DBD-A0E9-D8A668186E6C}" type="pres">
      <dgm:prSet presAssocID="{A5B74BCD-E69B-467D-9720-84C6CB6011AB}" presName="compNode" presStyleCnt="0"/>
      <dgm:spPr/>
    </dgm:pt>
    <dgm:pt modelId="{E907BF94-86BD-45D5-B05E-E945D44A62FF}" type="pres">
      <dgm:prSet presAssocID="{A5B74BCD-E69B-467D-9720-84C6CB6011AB}" presName="dummyConnPt" presStyleCnt="0"/>
      <dgm:spPr/>
    </dgm:pt>
    <dgm:pt modelId="{029EAAE7-CEDD-4A33-AC11-315145A88425}" type="pres">
      <dgm:prSet presAssocID="{A5B74BCD-E69B-467D-9720-84C6CB6011AB}" presName="node" presStyleLbl="node1" presStyleIdx="2" presStyleCnt="8">
        <dgm:presLayoutVars>
          <dgm:bulletEnabled val="1"/>
        </dgm:presLayoutVars>
      </dgm:prSet>
      <dgm:spPr/>
    </dgm:pt>
    <dgm:pt modelId="{1EBB2B45-42DF-4288-948A-D1FB9B59715E}" type="pres">
      <dgm:prSet presAssocID="{214396C8-15C4-40D1-82D9-1396E30043E8}" presName="sibTrans" presStyleLbl="bgSibTrans2D1" presStyleIdx="2" presStyleCnt="7"/>
      <dgm:spPr/>
    </dgm:pt>
    <dgm:pt modelId="{2431364D-8329-4E93-9D1D-C7FE35D1363F}" type="pres">
      <dgm:prSet presAssocID="{24CD2B43-7BBA-4E09-B328-6F0B9641ADA5}" presName="compNode" presStyleCnt="0"/>
      <dgm:spPr/>
    </dgm:pt>
    <dgm:pt modelId="{23330724-518A-4DE5-A04B-6A00E1B7D331}" type="pres">
      <dgm:prSet presAssocID="{24CD2B43-7BBA-4E09-B328-6F0B9641ADA5}" presName="dummyConnPt" presStyleCnt="0"/>
      <dgm:spPr/>
    </dgm:pt>
    <dgm:pt modelId="{1433F7B1-A5DC-40C1-9995-25CB60AA9179}" type="pres">
      <dgm:prSet presAssocID="{24CD2B43-7BBA-4E09-B328-6F0B9641ADA5}" presName="node" presStyleLbl="node1" presStyleIdx="3" presStyleCnt="8" custLinFactNeighborX="0" custLinFactNeighborY="7247">
        <dgm:presLayoutVars>
          <dgm:bulletEnabled val="1"/>
        </dgm:presLayoutVars>
      </dgm:prSet>
      <dgm:spPr/>
      <dgm:t>
        <a:bodyPr/>
        <a:lstStyle/>
        <a:p>
          <a:endParaRPr lang="en-US"/>
        </a:p>
      </dgm:t>
    </dgm:pt>
    <dgm:pt modelId="{69EAE0C7-91F4-4D38-ADAE-99124EA02138}" type="pres">
      <dgm:prSet presAssocID="{D625FB6C-87F5-49DB-821F-6E428ADA59D8}" presName="sibTrans" presStyleLbl="bgSibTrans2D1" presStyleIdx="3" presStyleCnt="7"/>
      <dgm:spPr/>
    </dgm:pt>
    <dgm:pt modelId="{88E24EF0-BD1F-4D44-AA20-41AE7D297245}" type="pres">
      <dgm:prSet presAssocID="{42E1F5DE-5233-421D-B37A-475D282BC72B}" presName="compNode" presStyleCnt="0"/>
      <dgm:spPr/>
    </dgm:pt>
    <dgm:pt modelId="{D5313FFA-D71E-438F-93D4-30F0E914F0FB}" type="pres">
      <dgm:prSet presAssocID="{42E1F5DE-5233-421D-B37A-475D282BC72B}" presName="dummyConnPt" presStyleCnt="0"/>
      <dgm:spPr/>
    </dgm:pt>
    <dgm:pt modelId="{514FE857-76D7-4DFA-A10E-42D3BA25E14B}" type="pres">
      <dgm:prSet presAssocID="{42E1F5DE-5233-421D-B37A-475D282BC72B}" presName="node" presStyleLbl="node1" presStyleIdx="4" presStyleCnt="8">
        <dgm:presLayoutVars>
          <dgm:bulletEnabled val="1"/>
        </dgm:presLayoutVars>
      </dgm:prSet>
      <dgm:spPr/>
      <dgm:t>
        <a:bodyPr/>
        <a:lstStyle/>
        <a:p>
          <a:endParaRPr lang="en-US"/>
        </a:p>
      </dgm:t>
    </dgm:pt>
    <dgm:pt modelId="{B6740BD0-F3CB-434A-B909-9D9D56D948D0}" type="pres">
      <dgm:prSet presAssocID="{359593F6-11C9-411A-8FF6-226682A6648C}" presName="sibTrans" presStyleLbl="bgSibTrans2D1" presStyleIdx="4" presStyleCnt="7"/>
      <dgm:spPr/>
    </dgm:pt>
    <dgm:pt modelId="{43D01609-4D5E-49B9-AD63-9F9A02F0DAC3}" type="pres">
      <dgm:prSet presAssocID="{0C3FDABB-8AD7-49AB-BD36-45E42E1D5E8F}" presName="compNode" presStyleCnt="0"/>
      <dgm:spPr/>
    </dgm:pt>
    <dgm:pt modelId="{532CFE2E-A486-4DB2-9649-AA83FD14E730}" type="pres">
      <dgm:prSet presAssocID="{0C3FDABB-8AD7-49AB-BD36-45E42E1D5E8F}" presName="dummyConnPt" presStyleCnt="0"/>
      <dgm:spPr/>
    </dgm:pt>
    <dgm:pt modelId="{2FE264E8-4E42-40D5-8A0D-33B93B83062B}" type="pres">
      <dgm:prSet presAssocID="{0C3FDABB-8AD7-49AB-BD36-45E42E1D5E8F}" presName="node" presStyleLbl="node1" presStyleIdx="5" presStyleCnt="8">
        <dgm:presLayoutVars>
          <dgm:bulletEnabled val="1"/>
        </dgm:presLayoutVars>
      </dgm:prSet>
      <dgm:spPr/>
    </dgm:pt>
    <dgm:pt modelId="{8AB9248B-2AAC-4F09-B168-84F3D6FA0221}" type="pres">
      <dgm:prSet presAssocID="{DD8B7ABF-6294-44F1-8B03-D14959676488}" presName="sibTrans" presStyleLbl="bgSibTrans2D1" presStyleIdx="5" presStyleCnt="7"/>
      <dgm:spPr/>
    </dgm:pt>
    <dgm:pt modelId="{2999F5CA-7A1D-4A7B-B7D3-EDB9245EE19B}" type="pres">
      <dgm:prSet presAssocID="{31296232-33CE-40AF-B54E-8D6F809DE2D4}" presName="compNode" presStyleCnt="0"/>
      <dgm:spPr/>
    </dgm:pt>
    <dgm:pt modelId="{0A03F9BD-081D-45CA-AE84-E3FFCFF77A57}" type="pres">
      <dgm:prSet presAssocID="{31296232-33CE-40AF-B54E-8D6F809DE2D4}" presName="dummyConnPt" presStyleCnt="0"/>
      <dgm:spPr/>
    </dgm:pt>
    <dgm:pt modelId="{6CC51E5F-47B6-4802-BFE3-088A7A67DB71}" type="pres">
      <dgm:prSet presAssocID="{31296232-33CE-40AF-B54E-8D6F809DE2D4}" presName="node" presStyleLbl="node1" presStyleIdx="6" presStyleCnt="8">
        <dgm:presLayoutVars>
          <dgm:bulletEnabled val="1"/>
        </dgm:presLayoutVars>
      </dgm:prSet>
      <dgm:spPr/>
      <dgm:t>
        <a:bodyPr/>
        <a:lstStyle/>
        <a:p>
          <a:endParaRPr lang="en-US"/>
        </a:p>
      </dgm:t>
    </dgm:pt>
    <dgm:pt modelId="{3AC1A714-5897-4DC3-B93E-B4FC6460A40C}" type="pres">
      <dgm:prSet presAssocID="{D5CAD785-C82B-4A86-BF5C-AA5043C46B2F}" presName="sibTrans" presStyleLbl="bgSibTrans2D1" presStyleIdx="6" presStyleCnt="7"/>
      <dgm:spPr/>
    </dgm:pt>
    <dgm:pt modelId="{F4854038-88DA-4161-8A90-AB51EA754D1C}" type="pres">
      <dgm:prSet presAssocID="{A3F5F905-F45C-4C06-B469-097E187AA52B}" presName="compNode" presStyleCnt="0"/>
      <dgm:spPr/>
    </dgm:pt>
    <dgm:pt modelId="{6A209C5D-451C-4A75-BEB9-749B5D04BA01}" type="pres">
      <dgm:prSet presAssocID="{A3F5F905-F45C-4C06-B469-097E187AA52B}" presName="dummyConnPt" presStyleCnt="0"/>
      <dgm:spPr/>
    </dgm:pt>
    <dgm:pt modelId="{A85DD696-C0FE-428C-9FDA-8377105B48A0}" type="pres">
      <dgm:prSet presAssocID="{A3F5F905-F45C-4C06-B469-097E187AA52B}" presName="node" presStyleLbl="node1" presStyleIdx="7" presStyleCnt="8">
        <dgm:presLayoutVars>
          <dgm:bulletEnabled val="1"/>
        </dgm:presLayoutVars>
      </dgm:prSet>
      <dgm:spPr/>
      <dgm:t>
        <a:bodyPr/>
        <a:lstStyle/>
        <a:p>
          <a:endParaRPr lang="en-US"/>
        </a:p>
      </dgm:t>
    </dgm:pt>
  </dgm:ptLst>
  <dgm:cxnLst>
    <dgm:cxn modelId="{3718BA6A-CB4A-4119-9417-5DDCC7A11BCB}" type="presOf" srcId="{359593F6-11C9-411A-8FF6-226682A6648C}" destId="{B6740BD0-F3CB-434A-B909-9D9D56D948D0}" srcOrd="0" destOrd="0" presId="urn:microsoft.com/office/officeart/2005/8/layout/bProcess4"/>
    <dgm:cxn modelId="{3F9B3E04-4626-4209-ACE2-8BC1D84A8C2F}" srcId="{C77815FB-12F1-42B6-9093-609921D3F9C4}" destId="{8E9E27C8-DF37-40E7-AA1E-D1EB5D14BBB4}" srcOrd="1" destOrd="0" parTransId="{0FECDDC2-D314-4C66-BFF8-CC181BD0802D}" sibTransId="{D678E892-7932-4904-B76E-1AB59C29F267}"/>
    <dgm:cxn modelId="{1A9D2749-1826-4FDC-A18B-5F7CAE35067C}" type="presOf" srcId="{DD8B7ABF-6294-44F1-8B03-D14959676488}" destId="{8AB9248B-2AAC-4F09-B168-84F3D6FA0221}" srcOrd="0" destOrd="0" presId="urn:microsoft.com/office/officeart/2005/8/layout/bProcess4"/>
    <dgm:cxn modelId="{20D21510-31E3-40F4-A414-3BE5C904A887}" type="presOf" srcId="{24CD2B43-7BBA-4E09-B328-6F0B9641ADA5}" destId="{1433F7B1-A5DC-40C1-9995-25CB60AA9179}" srcOrd="0" destOrd="0" presId="urn:microsoft.com/office/officeart/2005/8/layout/bProcess4"/>
    <dgm:cxn modelId="{61CDCEF4-F79F-4E3F-AC67-AD341AB67C96}" srcId="{C77815FB-12F1-42B6-9093-609921D3F9C4}" destId="{A5B74BCD-E69B-467D-9720-84C6CB6011AB}" srcOrd="2" destOrd="0" parTransId="{C20EDE54-76C8-4779-A893-DBAF5875DF65}" sibTransId="{214396C8-15C4-40D1-82D9-1396E30043E8}"/>
    <dgm:cxn modelId="{34CEF826-06B3-43BD-8850-ED290A5DDD01}" type="presOf" srcId="{A5B74BCD-E69B-467D-9720-84C6CB6011AB}" destId="{029EAAE7-CEDD-4A33-AC11-315145A88425}" srcOrd="0" destOrd="0" presId="urn:microsoft.com/office/officeart/2005/8/layout/bProcess4"/>
    <dgm:cxn modelId="{A7DD5FFD-596B-4EE9-B66C-E3A32037B277}" type="presOf" srcId="{C77815FB-12F1-42B6-9093-609921D3F9C4}" destId="{3C2D00B1-6385-4C55-8066-DA665B4C9C27}" srcOrd="0" destOrd="0" presId="urn:microsoft.com/office/officeart/2005/8/layout/bProcess4"/>
    <dgm:cxn modelId="{E535008F-A41B-46CF-AB1A-8BBC965E6DDE}" type="presOf" srcId="{0C3FDABB-8AD7-49AB-BD36-45E42E1D5E8F}" destId="{2FE264E8-4E42-40D5-8A0D-33B93B83062B}" srcOrd="0" destOrd="0" presId="urn:microsoft.com/office/officeart/2005/8/layout/bProcess4"/>
    <dgm:cxn modelId="{16C29010-AEA6-4E0E-8D4B-C98855777D32}" type="presOf" srcId="{8E9E27C8-DF37-40E7-AA1E-D1EB5D14BBB4}" destId="{7ECF2838-BA89-49C3-9944-E9260DCFD5B6}" srcOrd="0" destOrd="0" presId="urn:microsoft.com/office/officeart/2005/8/layout/bProcess4"/>
    <dgm:cxn modelId="{A8B84591-0DBE-4FD5-9361-9484316D024E}" srcId="{C77815FB-12F1-42B6-9093-609921D3F9C4}" destId="{E22623FE-DF8E-4D6E-B9AA-63F71CE1A9C6}" srcOrd="0" destOrd="0" parTransId="{8A90A8E1-C772-42D4-9775-37D6FD66FC48}" sibTransId="{0C01BC4C-2A9B-4E42-96F5-6CBA0C346CE3}"/>
    <dgm:cxn modelId="{CC47E32E-6123-4C06-9F14-48D8959B8813}" type="presOf" srcId="{E22623FE-DF8E-4D6E-B9AA-63F71CE1A9C6}" destId="{E910899E-5C55-4270-B49B-10B4A3500646}" srcOrd="0" destOrd="0" presId="urn:microsoft.com/office/officeart/2005/8/layout/bProcess4"/>
    <dgm:cxn modelId="{998B5F83-1B9A-4DC5-B689-DB5DF97DD0D0}" srcId="{C77815FB-12F1-42B6-9093-609921D3F9C4}" destId="{A3F5F905-F45C-4C06-B469-097E187AA52B}" srcOrd="7" destOrd="0" parTransId="{B87844BC-11C2-461E-A831-B8F2596E74C9}" sibTransId="{B98D8D11-C4A1-4A91-9E37-AF24E0B05E75}"/>
    <dgm:cxn modelId="{CA8BC809-7D13-4816-82C9-91A8B0FD5947}" srcId="{C77815FB-12F1-42B6-9093-609921D3F9C4}" destId="{42E1F5DE-5233-421D-B37A-475D282BC72B}" srcOrd="4" destOrd="0" parTransId="{D647A034-9A2B-4FD3-AFFB-230028D04955}" sibTransId="{359593F6-11C9-411A-8FF6-226682A6648C}"/>
    <dgm:cxn modelId="{5F65C48E-62D8-4A2B-8F1F-A37252C0254D}" type="presOf" srcId="{D5CAD785-C82B-4A86-BF5C-AA5043C46B2F}" destId="{3AC1A714-5897-4DC3-B93E-B4FC6460A40C}" srcOrd="0" destOrd="0" presId="urn:microsoft.com/office/officeart/2005/8/layout/bProcess4"/>
    <dgm:cxn modelId="{D3D32374-35A7-4E92-A436-7768D8FFF7CE}" type="presOf" srcId="{A3F5F905-F45C-4C06-B469-097E187AA52B}" destId="{A85DD696-C0FE-428C-9FDA-8377105B48A0}" srcOrd="0" destOrd="0" presId="urn:microsoft.com/office/officeart/2005/8/layout/bProcess4"/>
    <dgm:cxn modelId="{0A89AB6A-D274-4557-80DB-0C153C2B96CB}" srcId="{C77815FB-12F1-42B6-9093-609921D3F9C4}" destId="{0C3FDABB-8AD7-49AB-BD36-45E42E1D5E8F}" srcOrd="5" destOrd="0" parTransId="{F5256C7B-7CA0-4394-BC07-9148196C0ECD}" sibTransId="{DD8B7ABF-6294-44F1-8B03-D14959676488}"/>
    <dgm:cxn modelId="{EA0A2C99-09F6-4734-8024-4021F997168D}" type="presOf" srcId="{31296232-33CE-40AF-B54E-8D6F809DE2D4}" destId="{6CC51E5F-47B6-4802-BFE3-088A7A67DB71}" srcOrd="0" destOrd="0" presId="urn:microsoft.com/office/officeart/2005/8/layout/bProcess4"/>
    <dgm:cxn modelId="{67A3B70C-B305-45D8-AC5C-1502A8C4AFD8}" type="presOf" srcId="{D678E892-7932-4904-B76E-1AB59C29F267}" destId="{DF6CC466-194F-4921-B47A-A170AFA99098}" srcOrd="0" destOrd="0" presId="urn:microsoft.com/office/officeart/2005/8/layout/bProcess4"/>
    <dgm:cxn modelId="{E43C33DA-685E-4130-930C-238855D90A8C}" type="presOf" srcId="{42E1F5DE-5233-421D-B37A-475D282BC72B}" destId="{514FE857-76D7-4DFA-A10E-42D3BA25E14B}" srcOrd="0" destOrd="0" presId="urn:microsoft.com/office/officeart/2005/8/layout/bProcess4"/>
    <dgm:cxn modelId="{060B8847-ADF5-4F41-A862-0B86CF17C183}" srcId="{C77815FB-12F1-42B6-9093-609921D3F9C4}" destId="{31296232-33CE-40AF-B54E-8D6F809DE2D4}" srcOrd="6" destOrd="0" parTransId="{44931232-E1A3-49EA-B0C3-1995DA64EC67}" sibTransId="{D5CAD785-C82B-4A86-BF5C-AA5043C46B2F}"/>
    <dgm:cxn modelId="{20390193-3621-4914-B546-FCA85A102D0F}" type="presOf" srcId="{214396C8-15C4-40D1-82D9-1396E30043E8}" destId="{1EBB2B45-42DF-4288-948A-D1FB9B59715E}" srcOrd="0" destOrd="0" presId="urn:microsoft.com/office/officeart/2005/8/layout/bProcess4"/>
    <dgm:cxn modelId="{E4DAE869-F544-43C2-9BB6-6B2E4A7FEB1C}" type="presOf" srcId="{0C01BC4C-2A9B-4E42-96F5-6CBA0C346CE3}" destId="{02AC6001-2549-4D6D-AAE7-AE030377A87D}" srcOrd="0" destOrd="0" presId="urn:microsoft.com/office/officeart/2005/8/layout/bProcess4"/>
    <dgm:cxn modelId="{2FF29BF9-09EA-45A3-B903-05E2D17684A0}" type="presOf" srcId="{D625FB6C-87F5-49DB-821F-6E428ADA59D8}" destId="{69EAE0C7-91F4-4D38-ADAE-99124EA02138}" srcOrd="0" destOrd="0" presId="urn:microsoft.com/office/officeart/2005/8/layout/bProcess4"/>
    <dgm:cxn modelId="{560F9E85-9A56-4C6D-937E-63B2E836441C}" srcId="{C77815FB-12F1-42B6-9093-609921D3F9C4}" destId="{24CD2B43-7BBA-4E09-B328-6F0B9641ADA5}" srcOrd="3" destOrd="0" parTransId="{F519F77C-DD76-41F7-AEB0-88DC436CC628}" sibTransId="{D625FB6C-87F5-49DB-821F-6E428ADA59D8}"/>
    <dgm:cxn modelId="{FFEA9033-A444-4EDD-B5EF-912FFF774D65}" type="presParOf" srcId="{3C2D00B1-6385-4C55-8066-DA665B4C9C27}" destId="{2C06C0B6-CC97-491C-B112-5072AC99D8D4}" srcOrd="0" destOrd="0" presId="urn:microsoft.com/office/officeart/2005/8/layout/bProcess4"/>
    <dgm:cxn modelId="{901AF8E3-713D-444A-BBD6-BB6F23974E8A}" type="presParOf" srcId="{2C06C0B6-CC97-491C-B112-5072AC99D8D4}" destId="{5CC76D77-8447-4BFA-875E-246BAA368D1E}" srcOrd="0" destOrd="0" presId="urn:microsoft.com/office/officeart/2005/8/layout/bProcess4"/>
    <dgm:cxn modelId="{CAD7D0A0-1B2E-4B39-AC0F-D7B5901AC32B}" type="presParOf" srcId="{2C06C0B6-CC97-491C-B112-5072AC99D8D4}" destId="{E910899E-5C55-4270-B49B-10B4A3500646}" srcOrd="1" destOrd="0" presId="urn:microsoft.com/office/officeart/2005/8/layout/bProcess4"/>
    <dgm:cxn modelId="{603B10FB-2130-4060-B1A3-344157A7B9D8}" type="presParOf" srcId="{3C2D00B1-6385-4C55-8066-DA665B4C9C27}" destId="{02AC6001-2549-4D6D-AAE7-AE030377A87D}" srcOrd="1" destOrd="0" presId="urn:microsoft.com/office/officeart/2005/8/layout/bProcess4"/>
    <dgm:cxn modelId="{BBFC30C1-3420-49ED-BBF6-BEFD4170FE3D}" type="presParOf" srcId="{3C2D00B1-6385-4C55-8066-DA665B4C9C27}" destId="{373CA1BD-98EF-4F81-8185-E28158379D30}" srcOrd="2" destOrd="0" presId="urn:microsoft.com/office/officeart/2005/8/layout/bProcess4"/>
    <dgm:cxn modelId="{715CBCFF-A971-4639-98FE-C48606453CAF}" type="presParOf" srcId="{373CA1BD-98EF-4F81-8185-E28158379D30}" destId="{CF81FBF4-D263-4984-8D2D-0C119BA17745}" srcOrd="0" destOrd="0" presId="urn:microsoft.com/office/officeart/2005/8/layout/bProcess4"/>
    <dgm:cxn modelId="{042A28EE-E31C-4B42-9DB1-34BF25C79157}" type="presParOf" srcId="{373CA1BD-98EF-4F81-8185-E28158379D30}" destId="{7ECF2838-BA89-49C3-9944-E9260DCFD5B6}" srcOrd="1" destOrd="0" presId="urn:microsoft.com/office/officeart/2005/8/layout/bProcess4"/>
    <dgm:cxn modelId="{57525AB7-0149-46A0-9FB3-488FA910FFB5}" type="presParOf" srcId="{3C2D00B1-6385-4C55-8066-DA665B4C9C27}" destId="{DF6CC466-194F-4921-B47A-A170AFA99098}" srcOrd="3" destOrd="0" presId="urn:microsoft.com/office/officeart/2005/8/layout/bProcess4"/>
    <dgm:cxn modelId="{8735D2E6-6185-4727-9197-881DEB34313C}" type="presParOf" srcId="{3C2D00B1-6385-4C55-8066-DA665B4C9C27}" destId="{368BB9DC-5DEA-4DBD-A0E9-D8A668186E6C}" srcOrd="4" destOrd="0" presId="urn:microsoft.com/office/officeart/2005/8/layout/bProcess4"/>
    <dgm:cxn modelId="{C2C4E8DD-CC0A-45F6-AB93-73ACBE594BFC}" type="presParOf" srcId="{368BB9DC-5DEA-4DBD-A0E9-D8A668186E6C}" destId="{E907BF94-86BD-45D5-B05E-E945D44A62FF}" srcOrd="0" destOrd="0" presId="urn:microsoft.com/office/officeart/2005/8/layout/bProcess4"/>
    <dgm:cxn modelId="{3B65F675-8227-4588-8558-9879D9C76FBC}" type="presParOf" srcId="{368BB9DC-5DEA-4DBD-A0E9-D8A668186E6C}" destId="{029EAAE7-CEDD-4A33-AC11-315145A88425}" srcOrd="1" destOrd="0" presId="urn:microsoft.com/office/officeart/2005/8/layout/bProcess4"/>
    <dgm:cxn modelId="{8117B61E-E95A-42EF-9670-FAB998306DF7}" type="presParOf" srcId="{3C2D00B1-6385-4C55-8066-DA665B4C9C27}" destId="{1EBB2B45-42DF-4288-948A-D1FB9B59715E}" srcOrd="5" destOrd="0" presId="urn:microsoft.com/office/officeart/2005/8/layout/bProcess4"/>
    <dgm:cxn modelId="{EDD932CB-8950-45C5-B776-A32F3FCBB776}" type="presParOf" srcId="{3C2D00B1-6385-4C55-8066-DA665B4C9C27}" destId="{2431364D-8329-4E93-9D1D-C7FE35D1363F}" srcOrd="6" destOrd="0" presId="urn:microsoft.com/office/officeart/2005/8/layout/bProcess4"/>
    <dgm:cxn modelId="{2DDC88A7-FFC4-43DF-BD01-CD9945BE1426}" type="presParOf" srcId="{2431364D-8329-4E93-9D1D-C7FE35D1363F}" destId="{23330724-518A-4DE5-A04B-6A00E1B7D331}" srcOrd="0" destOrd="0" presId="urn:microsoft.com/office/officeart/2005/8/layout/bProcess4"/>
    <dgm:cxn modelId="{DF6BA4BF-E83A-4F84-98E8-3CA6E37C72BA}" type="presParOf" srcId="{2431364D-8329-4E93-9D1D-C7FE35D1363F}" destId="{1433F7B1-A5DC-40C1-9995-25CB60AA9179}" srcOrd="1" destOrd="0" presId="urn:microsoft.com/office/officeart/2005/8/layout/bProcess4"/>
    <dgm:cxn modelId="{C9D9504A-BBC6-4601-B338-C1B25B19EFBA}" type="presParOf" srcId="{3C2D00B1-6385-4C55-8066-DA665B4C9C27}" destId="{69EAE0C7-91F4-4D38-ADAE-99124EA02138}" srcOrd="7" destOrd="0" presId="urn:microsoft.com/office/officeart/2005/8/layout/bProcess4"/>
    <dgm:cxn modelId="{618A8EC3-453F-4BF0-A3A5-C0280457C68C}" type="presParOf" srcId="{3C2D00B1-6385-4C55-8066-DA665B4C9C27}" destId="{88E24EF0-BD1F-4D44-AA20-41AE7D297245}" srcOrd="8" destOrd="0" presId="urn:microsoft.com/office/officeart/2005/8/layout/bProcess4"/>
    <dgm:cxn modelId="{E2F125C3-9C65-49B0-A917-D1FA2E995369}" type="presParOf" srcId="{88E24EF0-BD1F-4D44-AA20-41AE7D297245}" destId="{D5313FFA-D71E-438F-93D4-30F0E914F0FB}" srcOrd="0" destOrd="0" presId="urn:microsoft.com/office/officeart/2005/8/layout/bProcess4"/>
    <dgm:cxn modelId="{B2EF7A6E-19FF-4817-B206-35B77CC1D0D1}" type="presParOf" srcId="{88E24EF0-BD1F-4D44-AA20-41AE7D297245}" destId="{514FE857-76D7-4DFA-A10E-42D3BA25E14B}" srcOrd="1" destOrd="0" presId="urn:microsoft.com/office/officeart/2005/8/layout/bProcess4"/>
    <dgm:cxn modelId="{A9A4AB4B-8B8B-4B6E-9E16-BF95D022C313}" type="presParOf" srcId="{3C2D00B1-6385-4C55-8066-DA665B4C9C27}" destId="{B6740BD0-F3CB-434A-B909-9D9D56D948D0}" srcOrd="9" destOrd="0" presId="urn:microsoft.com/office/officeart/2005/8/layout/bProcess4"/>
    <dgm:cxn modelId="{4D8E901B-47EA-4261-92D3-137F13DED517}" type="presParOf" srcId="{3C2D00B1-6385-4C55-8066-DA665B4C9C27}" destId="{43D01609-4D5E-49B9-AD63-9F9A02F0DAC3}" srcOrd="10" destOrd="0" presId="urn:microsoft.com/office/officeart/2005/8/layout/bProcess4"/>
    <dgm:cxn modelId="{2831C83C-08FA-4180-98D4-FB0C1D2D723E}" type="presParOf" srcId="{43D01609-4D5E-49B9-AD63-9F9A02F0DAC3}" destId="{532CFE2E-A486-4DB2-9649-AA83FD14E730}" srcOrd="0" destOrd="0" presId="urn:microsoft.com/office/officeart/2005/8/layout/bProcess4"/>
    <dgm:cxn modelId="{0E2708D3-374D-4D58-B3DC-B656A87B0514}" type="presParOf" srcId="{43D01609-4D5E-49B9-AD63-9F9A02F0DAC3}" destId="{2FE264E8-4E42-40D5-8A0D-33B93B83062B}" srcOrd="1" destOrd="0" presId="urn:microsoft.com/office/officeart/2005/8/layout/bProcess4"/>
    <dgm:cxn modelId="{1DEF9DE2-CD93-452C-95C4-CCF2FF24ED97}" type="presParOf" srcId="{3C2D00B1-6385-4C55-8066-DA665B4C9C27}" destId="{8AB9248B-2AAC-4F09-B168-84F3D6FA0221}" srcOrd="11" destOrd="0" presId="urn:microsoft.com/office/officeart/2005/8/layout/bProcess4"/>
    <dgm:cxn modelId="{8547639B-0535-49BB-BA09-C3CBBB3C712B}" type="presParOf" srcId="{3C2D00B1-6385-4C55-8066-DA665B4C9C27}" destId="{2999F5CA-7A1D-4A7B-B7D3-EDB9245EE19B}" srcOrd="12" destOrd="0" presId="urn:microsoft.com/office/officeart/2005/8/layout/bProcess4"/>
    <dgm:cxn modelId="{A74253ED-9D7B-4094-B0C5-DD2D5898BFCD}" type="presParOf" srcId="{2999F5CA-7A1D-4A7B-B7D3-EDB9245EE19B}" destId="{0A03F9BD-081D-45CA-AE84-E3FFCFF77A57}" srcOrd="0" destOrd="0" presId="urn:microsoft.com/office/officeart/2005/8/layout/bProcess4"/>
    <dgm:cxn modelId="{3AA75707-B251-41BC-B563-823B286FC25B}" type="presParOf" srcId="{2999F5CA-7A1D-4A7B-B7D3-EDB9245EE19B}" destId="{6CC51E5F-47B6-4802-BFE3-088A7A67DB71}" srcOrd="1" destOrd="0" presId="urn:microsoft.com/office/officeart/2005/8/layout/bProcess4"/>
    <dgm:cxn modelId="{771C9A20-06C6-411C-9DE4-44333EA932DB}" type="presParOf" srcId="{3C2D00B1-6385-4C55-8066-DA665B4C9C27}" destId="{3AC1A714-5897-4DC3-B93E-B4FC6460A40C}" srcOrd="13" destOrd="0" presId="urn:microsoft.com/office/officeart/2005/8/layout/bProcess4"/>
    <dgm:cxn modelId="{C68C77DB-76FF-4368-958D-BCC320DB9017}" type="presParOf" srcId="{3C2D00B1-6385-4C55-8066-DA665B4C9C27}" destId="{F4854038-88DA-4161-8A90-AB51EA754D1C}" srcOrd="14" destOrd="0" presId="urn:microsoft.com/office/officeart/2005/8/layout/bProcess4"/>
    <dgm:cxn modelId="{3512FEEB-86D0-488E-A319-5C9EB0BCD285}" type="presParOf" srcId="{F4854038-88DA-4161-8A90-AB51EA754D1C}" destId="{6A209C5D-451C-4A75-BEB9-749B5D04BA01}" srcOrd="0" destOrd="0" presId="urn:microsoft.com/office/officeart/2005/8/layout/bProcess4"/>
    <dgm:cxn modelId="{850DFF5F-70FD-426C-BE7F-53B6FC4F3D40}" type="presParOf" srcId="{F4854038-88DA-4161-8A90-AB51EA754D1C}" destId="{A85DD696-C0FE-428C-9FDA-8377105B48A0}"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AC6001-2549-4D6D-AAE7-AE030377A87D}">
      <dsp:nvSpPr>
        <dsp:cNvPr id="0" name=""/>
        <dsp:cNvSpPr/>
      </dsp:nvSpPr>
      <dsp:spPr>
        <a:xfrm rot="5400000">
          <a:off x="542991" y="1130012"/>
          <a:ext cx="1767615" cy="213082"/>
        </a:xfrm>
        <a:prstGeom prst="rect">
          <a:avLst/>
        </a:prstGeom>
        <a:solidFill>
          <a:schemeClr val="accent1">
            <a:tint val="60000"/>
            <a:hueOff val="0"/>
            <a:satOff val="0"/>
            <a:lumOff val="0"/>
            <a:alphaOff val="0"/>
          </a:schemeClr>
        </a:solidFill>
        <a:ln>
          <a:noFill/>
        </a:ln>
        <a:effectLst>
          <a:outerShdw blurRad="38100" dist="25400" dir="5400000" rotWithShape="0">
            <a:srgbClr val="000000">
              <a:alpha val="35000"/>
            </a:srgbClr>
          </a:outerShdw>
        </a:effectLst>
        <a:sp3d z="-211800">
          <a:bevelT w="40600" h="20600" prst="relaxedInset"/>
        </a:sp3d>
      </dsp:spPr>
      <dsp:style>
        <a:lnRef idx="0">
          <a:scrgbClr r="0" g="0" b="0"/>
        </a:lnRef>
        <a:fillRef idx="1">
          <a:scrgbClr r="0" g="0" b="0"/>
        </a:fillRef>
        <a:effectRef idx="2">
          <a:scrgbClr r="0" g="0" b="0"/>
        </a:effectRef>
        <a:fontRef idx="minor"/>
      </dsp:style>
    </dsp:sp>
    <dsp:sp modelId="{E910899E-5C55-4270-B49B-10B4A3500646}">
      <dsp:nvSpPr>
        <dsp:cNvPr id="0" name=""/>
        <dsp:cNvSpPr/>
      </dsp:nvSpPr>
      <dsp:spPr>
        <a:xfrm>
          <a:off x="949249" y="1378"/>
          <a:ext cx="2367578" cy="1420547"/>
        </a:xfrm>
        <a:prstGeom prst="roundRect">
          <a:avLst>
            <a:gd name="adj" fmla="val 1000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Importing the data</a:t>
          </a:r>
          <a:endParaRPr lang="en-US" sz="1600" kern="1200" dirty="0"/>
        </a:p>
      </dsp:txBody>
      <dsp:txXfrm>
        <a:off x="990855" y="42984"/>
        <a:ext cx="2284366" cy="1337335"/>
      </dsp:txXfrm>
    </dsp:sp>
    <dsp:sp modelId="{DF6CC466-194F-4921-B47A-A170AFA99098}">
      <dsp:nvSpPr>
        <dsp:cNvPr id="0" name=""/>
        <dsp:cNvSpPr/>
      </dsp:nvSpPr>
      <dsp:spPr>
        <a:xfrm rot="5400000">
          <a:off x="542991" y="2905696"/>
          <a:ext cx="1767615" cy="213082"/>
        </a:xfrm>
        <a:prstGeom prst="rect">
          <a:avLst/>
        </a:prstGeom>
        <a:solidFill>
          <a:schemeClr val="accent1">
            <a:tint val="60000"/>
            <a:hueOff val="0"/>
            <a:satOff val="0"/>
            <a:lumOff val="0"/>
            <a:alphaOff val="0"/>
          </a:schemeClr>
        </a:solidFill>
        <a:ln>
          <a:noFill/>
        </a:ln>
        <a:effectLst>
          <a:outerShdw blurRad="38100" dist="25400" dir="5400000" rotWithShape="0">
            <a:srgbClr val="000000">
              <a:alpha val="35000"/>
            </a:srgbClr>
          </a:outerShdw>
        </a:effectLst>
        <a:sp3d z="-211800">
          <a:bevelT w="40600" h="20600" prst="relaxedInset"/>
        </a:sp3d>
      </dsp:spPr>
      <dsp:style>
        <a:lnRef idx="0">
          <a:scrgbClr r="0" g="0" b="0"/>
        </a:lnRef>
        <a:fillRef idx="1">
          <a:scrgbClr r="0" g="0" b="0"/>
        </a:fillRef>
        <a:effectRef idx="2">
          <a:scrgbClr r="0" g="0" b="0"/>
        </a:effectRef>
        <a:fontRef idx="minor"/>
      </dsp:style>
    </dsp:sp>
    <dsp:sp modelId="{7ECF2838-BA89-49C3-9944-E9260DCFD5B6}">
      <dsp:nvSpPr>
        <dsp:cNvPr id="0" name=""/>
        <dsp:cNvSpPr/>
      </dsp:nvSpPr>
      <dsp:spPr>
        <a:xfrm>
          <a:off x="949249" y="1777062"/>
          <a:ext cx="2367578" cy="1420547"/>
        </a:xfrm>
        <a:prstGeom prst="roundRect">
          <a:avLst>
            <a:gd name="adj" fmla="val 1000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Data Validation</a:t>
          </a:r>
          <a:endParaRPr lang="en-US" sz="1600" kern="1200" dirty="0"/>
        </a:p>
      </dsp:txBody>
      <dsp:txXfrm>
        <a:off x="990855" y="1818668"/>
        <a:ext cx="2284366" cy="1337335"/>
      </dsp:txXfrm>
    </dsp:sp>
    <dsp:sp modelId="{1EBB2B45-42DF-4288-948A-D1FB9B59715E}">
      <dsp:nvSpPr>
        <dsp:cNvPr id="0" name=""/>
        <dsp:cNvSpPr/>
      </dsp:nvSpPr>
      <dsp:spPr>
        <a:xfrm rot="1509">
          <a:off x="1430833" y="3794227"/>
          <a:ext cx="3140811" cy="213082"/>
        </a:xfrm>
        <a:prstGeom prst="rect">
          <a:avLst/>
        </a:prstGeom>
        <a:solidFill>
          <a:schemeClr val="accent1">
            <a:tint val="60000"/>
            <a:hueOff val="0"/>
            <a:satOff val="0"/>
            <a:lumOff val="0"/>
            <a:alphaOff val="0"/>
          </a:schemeClr>
        </a:solidFill>
        <a:ln>
          <a:noFill/>
        </a:ln>
        <a:effectLst>
          <a:outerShdw blurRad="38100" dist="25400" dir="5400000" rotWithShape="0">
            <a:srgbClr val="000000">
              <a:alpha val="35000"/>
            </a:srgbClr>
          </a:outerShdw>
        </a:effectLst>
        <a:sp3d z="-211800">
          <a:bevelT w="40600" h="20600" prst="relaxedInset"/>
        </a:sp3d>
      </dsp:spPr>
      <dsp:style>
        <a:lnRef idx="0">
          <a:scrgbClr r="0" g="0" b="0"/>
        </a:lnRef>
        <a:fillRef idx="1">
          <a:scrgbClr r="0" g="0" b="0"/>
        </a:fillRef>
        <a:effectRef idx="2">
          <a:scrgbClr r="0" g="0" b="0"/>
        </a:effectRef>
        <a:fontRef idx="minor"/>
      </dsp:style>
    </dsp:sp>
    <dsp:sp modelId="{029EAAE7-CEDD-4A33-AC11-315145A88425}">
      <dsp:nvSpPr>
        <dsp:cNvPr id="0" name=""/>
        <dsp:cNvSpPr/>
      </dsp:nvSpPr>
      <dsp:spPr>
        <a:xfrm>
          <a:off x="949249" y="3552746"/>
          <a:ext cx="2367578" cy="1420547"/>
        </a:xfrm>
        <a:prstGeom prst="roundRect">
          <a:avLst>
            <a:gd name="adj" fmla="val 1000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Data Exploration</a:t>
          </a:r>
          <a:endParaRPr lang="en-US" sz="1600" kern="1200" dirty="0"/>
        </a:p>
      </dsp:txBody>
      <dsp:txXfrm>
        <a:off x="990855" y="3594352"/>
        <a:ext cx="2284366" cy="1337335"/>
      </dsp:txXfrm>
    </dsp:sp>
    <dsp:sp modelId="{69EAE0C7-91F4-4D38-ADAE-99124EA02138}">
      <dsp:nvSpPr>
        <dsp:cNvPr id="0" name=""/>
        <dsp:cNvSpPr/>
      </dsp:nvSpPr>
      <dsp:spPr>
        <a:xfrm rot="16200000">
          <a:off x="3691182" y="2906385"/>
          <a:ext cx="1768994" cy="213082"/>
        </a:xfrm>
        <a:prstGeom prst="rect">
          <a:avLst/>
        </a:prstGeom>
        <a:solidFill>
          <a:schemeClr val="accent1">
            <a:tint val="60000"/>
            <a:hueOff val="0"/>
            <a:satOff val="0"/>
            <a:lumOff val="0"/>
            <a:alphaOff val="0"/>
          </a:schemeClr>
        </a:solidFill>
        <a:ln>
          <a:noFill/>
        </a:ln>
        <a:effectLst>
          <a:outerShdw blurRad="38100" dist="25400" dir="5400000" rotWithShape="0">
            <a:srgbClr val="000000">
              <a:alpha val="35000"/>
            </a:srgbClr>
          </a:outerShdw>
        </a:effectLst>
        <a:sp3d z="-211800">
          <a:bevelT w="40600" h="20600" prst="relaxedInset"/>
        </a:sp3d>
      </dsp:spPr>
      <dsp:style>
        <a:lnRef idx="0">
          <a:scrgbClr r="0" g="0" b="0"/>
        </a:lnRef>
        <a:fillRef idx="1">
          <a:scrgbClr r="0" g="0" b="0"/>
        </a:fillRef>
        <a:effectRef idx="2">
          <a:scrgbClr r="0" g="0" b="0"/>
        </a:effectRef>
        <a:fontRef idx="minor"/>
      </dsp:style>
    </dsp:sp>
    <dsp:sp modelId="{1433F7B1-A5DC-40C1-9995-25CB60AA9179}">
      <dsp:nvSpPr>
        <dsp:cNvPr id="0" name=""/>
        <dsp:cNvSpPr/>
      </dsp:nvSpPr>
      <dsp:spPr>
        <a:xfrm>
          <a:off x="4098129" y="3554124"/>
          <a:ext cx="2367578" cy="1420547"/>
        </a:xfrm>
        <a:prstGeom prst="roundRect">
          <a:avLst>
            <a:gd name="adj" fmla="val 1000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Data Preprocessing</a:t>
          </a:r>
          <a:endParaRPr lang="en-US" sz="1600" kern="1200" dirty="0"/>
        </a:p>
      </dsp:txBody>
      <dsp:txXfrm>
        <a:off x="4139735" y="3595730"/>
        <a:ext cx="2284366" cy="1337335"/>
      </dsp:txXfrm>
    </dsp:sp>
    <dsp:sp modelId="{B6740BD0-F3CB-434A-B909-9D9D56D948D0}">
      <dsp:nvSpPr>
        <dsp:cNvPr id="0" name=""/>
        <dsp:cNvSpPr/>
      </dsp:nvSpPr>
      <dsp:spPr>
        <a:xfrm rot="16200000">
          <a:off x="3691871" y="1130012"/>
          <a:ext cx="1767615" cy="213082"/>
        </a:xfrm>
        <a:prstGeom prst="rect">
          <a:avLst/>
        </a:prstGeom>
        <a:solidFill>
          <a:schemeClr val="accent1">
            <a:tint val="60000"/>
            <a:hueOff val="0"/>
            <a:satOff val="0"/>
            <a:lumOff val="0"/>
            <a:alphaOff val="0"/>
          </a:schemeClr>
        </a:solidFill>
        <a:ln>
          <a:noFill/>
        </a:ln>
        <a:effectLst>
          <a:outerShdw blurRad="38100" dist="25400" dir="5400000" rotWithShape="0">
            <a:srgbClr val="000000">
              <a:alpha val="35000"/>
            </a:srgbClr>
          </a:outerShdw>
        </a:effectLst>
        <a:sp3d z="-211800">
          <a:bevelT w="40600" h="20600" prst="relaxedInset"/>
        </a:sp3d>
      </dsp:spPr>
      <dsp:style>
        <a:lnRef idx="0">
          <a:scrgbClr r="0" g="0" b="0"/>
        </a:lnRef>
        <a:fillRef idx="1">
          <a:scrgbClr r="0" g="0" b="0"/>
        </a:fillRef>
        <a:effectRef idx="2">
          <a:scrgbClr r="0" g="0" b="0"/>
        </a:effectRef>
        <a:fontRef idx="minor"/>
      </dsp:style>
    </dsp:sp>
    <dsp:sp modelId="{514FE857-76D7-4DFA-A10E-42D3BA25E14B}">
      <dsp:nvSpPr>
        <dsp:cNvPr id="0" name=""/>
        <dsp:cNvSpPr/>
      </dsp:nvSpPr>
      <dsp:spPr>
        <a:xfrm>
          <a:off x="4098129" y="1777062"/>
          <a:ext cx="2367578" cy="1420547"/>
        </a:xfrm>
        <a:prstGeom prst="roundRect">
          <a:avLst>
            <a:gd name="adj" fmla="val 1000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Feature Engineering</a:t>
          </a:r>
          <a:endParaRPr lang="en-US" sz="1600" kern="1200" dirty="0"/>
        </a:p>
      </dsp:txBody>
      <dsp:txXfrm>
        <a:off x="4139735" y="1818668"/>
        <a:ext cx="2284366" cy="1337335"/>
      </dsp:txXfrm>
    </dsp:sp>
    <dsp:sp modelId="{8AB9248B-2AAC-4F09-B168-84F3D6FA0221}">
      <dsp:nvSpPr>
        <dsp:cNvPr id="0" name=""/>
        <dsp:cNvSpPr/>
      </dsp:nvSpPr>
      <dsp:spPr>
        <a:xfrm>
          <a:off x="4579713" y="242170"/>
          <a:ext cx="3140811" cy="213082"/>
        </a:xfrm>
        <a:prstGeom prst="rect">
          <a:avLst/>
        </a:prstGeom>
        <a:solidFill>
          <a:schemeClr val="accent1">
            <a:tint val="60000"/>
            <a:hueOff val="0"/>
            <a:satOff val="0"/>
            <a:lumOff val="0"/>
            <a:alphaOff val="0"/>
          </a:schemeClr>
        </a:solidFill>
        <a:ln>
          <a:noFill/>
        </a:ln>
        <a:effectLst>
          <a:outerShdw blurRad="38100" dist="25400" dir="5400000" rotWithShape="0">
            <a:srgbClr val="000000">
              <a:alpha val="35000"/>
            </a:srgbClr>
          </a:outerShdw>
        </a:effectLst>
        <a:sp3d z="-211800">
          <a:bevelT w="40600" h="20600" prst="relaxedInset"/>
        </a:sp3d>
      </dsp:spPr>
      <dsp:style>
        <a:lnRef idx="0">
          <a:scrgbClr r="0" g="0" b="0"/>
        </a:lnRef>
        <a:fillRef idx="1">
          <a:scrgbClr r="0" g="0" b="0"/>
        </a:fillRef>
        <a:effectRef idx="2">
          <a:scrgbClr r="0" g="0" b="0"/>
        </a:effectRef>
        <a:fontRef idx="minor"/>
      </dsp:style>
    </dsp:sp>
    <dsp:sp modelId="{2FE264E8-4E42-40D5-8A0D-33B93B83062B}">
      <dsp:nvSpPr>
        <dsp:cNvPr id="0" name=""/>
        <dsp:cNvSpPr/>
      </dsp:nvSpPr>
      <dsp:spPr>
        <a:xfrm>
          <a:off x="4098129" y="1378"/>
          <a:ext cx="2367578" cy="1420547"/>
        </a:xfrm>
        <a:prstGeom prst="roundRect">
          <a:avLst>
            <a:gd name="adj" fmla="val 1000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Transformation/Scaling</a:t>
          </a:r>
          <a:endParaRPr lang="en-US" sz="1600" kern="1200" dirty="0"/>
        </a:p>
      </dsp:txBody>
      <dsp:txXfrm>
        <a:off x="4139735" y="42984"/>
        <a:ext cx="2284366" cy="1337335"/>
      </dsp:txXfrm>
    </dsp:sp>
    <dsp:sp modelId="{3AC1A714-5897-4DC3-B93E-B4FC6460A40C}">
      <dsp:nvSpPr>
        <dsp:cNvPr id="0" name=""/>
        <dsp:cNvSpPr/>
      </dsp:nvSpPr>
      <dsp:spPr>
        <a:xfrm rot="5400000">
          <a:off x="6840750" y="1130012"/>
          <a:ext cx="1767615" cy="213082"/>
        </a:xfrm>
        <a:prstGeom prst="rect">
          <a:avLst/>
        </a:prstGeom>
        <a:solidFill>
          <a:schemeClr val="accent1">
            <a:tint val="60000"/>
            <a:hueOff val="0"/>
            <a:satOff val="0"/>
            <a:lumOff val="0"/>
            <a:alphaOff val="0"/>
          </a:schemeClr>
        </a:solidFill>
        <a:ln>
          <a:noFill/>
        </a:ln>
        <a:effectLst>
          <a:outerShdw blurRad="38100" dist="25400" dir="5400000" rotWithShape="0">
            <a:srgbClr val="000000">
              <a:alpha val="35000"/>
            </a:srgbClr>
          </a:outerShdw>
        </a:effectLst>
        <a:sp3d z="-211800">
          <a:bevelT w="40600" h="20600" prst="relaxedInset"/>
        </a:sp3d>
      </dsp:spPr>
      <dsp:style>
        <a:lnRef idx="0">
          <a:scrgbClr r="0" g="0" b="0"/>
        </a:lnRef>
        <a:fillRef idx="1">
          <a:scrgbClr r="0" g="0" b="0"/>
        </a:fillRef>
        <a:effectRef idx="2">
          <a:scrgbClr r="0" g="0" b="0"/>
        </a:effectRef>
        <a:fontRef idx="minor"/>
      </dsp:style>
    </dsp:sp>
    <dsp:sp modelId="{6CC51E5F-47B6-4802-BFE3-088A7A67DB71}">
      <dsp:nvSpPr>
        <dsp:cNvPr id="0" name=""/>
        <dsp:cNvSpPr/>
      </dsp:nvSpPr>
      <dsp:spPr>
        <a:xfrm>
          <a:off x="7247008" y="1378"/>
          <a:ext cx="2367578" cy="1420547"/>
        </a:xfrm>
        <a:prstGeom prst="roundRect">
          <a:avLst>
            <a:gd name="adj" fmla="val 1000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Model Building</a:t>
          </a:r>
          <a:endParaRPr lang="en-US" sz="1600" kern="1200" dirty="0"/>
        </a:p>
      </dsp:txBody>
      <dsp:txXfrm>
        <a:off x="7288614" y="42984"/>
        <a:ext cx="2284366" cy="1337335"/>
      </dsp:txXfrm>
    </dsp:sp>
    <dsp:sp modelId="{A85DD696-C0FE-428C-9FDA-8377105B48A0}">
      <dsp:nvSpPr>
        <dsp:cNvPr id="0" name=""/>
        <dsp:cNvSpPr/>
      </dsp:nvSpPr>
      <dsp:spPr>
        <a:xfrm>
          <a:off x="7247008" y="1777062"/>
          <a:ext cx="2367578" cy="1420547"/>
        </a:xfrm>
        <a:prstGeom prst="roundRect">
          <a:avLst>
            <a:gd name="adj" fmla="val 1000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Metrics</a:t>
          </a:r>
          <a:endParaRPr lang="en-US" sz="1600" kern="1200" dirty="0"/>
        </a:p>
      </dsp:txBody>
      <dsp:txXfrm>
        <a:off x="7288614" y="1818668"/>
        <a:ext cx="2284366" cy="1337335"/>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2859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1779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714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4526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3561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0870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4498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6315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8785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2542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3113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3412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7525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8760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1052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8757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3/5/2021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4292616"/>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2572" y="872455"/>
            <a:ext cx="9767553" cy="1954635"/>
          </a:xfrm>
        </p:spPr>
        <p:txBody>
          <a:bodyPr/>
          <a:lstStyle/>
          <a:p>
            <a:pPr algn="ctr"/>
            <a:r>
              <a:rPr lang="en-IN" dirty="0" smtClean="0"/>
              <a:t>Housing price prediction</a:t>
            </a:r>
            <a:endParaRPr lang="en-IN" dirty="0"/>
          </a:p>
        </p:txBody>
      </p:sp>
      <p:sp>
        <p:nvSpPr>
          <p:cNvPr id="3" name="Subtitle 2"/>
          <p:cNvSpPr>
            <a:spLocks noGrp="1"/>
          </p:cNvSpPr>
          <p:nvPr>
            <p:ph type="subTitle" idx="1"/>
          </p:nvPr>
        </p:nvSpPr>
        <p:spPr>
          <a:xfrm>
            <a:off x="1812022" y="4385732"/>
            <a:ext cx="9348103" cy="2065402"/>
          </a:xfrm>
        </p:spPr>
        <p:txBody>
          <a:bodyPr/>
          <a:lstStyle/>
          <a:p>
            <a:r>
              <a:rPr lang="en-IN" sz="2400" dirty="0" smtClean="0"/>
              <a:t>Lahari .s.k.</a:t>
            </a:r>
          </a:p>
          <a:p>
            <a:r>
              <a:rPr lang="en-IN" sz="1600" dirty="0" smtClean="0">
                <a:effectLst>
                  <a:outerShdw blurRad="38100" dist="38100" dir="2700000" algn="tl">
                    <a:srgbClr val="000000">
                      <a:alpha val="43137"/>
                    </a:srgbClr>
                  </a:outerShdw>
                </a:effectLst>
              </a:rPr>
              <a:t>Intern,</a:t>
            </a:r>
          </a:p>
          <a:p>
            <a:r>
              <a:rPr lang="en-IN" sz="1600" dirty="0" smtClean="0">
                <a:effectLst>
                  <a:outerShdw blurRad="38100" dist="38100" dir="2700000" algn="tl">
                    <a:srgbClr val="000000">
                      <a:alpha val="43137"/>
                    </a:srgbClr>
                  </a:outerShdw>
                </a:effectLst>
              </a:rPr>
              <a:t> flip robo </a:t>
            </a:r>
            <a:r>
              <a:rPr lang="en-IN" sz="1600" dirty="0" smtClean="0"/>
              <a:t> technologies</a:t>
            </a:r>
            <a:endParaRPr lang="en-IN" sz="1600" dirty="0"/>
          </a:p>
        </p:txBody>
      </p:sp>
    </p:spTree>
    <p:extLst>
      <p:ext uri="{BB962C8B-B14F-4D97-AF65-F5344CB8AC3E}">
        <p14:creationId xmlns:p14="http://schemas.microsoft.com/office/powerpoint/2010/main" val="856127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Label Encoder</a:t>
            </a:r>
            <a:endParaRPr lang="en-IN" dirty="0"/>
          </a:p>
        </p:txBody>
      </p:sp>
      <p:sp>
        <p:nvSpPr>
          <p:cNvPr id="3" name="Content Placeholder 2"/>
          <p:cNvSpPr>
            <a:spLocks noGrp="1"/>
          </p:cNvSpPr>
          <p:nvPr>
            <p:ph idx="1"/>
          </p:nvPr>
        </p:nvSpPr>
        <p:spPr/>
        <p:txBody>
          <a:bodyPr/>
          <a:lstStyle/>
          <a:p>
            <a:r>
              <a:rPr lang="en-IN" dirty="0" smtClean="0"/>
              <a:t>Label </a:t>
            </a:r>
            <a:r>
              <a:rPr lang="en-IN" dirty="0"/>
              <a:t>Encoding is used to convert the categorical features into the numeric ones. One of the alternative for the label encoding is get dummies. The decision for choosing label encoder in place of get dummies is that when get dummies is implemented there will be increase in the dimensions. The size is already bit large. It might consume much larger space. Due to space constraint </a:t>
            </a:r>
            <a:r>
              <a:rPr lang="en-IN" dirty="0" err="1" smtClean="0"/>
              <a:t>Labelencoder</a:t>
            </a:r>
            <a:r>
              <a:rPr lang="en-IN" dirty="0" smtClean="0"/>
              <a:t> </a:t>
            </a:r>
            <a:r>
              <a:rPr lang="en-IN" dirty="0"/>
              <a:t>was apt</a:t>
            </a:r>
            <a:r>
              <a:rPr lang="en-IN" dirty="0" smtClean="0"/>
              <a:t>.</a:t>
            </a:r>
          </a:p>
          <a:p>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472" y="4193377"/>
            <a:ext cx="6619009" cy="1760614"/>
          </a:xfrm>
          <a:prstGeom prst="rect">
            <a:avLst/>
          </a:prstGeom>
        </p:spPr>
      </p:pic>
    </p:spTree>
    <p:extLst>
      <p:ext uri="{BB962C8B-B14F-4D97-AF65-F5344CB8AC3E}">
        <p14:creationId xmlns:p14="http://schemas.microsoft.com/office/powerpoint/2010/main" val="2774249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pPr algn="ctr"/>
            <a:r>
              <a:rPr lang="en-IN" dirty="0" smtClean="0"/>
              <a:t>PCA</a:t>
            </a:r>
            <a:endParaRPr lang="en-IN" dirty="0"/>
          </a:p>
        </p:txBody>
      </p:sp>
      <p:sp>
        <p:nvSpPr>
          <p:cNvPr id="3" name="Content Placeholder 2"/>
          <p:cNvSpPr>
            <a:spLocks noGrp="1"/>
          </p:cNvSpPr>
          <p:nvPr>
            <p:ph idx="1"/>
          </p:nvPr>
        </p:nvSpPr>
        <p:spPr>
          <a:xfrm>
            <a:off x="677334" y="1371601"/>
            <a:ext cx="8596668" cy="4669762"/>
          </a:xfrm>
        </p:spPr>
        <p:txBody>
          <a:bodyPr/>
          <a:lstStyle/>
          <a:p>
            <a:r>
              <a:rPr lang="en-IN" dirty="0"/>
              <a:t>The most important use of PCA is to represent a multivariate data table as smaller set of variables (summary indices) in order to observe trends, jump clusters and outliers. This overview may uncover the relationships between observations and </a:t>
            </a:r>
            <a:r>
              <a:rPr lang="en-IN" dirty="0" smtClean="0"/>
              <a:t>variables</a:t>
            </a:r>
            <a:r>
              <a:rPr lang="en-IN" dirty="0"/>
              <a:t>, and among the variables</a:t>
            </a:r>
            <a:r>
              <a:rPr lang="en-IN" dirty="0" smtClean="0"/>
              <a:t>.</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8409" y="2708847"/>
            <a:ext cx="5973188" cy="2725598"/>
          </a:xfrm>
          <a:prstGeom prst="rect">
            <a:avLst/>
          </a:prstGeom>
        </p:spPr>
      </p:pic>
    </p:spTree>
    <p:extLst>
      <p:ext uri="{BB962C8B-B14F-4D97-AF65-F5344CB8AC3E}">
        <p14:creationId xmlns:p14="http://schemas.microsoft.com/office/powerpoint/2010/main" val="472587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00991"/>
          </a:xfrm>
        </p:spPr>
        <p:txBody>
          <a:bodyPr/>
          <a:lstStyle/>
          <a:p>
            <a:pPr algn="ctr"/>
            <a:r>
              <a:rPr lang="en-IN" dirty="0" smtClean="0"/>
              <a:t>Standard Scalar</a:t>
            </a:r>
            <a:endParaRPr lang="en-IN" dirty="0"/>
          </a:p>
        </p:txBody>
      </p:sp>
      <p:sp>
        <p:nvSpPr>
          <p:cNvPr id="3" name="Content Placeholder 2"/>
          <p:cNvSpPr>
            <a:spLocks noGrp="1"/>
          </p:cNvSpPr>
          <p:nvPr>
            <p:ph idx="1"/>
          </p:nvPr>
        </p:nvSpPr>
        <p:spPr/>
        <p:txBody>
          <a:bodyPr/>
          <a:lstStyle/>
          <a:p>
            <a:r>
              <a:rPr lang="en-IN" dirty="0"/>
              <a:t>Standard scaler is used to scale all values in the same range so that the </a:t>
            </a:r>
            <a:r>
              <a:rPr lang="en-IN" dirty="0" err="1"/>
              <a:t>the</a:t>
            </a:r>
            <a:r>
              <a:rPr lang="en-IN" dirty="0"/>
              <a:t> graph becomes normalized, mean somewhere lies</a:t>
            </a:r>
            <a:r>
              <a:rPr lang="en-IN" b="1" dirty="0"/>
              <a:t> nearly 0.</a:t>
            </a: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4955" y="2849830"/>
            <a:ext cx="6939571" cy="2220934"/>
          </a:xfrm>
          <a:prstGeom prst="rect">
            <a:avLst/>
          </a:prstGeom>
        </p:spPr>
      </p:pic>
    </p:spTree>
    <p:extLst>
      <p:ext uri="{BB962C8B-B14F-4D97-AF65-F5344CB8AC3E}">
        <p14:creationId xmlns:p14="http://schemas.microsoft.com/office/powerpoint/2010/main" val="4204110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2391"/>
          </a:xfrm>
        </p:spPr>
        <p:txBody>
          <a:bodyPr/>
          <a:lstStyle/>
          <a:p>
            <a:pPr algn="ctr"/>
            <a:r>
              <a:rPr lang="en-IN" dirty="0" smtClean="0"/>
              <a:t>Model Building</a:t>
            </a:r>
            <a:endParaRPr lang="en-IN" dirty="0"/>
          </a:p>
        </p:txBody>
      </p:sp>
      <p:sp>
        <p:nvSpPr>
          <p:cNvPr id="3" name="Content Placeholder 2"/>
          <p:cNvSpPr>
            <a:spLocks noGrp="1"/>
          </p:cNvSpPr>
          <p:nvPr>
            <p:ph idx="1"/>
          </p:nvPr>
        </p:nvSpPr>
        <p:spPr>
          <a:xfrm>
            <a:off x="677334" y="1381991"/>
            <a:ext cx="8596668" cy="4659371"/>
          </a:xfrm>
        </p:spPr>
        <p:txBody>
          <a:bodyPr/>
          <a:lstStyle/>
          <a:p>
            <a:r>
              <a:rPr lang="en-IN" dirty="0" smtClean="0"/>
              <a:t>Algorithms used </a:t>
            </a:r>
          </a:p>
          <a:p>
            <a:pPr marL="0" lvl="0" indent="0">
              <a:buNone/>
            </a:pPr>
            <a:r>
              <a:rPr lang="en-IN" dirty="0" smtClean="0"/>
              <a:t>1.LinearRegression</a:t>
            </a:r>
            <a:endParaRPr lang="en-IN" dirty="0"/>
          </a:p>
          <a:p>
            <a:pPr marL="0" lvl="0" indent="0">
              <a:buNone/>
            </a:pPr>
            <a:r>
              <a:rPr lang="en-IN" dirty="0" smtClean="0"/>
              <a:t>2.BayesianRidge</a:t>
            </a:r>
            <a:endParaRPr lang="en-IN" dirty="0"/>
          </a:p>
          <a:p>
            <a:pPr marL="0" lvl="0" indent="0">
              <a:buNone/>
            </a:pPr>
            <a:r>
              <a:rPr lang="en-IN" dirty="0" smtClean="0"/>
              <a:t>3.Lasso</a:t>
            </a:r>
            <a:endParaRPr lang="en-IN" dirty="0"/>
          </a:p>
          <a:p>
            <a:pPr marL="0" lvl="0" indent="0">
              <a:buNone/>
            </a:pPr>
            <a:r>
              <a:rPr lang="en-IN" dirty="0" smtClean="0"/>
              <a:t>4.Ridge</a:t>
            </a:r>
            <a:endParaRPr lang="en-IN" dirty="0"/>
          </a:p>
          <a:p>
            <a:pPr marL="0" lvl="0" indent="0">
              <a:buNone/>
            </a:pPr>
            <a:r>
              <a:rPr lang="en-IN" dirty="0" smtClean="0"/>
              <a:t>5.RandomForestRegressor</a:t>
            </a:r>
            <a:endParaRPr lang="en-IN" dirty="0"/>
          </a:p>
          <a:p>
            <a:pPr marL="0" lvl="0" indent="0">
              <a:buNone/>
            </a:pPr>
            <a:r>
              <a:rPr lang="en-IN" dirty="0" smtClean="0"/>
              <a:t>6.ExtraTreesRegressor</a:t>
            </a:r>
            <a:endParaRPr lang="en-IN" dirty="0"/>
          </a:p>
          <a:p>
            <a:pPr marL="0" indent="0">
              <a:buNone/>
            </a:pPr>
            <a:r>
              <a:rPr lang="en-IN" dirty="0" smtClean="0"/>
              <a:t>7.DecisionTreeRegressor</a:t>
            </a:r>
          </a:p>
          <a:p>
            <a:pPr>
              <a:buFont typeface="+mj-lt"/>
              <a:buAutoNum type="arabicPeriod"/>
            </a:pPr>
            <a:endParaRPr lang="en-IN" dirty="0"/>
          </a:p>
        </p:txBody>
      </p:sp>
    </p:spTree>
    <p:extLst>
      <p:ext uri="{BB962C8B-B14F-4D97-AF65-F5344CB8AC3E}">
        <p14:creationId xmlns:p14="http://schemas.microsoft.com/office/powerpoint/2010/main" val="2798977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Metrics Calculation</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03641983"/>
              </p:ext>
            </p:extLst>
          </p:nvPr>
        </p:nvGraphicFramePr>
        <p:xfrm>
          <a:off x="677863" y="1226128"/>
          <a:ext cx="8596312" cy="48158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05609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Suitable Metrics</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b="1" dirty="0"/>
              <a:t>1.R2_Score</a:t>
            </a:r>
            <a:r>
              <a:rPr lang="en-IN" dirty="0"/>
              <a:t>:</a:t>
            </a:r>
          </a:p>
          <a:p>
            <a:pPr marL="0" indent="0">
              <a:buNone/>
            </a:pPr>
            <a:r>
              <a:rPr lang="en-IN" dirty="0"/>
              <a:t>R-squared is a goodness-of-fit measure for linear regression models. This statistic indicates the percentage of the variance in the dependent variable that the independent variables explain collectively. R-squared measures the strength of the relationship between your model and the dependent variable on a convenient 0 – 100% scale.</a:t>
            </a:r>
          </a:p>
          <a:p>
            <a:pPr marL="0" indent="0">
              <a:buNone/>
            </a:pPr>
            <a:r>
              <a:rPr lang="en-IN" dirty="0"/>
              <a:t> </a:t>
            </a:r>
          </a:p>
          <a:p>
            <a:pPr marL="0" indent="0">
              <a:buNone/>
            </a:pPr>
            <a:r>
              <a:rPr lang="en-IN" b="1" dirty="0"/>
              <a:t>2. Mean absolute error:</a:t>
            </a:r>
            <a:endParaRPr lang="en-IN" dirty="0"/>
          </a:p>
          <a:p>
            <a:pPr marL="0" indent="0">
              <a:buNone/>
            </a:pPr>
            <a:r>
              <a:rPr lang="en-IN" dirty="0"/>
              <a:t>Mean Absolute Error, also known as MAE, is one of the many metrics for summarizing and assessing the quality of a machine learning model. ... Given any test data-set, Mean Absolute Error of your model refers to the mean of the absolute values of each prediction error on all instances of the test data-set.</a:t>
            </a:r>
          </a:p>
          <a:p>
            <a:pPr marL="0" indent="0">
              <a:buNone/>
            </a:pPr>
            <a:r>
              <a:rPr lang="en-IN" dirty="0"/>
              <a:t> </a:t>
            </a:r>
          </a:p>
          <a:p>
            <a:endParaRPr lang="en-IN" dirty="0"/>
          </a:p>
        </p:txBody>
      </p:sp>
    </p:spTree>
    <p:extLst>
      <p:ext uri="{BB962C8B-B14F-4D97-AF65-F5344CB8AC3E}">
        <p14:creationId xmlns:p14="http://schemas.microsoft.com/office/powerpoint/2010/main" val="1572390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34291"/>
            <a:ext cx="8596668" cy="793173"/>
          </a:xfrm>
        </p:spPr>
        <p:txBody>
          <a:bodyPr>
            <a:normAutofit/>
          </a:bodyPr>
          <a:lstStyle/>
          <a:p>
            <a:r>
              <a:rPr lang="en-IN" dirty="0" smtClean="0"/>
              <a:t>Suitable Metrics continued</a:t>
            </a:r>
            <a:endParaRPr lang="en-IN" dirty="0"/>
          </a:p>
        </p:txBody>
      </p:sp>
      <p:sp>
        <p:nvSpPr>
          <p:cNvPr id="3" name="Content Placeholder 2"/>
          <p:cNvSpPr>
            <a:spLocks noGrp="1"/>
          </p:cNvSpPr>
          <p:nvPr>
            <p:ph idx="1"/>
          </p:nvPr>
        </p:nvSpPr>
        <p:spPr>
          <a:xfrm>
            <a:off x="677334" y="1527464"/>
            <a:ext cx="8596668" cy="4513898"/>
          </a:xfrm>
        </p:spPr>
        <p:txBody>
          <a:bodyPr>
            <a:normAutofit/>
          </a:bodyPr>
          <a:lstStyle/>
          <a:p>
            <a:pPr marL="0" indent="0">
              <a:buNone/>
            </a:pPr>
            <a:endParaRPr lang="en-IN" dirty="0"/>
          </a:p>
          <a:p>
            <a:pPr marL="0" indent="0">
              <a:buNone/>
            </a:pPr>
            <a:r>
              <a:rPr lang="en-IN" dirty="0"/>
              <a:t>3. Root mean squared error:</a:t>
            </a:r>
          </a:p>
          <a:p>
            <a:pPr marL="0" indent="0">
              <a:buNone/>
            </a:pPr>
            <a:r>
              <a:rPr lang="en-IN" dirty="0"/>
              <a:t>RMSE is calculated as the square root of the mean of the squared differences between actual outcomes and </a:t>
            </a:r>
            <a:r>
              <a:rPr lang="en-IN" dirty="0" err="1"/>
              <a:t>predictions.Squaring</a:t>
            </a:r>
            <a:r>
              <a:rPr lang="en-IN" dirty="0"/>
              <a:t> each error forces the values to be positive, and the square root of the mean squared error returns the error metric back to the original units for comparison.</a:t>
            </a:r>
          </a:p>
          <a:p>
            <a:pPr marL="0" indent="0">
              <a:buNone/>
            </a:pPr>
            <a:endParaRPr lang="en-IN" dirty="0"/>
          </a:p>
          <a:p>
            <a:pPr marL="0" indent="0">
              <a:buNone/>
            </a:pPr>
            <a:endParaRPr lang="en-IN" dirty="0"/>
          </a:p>
          <a:p>
            <a:pPr marL="0" indent="0">
              <a:buNone/>
            </a:pPr>
            <a:r>
              <a:rPr lang="en-IN" dirty="0"/>
              <a:t>R2 score is the desirable metric to be considered because </a:t>
            </a:r>
            <a:r>
              <a:rPr lang="en-IN" dirty="0" err="1"/>
              <a:t>rmse</a:t>
            </a:r>
            <a:r>
              <a:rPr lang="en-IN" dirty="0"/>
              <a:t> can be opted when we are comparing 2 models.R2 score tells us the dependency between dependent and independent variables.</a:t>
            </a:r>
          </a:p>
          <a:p>
            <a:endParaRPr lang="en-IN" dirty="0"/>
          </a:p>
        </p:txBody>
      </p:sp>
    </p:spTree>
    <p:extLst>
      <p:ext uri="{BB962C8B-B14F-4D97-AF65-F5344CB8AC3E}">
        <p14:creationId xmlns:p14="http://schemas.microsoft.com/office/powerpoint/2010/main" val="1392702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Conclusion</a:t>
            </a:r>
            <a:endParaRPr lang="en-IN" dirty="0"/>
          </a:p>
        </p:txBody>
      </p:sp>
      <p:sp>
        <p:nvSpPr>
          <p:cNvPr id="3" name="Content Placeholder 2"/>
          <p:cNvSpPr>
            <a:spLocks noGrp="1"/>
          </p:cNvSpPr>
          <p:nvPr>
            <p:ph idx="1"/>
          </p:nvPr>
        </p:nvSpPr>
        <p:spPr/>
        <p:txBody>
          <a:bodyPr/>
          <a:lstStyle/>
          <a:p>
            <a:r>
              <a:rPr lang="en-IN" dirty="0"/>
              <a:t>Preference for choosing properties</a:t>
            </a:r>
          </a:p>
          <a:p>
            <a:r>
              <a:rPr lang="en-IN" dirty="0"/>
              <a:t>Residential low density zone, Paved alley access, Regular lot size, near flat or level land contour, all public utilities, inside lot, gentle slope property, single family detached lots, 1 story houses, gable </a:t>
            </a:r>
            <a:r>
              <a:rPr lang="en-IN" dirty="0" err="1"/>
              <a:t>roofstyles,roofs</a:t>
            </a:r>
            <a:r>
              <a:rPr lang="en-IN" dirty="0"/>
              <a:t> built from Standard Composite shingle, Exterior covering on the house built using vinyl sliding, cider block foundation, gas forced </a:t>
            </a:r>
            <a:r>
              <a:rPr lang="en-IN" dirty="0" err="1"/>
              <a:t>warmair</a:t>
            </a:r>
            <a:r>
              <a:rPr lang="en-IN" dirty="0"/>
              <a:t> furnace for heating, central air conditioning, standard circuits breakers and </a:t>
            </a:r>
            <a:r>
              <a:rPr lang="en-IN" dirty="0" err="1"/>
              <a:t>romex</a:t>
            </a:r>
            <a:r>
              <a:rPr lang="en-IN" dirty="0"/>
              <a:t>, attached garages, paved driveway and minimum privacy fence.</a:t>
            </a:r>
          </a:p>
          <a:p>
            <a:endParaRPr lang="en-IN" dirty="0"/>
          </a:p>
        </p:txBody>
      </p:sp>
    </p:spTree>
    <p:extLst>
      <p:ext uri="{BB962C8B-B14F-4D97-AF65-F5344CB8AC3E}">
        <p14:creationId xmlns:p14="http://schemas.microsoft.com/office/powerpoint/2010/main" val="3934387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431762"/>
          </a:xfrm>
        </p:spPr>
        <p:txBody>
          <a:bodyPr/>
          <a:lstStyle/>
          <a:p>
            <a:pPr algn="ct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sz="6000" dirty="0" smtClean="0"/>
              <a:t>Thank You</a:t>
            </a:r>
            <a:endParaRPr lang="en-IN" sz="6000" dirty="0"/>
          </a:p>
        </p:txBody>
      </p:sp>
      <p:sp>
        <p:nvSpPr>
          <p:cNvPr id="3" name="Content Placeholder 2"/>
          <p:cNvSpPr>
            <a:spLocks noGrp="1"/>
          </p:cNvSpPr>
          <p:nvPr>
            <p:ph idx="1"/>
          </p:nvPr>
        </p:nvSpPr>
        <p:spPr>
          <a:xfrm flipV="1">
            <a:off x="677334" y="6041362"/>
            <a:ext cx="8596668" cy="45719"/>
          </a:xfrm>
        </p:spPr>
        <p:txBody>
          <a:bodyPr>
            <a:normAutofit fontScale="25000" lnSpcReduction="20000"/>
          </a:bodyPr>
          <a:lstStyle/>
          <a:p>
            <a:pPr marL="0" indent="0">
              <a:buNone/>
            </a:pPr>
            <a:endParaRPr lang="en-IN" dirty="0"/>
          </a:p>
        </p:txBody>
      </p:sp>
    </p:spTree>
    <p:extLst>
      <p:ext uri="{BB962C8B-B14F-4D97-AF65-F5344CB8AC3E}">
        <p14:creationId xmlns:p14="http://schemas.microsoft.com/office/powerpoint/2010/main" val="904049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IN" sz="4000" dirty="0"/>
              <a:t>C</a:t>
            </a:r>
            <a:r>
              <a:rPr lang="en-IN" sz="4000" dirty="0" smtClean="0"/>
              <a:t>ontents</a:t>
            </a:r>
            <a:endParaRPr lang="en-IN" sz="4000" dirty="0"/>
          </a:p>
        </p:txBody>
      </p:sp>
      <p:sp>
        <p:nvSpPr>
          <p:cNvPr id="5" name="Content Placeholder 4"/>
          <p:cNvSpPr>
            <a:spLocks noGrp="1"/>
          </p:cNvSpPr>
          <p:nvPr>
            <p:ph idx="1"/>
          </p:nvPr>
        </p:nvSpPr>
        <p:spPr/>
        <p:txBody>
          <a:bodyPr>
            <a:normAutofit lnSpcReduction="10000"/>
          </a:bodyPr>
          <a:lstStyle/>
          <a:p>
            <a:pPr marL="0" indent="0">
              <a:buNone/>
            </a:pPr>
            <a:r>
              <a:rPr lang="en-IN" dirty="0" smtClean="0"/>
              <a:t>1.Problem Definition</a:t>
            </a:r>
            <a:endParaRPr lang="en-IN" dirty="0"/>
          </a:p>
          <a:p>
            <a:pPr marL="0" indent="0">
              <a:buNone/>
            </a:pPr>
            <a:r>
              <a:rPr lang="en-IN" dirty="0" smtClean="0"/>
              <a:t>2.RoadMap</a:t>
            </a:r>
            <a:endParaRPr lang="en-IN" dirty="0"/>
          </a:p>
          <a:p>
            <a:pPr marL="0" indent="0">
              <a:buNone/>
            </a:pPr>
            <a:r>
              <a:rPr lang="en-IN" dirty="0" smtClean="0"/>
              <a:t>3.Data </a:t>
            </a:r>
            <a:r>
              <a:rPr lang="en-IN" dirty="0"/>
              <a:t>Validation</a:t>
            </a:r>
          </a:p>
          <a:p>
            <a:pPr marL="0" indent="0">
              <a:buNone/>
            </a:pPr>
            <a:r>
              <a:rPr lang="en-IN" dirty="0" smtClean="0"/>
              <a:t>4.Correlation</a:t>
            </a:r>
            <a:endParaRPr lang="en-IN" dirty="0"/>
          </a:p>
          <a:p>
            <a:pPr marL="0" indent="0">
              <a:buNone/>
            </a:pPr>
            <a:r>
              <a:rPr lang="en-IN" dirty="0" smtClean="0"/>
              <a:t>5.Pre-processing</a:t>
            </a:r>
            <a:endParaRPr lang="en-IN" dirty="0"/>
          </a:p>
          <a:p>
            <a:pPr marL="0" indent="0">
              <a:buNone/>
            </a:pPr>
            <a:r>
              <a:rPr lang="en-IN" dirty="0" smtClean="0"/>
              <a:t>6.Feature </a:t>
            </a:r>
            <a:r>
              <a:rPr lang="en-IN" dirty="0"/>
              <a:t>Selection</a:t>
            </a:r>
          </a:p>
          <a:p>
            <a:pPr marL="0" indent="0">
              <a:buNone/>
            </a:pPr>
            <a:r>
              <a:rPr lang="en-IN" dirty="0" smtClean="0"/>
              <a:t>7.Outliers</a:t>
            </a:r>
            <a:endParaRPr lang="en-IN" dirty="0"/>
          </a:p>
          <a:p>
            <a:pPr marL="0" indent="0">
              <a:buNone/>
            </a:pPr>
            <a:r>
              <a:rPr lang="en-IN" dirty="0" smtClean="0"/>
              <a:t>8.Splitting </a:t>
            </a:r>
            <a:r>
              <a:rPr lang="en-IN" dirty="0"/>
              <a:t>data</a:t>
            </a:r>
          </a:p>
          <a:p>
            <a:pPr marL="0" indent="0">
              <a:buNone/>
            </a:pPr>
            <a:r>
              <a:rPr lang="en-IN" dirty="0" smtClean="0"/>
              <a:t>9.Standard </a:t>
            </a:r>
            <a:r>
              <a:rPr lang="en-IN" dirty="0"/>
              <a:t>Scaling</a:t>
            </a:r>
          </a:p>
          <a:p>
            <a:pPr marL="0" indent="0">
              <a:buNone/>
            </a:pPr>
            <a:r>
              <a:rPr lang="en-IN" dirty="0" smtClean="0"/>
              <a:t>10.Model </a:t>
            </a:r>
            <a:r>
              <a:rPr lang="en-IN" dirty="0"/>
              <a:t>Building</a:t>
            </a:r>
          </a:p>
          <a:p>
            <a:pPr marL="0" indent="0">
              <a:buNone/>
            </a:pPr>
            <a:endParaRPr lang="en-IN" dirty="0"/>
          </a:p>
        </p:txBody>
      </p:sp>
    </p:spTree>
    <p:extLst>
      <p:ext uri="{BB962C8B-B14F-4D97-AF65-F5344CB8AC3E}">
        <p14:creationId xmlns:p14="http://schemas.microsoft.com/office/powerpoint/2010/main" val="42815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Problem Definition</a:t>
            </a:r>
          </a:p>
        </p:txBody>
      </p:sp>
      <p:sp>
        <p:nvSpPr>
          <p:cNvPr id="3" name="Content Placeholder 2"/>
          <p:cNvSpPr>
            <a:spLocks noGrp="1"/>
          </p:cNvSpPr>
          <p:nvPr>
            <p:ph idx="1"/>
          </p:nvPr>
        </p:nvSpPr>
        <p:spPr>
          <a:xfrm>
            <a:off x="685801" y="1661021"/>
            <a:ext cx="10131425" cy="4130180"/>
          </a:xfrm>
        </p:spPr>
        <p:txBody>
          <a:bodyPr>
            <a:normAutofit/>
          </a:bodyPr>
          <a:lstStyle/>
          <a:p>
            <a:r>
              <a:rPr lang="en-IN"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a:t>
            </a:r>
            <a:r>
              <a:rPr lang="en-IN" dirty="0" smtClean="0"/>
              <a:t>purchases</a:t>
            </a:r>
            <a:endParaRPr lang="en-IN" dirty="0"/>
          </a:p>
          <a:p>
            <a:r>
              <a:rPr lang="en-IN" dirty="0"/>
              <a:t> </a:t>
            </a:r>
            <a:r>
              <a:rPr lang="en-IN" dirty="0" smtClean="0"/>
              <a:t>Building a </a:t>
            </a:r>
            <a:r>
              <a:rPr lang="en-IN" dirty="0"/>
              <a:t>model </a:t>
            </a:r>
            <a:r>
              <a:rPr lang="en-IN" dirty="0" smtClean="0"/>
              <a:t>to predict  </a:t>
            </a:r>
            <a:r>
              <a:rPr lang="en-IN" dirty="0"/>
              <a:t>price of houses with the available independent variables. This model </a:t>
            </a:r>
            <a:r>
              <a:rPr lang="en-IN" dirty="0" smtClean="0"/>
              <a:t>is </a:t>
            </a:r>
            <a:r>
              <a:rPr lang="en-IN" dirty="0"/>
              <a:t>then be used by the management to understand how exactly the prices vary with the variables. </a:t>
            </a:r>
            <a:r>
              <a:rPr lang="en-IN" dirty="0" smtClean="0"/>
              <a:t>Then one can </a:t>
            </a:r>
            <a:r>
              <a:rPr lang="en-IN" dirty="0"/>
              <a:t>accordingly manipulate the strategy of the firm and concentrate on areas that will yield high returns. Further, the model will be a good way for the management to understand the pricing dynamics of a new market. </a:t>
            </a:r>
            <a:endParaRPr lang="en-IN" dirty="0"/>
          </a:p>
        </p:txBody>
      </p:sp>
    </p:spTree>
    <p:extLst>
      <p:ext uri="{BB962C8B-B14F-4D97-AF65-F5344CB8AC3E}">
        <p14:creationId xmlns:p14="http://schemas.microsoft.com/office/powerpoint/2010/main" val="976174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Road map</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96427819"/>
              </p:ext>
            </p:extLst>
          </p:nvPr>
        </p:nvGraphicFramePr>
        <p:xfrm>
          <a:off x="685800" y="1719743"/>
          <a:ext cx="10563837" cy="4974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3962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841695"/>
          </a:xfrm>
        </p:spPr>
        <p:txBody>
          <a:bodyPr/>
          <a:lstStyle/>
          <a:p>
            <a:pPr algn="ctr"/>
            <a:r>
              <a:rPr lang="en-IN" dirty="0" smtClean="0"/>
              <a:t>Data Validation</a:t>
            </a:r>
            <a:endParaRPr lang="en-IN" dirty="0"/>
          </a:p>
        </p:txBody>
      </p:sp>
      <p:sp>
        <p:nvSpPr>
          <p:cNvPr id="3" name="Content Placeholder 2"/>
          <p:cNvSpPr>
            <a:spLocks noGrp="1"/>
          </p:cNvSpPr>
          <p:nvPr>
            <p:ph idx="1"/>
          </p:nvPr>
        </p:nvSpPr>
        <p:spPr>
          <a:xfrm>
            <a:off x="685801" y="1375793"/>
            <a:ext cx="10131425" cy="4882393"/>
          </a:xfrm>
        </p:spPr>
        <p:txBody>
          <a:bodyPr>
            <a:normAutofit fontScale="62500" lnSpcReduction="20000"/>
          </a:bodyPr>
          <a:lstStyle/>
          <a:p>
            <a:pPr marL="0" indent="0">
              <a:buNone/>
            </a:pPr>
            <a:endParaRPr lang="en-IN" dirty="0" smtClean="0"/>
          </a:p>
          <a:p>
            <a:pPr marL="0" indent="0">
              <a:buNone/>
            </a:pPr>
            <a:endParaRPr lang="en-IN" dirty="0"/>
          </a:p>
          <a:p>
            <a:pPr marL="0" indent="0">
              <a:buNone/>
            </a:pPr>
            <a:r>
              <a:rPr lang="en-IN" sz="2600" dirty="0"/>
              <a:t>The data set is a comma separated value file. There are two files train and test data.</a:t>
            </a:r>
          </a:p>
          <a:p>
            <a:pPr marL="0" indent="0">
              <a:buNone/>
            </a:pPr>
            <a:r>
              <a:rPr lang="en-IN" sz="2600" dirty="0"/>
              <a:t>The test data contains 1168rows and 81 columns whereas the test data has 292 rows and 80 columns. </a:t>
            </a:r>
          </a:p>
          <a:p>
            <a:pPr marL="0" indent="0">
              <a:buNone/>
            </a:pPr>
            <a:r>
              <a:rPr lang="en-IN" sz="2600" dirty="0"/>
              <a:t>Below is the attached snapshot of the null values.</a:t>
            </a:r>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endParaRPr lang="en-IN" sz="5100" dirty="0"/>
          </a:p>
          <a:p>
            <a:pPr marL="0" indent="0">
              <a:buNone/>
            </a:pPr>
            <a:r>
              <a:rPr lang="en-IN" sz="5100" dirty="0" smtClean="0"/>
              <a:t> </a:t>
            </a:r>
            <a:endParaRPr lang="en-IN" sz="5100" dirty="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394" y="3145013"/>
            <a:ext cx="5917305" cy="2978092"/>
          </a:xfrm>
          <a:prstGeom prst="rect">
            <a:avLst/>
          </a:prstGeom>
        </p:spPr>
      </p:pic>
    </p:spTree>
    <p:extLst>
      <p:ext uri="{BB962C8B-B14F-4D97-AF65-F5344CB8AC3E}">
        <p14:creationId xmlns:p14="http://schemas.microsoft.com/office/powerpoint/2010/main" val="926534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Handling null values</a:t>
            </a:r>
            <a:endParaRPr lang="en-IN" dirty="0"/>
          </a:p>
        </p:txBody>
      </p:sp>
      <p:sp>
        <p:nvSpPr>
          <p:cNvPr id="3" name="Content Placeholder 2"/>
          <p:cNvSpPr>
            <a:spLocks noGrp="1"/>
          </p:cNvSpPr>
          <p:nvPr>
            <p:ph idx="1"/>
          </p:nvPr>
        </p:nvSpPr>
        <p:spPr>
          <a:xfrm>
            <a:off x="685801" y="1661021"/>
            <a:ext cx="10131425" cy="4130180"/>
          </a:xfrm>
        </p:spPr>
        <p:txBody>
          <a:bodyPr/>
          <a:lstStyle/>
          <a:p>
            <a:pPr marL="0" indent="0">
              <a:buNone/>
            </a:pPr>
            <a:r>
              <a:rPr lang="en-IN" dirty="0" smtClean="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541" y="1836957"/>
            <a:ext cx="5281118" cy="3627434"/>
          </a:xfrm>
          <a:prstGeom prst="rect">
            <a:avLst/>
          </a:prstGeom>
        </p:spPr>
      </p:pic>
    </p:spTree>
    <p:extLst>
      <p:ext uri="{BB962C8B-B14F-4D97-AF65-F5344CB8AC3E}">
        <p14:creationId xmlns:p14="http://schemas.microsoft.com/office/powerpoint/2010/main" val="3295703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Handling Null values using </a:t>
            </a:r>
            <a:r>
              <a:rPr lang="en-IN" dirty="0" err="1" smtClean="0"/>
              <a:t>fillna</a:t>
            </a:r>
            <a:endParaRPr lang="en-IN" dirty="0"/>
          </a:p>
        </p:txBody>
      </p:sp>
      <p:sp>
        <p:nvSpPr>
          <p:cNvPr id="3" name="Content Placeholder 2"/>
          <p:cNvSpPr>
            <a:spLocks noGrp="1"/>
          </p:cNvSpPr>
          <p:nvPr>
            <p:ph idx="1"/>
          </p:nvPr>
        </p:nvSpPr>
        <p:spPr>
          <a:xfrm>
            <a:off x="677334" y="1298865"/>
            <a:ext cx="8596668" cy="4742498"/>
          </a:xfrm>
        </p:spPr>
        <p:txBody>
          <a:bodyPr/>
          <a:lstStyle/>
          <a:p>
            <a:r>
              <a:rPr lang="en-IN" dirty="0"/>
              <a:t>Missing values are handled by using </a:t>
            </a:r>
            <a:r>
              <a:rPr lang="en-IN" dirty="0" err="1"/>
              <a:t>fillna</a:t>
            </a:r>
            <a:r>
              <a:rPr lang="en-IN" dirty="0"/>
              <a:t>. Categorical missing values are handled by filling “Not Available” whereas the numerical missing values is handled by using mean. </a:t>
            </a:r>
            <a:endParaRPr lang="en-IN" dirty="0" smtClean="0"/>
          </a:p>
          <a:p>
            <a:r>
              <a:rPr lang="en-IN" dirty="0" err="1"/>
              <a:t>Alley,FirePlaceQu,PoolQC,Fence</a:t>
            </a:r>
            <a:r>
              <a:rPr lang="en-IN" dirty="0"/>
              <a:t> and </a:t>
            </a:r>
            <a:r>
              <a:rPr lang="en-IN" dirty="0" err="1"/>
              <a:t>MiscFeature</a:t>
            </a:r>
            <a:r>
              <a:rPr lang="en-IN" dirty="0"/>
              <a:t> are dropped because they have many missing values</a:t>
            </a:r>
            <a:r>
              <a:rPr lang="en-IN" dirty="0" smtClean="0"/>
              <a:t>.</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5109" y="2934929"/>
            <a:ext cx="5281118" cy="3310007"/>
          </a:xfrm>
          <a:prstGeom prst="rect">
            <a:avLst/>
          </a:prstGeom>
        </p:spPr>
      </p:pic>
    </p:spTree>
    <p:extLst>
      <p:ext uri="{BB962C8B-B14F-4D97-AF65-F5344CB8AC3E}">
        <p14:creationId xmlns:p14="http://schemas.microsoft.com/office/powerpoint/2010/main" val="366227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8210"/>
            <a:ext cx="8596668" cy="706581"/>
          </a:xfrm>
        </p:spPr>
        <p:txBody>
          <a:bodyPr>
            <a:normAutofit/>
          </a:bodyPr>
          <a:lstStyle/>
          <a:p>
            <a:pPr algn="ctr"/>
            <a:r>
              <a:rPr lang="en-IN" sz="4000" dirty="0" smtClean="0"/>
              <a:t>Correlation</a:t>
            </a:r>
            <a:endParaRPr lang="en-IN" sz="4000" dirty="0"/>
          </a:p>
        </p:txBody>
      </p:sp>
      <p:sp>
        <p:nvSpPr>
          <p:cNvPr id="5" name="Content Placeholder 4"/>
          <p:cNvSpPr>
            <a:spLocks noGrp="1"/>
          </p:cNvSpPr>
          <p:nvPr>
            <p:ph idx="1"/>
          </p:nvPr>
        </p:nvSpPr>
        <p:spPr>
          <a:xfrm>
            <a:off x="155864" y="924791"/>
            <a:ext cx="9118138" cy="5933209"/>
          </a:xfrm>
        </p:spPr>
        <p:txBody>
          <a:bodyPr/>
          <a:lstStyle/>
          <a:p>
            <a:r>
              <a:rPr lang="en-IN" dirty="0" smtClean="0"/>
              <a:t>LotFrontage,LotArea,OverQuall,YearBuilt,YearReMoadd</a:t>
            </a:r>
            <a:r>
              <a:rPr lang="en-IN" dirty="0"/>
              <a:t> </a:t>
            </a:r>
            <a:r>
              <a:rPr lang="en-IN" dirty="0" err="1" smtClean="0"/>
              <a:t>etc</a:t>
            </a:r>
            <a:r>
              <a:rPr lang="en-IN" dirty="0" smtClean="0"/>
              <a:t> are positively correlated and all the negatively correlated variables are dropped.</a:t>
            </a:r>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982" y="1631372"/>
            <a:ext cx="8292870" cy="4541065"/>
          </a:xfrm>
          <a:prstGeom prst="rect">
            <a:avLst/>
          </a:prstGeom>
        </p:spPr>
      </p:pic>
    </p:spTree>
    <p:extLst>
      <p:ext uri="{BB962C8B-B14F-4D97-AF65-F5344CB8AC3E}">
        <p14:creationId xmlns:p14="http://schemas.microsoft.com/office/powerpoint/2010/main" val="3859315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4345"/>
          </a:xfrm>
        </p:spPr>
        <p:txBody>
          <a:bodyPr/>
          <a:lstStyle/>
          <a:p>
            <a:pPr algn="ctr"/>
            <a:r>
              <a:rPr lang="en-IN" dirty="0" smtClean="0"/>
              <a:t>Removal of Outliers</a:t>
            </a:r>
            <a:endParaRPr lang="en-IN" dirty="0"/>
          </a:p>
        </p:txBody>
      </p:sp>
      <p:sp>
        <p:nvSpPr>
          <p:cNvPr id="3" name="Content Placeholder 2"/>
          <p:cNvSpPr>
            <a:spLocks noGrp="1"/>
          </p:cNvSpPr>
          <p:nvPr>
            <p:ph idx="1"/>
          </p:nvPr>
        </p:nvSpPr>
        <p:spPr>
          <a:xfrm>
            <a:off x="677334" y="1215736"/>
            <a:ext cx="8596668" cy="5340928"/>
          </a:xfrm>
        </p:spPr>
        <p:txBody>
          <a:bodyPr/>
          <a:lstStyle/>
          <a:p>
            <a:r>
              <a:rPr lang="en-IN" dirty="0"/>
              <a:t>Outliers are removed using quantiles.0.1 and 0.9 quantiles are calculated ,values lesser than 0.1 and greater than 0.9 data points are removed respectively</a:t>
            </a:r>
            <a:r>
              <a:rPr lang="en-IN" dirty="0" smtClean="0"/>
              <a:t>.</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492" y="2213504"/>
            <a:ext cx="7331656" cy="3553451"/>
          </a:xfrm>
          <a:prstGeom prst="rect">
            <a:avLst/>
          </a:prstGeom>
        </p:spPr>
      </p:pic>
    </p:spTree>
    <p:extLst>
      <p:ext uri="{BB962C8B-B14F-4D97-AF65-F5344CB8AC3E}">
        <p14:creationId xmlns:p14="http://schemas.microsoft.com/office/powerpoint/2010/main" val="26919691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136</TotalTime>
  <Words>772</Words>
  <Application>Microsoft Office PowerPoint</Application>
  <PresentationFormat>Widescreen</PresentationFormat>
  <Paragraphs>106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Wingdings 3</vt:lpstr>
      <vt:lpstr>Facet</vt:lpstr>
      <vt:lpstr>Housing price prediction</vt:lpstr>
      <vt:lpstr>Contents</vt:lpstr>
      <vt:lpstr>Problem Definition</vt:lpstr>
      <vt:lpstr>Road map</vt:lpstr>
      <vt:lpstr>Data Validation</vt:lpstr>
      <vt:lpstr>Handling null values</vt:lpstr>
      <vt:lpstr>Handling Null values using fillna</vt:lpstr>
      <vt:lpstr>Correlation</vt:lpstr>
      <vt:lpstr>Removal of Outliers</vt:lpstr>
      <vt:lpstr>Label Encoder</vt:lpstr>
      <vt:lpstr>PCA</vt:lpstr>
      <vt:lpstr>Standard Scalar</vt:lpstr>
      <vt:lpstr>Model Building</vt:lpstr>
      <vt:lpstr>Metrics Calculation</vt:lpstr>
      <vt:lpstr>Suitable Metrics</vt:lpstr>
      <vt:lpstr>Suitable Metrics continued</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THIS PC</dc:creator>
  <cp:lastModifiedBy>THIS PC</cp:lastModifiedBy>
  <cp:revision>13</cp:revision>
  <dcterms:created xsi:type="dcterms:W3CDTF">2021-03-05T15:12:49Z</dcterms:created>
  <dcterms:modified xsi:type="dcterms:W3CDTF">2021-03-05T17:29:27Z</dcterms:modified>
</cp:coreProperties>
</file>