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7" r:id="rId4"/>
  </p:sldMasterIdLst>
  <p:notesMasterIdLst>
    <p:notesMasterId r:id="rId18"/>
  </p:notesMasterIdLst>
  <p:handoutMasterIdLst>
    <p:handoutMasterId r:id="rId19"/>
  </p:handoutMasterIdLst>
  <p:sldIdLst>
    <p:sldId id="256" r:id="rId5"/>
    <p:sldId id="268" r:id="rId6"/>
    <p:sldId id="269" r:id="rId7"/>
    <p:sldId id="270" r:id="rId8"/>
    <p:sldId id="271" r:id="rId9"/>
    <p:sldId id="277" r:id="rId10"/>
    <p:sldId id="273" r:id="rId11"/>
    <p:sldId id="274" r:id="rId12"/>
    <p:sldId id="278" r:id="rId13"/>
    <p:sldId id="276" r:id="rId14"/>
    <p:sldId id="279" r:id="rId15"/>
    <p:sldId id="280"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67463" autoAdjust="0"/>
  </p:normalViewPr>
  <p:slideViewPr>
    <p:cSldViewPr snapToGrid="0">
      <p:cViewPr varScale="1">
        <p:scale>
          <a:sx n="91" d="100"/>
          <a:sy n="91" d="100"/>
        </p:scale>
        <p:origin x="91" y="11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6001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639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17868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1479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0782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33629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81433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2676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1749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1463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5679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2403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24538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36209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684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21337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CF21A4-E71B-4D3A-AF45-E989C23A7BB1}" type="datetimeFigureOut">
              <a:rPr lang="en-US" smtClean="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57329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ECF21A4-E71B-4D3A-AF45-E989C23A7BB1}" type="datetimeFigureOut">
              <a:rPr lang="en-US" smtClean="0"/>
              <a:t>6/7/2021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814687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5645791"/>
            <a:ext cx="5609222" cy="830510"/>
          </a:xfrm>
        </p:spPr>
        <p:txBody>
          <a:bodyPr anchor="t">
            <a:normAutofit fontScale="90000"/>
          </a:bodyPr>
          <a:lstStyle/>
          <a:p>
            <a:pPr algn="r"/>
            <a:r>
              <a:rPr lang="en-US" sz="2000" dirty="0" err="1" smtClean="0">
                <a:latin typeface="Franklin Gothic Book" panose="020B0503020102020204" pitchFamily="34" charset="0"/>
                <a:cs typeface="Segoe UI" panose="020B0502040204020203" pitchFamily="34" charset="0"/>
              </a:rPr>
              <a:t>Lahari</a:t>
            </a:r>
            <a:r>
              <a:rPr lang="en-US" sz="2000" dirty="0" smtClean="0">
                <a:latin typeface="Franklin Gothic Book" panose="020B0503020102020204" pitchFamily="34" charset="0"/>
                <a:cs typeface="Segoe UI" panose="020B0502040204020203" pitchFamily="34" charset="0"/>
              </a:rPr>
              <a:t> </a:t>
            </a:r>
            <a:r>
              <a:rPr lang="en-US" sz="2000" dirty="0" err="1" smtClean="0">
                <a:latin typeface="Franklin Gothic Book" panose="020B0503020102020204" pitchFamily="34" charset="0"/>
                <a:cs typeface="Segoe UI" panose="020B0502040204020203" pitchFamily="34" charset="0"/>
              </a:rPr>
              <a:t>Kumaraswamy</a:t>
            </a:r>
            <a:r>
              <a:rPr lang="en-US" sz="2000" dirty="0" smtClean="0">
                <a:latin typeface="Franklin Gothic Book" panose="020B0503020102020204" pitchFamily="34" charset="0"/>
                <a:cs typeface="Segoe UI" panose="020B0502040204020203" pitchFamily="34" charset="0"/>
              </a:rPr>
              <a:t>,</a:t>
            </a:r>
            <a:br>
              <a:rPr lang="en-US" sz="2000" dirty="0" smtClean="0">
                <a:latin typeface="Franklin Gothic Book" panose="020B0503020102020204" pitchFamily="34" charset="0"/>
                <a:cs typeface="Segoe UI" panose="020B0502040204020203" pitchFamily="34" charset="0"/>
              </a:rPr>
            </a:br>
            <a:r>
              <a:rPr lang="en-US" sz="2000" dirty="0" smtClean="0">
                <a:latin typeface="Franklin Gothic Book" panose="020B0503020102020204" pitchFamily="34" charset="0"/>
                <a:cs typeface="Segoe UI" panose="020B0502040204020203" pitchFamily="34" charset="0"/>
              </a:rPr>
              <a:t>Intern –Data Science,</a:t>
            </a:r>
            <a:br>
              <a:rPr lang="en-US" sz="2000" dirty="0" smtClean="0">
                <a:latin typeface="Franklin Gothic Book" panose="020B0503020102020204" pitchFamily="34" charset="0"/>
                <a:cs typeface="Segoe UI" panose="020B0502040204020203" pitchFamily="34" charset="0"/>
              </a:rPr>
            </a:br>
            <a:r>
              <a:rPr lang="en-US" sz="2000" dirty="0" smtClean="0">
                <a:latin typeface="Franklin Gothic Book" panose="020B0503020102020204" pitchFamily="34" charset="0"/>
                <a:cs typeface="Segoe UI" panose="020B0502040204020203" pitchFamily="34" charset="0"/>
              </a:rPr>
              <a:t>Flip </a:t>
            </a:r>
            <a:r>
              <a:rPr lang="en-US" sz="2000" dirty="0" err="1" smtClean="0">
                <a:latin typeface="Franklin Gothic Book" panose="020B0503020102020204" pitchFamily="34" charset="0"/>
                <a:cs typeface="Segoe UI" panose="020B0502040204020203" pitchFamily="34" charset="0"/>
              </a:rPr>
              <a:t>Robo</a:t>
            </a:r>
            <a:r>
              <a:rPr lang="en-US" sz="2000" dirty="0" smtClean="0">
                <a:latin typeface="Franklin Gothic Book" panose="020B0503020102020204" pitchFamily="34" charset="0"/>
                <a:cs typeface="Segoe UI" panose="020B0502040204020203" pitchFamily="34" charset="0"/>
              </a:rPr>
              <a:t> Technologies</a:t>
            </a:r>
            <a:br>
              <a:rPr lang="en-US" sz="2000" dirty="0" smtClean="0">
                <a:latin typeface="Franklin Gothic Book" panose="020B0503020102020204" pitchFamily="34" charset="0"/>
                <a:cs typeface="Segoe UI" panose="020B0502040204020203" pitchFamily="34" charset="0"/>
              </a:rPr>
            </a:br>
            <a:endParaRPr lang="en-US" sz="20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1516986"/>
          </a:xfrm>
        </p:spPr>
        <p:txBody>
          <a:bodyPr anchor="b">
            <a:noAutofit/>
          </a:bodyPr>
          <a:lstStyle/>
          <a:p>
            <a:pPr algn="l"/>
            <a:r>
              <a:rPr lang="en-US" sz="6000" dirty="0" smtClean="0">
                <a:latin typeface="Franklin Gothic Book" panose="020B0503020102020204" pitchFamily="34" charset="0"/>
              </a:rPr>
              <a:t>Rating Prediction</a:t>
            </a:r>
            <a:endParaRPr lang="en-US" sz="6000" dirty="0">
              <a:latin typeface="Franklin Gothic Book" panose="020B0503020102020204" pitchFamily="34" charset="0"/>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Snippet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016" y="2650346"/>
            <a:ext cx="8707056" cy="3322608"/>
          </a:xfrm>
        </p:spPr>
      </p:pic>
    </p:spTree>
    <p:extLst>
      <p:ext uri="{BB962C8B-B14F-4D97-AF65-F5344CB8AC3E}">
        <p14:creationId xmlns:p14="http://schemas.microsoft.com/office/powerpoint/2010/main" val="1625308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Snippet Continued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94" y="3408601"/>
            <a:ext cx="8824725" cy="2195245"/>
          </a:xfrm>
        </p:spPr>
      </p:pic>
    </p:spTree>
    <p:extLst>
      <p:ext uri="{BB962C8B-B14F-4D97-AF65-F5344CB8AC3E}">
        <p14:creationId xmlns:p14="http://schemas.microsoft.com/office/powerpoint/2010/main" val="66028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Finale Metrics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895" y="3770582"/>
            <a:ext cx="7864522" cy="1598371"/>
          </a:xfrm>
        </p:spPr>
      </p:pic>
    </p:spTree>
    <p:extLst>
      <p:ext uri="{BB962C8B-B14F-4D97-AF65-F5344CB8AC3E}">
        <p14:creationId xmlns:p14="http://schemas.microsoft.com/office/powerpoint/2010/main" val="4274342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20041" y="982364"/>
            <a:ext cx="2659472" cy="265947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25269" y="1004677"/>
            <a:ext cx="2648372" cy="2648372"/>
          </a:xfrm>
          <a:prstGeom prst="rect">
            <a:avLst/>
          </a:prstGeom>
        </p:spPr>
      </p:pic>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pPr algn="ctr"/>
            <a:r>
              <a:rPr lang="en-US" dirty="0" smtClean="0">
                <a:solidFill>
                  <a:srgbClr val="FFFFFF"/>
                </a:solidFill>
                <a:latin typeface="Franklin Gothic Book" panose="020B0503020102020204" pitchFamily="34" charset="0"/>
                <a:cs typeface="Segoe UI" panose="020B0502040204020203" pitchFamily="34" charset="0"/>
              </a:rPr>
              <a:t>Thank You</a:t>
            </a:r>
            <a:endParaRPr lang="en-US" sz="5400" dirty="0">
              <a:solidFill>
                <a:srgbClr val="FFFFFF"/>
              </a:solidFill>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Contents</a:t>
            </a:r>
            <a:endParaRPr lang="en-IN" dirty="0"/>
          </a:p>
        </p:txBody>
      </p:sp>
      <p:sp>
        <p:nvSpPr>
          <p:cNvPr id="10" name="Content Placeholder 9"/>
          <p:cNvSpPr>
            <a:spLocks noGrp="1"/>
          </p:cNvSpPr>
          <p:nvPr>
            <p:ph idx="1"/>
          </p:nvPr>
        </p:nvSpPr>
        <p:spPr/>
        <p:txBody>
          <a:bodyPr/>
          <a:lstStyle/>
          <a:p>
            <a:pPr marL="0" indent="0">
              <a:buNone/>
            </a:pPr>
            <a:r>
              <a:rPr lang="en-IN" dirty="0" smtClean="0"/>
              <a:t>1.Introduction</a:t>
            </a:r>
          </a:p>
          <a:p>
            <a:pPr marL="0" indent="0">
              <a:buNone/>
            </a:pPr>
            <a:r>
              <a:rPr lang="en-IN" dirty="0" smtClean="0"/>
              <a:t>2.PreProcessing Steps</a:t>
            </a:r>
          </a:p>
          <a:p>
            <a:pPr marL="0" indent="0">
              <a:buNone/>
            </a:pPr>
            <a:r>
              <a:rPr lang="en-IN" dirty="0" smtClean="0"/>
              <a:t>3.Libraries Used</a:t>
            </a:r>
          </a:p>
          <a:p>
            <a:pPr marL="0" indent="0">
              <a:buNone/>
            </a:pPr>
            <a:r>
              <a:rPr lang="en-IN" dirty="0" smtClean="0"/>
              <a:t>4.Visualizations</a:t>
            </a:r>
          </a:p>
          <a:p>
            <a:pPr marL="0" indent="0">
              <a:buNone/>
            </a:pPr>
            <a:r>
              <a:rPr lang="en-IN" dirty="0" smtClean="0"/>
              <a:t>5.Conclusion</a:t>
            </a:r>
            <a:endParaRPr lang="en-IN" dirty="0"/>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a:t>The rise in E — commerce, has brought a significant rise in the</a:t>
            </a:r>
          </a:p>
          <a:p>
            <a:pPr marL="0" indent="0">
              <a:buNone/>
            </a:pPr>
            <a:r>
              <a:rPr lang="en-IN" dirty="0"/>
              <a:t>importance of customer reviews. There are hundreds of review sites</a:t>
            </a:r>
          </a:p>
          <a:p>
            <a:pPr marL="0" indent="0">
              <a:buNone/>
            </a:pPr>
            <a:r>
              <a:rPr lang="en-IN" dirty="0"/>
              <a:t>online and massive amounts of reviews for every product. Customers</a:t>
            </a:r>
          </a:p>
          <a:p>
            <a:pPr marL="0" indent="0">
              <a:buNone/>
            </a:pPr>
            <a:r>
              <a:rPr lang="en-IN" dirty="0"/>
              <a:t>have changed their way of shopping and according to a recent survey, 70</a:t>
            </a:r>
          </a:p>
          <a:p>
            <a:pPr marL="0" indent="0">
              <a:buNone/>
            </a:pPr>
            <a:r>
              <a:rPr lang="en-IN" dirty="0"/>
              <a:t>percent of customers say that they use rating filters to filter out low</a:t>
            </a:r>
          </a:p>
          <a:p>
            <a:pPr marL="0" indent="0">
              <a:buNone/>
            </a:pPr>
            <a:r>
              <a:rPr lang="en-IN" dirty="0"/>
              <a:t>rated items in their searches.</a:t>
            </a:r>
            <a:endParaRPr lang="en-IN" dirty="0"/>
          </a:p>
        </p:txBody>
      </p:sp>
    </p:spTree>
    <p:extLst>
      <p:ext uri="{BB962C8B-B14F-4D97-AF65-F5344CB8AC3E}">
        <p14:creationId xmlns:p14="http://schemas.microsoft.com/office/powerpoint/2010/main" val="173555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reviews and rating</a:t>
            </a:r>
            <a:endParaRPr lang="en-IN" dirty="0"/>
          </a:p>
        </p:txBody>
      </p:sp>
      <p:sp>
        <p:nvSpPr>
          <p:cNvPr id="3" name="Content Placeholder 2"/>
          <p:cNvSpPr>
            <a:spLocks noGrp="1"/>
          </p:cNvSpPr>
          <p:nvPr>
            <p:ph idx="1"/>
          </p:nvPr>
        </p:nvSpPr>
        <p:spPr>
          <a:xfrm>
            <a:off x="1154954" y="2603500"/>
            <a:ext cx="8825659" cy="3914746"/>
          </a:xfrm>
        </p:spPr>
        <p:txBody>
          <a:bodyPr>
            <a:normAutofit fontScale="77500" lnSpcReduction="20000"/>
          </a:bodyPr>
          <a:lstStyle/>
          <a:p>
            <a:r>
              <a:rPr lang="en-IN" dirty="0"/>
              <a:t>Ratings and reviews impact everything from sales to SEO.</a:t>
            </a:r>
          </a:p>
          <a:p>
            <a:r>
              <a:rPr lang="en-IN" dirty="0"/>
              <a:t>Ratings and reviews help shoppers make informed, confident</a:t>
            </a:r>
          </a:p>
          <a:p>
            <a:r>
              <a:rPr lang="en-IN" dirty="0"/>
              <a:t>purchases.</a:t>
            </a:r>
          </a:p>
          <a:p>
            <a:r>
              <a:rPr lang="en-IN" dirty="0"/>
              <a:t>Reviews improve your brand’s trustworthiness.</a:t>
            </a:r>
          </a:p>
          <a:p>
            <a:r>
              <a:rPr lang="en-IN" dirty="0"/>
              <a:t>Reviews contain insights about products, processes, and</a:t>
            </a:r>
          </a:p>
          <a:p>
            <a:r>
              <a:rPr lang="en-IN" dirty="0"/>
              <a:t>purchasers.</a:t>
            </a:r>
          </a:p>
          <a:p>
            <a:r>
              <a:rPr lang="en-IN" dirty="0"/>
              <a:t>Better Understanding of Customers &amp; Improve Customer Service.</a:t>
            </a:r>
          </a:p>
          <a:p>
            <a:r>
              <a:rPr lang="en-IN" dirty="0"/>
              <a:t>Credibility &amp; Social Proof.</a:t>
            </a:r>
          </a:p>
          <a:p>
            <a:r>
              <a:rPr lang="en-IN" dirty="0"/>
              <a:t>Fight with experience to save margins.</a:t>
            </a:r>
          </a:p>
          <a:p>
            <a:r>
              <a:rPr lang="en-IN" dirty="0"/>
              <a:t>Allow Consumers to Have a Voice and Create Customer Loyalty.</a:t>
            </a:r>
          </a:p>
          <a:p>
            <a:r>
              <a:rPr lang="en-IN" dirty="0"/>
              <a:t>Improve Rankings</a:t>
            </a:r>
          </a:p>
          <a:p>
            <a:r>
              <a:rPr lang="en-IN" dirty="0"/>
              <a:t>Consumers are Doing your Marketing for Business.</a:t>
            </a:r>
          </a:p>
          <a:p>
            <a:r>
              <a:rPr lang="en-IN" dirty="0"/>
              <a:t>Reviews Generate More Reviews</a:t>
            </a:r>
            <a:endParaRPr lang="en-IN" dirty="0"/>
          </a:p>
        </p:txBody>
      </p:sp>
    </p:spTree>
    <p:extLst>
      <p:ext uri="{BB962C8B-B14F-4D97-AF65-F5344CB8AC3E}">
        <p14:creationId xmlns:p14="http://schemas.microsoft.com/office/powerpoint/2010/main" val="4262218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000" dirty="0" err="1" smtClean="0"/>
              <a:t>PreProcessing</a:t>
            </a:r>
            <a:r>
              <a:rPr lang="en-IN" dirty="0" smtClean="0"/>
              <a:t> </a:t>
            </a:r>
            <a:r>
              <a:rPr lang="en-IN" sz="6000" dirty="0" smtClean="0"/>
              <a:t>steps</a:t>
            </a:r>
            <a:endParaRPr lang="en-IN" sz="6000" dirty="0"/>
          </a:p>
        </p:txBody>
      </p:sp>
      <p:sp>
        <p:nvSpPr>
          <p:cNvPr id="3" name="Content Placeholder 2"/>
          <p:cNvSpPr>
            <a:spLocks noGrp="1"/>
          </p:cNvSpPr>
          <p:nvPr>
            <p:ph idx="1"/>
          </p:nvPr>
        </p:nvSpPr>
        <p:spPr>
          <a:xfrm>
            <a:off x="1154954" y="2603499"/>
            <a:ext cx="8825659" cy="2941623"/>
          </a:xfrm>
        </p:spPr>
        <p:txBody>
          <a:bodyPr>
            <a:noAutofit/>
          </a:bodyPr>
          <a:lstStyle/>
          <a:p>
            <a:pPr marL="0" indent="0">
              <a:buNone/>
            </a:pPr>
            <a:r>
              <a:rPr lang="en-IN" sz="3200" dirty="0" smtClean="0"/>
              <a:t>1.Converting text into lower case</a:t>
            </a:r>
          </a:p>
          <a:p>
            <a:pPr marL="0" indent="0">
              <a:buNone/>
            </a:pPr>
            <a:r>
              <a:rPr lang="en-IN" sz="3200" dirty="0" smtClean="0"/>
              <a:t>2.Removing Punctuations</a:t>
            </a:r>
          </a:p>
          <a:p>
            <a:pPr marL="0" indent="0">
              <a:buNone/>
            </a:pPr>
            <a:r>
              <a:rPr lang="en-IN" sz="3200" dirty="0" smtClean="0"/>
              <a:t>3.Removing </a:t>
            </a:r>
            <a:r>
              <a:rPr lang="en-IN" sz="3200" dirty="0" err="1" smtClean="0"/>
              <a:t>Stopwords</a:t>
            </a:r>
            <a:endParaRPr lang="en-IN" sz="3200" dirty="0" smtClean="0"/>
          </a:p>
          <a:p>
            <a:pPr marL="0" indent="0">
              <a:buNone/>
            </a:pPr>
            <a:r>
              <a:rPr lang="en-IN" sz="3200" dirty="0" smtClean="0"/>
              <a:t>4.Lemmatization</a:t>
            </a:r>
          </a:p>
          <a:p>
            <a:pPr marL="0" indent="0">
              <a:buNone/>
            </a:pPr>
            <a:r>
              <a:rPr lang="en-IN" sz="3200" dirty="0" smtClean="0"/>
              <a:t>5.Tokenization</a:t>
            </a:r>
            <a:endParaRPr lang="en-IN" sz="3200" dirty="0"/>
          </a:p>
        </p:txBody>
      </p:sp>
    </p:spTree>
    <p:extLst>
      <p:ext uri="{BB962C8B-B14F-4D97-AF65-F5344CB8AC3E}">
        <p14:creationId xmlns:p14="http://schemas.microsoft.com/office/powerpoint/2010/main" val="998445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3" name="Content Placeholder 2"/>
          <p:cNvSpPr>
            <a:spLocks noGrp="1"/>
          </p:cNvSpPr>
          <p:nvPr>
            <p:ph sz="half" idx="1"/>
          </p:nvPr>
        </p:nvSpPr>
        <p:spPr>
          <a:xfrm>
            <a:off x="1154954" y="2603500"/>
            <a:ext cx="4825158" cy="3788911"/>
          </a:xfrm>
        </p:spPr>
        <p:txBody>
          <a:bodyPr>
            <a:normAutofit fontScale="62500" lnSpcReduction="20000"/>
          </a:bodyPr>
          <a:lstStyle/>
          <a:p>
            <a:r>
              <a:rPr lang="en-IN" dirty="0"/>
              <a:t>1. import selenium</a:t>
            </a:r>
          </a:p>
          <a:p>
            <a:r>
              <a:rPr lang="pt-BR" dirty="0"/>
              <a:t>2. import pandas as pd</a:t>
            </a:r>
          </a:p>
          <a:p>
            <a:r>
              <a:rPr lang="en-IN" dirty="0"/>
              <a:t>3. from selenium import </a:t>
            </a:r>
            <a:r>
              <a:rPr lang="en-IN" dirty="0" err="1"/>
              <a:t>webdriver</a:t>
            </a:r>
            <a:endParaRPr lang="en-IN" dirty="0"/>
          </a:p>
          <a:p>
            <a:r>
              <a:rPr lang="en-IN" dirty="0"/>
              <a:t>4. from </a:t>
            </a:r>
            <a:r>
              <a:rPr lang="en-IN" dirty="0" err="1"/>
              <a:t>selenium.common.exceptions</a:t>
            </a:r>
            <a:r>
              <a:rPr lang="en-IN" dirty="0"/>
              <a:t> import NoSuchElementException</a:t>
            </a:r>
          </a:p>
          <a:p>
            <a:r>
              <a:rPr lang="en-IN" dirty="0"/>
              <a:t>5. import time</a:t>
            </a:r>
          </a:p>
          <a:p>
            <a:r>
              <a:rPr lang="en-IN" dirty="0"/>
              <a:t>6. import </a:t>
            </a:r>
            <a:r>
              <a:rPr lang="en-IN" dirty="0" err="1"/>
              <a:t>numpy</a:t>
            </a:r>
            <a:r>
              <a:rPr lang="en-IN" dirty="0"/>
              <a:t> as np</a:t>
            </a:r>
          </a:p>
          <a:p>
            <a:r>
              <a:rPr lang="pt-BR" dirty="0"/>
              <a:t>7. import pandas as pd</a:t>
            </a:r>
          </a:p>
          <a:p>
            <a:r>
              <a:rPr lang="en-IN" dirty="0"/>
              <a:t>8. import </a:t>
            </a:r>
            <a:r>
              <a:rPr lang="en-IN" dirty="0" err="1"/>
              <a:t>seaborn</a:t>
            </a:r>
            <a:r>
              <a:rPr lang="en-IN" dirty="0"/>
              <a:t> as </a:t>
            </a:r>
            <a:r>
              <a:rPr lang="en-IN" dirty="0" err="1"/>
              <a:t>sns</a:t>
            </a:r>
            <a:endParaRPr lang="en-IN" dirty="0"/>
          </a:p>
          <a:p>
            <a:r>
              <a:rPr lang="en-IN" dirty="0"/>
              <a:t>9. import warnings</a:t>
            </a:r>
          </a:p>
          <a:p>
            <a:r>
              <a:rPr lang="en-IN" dirty="0"/>
              <a:t>10. </a:t>
            </a:r>
            <a:r>
              <a:rPr lang="en-IN" dirty="0" err="1"/>
              <a:t>warnings.filterwarnings</a:t>
            </a:r>
            <a:r>
              <a:rPr lang="en-IN" dirty="0"/>
              <a:t>('ignore')</a:t>
            </a:r>
          </a:p>
          <a:p>
            <a:r>
              <a:rPr lang="en-IN" dirty="0"/>
              <a:t>11. from </a:t>
            </a:r>
            <a:r>
              <a:rPr lang="en-IN" dirty="0" err="1"/>
              <a:t>wordcloud</a:t>
            </a:r>
            <a:r>
              <a:rPr lang="en-IN" dirty="0"/>
              <a:t> import </a:t>
            </a:r>
            <a:r>
              <a:rPr lang="en-IN" dirty="0" err="1"/>
              <a:t>WordCloud</a:t>
            </a:r>
            <a:endParaRPr lang="en-IN" dirty="0"/>
          </a:p>
          <a:p>
            <a:r>
              <a:rPr lang="en-IN" dirty="0"/>
              <a:t>12. import </a:t>
            </a:r>
            <a:r>
              <a:rPr lang="en-IN" dirty="0" err="1"/>
              <a:t>matplotlib.pyplot</a:t>
            </a:r>
            <a:r>
              <a:rPr lang="en-IN" dirty="0"/>
              <a:t> as </a:t>
            </a:r>
            <a:r>
              <a:rPr lang="en-IN" dirty="0" err="1"/>
              <a:t>plt</a:t>
            </a:r>
            <a:endParaRPr lang="en-IN" dirty="0"/>
          </a:p>
          <a:p>
            <a:r>
              <a:rPr lang="en-IN" dirty="0"/>
              <a:t>13. import </a:t>
            </a:r>
            <a:r>
              <a:rPr lang="en-IN" dirty="0" err="1"/>
              <a:t>nltk</a:t>
            </a:r>
            <a:endParaRPr lang="en-IN" dirty="0"/>
          </a:p>
          <a:p>
            <a:r>
              <a:rPr lang="en-IN" dirty="0"/>
              <a:t>14. from </a:t>
            </a:r>
            <a:r>
              <a:rPr lang="en-IN" dirty="0" err="1"/>
              <a:t>nltk.corpus</a:t>
            </a:r>
            <a:r>
              <a:rPr lang="en-IN" dirty="0"/>
              <a:t> import </a:t>
            </a:r>
            <a:r>
              <a:rPr lang="en-IN" dirty="0" err="1"/>
              <a:t>stopwords</a:t>
            </a:r>
            <a:endParaRPr lang="en-IN" dirty="0"/>
          </a:p>
        </p:txBody>
      </p:sp>
      <p:sp>
        <p:nvSpPr>
          <p:cNvPr id="4" name="Content Placeholder 3"/>
          <p:cNvSpPr>
            <a:spLocks noGrp="1"/>
          </p:cNvSpPr>
          <p:nvPr>
            <p:ph sz="half" idx="2"/>
          </p:nvPr>
        </p:nvSpPr>
        <p:spPr>
          <a:xfrm>
            <a:off x="6208712" y="2603499"/>
            <a:ext cx="4825159" cy="3788911"/>
          </a:xfrm>
        </p:spPr>
        <p:txBody>
          <a:bodyPr>
            <a:normAutofit fontScale="62500" lnSpcReduction="20000"/>
          </a:bodyPr>
          <a:lstStyle/>
          <a:p>
            <a:r>
              <a:rPr lang="en-IN" dirty="0"/>
              <a:t>15. from collections import Counter</a:t>
            </a:r>
          </a:p>
          <a:p>
            <a:r>
              <a:rPr lang="en-IN" dirty="0"/>
              <a:t>16. from </a:t>
            </a:r>
            <a:r>
              <a:rPr lang="en-IN" dirty="0" err="1"/>
              <a:t>nltk.stem</a:t>
            </a:r>
            <a:r>
              <a:rPr lang="en-IN" dirty="0"/>
              <a:t> import </a:t>
            </a:r>
            <a:r>
              <a:rPr lang="en-IN" dirty="0" err="1"/>
              <a:t>PorterStemmer</a:t>
            </a:r>
            <a:r>
              <a:rPr lang="en-IN" dirty="0"/>
              <a:t>, </a:t>
            </a:r>
            <a:r>
              <a:rPr lang="en-IN" dirty="0" err="1"/>
              <a:t>WordNetLemmatizer</a:t>
            </a:r>
            <a:endParaRPr lang="en-IN" dirty="0"/>
          </a:p>
          <a:p>
            <a:r>
              <a:rPr lang="en-IN" dirty="0"/>
              <a:t>17. from </a:t>
            </a:r>
            <a:r>
              <a:rPr lang="en-IN" dirty="0" err="1"/>
              <a:t>nltk.corpus</a:t>
            </a:r>
            <a:r>
              <a:rPr lang="en-IN" dirty="0"/>
              <a:t> import </a:t>
            </a:r>
            <a:r>
              <a:rPr lang="en-IN" dirty="0" err="1"/>
              <a:t>wordnet</a:t>
            </a:r>
            <a:endParaRPr lang="en-IN" dirty="0"/>
          </a:p>
          <a:p>
            <a:r>
              <a:rPr lang="en-IN" dirty="0"/>
              <a:t>18. from </a:t>
            </a:r>
            <a:r>
              <a:rPr lang="en-IN" dirty="0" err="1"/>
              <a:t>nltk.stem</a:t>
            </a:r>
            <a:r>
              <a:rPr lang="en-IN" dirty="0"/>
              <a:t> import </a:t>
            </a:r>
            <a:r>
              <a:rPr lang="en-IN" dirty="0" err="1"/>
              <a:t>WordNetLemmatizer</a:t>
            </a:r>
            <a:endParaRPr lang="en-IN" dirty="0"/>
          </a:p>
          <a:p>
            <a:r>
              <a:rPr lang="en-IN" dirty="0"/>
              <a:t>19. import </a:t>
            </a:r>
            <a:r>
              <a:rPr lang="en-IN" dirty="0" err="1"/>
              <a:t>tensorflow</a:t>
            </a:r>
            <a:r>
              <a:rPr lang="en-IN" dirty="0"/>
              <a:t> as </a:t>
            </a:r>
            <a:r>
              <a:rPr lang="en-IN" dirty="0" err="1"/>
              <a:t>tf</a:t>
            </a:r>
            <a:endParaRPr lang="en-IN" dirty="0"/>
          </a:p>
          <a:p>
            <a:r>
              <a:rPr lang="en-IN" dirty="0"/>
              <a:t>20. import </a:t>
            </a:r>
            <a:r>
              <a:rPr lang="en-IN" dirty="0" err="1"/>
              <a:t>numpy</a:t>
            </a:r>
            <a:r>
              <a:rPr lang="en-IN" dirty="0"/>
              <a:t> as np</a:t>
            </a:r>
          </a:p>
          <a:p>
            <a:r>
              <a:rPr lang="en-IN" dirty="0"/>
              <a:t>21. from </a:t>
            </a:r>
            <a:r>
              <a:rPr lang="en-IN" dirty="0" err="1"/>
              <a:t>tensorflow.keras.preprocessing.text</a:t>
            </a:r>
            <a:r>
              <a:rPr lang="en-IN" dirty="0"/>
              <a:t> import Tokenizer</a:t>
            </a:r>
          </a:p>
          <a:p>
            <a:r>
              <a:rPr lang="en-IN" dirty="0"/>
              <a:t>22. from </a:t>
            </a:r>
            <a:r>
              <a:rPr lang="en-IN" dirty="0" err="1"/>
              <a:t>tensorflow.keras.preprocessing.sequence</a:t>
            </a:r>
            <a:r>
              <a:rPr lang="en-IN" dirty="0"/>
              <a:t> import pad_sequences</a:t>
            </a:r>
          </a:p>
          <a:p>
            <a:r>
              <a:rPr lang="en-IN" dirty="0"/>
              <a:t>23. from </a:t>
            </a:r>
            <a:r>
              <a:rPr lang="en-IN" dirty="0" err="1"/>
              <a:t>sklearn.model_selection</a:t>
            </a:r>
            <a:r>
              <a:rPr lang="en-IN" dirty="0"/>
              <a:t> import </a:t>
            </a:r>
            <a:r>
              <a:rPr lang="en-IN" dirty="0" err="1"/>
              <a:t>train_test_split</a:t>
            </a:r>
            <a:endParaRPr lang="en-IN" dirty="0"/>
          </a:p>
        </p:txBody>
      </p:sp>
    </p:spTree>
    <p:extLst>
      <p:ext uri="{BB962C8B-B14F-4D97-AF65-F5344CB8AC3E}">
        <p14:creationId xmlns:p14="http://schemas.microsoft.com/office/powerpoint/2010/main" val="1244286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Visualization</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37056"/>
            <a:ext cx="4985787" cy="3990975"/>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963" y="2701510"/>
            <a:ext cx="5694016" cy="3862066"/>
          </a:xfrm>
          <a:prstGeom prst="rect">
            <a:avLst/>
          </a:prstGeom>
        </p:spPr>
      </p:pic>
    </p:spTree>
    <p:extLst>
      <p:ext uri="{BB962C8B-B14F-4D97-AF65-F5344CB8AC3E}">
        <p14:creationId xmlns:p14="http://schemas.microsoft.com/office/powerpoint/2010/main" val="1150072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 continued</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11221"/>
            <a:ext cx="5069702" cy="34163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656" y="2449585"/>
            <a:ext cx="5148700" cy="3928954"/>
          </a:xfrm>
          <a:prstGeom prst="rect">
            <a:avLst/>
          </a:prstGeom>
        </p:spPr>
      </p:pic>
    </p:spTree>
    <p:extLst>
      <p:ext uri="{BB962C8B-B14F-4D97-AF65-F5344CB8AC3E}">
        <p14:creationId xmlns:p14="http://schemas.microsoft.com/office/powerpoint/2010/main" val="998627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3045" y="2603500"/>
            <a:ext cx="5070222" cy="3416300"/>
          </a:xfrm>
        </p:spPr>
      </p:pic>
    </p:spTree>
    <p:extLst>
      <p:ext uri="{BB962C8B-B14F-4D97-AF65-F5344CB8AC3E}">
        <p14:creationId xmlns:p14="http://schemas.microsoft.com/office/powerpoint/2010/main" val="3181577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purl.org/dc/dcmitype/"/>
    <ds:schemaRef ds:uri="16c05727-aa75-4e4a-9b5f-8a80a1165891"/>
    <ds:schemaRef ds:uri="http://schemas.microsoft.com/office/2006/documentManagement/types"/>
    <ds:schemaRef ds:uri="71af3243-3dd4-4a8d-8c0d-dd76da1f02a5"/>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538</Words>
  <Application>Microsoft Office PowerPoint</Application>
  <PresentationFormat>Widescreen</PresentationFormat>
  <Paragraphs>76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Franklin Gothic Book</vt:lpstr>
      <vt:lpstr>Segoe UI</vt:lpstr>
      <vt:lpstr>Wingdings 3</vt:lpstr>
      <vt:lpstr>Ion Boardroom</vt:lpstr>
      <vt:lpstr>Lahari Kumaraswamy, Intern –Data Science, Flip Robo Technologies </vt:lpstr>
      <vt:lpstr>Contents</vt:lpstr>
      <vt:lpstr>Introduction</vt:lpstr>
      <vt:lpstr>Importance of reviews and rating</vt:lpstr>
      <vt:lpstr>PreProcessing steps</vt:lpstr>
      <vt:lpstr>Libraries Used</vt:lpstr>
      <vt:lpstr>                  Visualization</vt:lpstr>
      <vt:lpstr>Visualization continued</vt:lpstr>
      <vt:lpstr>PowerPoint Presentation</vt:lpstr>
      <vt:lpstr>Code Snippet</vt:lpstr>
      <vt:lpstr>Code Snippet Continued</vt:lpstr>
      <vt:lpstr>            Finale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2021-06-06T22:13:46Z</dcterms:created>
  <dcterms:modified xsi:type="dcterms:W3CDTF">2021-06-06T22:47:13Z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