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73" r:id="rId5"/>
    <p:sldId id="271" r:id="rId6"/>
    <p:sldId id="279" r:id="rId7"/>
    <p:sldId id="283" r:id="rId8"/>
    <p:sldId id="288" r:id="rId9"/>
    <p:sldId id="289" r:id="rId10"/>
    <p:sldId id="284" r:id="rId11"/>
    <p:sldId id="290" r:id="rId12"/>
    <p:sldId id="285" r:id="rId13"/>
    <p:sldId id="286" r:id="rId14"/>
    <p:sldId id="272" r:id="rId15"/>
    <p:sldId id="287" r:id="rId16"/>
    <p:sldId id="270" r:id="rId17"/>
    <p:sldId id="292" r:id="rId18"/>
    <p:sldId id="268" r:id="rId19"/>
    <p:sldId id="291" r:id="rId20"/>
    <p:sldId id="265" r:id="rId21"/>
    <p:sldId id="26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45-REVIEW-1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88622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for </a:t>
            </a:r>
            <a:r>
              <a:rPr lang="en-IN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ntervention of </a:t>
            </a:r>
            <a:r>
              <a:rPr lang="en-IN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peech</a:t>
            </a:r>
            <a:r>
              <a:rPr lang="en-IN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ound </a:t>
            </a:r>
            <a:r>
              <a:rPr lang="en-IN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isorders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81884" y="183216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altLang="en-GB">
                <a:latin typeface="Cambria" panose="02040503050406030204" pitchFamily="18" charset="0"/>
                <a:ea typeface="Cambria" panose="02040503050406030204" pitchFamily="18" charset="0"/>
              </a:rPr>
              <a:t>CSE </a:t>
            </a:r>
            <a:r>
              <a:rPr lang="en-IN" altLang="en-GB" smtClean="0">
                <a:latin typeface="Cambria" panose="02040503050406030204" pitchFamily="18" charset="0"/>
                <a:ea typeface="Cambria" panose="02040503050406030204" pitchFamily="18" charset="0"/>
              </a:rPr>
              <a:t>G-40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1024976"/>
              </p:ext>
            </p:extLst>
          </p:nvPr>
        </p:nvGraphicFramePr>
        <p:xfrm>
          <a:off x="295275" y="2289175"/>
          <a:ext cx="5988685" cy="246893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30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G. LAHARI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20211CSE0152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ROHIT BHUNIA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20211CSE0092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L. RACHANA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20211CSE0059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METLA SRINIVAS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20211CSE0090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GB" sz="1700" b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 Megala G.</a:t>
            </a:r>
            <a:endParaRPr lang="en-IN" altLang="en-GB" sz="1700" b="1" i="0" u="none" strike="noStrike" cap="none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PIP4004 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75805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IN" alt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 Tech. CSE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</a:t>
            </a: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Mohammed H.B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lang="en-US" sz="20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</a:t>
            </a: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J.L &amp; Dr. </a:t>
            </a:r>
            <a:r>
              <a:rPr lang="en-US" sz="20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Jayanthi</a:t>
            </a: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K.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</a:t>
            </a:r>
            <a:r>
              <a:rPr lang="en-US" sz="2000" b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: </a:t>
            </a:r>
            <a:r>
              <a:rPr lang="en-US" sz="2000" b="1" i="0" u="none" strike="noStrike" cap="none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Mr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Lahari\AppData\Local\Packages\5319275A.WhatsAppDesktop_cv1g1gvanyjgm\TempState\7D6A26F69DB148BF93E86F57AEC926AF\WhatsApp Image 2025-05-07 at 20.57.53_b5d7ef2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47" y="1345247"/>
            <a:ext cx="4269105" cy="426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03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 Diagram</a:t>
            </a:r>
            <a:endParaRPr lang="en-IN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998337"/>
            <a:ext cx="5963920" cy="53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and Interaction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Lahari\AppData\Local\Packages\5319275A.WhatsAppDesktop_cv1g1gvanyjgm\TempState\BC383B4D4E8A93241F6FF9B0BA8498A5\WhatsApp Image 2025-05-07 at 20.58.18_75675b99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b="5296"/>
          <a:stretch/>
        </p:blipFill>
        <p:spPr bwMode="auto">
          <a:xfrm>
            <a:off x="3859530" y="1674177"/>
            <a:ext cx="4472940" cy="35096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010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Interaction and Workflow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Lahari\AppData\Local\Packages\5319275A.WhatsAppDesktop_cv1g1gvanyjgm\TempState\0EB7A39FC22086B7E6249D1B5253DC2B\WhatsApp Image 2025-05-07 at 21.03.38_cea739ec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5"/>
          <a:stretch/>
        </p:blipFill>
        <p:spPr bwMode="auto">
          <a:xfrm>
            <a:off x="3520440" y="1952150"/>
            <a:ext cx="4841240" cy="33347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55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Hardware &amp; Software Requirements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18540"/>
            <a:ext cx="10668000" cy="523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sz="1350" b="1">
                <a:solidFill>
                  <a:srgbClr val="C00000"/>
                </a:solidFill>
                <a:sym typeface="+mn-ea"/>
              </a:rPr>
              <a:t>Software Requirements:</a:t>
            </a:r>
            <a:endParaRPr lang="en-US" sz="1350" b="1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350" b="1">
                <a:sym typeface="+mn-ea"/>
              </a:rPr>
              <a:t>1.  Programming Languages</a:t>
            </a:r>
            <a:r>
              <a:rPr lang="en-IN" altLang="en-US" sz="1350" b="1">
                <a:sym typeface="+mn-ea"/>
              </a:rPr>
              <a:t> (</a:t>
            </a:r>
            <a:r>
              <a:rPr lang="en-US" sz="1350" b="1">
                <a:sym typeface="+mn-ea"/>
              </a:rPr>
              <a:t>Python</a:t>
            </a:r>
            <a:r>
              <a:rPr lang="en-IN" altLang="en-US" sz="1350" b="1">
                <a:sym typeface="+mn-ea"/>
              </a:rPr>
              <a:t>)</a:t>
            </a:r>
            <a:r>
              <a:rPr lang="en-US" sz="1350" b="1">
                <a:sym typeface="+mn-ea"/>
              </a:rPr>
              <a:t>:</a:t>
            </a:r>
            <a:r>
              <a:rPr lang="en-US" sz="1350">
                <a:sym typeface="+mn-ea"/>
              </a:rPr>
              <a:t> </a:t>
            </a:r>
            <a:r>
              <a:rPr lang="en-US" altLang="en-US" sz="1350">
                <a:sym typeface="+mn-ea"/>
              </a:rPr>
              <a:t>Used for speech processing, backend development, and AI/ML models.</a:t>
            </a:r>
          </a:p>
          <a:p>
            <a:pPr>
              <a:buNone/>
            </a:pPr>
            <a:r>
              <a:rPr lang="en-US" sz="1350" b="1">
                <a:sym typeface="+mn-ea"/>
              </a:rPr>
              <a:t>2.  </a:t>
            </a:r>
            <a:r>
              <a:rPr lang="en-US" altLang="en-US" sz="1350" b="1"/>
              <a:t>Speech Processing API</a:t>
            </a:r>
            <a:r>
              <a:rPr lang="en-IN" altLang="en-US" sz="1350" b="1"/>
              <a:t> (</a:t>
            </a:r>
            <a:r>
              <a:rPr lang="en-US" altLang="en-US" sz="1350" b="1"/>
              <a:t>Speech-to-Text API</a:t>
            </a:r>
            <a:r>
              <a:rPr lang="en-IN" altLang="en-US" sz="1350" b="1"/>
              <a:t>/</a:t>
            </a:r>
            <a:r>
              <a:rPr lang="en-US" altLang="en-US" sz="1350" b="1"/>
              <a:t>Text-to-Speech API</a:t>
            </a:r>
            <a:r>
              <a:rPr lang="en-IN" altLang="en-US" sz="1350" b="1"/>
              <a:t>): </a:t>
            </a:r>
            <a:r>
              <a:rPr lang="en-US" altLang="en-US" sz="1350"/>
              <a:t>Converts spoken input to text and generates</a:t>
            </a:r>
            <a:r>
              <a:rPr lang="en-IN" altLang="en-US" sz="1350"/>
              <a:t> </a:t>
            </a:r>
            <a:r>
              <a:rPr lang="en-US" altLang="en-US" sz="1350"/>
              <a:t>auditory feedback.</a:t>
            </a:r>
          </a:p>
          <a:p>
            <a:pPr>
              <a:buNone/>
            </a:pPr>
            <a:r>
              <a:rPr lang="en-IN" altLang="en-US" sz="1350" b="1"/>
              <a:t>3.  </a:t>
            </a:r>
            <a:r>
              <a:rPr lang="en-US" altLang="en-US" sz="1350" b="1"/>
              <a:t>Backend Framework</a:t>
            </a:r>
            <a:r>
              <a:rPr lang="en-IN" altLang="en-US" sz="1350" b="1"/>
              <a:t> (</a:t>
            </a:r>
            <a:r>
              <a:rPr lang="en-US" altLang="en-US" sz="1350" b="1"/>
              <a:t>Flask</a:t>
            </a:r>
            <a:r>
              <a:rPr lang="en-IN" altLang="en-US" sz="1350" b="1"/>
              <a:t>): </a:t>
            </a:r>
            <a:r>
              <a:rPr lang="en-US" altLang="en-US" sz="1350"/>
              <a:t>Provides API services and application logic.</a:t>
            </a:r>
          </a:p>
          <a:p>
            <a:pPr>
              <a:buNone/>
            </a:pPr>
            <a:r>
              <a:rPr lang="en-IN" altLang="en-US" sz="1350" b="1"/>
              <a:t>4.  </a:t>
            </a:r>
            <a:r>
              <a:rPr lang="en-US" altLang="en-US" sz="1350" b="1"/>
              <a:t>Frontend Framework</a:t>
            </a:r>
            <a:r>
              <a:rPr lang="en-IN" altLang="en-US" sz="1350" b="1"/>
              <a:t> (</a:t>
            </a:r>
            <a:r>
              <a:rPr lang="en-US" altLang="en-US" sz="1350" b="1"/>
              <a:t>React.js</a:t>
            </a:r>
            <a:r>
              <a:rPr lang="en-IN" altLang="en-US" sz="1350" b="1"/>
              <a:t>):</a:t>
            </a:r>
            <a:r>
              <a:rPr lang="en-IN" altLang="en-US" sz="1350"/>
              <a:t> </a:t>
            </a:r>
            <a:r>
              <a:rPr lang="en-US" altLang="en-US" sz="1350"/>
              <a:t>Used if a web/mobile interface is needed.</a:t>
            </a:r>
          </a:p>
          <a:p>
            <a:pPr>
              <a:buNone/>
            </a:pPr>
            <a:r>
              <a:rPr lang="en-IN" altLang="en-US" sz="1350" b="1"/>
              <a:t>5.  </a:t>
            </a:r>
            <a:r>
              <a:rPr lang="en-US" altLang="en-US" sz="1350" b="1"/>
              <a:t>Database</a:t>
            </a:r>
            <a:r>
              <a:rPr lang="en-IN" altLang="en-US" sz="1350" b="1"/>
              <a:t> (optional)(MongoDB):</a:t>
            </a:r>
            <a:r>
              <a:rPr lang="en-IN" altLang="en-US" sz="1350"/>
              <a:t> </a:t>
            </a:r>
            <a:r>
              <a:rPr lang="en-US" altLang="en-US" sz="1350"/>
              <a:t>Stores user progress, speech data, and learning history.</a:t>
            </a:r>
          </a:p>
          <a:p>
            <a:pPr>
              <a:buNone/>
            </a:pPr>
            <a:r>
              <a:rPr lang="en-IN" altLang="en-US" sz="1350" b="1"/>
              <a:t>6.  </a:t>
            </a:r>
            <a:r>
              <a:rPr lang="en-US" altLang="en-US" sz="1350" b="1"/>
              <a:t>Audio Processing Libraries</a:t>
            </a:r>
            <a:r>
              <a:rPr lang="en-IN" altLang="en-US" sz="1350" b="1"/>
              <a:t> (</a:t>
            </a:r>
            <a:r>
              <a:rPr lang="en-US" altLang="en-US" sz="1350" b="1"/>
              <a:t>librosa, pydub</a:t>
            </a:r>
            <a:r>
              <a:rPr lang="en-IN" altLang="en-US" sz="1350" b="1"/>
              <a:t>):</a:t>
            </a:r>
            <a:r>
              <a:rPr lang="en-IN" altLang="en-US" sz="1350"/>
              <a:t> </a:t>
            </a:r>
            <a:r>
              <a:rPr lang="en-US" altLang="en-US" sz="1350"/>
              <a:t>Handles speech feature extraction, visualization, and audio manipulation.</a:t>
            </a:r>
          </a:p>
          <a:p>
            <a:pPr>
              <a:buNone/>
            </a:pPr>
            <a:r>
              <a:rPr lang="en-IN" altLang="en-US" sz="1350" b="1"/>
              <a:t>7.  </a:t>
            </a:r>
            <a:r>
              <a:rPr lang="en-US" altLang="en-US" sz="1350" b="1"/>
              <a:t>Machine Learning Frameworks (Optional)</a:t>
            </a:r>
            <a:r>
              <a:rPr lang="en-IN" altLang="en-US" sz="1350" b="1"/>
              <a:t>(</a:t>
            </a:r>
            <a:r>
              <a:rPr lang="en-US" altLang="en-US" sz="1350" b="1"/>
              <a:t>TensorFlow / PyTorch</a:t>
            </a:r>
            <a:r>
              <a:rPr lang="en-IN" altLang="en-US" sz="1350" b="1"/>
              <a:t>):</a:t>
            </a:r>
            <a:r>
              <a:rPr lang="en-IN" altLang="en-US" sz="1350"/>
              <a:t> </a:t>
            </a:r>
            <a:r>
              <a:rPr lang="en-US" altLang="en-US" sz="1350"/>
              <a:t>If custom phoneme recognition or speech assessment models are needed.</a:t>
            </a:r>
          </a:p>
          <a:p>
            <a:pPr>
              <a:buNone/>
            </a:pPr>
            <a:r>
              <a:rPr lang="en-IN" altLang="en-US" sz="1350" b="1"/>
              <a:t>8.  </a:t>
            </a:r>
            <a:r>
              <a:rPr lang="en-US" altLang="en-US" sz="1350" b="1"/>
              <a:t>Development Environment</a:t>
            </a:r>
            <a:r>
              <a:rPr lang="en-IN" altLang="en-US" sz="1350" b="1"/>
              <a:t> (</a:t>
            </a:r>
            <a:r>
              <a:rPr lang="en-US" altLang="en-US" sz="1350" b="1"/>
              <a:t>VS Code</a:t>
            </a:r>
            <a:r>
              <a:rPr lang="en-IN" altLang="en-US" sz="1350" b="1"/>
              <a:t>):</a:t>
            </a:r>
            <a:r>
              <a:rPr lang="en-IN" altLang="en-US" sz="1350"/>
              <a:t> </a:t>
            </a:r>
            <a:r>
              <a:rPr lang="en-US" altLang="en-US" sz="1350"/>
              <a:t>IDEs for writing and debugging the code.</a:t>
            </a:r>
          </a:p>
          <a:p>
            <a:pPr>
              <a:buNone/>
            </a:pPr>
            <a:r>
              <a:rPr lang="en-IN" altLang="en-US" sz="1350" b="1"/>
              <a:t>9.  </a:t>
            </a:r>
            <a:r>
              <a:rPr lang="en-US" altLang="en-US" sz="1350" b="1"/>
              <a:t>Testing Tools</a:t>
            </a:r>
            <a:r>
              <a:rPr lang="en-IN" altLang="en-US" sz="1350" b="1"/>
              <a:t> (</a:t>
            </a:r>
            <a:r>
              <a:rPr lang="en-US" altLang="en-US" sz="1350" b="1"/>
              <a:t>Postman, PyTest, Selenium</a:t>
            </a:r>
            <a:r>
              <a:rPr lang="en-IN" altLang="en-US" sz="1350" b="1"/>
              <a:t>):</a:t>
            </a:r>
            <a:r>
              <a:rPr lang="en-IN" altLang="en-US" sz="1350"/>
              <a:t> </a:t>
            </a:r>
            <a:r>
              <a:rPr lang="en-US" altLang="en-US" sz="1350"/>
              <a:t>For API, unit, and UI testing.</a:t>
            </a:r>
          </a:p>
          <a:p>
            <a:pPr>
              <a:buNone/>
            </a:pPr>
            <a:endParaRPr lang="en-US" altLang="en-US" sz="1350"/>
          </a:p>
          <a:p>
            <a:pPr>
              <a:buNone/>
            </a:pPr>
            <a:r>
              <a:rPr lang="en-IN" altLang="en-US" sz="1350" b="1">
                <a:solidFill>
                  <a:srgbClr val="C00000"/>
                </a:solidFill>
                <a:sym typeface="+mn-ea"/>
              </a:rPr>
              <a:t>Hard</a:t>
            </a:r>
            <a:r>
              <a:rPr lang="en-US" sz="1350" b="1">
                <a:solidFill>
                  <a:srgbClr val="C00000"/>
                </a:solidFill>
                <a:sym typeface="+mn-ea"/>
              </a:rPr>
              <a:t>ware Requirements:</a:t>
            </a:r>
          </a:p>
          <a:p>
            <a:pPr>
              <a:buNone/>
            </a:pPr>
            <a:r>
              <a:rPr lang="en-IN" altLang="en-US" sz="1350" b="1">
                <a:solidFill>
                  <a:schemeClr val="tx1"/>
                </a:solidFill>
              </a:rPr>
              <a:t>1.  </a:t>
            </a:r>
            <a:r>
              <a:rPr lang="en-US" altLang="en-US" sz="1350" b="1">
                <a:solidFill>
                  <a:schemeClr val="tx1"/>
                </a:solidFill>
              </a:rPr>
              <a:t>Processor</a:t>
            </a:r>
            <a:r>
              <a:rPr lang="en-IN" altLang="en-US" sz="1350" b="1">
                <a:solidFill>
                  <a:schemeClr val="tx1"/>
                </a:solidFill>
              </a:rPr>
              <a:t> (</a:t>
            </a:r>
            <a:r>
              <a:rPr lang="en-US" altLang="en-US" sz="1350" b="1">
                <a:solidFill>
                  <a:schemeClr val="tx1"/>
                </a:solidFill>
              </a:rPr>
              <a:t>Intel i5 (8th Gen) / AMD Ryzen 5</a:t>
            </a:r>
            <a:r>
              <a:rPr lang="en-IN" altLang="en-US" sz="1350" b="1">
                <a:solidFill>
                  <a:schemeClr val="tx1"/>
                </a:solidFill>
              </a:rPr>
              <a:t>)</a:t>
            </a:r>
            <a:r>
              <a:rPr lang="en-IN" altLang="en-US" sz="1350" b="1">
                <a:solidFill>
                  <a:schemeClr val="tx1"/>
                </a:solidFill>
                <a:sym typeface="+mn-ea"/>
              </a:rPr>
              <a:t>: </a:t>
            </a:r>
            <a:r>
              <a:rPr lang="en-US" altLang="en-US" sz="1350">
                <a:solidFill>
                  <a:schemeClr val="tx1"/>
                </a:solidFill>
              </a:rPr>
              <a:t>Sufficient for basic speech processing and API calls.</a:t>
            </a:r>
          </a:p>
          <a:p>
            <a:pPr>
              <a:buNone/>
            </a:pPr>
            <a:r>
              <a:rPr lang="en-IN" altLang="en-US" sz="1350" b="1">
                <a:solidFill>
                  <a:schemeClr val="tx1"/>
                </a:solidFill>
              </a:rPr>
              <a:t>2.</a:t>
            </a:r>
            <a:r>
              <a:rPr lang="en-IN" altLang="en-US" sz="1350">
                <a:solidFill>
                  <a:schemeClr val="tx1"/>
                </a:solidFill>
              </a:rPr>
              <a:t>  </a:t>
            </a:r>
            <a:r>
              <a:rPr lang="en-US" altLang="en-US" sz="1350" b="1">
                <a:solidFill>
                  <a:schemeClr val="tx1"/>
                </a:solidFill>
              </a:rPr>
              <a:t>RAM</a:t>
            </a:r>
            <a:r>
              <a:rPr lang="en-IN" altLang="en-US" sz="1350" b="1">
                <a:solidFill>
                  <a:schemeClr val="tx1"/>
                </a:solidFill>
              </a:rPr>
              <a:t> (8GB): </a:t>
            </a:r>
            <a:r>
              <a:rPr lang="en-US" altLang="en-US" sz="1350">
                <a:solidFill>
                  <a:schemeClr val="tx1"/>
                </a:solidFill>
              </a:rPr>
              <a:t>Needed for handling multiple API calls and speech feature extraction.</a:t>
            </a:r>
          </a:p>
          <a:p>
            <a:pPr>
              <a:buNone/>
            </a:pPr>
            <a:r>
              <a:rPr lang="en-IN" altLang="en-US" sz="1350" b="1">
                <a:solidFill>
                  <a:schemeClr val="tx1"/>
                </a:solidFill>
              </a:rPr>
              <a:t>3.  </a:t>
            </a:r>
            <a:r>
              <a:rPr lang="en-US" altLang="en-US" sz="1350" b="1">
                <a:solidFill>
                  <a:schemeClr val="tx1"/>
                </a:solidFill>
              </a:rPr>
              <a:t>Microphone</a:t>
            </a:r>
            <a:r>
              <a:rPr lang="en-IN" altLang="en-US" sz="1350" b="1">
                <a:solidFill>
                  <a:schemeClr val="tx1"/>
                </a:solidFill>
              </a:rPr>
              <a:t>: </a:t>
            </a:r>
            <a:r>
              <a:rPr lang="en-US" altLang="en-US" sz="1350">
                <a:solidFill>
                  <a:schemeClr val="tx1"/>
                </a:solidFill>
              </a:rPr>
              <a:t>Essential for capturing speech input.</a:t>
            </a:r>
          </a:p>
          <a:p>
            <a:pPr>
              <a:buNone/>
            </a:pPr>
            <a:r>
              <a:rPr lang="en-IN" altLang="en-US" sz="1350" b="1">
                <a:solidFill>
                  <a:schemeClr val="tx1"/>
                </a:solidFill>
              </a:rPr>
              <a:t>4.  </a:t>
            </a:r>
            <a:r>
              <a:rPr lang="en-US" altLang="en-US" sz="1350" b="1">
                <a:solidFill>
                  <a:schemeClr val="tx1"/>
                </a:solidFill>
              </a:rPr>
              <a:t>Storage</a:t>
            </a:r>
            <a:r>
              <a:rPr lang="en-IN" altLang="en-US" sz="1350" b="1">
                <a:solidFill>
                  <a:schemeClr val="tx1"/>
                </a:solidFill>
              </a:rPr>
              <a:t>:</a:t>
            </a:r>
            <a:r>
              <a:rPr lang="en-IN" altLang="en-US" sz="1350">
                <a:solidFill>
                  <a:schemeClr val="tx1"/>
                </a:solidFill>
              </a:rPr>
              <a:t> </a:t>
            </a:r>
            <a:r>
              <a:rPr lang="en-US" altLang="en-US" sz="1350">
                <a:solidFill>
                  <a:schemeClr val="tx1"/>
                </a:solidFill>
              </a:rPr>
              <a:t>SSD recommended for faster data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Outputs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1850" y="1249680"/>
            <a:ext cx="5677535" cy="312737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973" t="283" r="-973" b="4803"/>
          <a:stretch/>
        </p:blipFill>
        <p:spPr bwMode="auto">
          <a:xfrm>
            <a:off x="6604000" y="614681"/>
            <a:ext cx="3901440" cy="2317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40" y="2931797"/>
            <a:ext cx="3655060" cy="25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3078"/>
              </p:ext>
            </p:extLst>
          </p:nvPr>
        </p:nvGraphicFramePr>
        <p:xfrm>
          <a:off x="1109727" y="1016000"/>
          <a:ext cx="10074146" cy="5168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292">
                  <a:extLst>
                    <a:ext uri="{9D8B030D-6E8A-4147-A177-3AD203B41FA5}">
                      <a16:colId xmlns:a16="http://schemas.microsoft.com/office/drawing/2014/main" val="3002256080"/>
                    </a:ext>
                  </a:extLst>
                </a:gridCol>
                <a:gridCol w="2033522">
                  <a:extLst>
                    <a:ext uri="{9D8B030D-6E8A-4147-A177-3AD203B41FA5}">
                      <a16:colId xmlns:a16="http://schemas.microsoft.com/office/drawing/2014/main" val="1728145636"/>
                    </a:ext>
                  </a:extLst>
                </a:gridCol>
                <a:gridCol w="1977444">
                  <a:extLst>
                    <a:ext uri="{9D8B030D-6E8A-4147-A177-3AD203B41FA5}">
                      <a16:colId xmlns:a16="http://schemas.microsoft.com/office/drawing/2014/main" val="1745081990"/>
                    </a:ext>
                  </a:extLst>
                </a:gridCol>
                <a:gridCol w="1977444">
                  <a:extLst>
                    <a:ext uri="{9D8B030D-6E8A-4147-A177-3AD203B41FA5}">
                      <a16:colId xmlns:a16="http://schemas.microsoft.com/office/drawing/2014/main" val="1527795595"/>
                    </a:ext>
                  </a:extLst>
                </a:gridCol>
                <a:gridCol w="1977444">
                  <a:extLst>
                    <a:ext uri="{9D8B030D-6E8A-4147-A177-3AD203B41FA5}">
                      <a16:colId xmlns:a16="http://schemas.microsoft.com/office/drawing/2014/main" val="2304244683"/>
                    </a:ext>
                  </a:extLst>
                </a:gridCol>
              </a:tblGrid>
              <a:tr h="206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Task/Activity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1 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2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3 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extLst>
                  <a:ext uri="{0D108BD9-81ED-4DB2-BD59-A6C34878D82A}">
                    <a16:rowId xmlns:a16="http://schemas.microsoft.com/office/drawing/2014/main" val="4292168940"/>
                  </a:ext>
                </a:extLst>
              </a:tr>
              <a:tr h="150554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Problem discussion and finalize features for time table generation.</a:t>
                      </a:r>
                      <a:endParaRPr lang="en-IN" sz="100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r>
                        <a:rPr lang="en-US" sz="1100" smtClean="0">
                          <a:effectLst/>
                        </a:rPr>
                        <a:t>__30/01/2025_______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extLst>
                  <a:ext uri="{0D108BD9-81ED-4DB2-BD59-A6C34878D82A}">
                    <a16:rowId xmlns:a16="http://schemas.microsoft.com/office/drawing/2014/main" val="337666533"/>
                  </a:ext>
                </a:extLst>
              </a:tr>
              <a:tr h="1174701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collection for schedules, rooms, invigilators, and other resources.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r>
                        <a:rPr lang="en-US" sz="1100" smtClean="0">
                          <a:effectLst/>
                        </a:rPr>
                        <a:t>___21/02/2025______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extLst>
                  <a:ext uri="{0D108BD9-81ED-4DB2-BD59-A6C34878D82A}">
                    <a16:rowId xmlns:a16="http://schemas.microsoft.com/office/drawing/2014/main" val="2743834086"/>
                  </a:ext>
                </a:extLst>
              </a:tr>
              <a:tr h="1290468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Developing and implementing the time table generation algorithm.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r>
                        <a:rPr lang="en-US" sz="1100" smtClean="0">
                          <a:effectLst/>
                        </a:rPr>
                        <a:t>____23/03/2025_____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extLst>
                  <a:ext uri="{0D108BD9-81ED-4DB2-BD59-A6C34878D82A}">
                    <a16:rowId xmlns:a16="http://schemas.microsoft.com/office/drawing/2014/main" val="1134112431"/>
                  </a:ext>
                </a:extLst>
              </a:tr>
              <a:tr h="860312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and presenting the system.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r>
                        <a:rPr lang="en-US" sz="1100" smtClean="0">
                          <a:effectLst/>
                        </a:rPr>
                        <a:t>_____23/04/2025____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0" marB="0"/>
                </a:tc>
                <a:extLst>
                  <a:ext uri="{0D108BD9-81ED-4DB2-BD59-A6C34878D82A}">
                    <a16:rowId xmlns:a16="http://schemas.microsoft.com/office/drawing/2014/main" val="3549064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Conclusion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/>
              <a:t>speech intervention software not only supports the traditional therapy model but also expands its reach, efficiency, and adaptability. It is a valuable tool in the ongoing effort to improve communication abilities and enhance the quality of life for individuals affected by speech and sound disorders.</a:t>
            </a:r>
          </a:p>
        </p:txBody>
      </p:sp>
    </p:spTree>
    <p:extLst>
      <p:ext uri="{BB962C8B-B14F-4D97-AF65-F5344CB8AC3E}">
        <p14:creationId xmlns:p14="http://schemas.microsoft.com/office/powerpoint/2010/main" val="97106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389716" y="5184458"/>
            <a:ext cx="7882043" cy="116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b="1" baseline="-25000"/>
              <a:t>The Project work carried out here is mapped to SDG-4 Quality Education.</a:t>
            </a:r>
            <a:endParaRPr lang="en-IN" sz="2000" baseline="-25000"/>
          </a:p>
          <a:p>
            <a:r>
              <a:rPr lang="en-US" sz="2000" baseline="-25000"/>
              <a:t>This project contributes to improving education by developing innovative learning methods and enhancing access to quality resources. It helps bridge educational gaps and promotes inclusive and equitable learning for all.</a:t>
            </a:r>
            <a:endParaRPr lang="en-IN" sz="2000" baseline="-25000"/>
          </a:p>
          <a:p>
            <a:r>
              <a:rPr lang="en-US" sz="2000" b="1" baseline="-25000"/>
              <a:t> </a:t>
            </a:r>
            <a:endParaRPr lang="en-IN" sz="2000" baseline="-25000"/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997585"/>
            <a:ext cx="10668000" cy="157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is is the Github link for our project: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 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 action="ppaction://hlinkpres?slideindex=1&amp;slidetitle="/>
              </a:rPr>
              <a:t>https://github.com/Laharigandla/University-Project.git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C:\Users\Lahari\AppData\Local\Packages\5319275A.WhatsAppDesktop_cv1g1gvanyjgm\TempState\01EFE0C4FB62ADE937AFA0BDF2EA0844\WhatsApp Image 2025-05-08 at 10.05.13_f06bbc4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0" y="2034857"/>
            <a:ext cx="9052560" cy="30756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sz="280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and SDG Goal Mapping</a:t>
            </a:r>
            <a:endParaRPr sz="28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Publication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31" y="1042629"/>
            <a:ext cx="8335538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Objectives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altLang="en-US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Literature </a:t>
            </a:r>
            <a:r>
              <a:rPr lang="en-IN" altLang="en-US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Survey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Timeline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Journal Publication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87045" y="993140"/>
            <a:ext cx="10993755" cy="522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Deka, C., Shrivastava, A., Abraham, A. K., Nautiyal, S., &amp; Chauhan, P. (2022). </a:t>
            </a:r>
            <a:r>
              <a:rPr lang="en-US" altLang="en-US" sz="158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AI-Based Automated Speech Therapy Tools for Persons with Speech Sound Disorders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: A Systematic Literature Review. arXiv preprint arXiv:2204.10325.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paper presents a comprehensive review of AI-based automated speech therapy tools, discussing their effectiveness and the degree of automation compared to human experts. 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ARXIV.ORG</a:t>
            </a: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158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Benway, N. R., &amp; Preston, J. L. (2023). </a:t>
            </a:r>
            <a:r>
              <a:rPr lang="en-US" altLang="en-US" sz="158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Prospective Validation of Motor-Based Intervention with Automated Mispronunciation Detection of Rhotics in Residual Speech Sound Disorders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. arXiv preprint arXiv:2305.19090.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study validates a motor-based intervention using automated mispronunciation detection, highlighting the potential of AI in speech therapy. 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ARXIV.ORG</a:t>
            </a: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158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Preston, J. L., &amp; Benway, N. R. (2024). </a:t>
            </a:r>
            <a:r>
              <a:rPr lang="en-US" altLang="en-US" sz="158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Artificial Intelligence–Assisted Speech Therapy: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A Single Case Study. American Journal of Speech-Language Pathology, 33(1), 1-10.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case study provides evidence of improvement in speech sound disorders through AI-assisted treatment, emphasizing the role of technology in therapy. 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PUBS.ASHA.ORG</a:t>
            </a: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158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Syracuse University News (2023). Researchers' </a:t>
            </a:r>
            <a:r>
              <a:rPr lang="en-US" altLang="en-US" sz="158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Artificial Intelligence-Based Speech Sound Therapy Software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Wins $2.5M NIH Grant.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article discusses the development of an AI-based speech sound therapy software aimed at improving treatment for speech sound disorders. 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NEWS.SYR.EDU</a:t>
            </a: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158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Tech4Future (2023). </a:t>
            </a:r>
            <a:r>
              <a:rPr lang="en-US" altLang="en-US" sz="158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Speech Disorders: AI is Revolutionising Speech Therapy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article explores how AI-powered screening tools enable rapid and accurate assessments of language skills, allowing for early diagnosis and timely interventions. </a:t>
            </a:r>
            <a:r>
              <a:rPr lang="en-IN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580" dirty="0" smtClean="0">
                <a:latin typeface="Cambria" panose="02040503050406030204" pitchFamily="18" charset="0"/>
                <a:ea typeface="Cambria" panose="02040503050406030204" pitchFamily="18" charset="0"/>
              </a:rPr>
              <a:t>TECH4FUTURE.INFO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Ministry of Social Justice and Empowerment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Software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PSCS_57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Level: 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3717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533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>
              <a:buNone/>
            </a:pPr>
            <a:r>
              <a:rPr lang="en-IN" altLang="en-US" sz="1300" b="1" i="1">
                <a:solidFill>
                  <a:srgbClr val="C00000"/>
                </a:solidFill>
                <a:sym typeface="+mn-ea"/>
              </a:rPr>
              <a:t>1. </a:t>
            </a:r>
            <a:r>
              <a:rPr lang="en-US" sz="1300" b="1" i="1">
                <a:solidFill>
                  <a:srgbClr val="C00000"/>
                </a:solidFill>
                <a:sym typeface="+mn-ea"/>
              </a:rPr>
              <a:t>Frontend:</a:t>
            </a:r>
            <a:endParaRPr lang="en-US" sz="1300" b="1" i="1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Flask-HTML</a:t>
            </a:r>
            <a:r>
              <a:rPr lang="en-IN" altLang="en-US" sz="1300"/>
              <a:t>: </a:t>
            </a:r>
            <a:r>
              <a:rPr lang="en-US" altLang="en-US" sz="1300">
                <a:sym typeface="+mn-ea"/>
              </a:rPr>
              <a:t>For interactive speech therapy UI</a:t>
            </a:r>
            <a:r>
              <a:rPr lang="en-US" sz="1300">
                <a:sym typeface="+mn-ea"/>
              </a:rPr>
              <a:t>.</a:t>
            </a: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>
                <a:sym typeface="+mn-ea"/>
              </a:rPr>
              <a:t>Bootstrap:</a:t>
            </a:r>
            <a:r>
              <a:rPr lang="en-US" sz="1300" i="1">
                <a:sym typeface="+mn-ea"/>
              </a:rPr>
              <a:t> </a:t>
            </a:r>
            <a:r>
              <a:rPr lang="en-US" altLang="en-US" sz="1300"/>
              <a:t>For styling the web app</a:t>
            </a:r>
            <a:r>
              <a:rPr lang="en-IN" altLang="en-US" sz="1300"/>
              <a:t>.</a:t>
            </a:r>
          </a:p>
          <a:p>
            <a:pPr>
              <a:buNone/>
            </a:pPr>
            <a:r>
              <a:rPr lang="en-IN" altLang="en-US" sz="1300" b="1" i="1">
                <a:solidFill>
                  <a:srgbClr val="C00000"/>
                </a:solidFill>
                <a:sym typeface="+mn-ea"/>
              </a:rPr>
              <a:t>2. </a:t>
            </a:r>
            <a:r>
              <a:rPr lang="en-US" sz="1300" b="1" i="1">
                <a:solidFill>
                  <a:srgbClr val="C00000"/>
                </a:solidFill>
                <a:sym typeface="+mn-ea"/>
              </a:rPr>
              <a:t>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Flask</a:t>
            </a:r>
            <a:r>
              <a:rPr lang="en-IN" altLang="en-US" sz="1300" b="1"/>
              <a:t>(Web Framework)</a:t>
            </a:r>
            <a:r>
              <a:rPr lang="en-US" altLang="en-US" sz="1300" b="1"/>
              <a:t>:</a:t>
            </a:r>
            <a:r>
              <a:rPr lang="en-US" altLang="en-US" sz="1300">
                <a:sym typeface="+mn-ea"/>
              </a:rPr>
              <a:t> </a:t>
            </a:r>
            <a:r>
              <a:rPr lang="en-US" altLang="en-US" sz="1300"/>
              <a:t>API and backend logic</a:t>
            </a:r>
            <a:r>
              <a:rPr lang="en-IN" altLang="en-US" sz="1300"/>
              <a:t>.</a:t>
            </a:r>
            <a:endParaRPr lang="en-US" altLang="en-US" sz="1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MongoDB / Firebase</a:t>
            </a:r>
            <a:r>
              <a:rPr lang="en-IN" altLang="en-US" sz="1300" b="1"/>
              <a:t>(Database)</a:t>
            </a:r>
            <a:r>
              <a:rPr lang="en-US" altLang="en-US" sz="1300" b="1"/>
              <a:t>:</a:t>
            </a:r>
            <a:r>
              <a:rPr lang="en-US" altLang="en-US" sz="1300"/>
              <a:t> Store user speech data, progress, and history</a:t>
            </a:r>
            <a:r>
              <a:rPr lang="en-IN" altLang="en-US" sz="1300"/>
              <a:t>.</a:t>
            </a:r>
            <a:endParaRPr lang="en-US" altLang="en-US" sz="1300"/>
          </a:p>
          <a:p>
            <a:pPr>
              <a:buNone/>
            </a:pPr>
            <a:r>
              <a:rPr lang="en-IN" altLang="en-US" sz="1300" b="1" i="1">
                <a:solidFill>
                  <a:srgbClr val="C00000"/>
                </a:solidFill>
              </a:rPr>
              <a:t>3. </a:t>
            </a:r>
            <a:r>
              <a:rPr lang="en-US" sz="1300" b="1" i="1">
                <a:solidFill>
                  <a:srgbClr val="C00000"/>
                </a:solidFill>
              </a:rPr>
              <a:t>Programming Language</a:t>
            </a:r>
            <a:r>
              <a:rPr lang="en-IN" altLang="en-US" sz="1300" b="1" i="1">
                <a:solidFill>
                  <a:srgbClr val="C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Python:</a:t>
            </a:r>
            <a:r>
              <a:rPr lang="en-US" altLang="en-US" sz="1300"/>
              <a:t> Primary language for speech processing, API integration, and phoneme analysis</a:t>
            </a:r>
            <a:r>
              <a:rPr lang="en-IN" altLang="en-US" sz="1300"/>
              <a:t>.</a:t>
            </a:r>
          </a:p>
          <a:p>
            <a:pPr>
              <a:buNone/>
            </a:pPr>
            <a:r>
              <a:rPr lang="en-IN" altLang="en-US" sz="1300" b="1" i="1">
                <a:solidFill>
                  <a:srgbClr val="C00000"/>
                </a:solidFill>
              </a:rPr>
              <a:t>4. </a:t>
            </a:r>
            <a:r>
              <a:rPr lang="en-US" sz="1300" b="1" i="1">
                <a:solidFill>
                  <a:srgbClr val="C00000"/>
                </a:solidFill>
              </a:rPr>
              <a:t>Speech Processing &amp; NLP 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Speech-to-Text (STT)</a:t>
            </a:r>
            <a:r>
              <a:rPr lang="en-IN" altLang="en-US" sz="1300" b="1"/>
              <a:t>:</a:t>
            </a:r>
            <a:r>
              <a:rPr lang="en-IN" altLang="en-US" sz="1300"/>
              <a:t> </a:t>
            </a:r>
            <a:r>
              <a:rPr lang="en-US" altLang="en-US" sz="1300"/>
              <a:t>Converts spoken input to text</a:t>
            </a:r>
            <a:r>
              <a:rPr lang="en-IN" altLang="en-US" sz="1300"/>
              <a:t>.</a:t>
            </a:r>
            <a:endParaRPr lang="en-US" altLang="en-US" sz="1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Text-to-Speech (TTS)</a:t>
            </a:r>
            <a:r>
              <a:rPr lang="en-IN" altLang="en-US" sz="1300" b="1"/>
              <a:t>:</a:t>
            </a:r>
            <a:r>
              <a:rPr lang="en-IN" altLang="en-US" sz="1300"/>
              <a:t> </a:t>
            </a:r>
            <a:r>
              <a:rPr lang="en-US" altLang="en-US" sz="1300"/>
              <a:t>Converts text feedback into speech</a:t>
            </a:r>
            <a:r>
              <a:rPr lang="en-IN" altLang="en-US" sz="13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Phoneme Analysis</a:t>
            </a:r>
            <a:r>
              <a:rPr lang="en-IN" altLang="en-US" sz="1300" b="1"/>
              <a:t>:</a:t>
            </a:r>
            <a:r>
              <a:rPr lang="en-IN" altLang="en-US" sz="1300"/>
              <a:t> </a:t>
            </a:r>
            <a:r>
              <a:rPr lang="en-US" altLang="en-US" sz="1300"/>
              <a:t>Retrieves English word phonemes</a:t>
            </a:r>
            <a:r>
              <a:rPr lang="en-IN" altLang="en-US" sz="1300"/>
              <a:t>.</a:t>
            </a:r>
            <a:endParaRPr lang="en-US" altLang="en-US" sz="1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Hindi Phoneme Mapping</a:t>
            </a:r>
            <a:r>
              <a:rPr lang="en-IN" altLang="en-US" sz="1300" b="1"/>
              <a:t>:</a:t>
            </a:r>
            <a:r>
              <a:rPr lang="en-IN" altLang="en-US" sz="1300"/>
              <a:t> </a:t>
            </a:r>
            <a:r>
              <a:rPr lang="en-US" altLang="en-US" sz="1300"/>
              <a:t>Maps Hindi words to phonetic representations</a:t>
            </a:r>
            <a:r>
              <a:rPr lang="en-IN" altLang="en-US" sz="1300"/>
              <a:t>.</a:t>
            </a:r>
            <a:endParaRPr lang="en-US" altLang="en-US" sz="1300"/>
          </a:p>
          <a:p>
            <a:pPr>
              <a:buNone/>
            </a:pPr>
            <a:r>
              <a:rPr lang="en-IN" altLang="en-US" sz="1300" b="1" i="1">
                <a:solidFill>
                  <a:srgbClr val="C00000"/>
                </a:solidFill>
              </a:rPr>
              <a:t>5. </a:t>
            </a:r>
            <a:r>
              <a:rPr lang="en-US" sz="1300" b="1" i="1">
                <a:solidFill>
                  <a:srgbClr val="C00000"/>
                </a:solidFill>
              </a:rPr>
              <a:t>Audio Processing &amp;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Audio Processing</a:t>
            </a:r>
            <a:r>
              <a:rPr lang="en-IN" altLang="en-US" sz="1300" b="1"/>
              <a:t>(</a:t>
            </a:r>
            <a:r>
              <a:rPr lang="en-US" altLang="en-US" sz="1300" b="1"/>
              <a:t>pydub</a:t>
            </a:r>
            <a:r>
              <a:rPr lang="en-IN" altLang="en-US" sz="1300" b="1"/>
              <a:t>):</a:t>
            </a:r>
            <a:r>
              <a:rPr lang="en-IN" altLang="en-US" sz="1300"/>
              <a:t> </a:t>
            </a:r>
            <a:r>
              <a:rPr lang="en-US" altLang="en-US" sz="1300"/>
              <a:t>Handles audio conversion &amp; analysis</a:t>
            </a:r>
            <a:r>
              <a:rPr lang="en-IN" altLang="en-US" sz="13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Real-time Audio Input</a:t>
            </a:r>
            <a:r>
              <a:rPr lang="en-IN" altLang="en-US" sz="1300" b="1"/>
              <a:t>: </a:t>
            </a:r>
            <a:r>
              <a:rPr lang="en-US" altLang="en-US" sz="1300"/>
              <a:t>Captures live microphone input</a:t>
            </a:r>
            <a:r>
              <a:rPr lang="en-IN" altLang="en-US" sz="1300"/>
              <a:t>.</a:t>
            </a:r>
            <a:endParaRPr lang="en-US" altLang="en-US" sz="1300"/>
          </a:p>
          <a:p>
            <a:pPr>
              <a:buNone/>
            </a:pPr>
            <a:r>
              <a:rPr lang="en-IN" altLang="en-US" sz="1300" b="1" i="1">
                <a:solidFill>
                  <a:srgbClr val="C00000"/>
                </a:solidFill>
              </a:rPr>
              <a:t>6. </a:t>
            </a:r>
            <a:r>
              <a:rPr lang="en-US" sz="1300" b="1" i="1">
                <a:solidFill>
                  <a:srgbClr val="C00000"/>
                </a:solidFill>
              </a:rPr>
              <a:t>Machine Learning &amp; AI: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300" b="1"/>
              <a:t>Speech Disorder Detection</a:t>
            </a:r>
            <a:r>
              <a:rPr lang="en-IN" altLang="en-US" sz="1300" b="1"/>
              <a:t>(TensorFlow/PyTorch):</a:t>
            </a:r>
            <a:r>
              <a:rPr lang="en-IN" altLang="en-US" sz="1300"/>
              <a:t> </a:t>
            </a:r>
            <a:r>
              <a:rPr lang="en-US" altLang="en-US" sz="1300"/>
              <a:t>Train ML models for mispronunciation detection</a:t>
            </a:r>
            <a:r>
              <a:rPr lang="en-IN" altLang="en-US" sz="1300"/>
              <a:t>.</a:t>
            </a:r>
            <a:endParaRPr lang="en-US" altLang="en-US" sz="1300"/>
          </a:p>
          <a:p>
            <a:pPr>
              <a:buNone/>
            </a:pPr>
            <a:endParaRPr lang="en-US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63245" y="981710"/>
            <a:ext cx="10917555" cy="5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7500" lnSpcReduction="20000"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altLang="en-US" sz="2000" b="1">
                <a:latin typeface="Cambria" panose="02040503050406030204"/>
                <a:ea typeface="Cambria" panose="02040503050406030204"/>
              </a:rPr>
              <a:t>Problem Statement:</a:t>
            </a:r>
            <a:r>
              <a:rPr lang="en-IN" altLang="en-US" sz="2000">
                <a:latin typeface="Cambria" panose="02040503050406030204"/>
                <a:ea typeface="Cambria" panose="02040503050406030204"/>
              </a:rPr>
              <a:t> </a:t>
            </a:r>
            <a:r>
              <a:rPr lang="en-US" sz="2000">
                <a:latin typeface="Cambria" panose="02040503050406030204"/>
                <a:ea typeface="Cambria" panose="02040503050406030204"/>
              </a:rPr>
              <a:t>Developing an AI-powered software solution for the intervention of speech sound disorders in</a:t>
            </a:r>
            <a:r>
              <a:rPr lang="en-IN" altLang="en-US" sz="2000">
                <a:latin typeface="Cambria" panose="02040503050406030204"/>
                <a:ea typeface="Cambria" panose="02040503050406030204"/>
              </a:rPr>
              <a:t> </a:t>
            </a:r>
            <a:r>
              <a:rPr lang="en-US" sz="2000">
                <a:latin typeface="Cambria" panose="02040503050406030204"/>
                <a:ea typeface="Cambria" panose="02040503050406030204"/>
              </a:rPr>
              <a:t>Hindi and English, incorporating perceptual and production training using speech recognition, visual and auditory feedback, and phoneme articulation analysis to assist individuals with speech and language disabilities.</a:t>
            </a: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altLang="en-US" sz="2000" b="1">
                <a:latin typeface="Cambria" panose="02040503050406030204"/>
                <a:ea typeface="Cambria" panose="02040503050406030204"/>
              </a:rPr>
              <a:t>Solution:</a:t>
            </a:r>
            <a:r>
              <a:rPr lang="en-IN" altLang="en-US" sz="2000">
                <a:latin typeface="Cambria" panose="02040503050406030204"/>
                <a:ea typeface="Cambria" panose="02040503050406030204"/>
              </a:rPr>
              <a:t> </a:t>
            </a:r>
            <a:r>
              <a:rPr lang="en-US" altLang="en-US" sz="2000">
                <a:latin typeface="Cambria" panose="02040503050406030204"/>
                <a:ea typeface="Cambria" panose="02040503050406030204"/>
              </a:rPr>
              <a:t>The proposed software will integrate motor-based intervention techniques with speech perception and production training for individuals with speech sound disorders (SSD). It will use speech-to-text APIs, phoneme recognition, and real-time feedback to help users distinguish between correct and incorrect pronunciations.</a:t>
            </a: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>
                <a:latin typeface="Cambria" panose="02040503050406030204"/>
                <a:ea typeface="Cambria" panose="02040503050406030204"/>
              </a:rPr>
              <a:t>Key Features of the Solution:</a:t>
            </a: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>
                <a:latin typeface="Cambria" panose="02040503050406030204"/>
                <a:ea typeface="Cambria" panose="02040503050406030204"/>
              </a:rPr>
              <a:t>Perceptual Training (Ear Training)</a:t>
            </a:r>
            <a:r>
              <a:rPr lang="en-IN" altLang="en-US" sz="2000" b="1">
                <a:latin typeface="Cambria" panose="02040503050406030204"/>
                <a:ea typeface="Cambria" panose="02040503050406030204"/>
              </a:rPr>
              <a:t>:</a:t>
            </a:r>
            <a:endParaRPr lang="en-US" altLang="en-US" sz="2000">
              <a:latin typeface="Cambria" panose="02040503050406030204"/>
              <a:ea typeface="Cambria" panose="02040503050406030204"/>
            </a:endParaRPr>
          </a:p>
          <a:p>
            <a:pPr marL="4381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/>
                <a:ea typeface="Cambria" panose="02040503050406030204"/>
              </a:rPr>
              <a:t>The software will provide correct and incorrect speech examples for users to identify and compare.</a:t>
            </a:r>
          </a:p>
          <a:p>
            <a:pPr marL="4381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/>
                <a:ea typeface="Cambria" panose="02040503050406030204"/>
              </a:rPr>
              <a:t>It will include visual feedback (e.g., waveforms, spectrograms) to enhance phoneme distinction.</a:t>
            </a:r>
          </a:p>
          <a:p>
            <a:pPr marL="4381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/>
                <a:ea typeface="Cambria" panose="02040503050406030204"/>
              </a:rPr>
              <a:t>Real-time speech recognition and recording will allow users to listen to their own pronunciation and compare it with the correct model.</a:t>
            </a: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>
                <a:latin typeface="Cambria" panose="02040503050406030204"/>
                <a:ea typeface="Cambria" panose="02040503050406030204"/>
              </a:rPr>
              <a:t>Adaptive Learning &amp; Tracking</a:t>
            </a:r>
            <a:r>
              <a:rPr lang="en-IN" altLang="en-US" sz="2000" b="1">
                <a:latin typeface="Cambria" panose="02040503050406030204"/>
                <a:ea typeface="Cambria" panose="02040503050406030204"/>
              </a:rPr>
              <a:t>:</a:t>
            </a:r>
            <a:endParaRPr lang="en-US" altLang="en-US" sz="2000" b="1">
              <a:latin typeface="Cambria" panose="02040503050406030204"/>
              <a:ea typeface="Cambria" panose="02040503050406030204"/>
            </a:endParaRPr>
          </a:p>
          <a:p>
            <a:pPr marL="4381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/>
                <a:ea typeface="Cambria" panose="02040503050406030204"/>
              </a:rPr>
              <a:t>AI-based error detection and personalized feedback will help users improve gradually.</a:t>
            </a:r>
          </a:p>
          <a:p>
            <a:pPr marL="4381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/>
                <a:ea typeface="Cambria" panose="02040503050406030204"/>
              </a:rPr>
              <a:t>The software will track progress over time, aiding clinicians and caregivers in monitoring improvements.</a:t>
            </a: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>
                <a:latin typeface="Cambria" panose="02040503050406030204"/>
                <a:ea typeface="Cambria" panose="02040503050406030204"/>
              </a:rPr>
              <a:t>Multilingual Support (Hindi &amp; English)</a:t>
            </a:r>
            <a:r>
              <a:rPr lang="en-IN" altLang="en-US" sz="2000" b="1">
                <a:latin typeface="Cambria" panose="02040503050406030204"/>
                <a:ea typeface="Cambria" panose="02040503050406030204"/>
              </a:rPr>
              <a:t>:</a:t>
            </a:r>
            <a:endParaRPr lang="en-US" altLang="en-US" sz="2000">
              <a:latin typeface="Cambria" panose="02040503050406030204"/>
              <a:ea typeface="Cambria" panose="02040503050406030204"/>
            </a:endParaRPr>
          </a:p>
          <a:p>
            <a:pPr marL="4381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/>
                <a:ea typeface="Cambria" panose="02040503050406030204"/>
              </a:rPr>
              <a:t>The intervention system will support both Indian English and Hindi phonemes to bridge the gap in existing resources.</a:t>
            </a: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>
                <a:latin typeface="Cambria" panose="02040503050406030204"/>
                <a:ea typeface="Cambria" panose="02040503050406030204"/>
              </a:rPr>
              <a:t>Accessibility &amp; Rural Outreach</a:t>
            </a:r>
            <a:r>
              <a:rPr lang="en-IN" altLang="en-US" sz="2000" b="1">
                <a:latin typeface="Cambria" panose="02040503050406030204"/>
                <a:ea typeface="Cambria" panose="02040503050406030204"/>
              </a:rPr>
              <a:t>:</a:t>
            </a:r>
            <a:endParaRPr lang="en-US" altLang="en-US" sz="2000" b="1">
              <a:latin typeface="Cambria" panose="02040503050406030204"/>
              <a:ea typeface="Cambria" panose="02040503050406030204"/>
            </a:endParaRPr>
          </a:p>
          <a:p>
            <a:pPr marL="4381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/>
                <a:ea typeface="Cambria" panose="02040503050406030204"/>
              </a:rPr>
              <a:t>Given that trained therapists are concentrated in urban areas, the software will provide self-paced learning with flexible session scheduling, helping individuals in rural regions access speech therapy without geographical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012190"/>
            <a:ext cx="10668000" cy="5083810"/>
          </a:xfrm>
        </p:spPr>
        <p:txBody>
          <a:bodyPr>
            <a:normAutofit/>
          </a:bodyPr>
          <a:lstStyle/>
          <a:p>
            <a:r>
              <a:rPr lang="en-US" altLang="en-US" sz="1555" b="1"/>
              <a:t>Develop AI-powered speech therapy software</a:t>
            </a:r>
            <a:r>
              <a:rPr lang="en-US" altLang="en-US" sz="1555"/>
              <a:t> for Hindi and English to assist individuals with speech sound disorders.</a:t>
            </a:r>
          </a:p>
          <a:p>
            <a:r>
              <a:rPr lang="en-US" altLang="en-US" sz="1555" b="1"/>
              <a:t>Implement perceptual training</a:t>
            </a:r>
            <a:r>
              <a:rPr lang="en-US" altLang="en-US" sz="1555"/>
              <a:t> using speech recognition, auditory cues, and visual feedback.</a:t>
            </a:r>
          </a:p>
          <a:p>
            <a:r>
              <a:rPr lang="en-US" altLang="en-US" sz="1555" b="1"/>
              <a:t>Enable production training</a:t>
            </a:r>
            <a:r>
              <a:rPr lang="en-US" altLang="en-US" sz="1555"/>
              <a:t> with real-time pronunciation assessment and 3D articulatory animations.</a:t>
            </a:r>
          </a:p>
          <a:p>
            <a:r>
              <a:rPr lang="en-US" altLang="en-US" sz="1555" b="1"/>
              <a:t>Provide personalized learning and progress tracking</a:t>
            </a:r>
            <a:r>
              <a:rPr lang="en-US" altLang="en-US" sz="1555"/>
              <a:t> with adaptive exercises and user dashboards.</a:t>
            </a:r>
          </a:p>
          <a:p>
            <a:r>
              <a:rPr lang="en-US" altLang="en-US" sz="1555" b="1"/>
              <a:t>Ensure accessibility and scalability </a:t>
            </a:r>
            <a:r>
              <a:rPr lang="en-US" altLang="en-US" sz="1555"/>
              <a:t>through cloud-based and mobile-friendly solutions.</a:t>
            </a:r>
          </a:p>
          <a:p>
            <a:r>
              <a:rPr lang="en-US" altLang="en-US" sz="1555" b="1"/>
              <a:t>Integrate AI for automated feedback</a:t>
            </a:r>
            <a:r>
              <a:rPr lang="en-US" altLang="en-US" sz="1555"/>
              <a:t> using speech-to-text and mispronunciation detection models.</a:t>
            </a:r>
          </a:p>
          <a:p>
            <a:r>
              <a:rPr lang="en-US" altLang="en-US" sz="1555" b="1"/>
              <a:t>Support multilingual and customizable training</a:t>
            </a:r>
            <a:r>
              <a:rPr lang="en-US" altLang="en-US" sz="1555"/>
              <a:t> to accommodate different user needs.</a:t>
            </a:r>
          </a:p>
          <a:p>
            <a:r>
              <a:rPr lang="en-US" altLang="en-US" sz="1555" b="1"/>
              <a:t>Validate effectiveness through user trials</a:t>
            </a:r>
            <a:r>
              <a:rPr lang="en-US" altLang="en-US" sz="1555"/>
              <a:t> involving speech therapists and individuals with SSD.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Literature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952500"/>
            <a:ext cx="11061700" cy="56343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400"/>
              <a:t>"</a:t>
            </a:r>
            <a:r>
              <a:rPr lang="en-US" altLang="en-US" sz="1400" b="1"/>
              <a:t>Age-related changes in segmental accuracy and error production in Korean-English bilingual children: A longitudinal study</a:t>
            </a:r>
            <a:r>
              <a:rPr lang="en-US" altLang="en-US" sz="1400"/>
              <a:t>"</a:t>
            </a:r>
            <a:r>
              <a:rPr lang="en-IN" altLang="en-US" sz="1400"/>
              <a:t>. </a:t>
            </a:r>
            <a:r>
              <a:rPr lang="en-US" altLang="en-US" sz="1400"/>
              <a:t>Authors: Jae-Hyun Kim, Elaine Ballard, Clare M. McCann</a:t>
            </a:r>
            <a:r>
              <a:rPr lang="en-IN" altLang="en-US" sz="1400"/>
              <a:t>. </a:t>
            </a:r>
            <a:r>
              <a:rPr lang="en-US" altLang="en-US" sz="1400"/>
              <a:t>Summary: This longitudinal study investigates age-related changes in speech accuracy and error patterns among Korean-English bilingual children, providing insights into typical bilingual phonological development.</a:t>
            </a:r>
            <a:r>
              <a:rPr lang="en-IN" altLang="en-US" sz="1400"/>
              <a:t> </a:t>
            </a:r>
            <a:r>
              <a:rPr lang="en-US" altLang="en-US" sz="1400"/>
              <a:t>Link:https://www.tandfonline.com/doi/full/10.1080/2050571X.2017.1317754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400"/>
              <a:t>"</a:t>
            </a:r>
            <a:r>
              <a:rPr lang="en-US" altLang="en-US" sz="1400" b="1"/>
              <a:t>A Systematic Review of Interventions for Multilingual Preschoolers With Speech and Language Disorders</a:t>
            </a:r>
            <a:r>
              <a:rPr lang="en-US" altLang="en-US" sz="1400"/>
              <a:t>"</a:t>
            </a:r>
            <a:r>
              <a:rPr lang="en-IN" altLang="en-US" sz="1400"/>
              <a:t>. </a:t>
            </a:r>
            <a:r>
              <a:rPr lang="en-US" altLang="en-US" sz="1400"/>
              <a:t>Authors: Kathryn Crowe, Sharynne McLeod, Sarah Verdon</a:t>
            </a:r>
            <a:r>
              <a:rPr lang="en-IN" altLang="en-US" sz="1400"/>
              <a:t>. </a:t>
            </a:r>
            <a:r>
              <a:rPr lang="en-US" altLang="en-US" sz="1400"/>
              <a:t>Summary: This systematic review examines various interventions for multilingual preschoolers with speech and language disorders, highlighting effective strategies and the need for culturally responsive practices.</a:t>
            </a:r>
            <a:r>
              <a:rPr lang="en-IN" altLang="en-US" sz="1400"/>
              <a:t> </a:t>
            </a:r>
            <a:r>
              <a:rPr lang="en-US" altLang="en-US" sz="1400"/>
              <a:t>Link: https://reachoutandread.org/wp-content/uploads/2023/07/JSL6411_Crowe.pdf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400"/>
              <a:t>"</a:t>
            </a:r>
            <a:r>
              <a:rPr lang="en-US" altLang="en-US" sz="1400" b="1"/>
              <a:t>A systematic review and classification of interventions for speech sound disorder in preschool children</a:t>
            </a:r>
            <a:r>
              <a:rPr lang="en-US" altLang="en-US" sz="1400"/>
              <a:t>"</a:t>
            </a:r>
            <a:r>
              <a:rPr lang="en-IN" altLang="en-US" sz="1400"/>
              <a:t>. </a:t>
            </a:r>
            <a:r>
              <a:rPr lang="en-US" altLang="en-US" sz="1400"/>
              <a:t>Authors: Yvonne Wren, Susan Roulstone, Peter J. Miller</a:t>
            </a:r>
            <a:r>
              <a:rPr lang="en-IN" altLang="en-US" sz="1400"/>
              <a:t>. </a:t>
            </a:r>
            <a:r>
              <a:rPr lang="en-US" altLang="en-US" sz="1400"/>
              <a:t>Summary: This review classifies and evaluates various interventions for speech sound disorders in preschool children, providing a comprehensive analysis of treatment efficacy.Link:https://pubmed.ncbi.nlm.nih.gov/29341346/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400"/>
              <a:t>"</a:t>
            </a:r>
            <a:r>
              <a:rPr lang="en-US" altLang="en-US" sz="1400" b="1"/>
              <a:t>Intervention for Multilingual Children with Speech Sound Disorders</a:t>
            </a:r>
            <a:r>
              <a:rPr lang="en-US" altLang="en-US" sz="1400"/>
              <a:t>"</a:t>
            </a:r>
            <a:r>
              <a:rPr lang="en-IN" altLang="en-US" sz="1400"/>
              <a:t>. </a:t>
            </a:r>
            <a:r>
              <a:rPr lang="en-US" altLang="en-US" sz="1400"/>
              <a:t>Authors: Sharon McLeod, Brian A. Goldstein</a:t>
            </a:r>
            <a:r>
              <a:rPr lang="en-IN" altLang="en-US" sz="1400"/>
              <a:t>. </a:t>
            </a:r>
            <a:r>
              <a:rPr lang="en-US" altLang="en-US" sz="1400"/>
              <a:t>Summary: This book chapter discusses approaches to intervention for multilingual children with speech sound disorders, emphasizing the importance of considering all languages in therapy.</a:t>
            </a:r>
            <a:r>
              <a:rPr lang="en-IN" altLang="en-US" sz="1400"/>
              <a:t> </a:t>
            </a:r>
            <a:r>
              <a:rPr lang="en-US" altLang="en-US" sz="1400"/>
              <a:t>Link: https://www.degruyter.com/document/doi/10.21832/9781847695147-028/html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400"/>
              <a:t>"</a:t>
            </a:r>
            <a:r>
              <a:rPr lang="en-US" altLang="en-US" sz="1400" b="1"/>
              <a:t>Intelligibility in Context Scale (ICS)</a:t>
            </a:r>
            <a:r>
              <a:rPr lang="en-US" altLang="en-US" sz="1400"/>
              <a:t>"</a:t>
            </a:r>
            <a:r>
              <a:rPr lang="en-IN" altLang="en-US" sz="1400"/>
              <a:t>. </a:t>
            </a:r>
            <a:r>
              <a:rPr lang="en-US" altLang="en-US" sz="1400"/>
              <a:t>Authors: Sharynne McLeod, Kathryn Crowe</a:t>
            </a:r>
            <a:r>
              <a:rPr lang="en-IN" altLang="en-US" sz="1400"/>
              <a:t>. </a:t>
            </a:r>
            <a:r>
              <a:rPr lang="en-US" altLang="en-US" sz="1400"/>
              <a:t>Summary: The ICS is a parent-report measure designed to assess children's speech intelligibility across different contexts and listeners, useful for evaluating multilingual children's speech.</a:t>
            </a:r>
            <a:r>
              <a:rPr lang="en-IN" altLang="en-US" sz="1400"/>
              <a:t> </a:t>
            </a:r>
            <a:r>
              <a:rPr lang="en-US" altLang="en-US" sz="1400"/>
              <a:t>Link: https://www.csu.edu.au/research/multilingual-speech/speech-assessments/ics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GAPS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Limited Multilingual Support</a:t>
            </a:r>
            <a:endParaRPr lang="en-IN" b="1"/>
          </a:p>
          <a:p>
            <a:r>
              <a:rPr lang="en-US" b="1"/>
              <a:t>Lack </a:t>
            </a:r>
            <a:r>
              <a:rPr lang="en-US" b="1"/>
              <a:t>of </a:t>
            </a:r>
            <a:r>
              <a:rPr lang="en-US" b="1" smtClean="0"/>
              <a:t>Personalization</a:t>
            </a:r>
          </a:p>
          <a:p>
            <a:r>
              <a:rPr lang="en-US" b="1"/>
              <a:t>Insufficient Real-Time Feedback</a:t>
            </a:r>
            <a:endParaRPr lang="en-IN" b="1"/>
          </a:p>
          <a:p>
            <a:r>
              <a:rPr lang="en-US" b="1"/>
              <a:t>Scalability and Cost Constraints</a:t>
            </a:r>
            <a:endParaRPr lang="en-IN" b="1"/>
          </a:p>
          <a:p>
            <a:r>
              <a:rPr lang="en-US" b="1"/>
              <a:t>Lack of Emotional and Behavioral Monitoring</a:t>
            </a:r>
            <a:endParaRPr lang="en-IN" b="1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METHODOLOGY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Collection </a:t>
            </a:r>
            <a:r>
              <a:rPr lang="en-US" b="1"/>
              <a:t>and </a:t>
            </a:r>
            <a:r>
              <a:rPr lang="en-US" b="1" smtClean="0"/>
              <a:t>Preprocessing</a:t>
            </a:r>
          </a:p>
          <a:p>
            <a:r>
              <a:rPr lang="en-US" b="1"/>
              <a:t>Feature Extraction</a:t>
            </a:r>
            <a:endParaRPr lang="en-IN" b="1" i="1"/>
          </a:p>
          <a:p>
            <a:r>
              <a:rPr lang="en-US" b="1"/>
              <a:t>Disorder Classification Using </a:t>
            </a:r>
            <a:r>
              <a:rPr lang="en-US" b="1"/>
              <a:t>Machine </a:t>
            </a:r>
            <a:r>
              <a:rPr lang="en-US" b="1" smtClean="0"/>
              <a:t>Learning</a:t>
            </a:r>
            <a:endParaRPr lang="en-IN" b="1" i="1"/>
          </a:p>
          <a:p>
            <a:r>
              <a:rPr lang="en-US" b="1"/>
              <a:t>Real-Time Feedback System</a:t>
            </a:r>
            <a:endParaRPr lang="en-IN"/>
          </a:p>
          <a:p>
            <a:r>
              <a:rPr lang="en-US" b="1"/>
              <a:t>Therapy Module and Progress Tracking</a:t>
            </a:r>
            <a:endParaRPr lang="en-IN"/>
          </a:p>
          <a:p>
            <a:r>
              <a:rPr lang="en-US" b="1"/>
              <a:t>Multilingual and Accessibility Support</a:t>
            </a:r>
            <a:endParaRPr lang="en-IN"/>
          </a:p>
          <a:p>
            <a:r>
              <a:rPr lang="en-US" b="1"/>
              <a:t>Deployment </a:t>
            </a:r>
            <a:r>
              <a:rPr lang="en-US" b="1"/>
              <a:t>and </a:t>
            </a:r>
            <a:r>
              <a:rPr lang="en-US" b="1" smtClean="0"/>
              <a:t>Testing</a:t>
            </a:r>
            <a:endParaRPr lang="en-IN" b="1" i="1"/>
          </a:p>
        </p:txBody>
      </p:sp>
    </p:spTree>
    <p:extLst>
      <p:ext uri="{BB962C8B-B14F-4D97-AF65-F5344CB8AC3E}">
        <p14:creationId xmlns:p14="http://schemas.microsoft.com/office/powerpoint/2010/main" val="681189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1*194"/>
  <p:tag name="TABLE_ENDDRAG_RECT" val="23*180*471*194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1751</Words>
  <Application>Microsoft Office PowerPoint</Application>
  <PresentationFormat>Widescreen</PresentationFormat>
  <Paragraphs>188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Cambria</vt:lpstr>
      <vt:lpstr>Times New Roman</vt:lpstr>
      <vt:lpstr>Verdana</vt:lpstr>
      <vt:lpstr>Wingdings</vt:lpstr>
      <vt:lpstr>Bioinformatics</vt:lpstr>
      <vt:lpstr>Software for Intervention of Speech &amp; Sound Disorders</vt:lpstr>
      <vt:lpstr>Content</vt:lpstr>
      <vt:lpstr>Problem Statement Number: </vt:lpstr>
      <vt:lpstr>Analysis of Problem Statement</vt:lpstr>
      <vt:lpstr>Analysis of Problem Statement (contd...)</vt:lpstr>
      <vt:lpstr>Objectives</vt:lpstr>
      <vt:lpstr>Literature Survey</vt:lpstr>
      <vt:lpstr>RESEARCH GAPS</vt:lpstr>
      <vt:lpstr>PROPOSED METHODOLOGY</vt:lpstr>
      <vt:lpstr>System Architecture</vt:lpstr>
      <vt:lpstr>System Design Diagram</vt:lpstr>
      <vt:lpstr>Data Flow and Interaction</vt:lpstr>
      <vt:lpstr>Module Interaction and Workflow</vt:lpstr>
      <vt:lpstr>Hardware &amp; Software Requirements</vt:lpstr>
      <vt:lpstr>Outputs</vt:lpstr>
      <vt:lpstr>Timeline of the Project (Gantt Chart)</vt:lpstr>
      <vt:lpstr>Conclusion</vt:lpstr>
      <vt:lpstr>GitHub Link and SDG Goal Mapping</vt:lpstr>
      <vt:lpstr>Publication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Lahari</cp:lastModifiedBy>
  <cp:revision>64</cp:revision>
  <dcterms:created xsi:type="dcterms:W3CDTF">2025-01-30T12:30:00Z</dcterms:created>
  <dcterms:modified xsi:type="dcterms:W3CDTF">2025-05-13T06:13:13Z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F54FB91F00C44108A8A43B71EDE02C09_12</vt:lpwstr>
  </property>
  <property fmtid="{D5CDD505-2E9C-101B-9397-08002B2CF9AE}" pid="3" name="KSOProductBuildVer">
    <vt:lpwstr>1033-12.2.0.19805</vt:lpwstr>
  </property>
</Properties>
</file>