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8" r:id="rId3"/>
    <p:sldId id="257" r:id="rId4"/>
    <p:sldId id="262" r:id="rId5"/>
    <p:sldId id="267" r:id="rId6"/>
    <p:sldId id="259" r:id="rId7"/>
    <p:sldId id="261" r:id="rId8"/>
    <p:sldId id="263" r:id="rId9"/>
    <p:sldId id="271" r:id="rId10"/>
    <p:sldId id="272" r:id="rId11"/>
    <p:sldId id="280" r:id="rId12"/>
    <p:sldId id="258" r:id="rId13"/>
    <p:sldId id="274" r:id="rId14"/>
    <p:sldId id="276" r:id="rId15"/>
    <p:sldId id="277" r:id="rId16"/>
    <p:sldId id="279" r:id="rId17"/>
    <p:sldId id="283" r:id="rId18"/>
    <p:sldId id="284" r:id="rId19"/>
    <p:sldId id="285" r:id="rId20"/>
    <p:sldId id="286" r:id="rId21"/>
    <p:sldId id="287" r:id="rId22"/>
    <p:sldId id="281" r:id="rId23"/>
    <p:sldId id="282" r:id="rId24"/>
    <p:sldId id="260" r:id="rId25"/>
    <p:sldId id="264"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8CFC14-EF3F-401C-B41A-A0E02304FA13}" v="1077" dt="2021-09-21T16:44:21.1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C1048-FD5E-44F4-9369-27BF0D015BED}" type="datetimeFigureOut">
              <a:rPr lang="en-IN" smtClean="0"/>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8BA5A-CFDF-4168-B624-FEF53576A2CE}" type="slidenum">
              <a:rPr lang="en-IN" smtClean="0"/>
              <a:t>‹#›</a:t>
            </a:fld>
            <a:endParaRPr lang="en-IN"/>
          </a:p>
        </p:txBody>
      </p:sp>
    </p:spTree>
    <p:extLst>
      <p:ext uri="{BB962C8B-B14F-4D97-AF65-F5344CB8AC3E}">
        <p14:creationId xmlns:p14="http://schemas.microsoft.com/office/powerpoint/2010/main" val="233601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477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09/06/2022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09/06/2022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09/06/2022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09/06/2022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917"/>
            <a:ext cx="10515600" cy="1325563"/>
          </a:xfrm>
        </p:spPr>
        <p:txBody>
          <a:bodyPr>
            <a:noAutofit/>
          </a:bodyPr>
          <a:lstStyle/>
          <a:p>
            <a:pPr algn="ctr"/>
            <a:br>
              <a:rPr lang="en-GB" sz="5400" dirty="0">
                <a:latin typeface="Times New Roman"/>
                <a:cs typeface="Calibri Light"/>
              </a:rPr>
            </a:br>
            <a:br>
              <a:rPr lang="en-GB" sz="5400" dirty="0">
                <a:latin typeface="Times New Roman"/>
                <a:cs typeface="Calibri Light"/>
              </a:rPr>
            </a:br>
            <a:br>
              <a:rPr lang="en-GB" sz="5400" dirty="0">
                <a:latin typeface="Times New Roman"/>
                <a:cs typeface="Calibri Light"/>
              </a:rPr>
            </a:br>
            <a:r>
              <a:rPr lang="en-GB" sz="5400" dirty="0">
                <a:latin typeface="Times New Roman"/>
                <a:cs typeface="Calibri Light"/>
              </a:rPr>
              <a:t>Diabetic Retinopathy Detection using Deep Learning</a:t>
            </a:r>
            <a:br>
              <a:rPr lang="en-GB" sz="5400" dirty="0">
                <a:latin typeface="Times New Roman"/>
                <a:cs typeface="Calibri Light"/>
              </a:rPr>
            </a:br>
            <a:br>
              <a:rPr lang="en-GB" sz="5400" dirty="0">
                <a:latin typeface="Times New Roman"/>
                <a:cs typeface="Calibri Light"/>
              </a:rPr>
            </a:br>
            <a:r>
              <a:rPr lang="en-GB" sz="5400" dirty="0">
                <a:latin typeface="Times New Roman"/>
                <a:cs typeface="Calibri Light"/>
              </a:rPr>
              <a:t>								</a:t>
            </a:r>
            <a:br>
              <a:rPr lang="en-GB" sz="2000" b="1" dirty="0">
                <a:latin typeface="Times New Roman"/>
                <a:cs typeface="Calibri Light"/>
              </a:rPr>
            </a:br>
            <a:endParaRPr lang="en-GB" sz="2000" b="1" dirty="0">
              <a:latin typeface="Times New Roman"/>
              <a:cs typeface="Times New Roman"/>
            </a:endParaRPr>
          </a:p>
        </p:txBody>
      </p:sp>
      <p:graphicFrame>
        <p:nvGraphicFramePr>
          <p:cNvPr id="5" name="Table 5">
            <a:extLst>
              <a:ext uri="{FF2B5EF4-FFF2-40B4-BE49-F238E27FC236}">
                <a16:creationId xmlns:a16="http://schemas.microsoft.com/office/drawing/2014/main" id="{C6FC5997-04C0-489A-8B4A-E297535923CB}"/>
              </a:ext>
            </a:extLst>
          </p:cNvPr>
          <p:cNvGraphicFramePr>
            <a:graphicFrameLocks noGrp="1"/>
          </p:cNvGraphicFramePr>
          <p:nvPr>
            <p:extLst>
              <p:ext uri="{D42A27DB-BD31-4B8C-83A1-F6EECF244321}">
                <p14:modId xmlns:p14="http://schemas.microsoft.com/office/powerpoint/2010/main" val="3824209264"/>
              </p:ext>
            </p:extLst>
          </p:nvPr>
        </p:nvGraphicFramePr>
        <p:xfrm>
          <a:off x="1437735" y="3493698"/>
          <a:ext cx="9143997" cy="1762117"/>
        </p:xfrm>
        <a:graphic>
          <a:graphicData uri="http://schemas.openxmlformats.org/drawingml/2006/table">
            <a:tbl>
              <a:tblPr firstRow="1" bandRow="1">
                <a:tableStyleId>{5940675A-B579-460E-94D1-54222C63F5DA}</a:tableStyleId>
              </a:tblPr>
              <a:tblGrid>
                <a:gridCol w="1000125">
                  <a:extLst>
                    <a:ext uri="{9D8B030D-6E8A-4147-A177-3AD203B41FA5}">
                      <a16:colId xmlns:a16="http://schemas.microsoft.com/office/drawing/2014/main" val="996539005"/>
                    </a:ext>
                  </a:extLst>
                </a:gridCol>
                <a:gridCol w="2476499">
                  <a:extLst>
                    <a:ext uri="{9D8B030D-6E8A-4147-A177-3AD203B41FA5}">
                      <a16:colId xmlns:a16="http://schemas.microsoft.com/office/drawing/2014/main" val="1534220100"/>
                    </a:ext>
                  </a:extLst>
                </a:gridCol>
                <a:gridCol w="2968624">
                  <a:extLst>
                    <a:ext uri="{9D8B030D-6E8A-4147-A177-3AD203B41FA5}">
                      <a16:colId xmlns:a16="http://schemas.microsoft.com/office/drawing/2014/main" val="2991727382"/>
                    </a:ext>
                  </a:extLst>
                </a:gridCol>
                <a:gridCol w="2698749">
                  <a:extLst>
                    <a:ext uri="{9D8B030D-6E8A-4147-A177-3AD203B41FA5}">
                      <a16:colId xmlns:a16="http://schemas.microsoft.com/office/drawing/2014/main" val="3010340182"/>
                    </a:ext>
                  </a:extLst>
                </a:gridCol>
              </a:tblGrid>
              <a:tr h="555617">
                <a:tc>
                  <a:txBody>
                    <a:bodyPr/>
                    <a:lstStyle/>
                    <a:p>
                      <a:pPr algn="ctr"/>
                      <a:r>
                        <a:rPr lang="en-GB" sz="2400" b="1" dirty="0" err="1">
                          <a:latin typeface="Times New Roman"/>
                        </a:rPr>
                        <a:t>S.No</a:t>
                      </a:r>
                    </a:p>
                  </a:txBody>
                  <a:tcPr/>
                </a:tc>
                <a:tc>
                  <a:txBody>
                    <a:bodyPr/>
                    <a:lstStyle/>
                    <a:p>
                      <a:pPr algn="ctr"/>
                      <a:r>
                        <a:rPr lang="en-GB" sz="2400" b="1" dirty="0">
                          <a:latin typeface="Times New Roman"/>
                        </a:rPr>
                        <a:t>Roll No</a:t>
                      </a:r>
                    </a:p>
                  </a:txBody>
                  <a:tcPr/>
                </a:tc>
                <a:tc>
                  <a:txBody>
                    <a:bodyPr/>
                    <a:lstStyle/>
                    <a:p>
                      <a:pPr lvl="0" algn="ctr">
                        <a:buNone/>
                      </a:pPr>
                      <a:r>
                        <a:rPr lang="en-GB" sz="2400" b="1" dirty="0">
                          <a:latin typeface="Times New Roman"/>
                        </a:rPr>
                        <a:t>Name</a:t>
                      </a:r>
                      <a:endParaRPr lang="en-US" sz="2400" b="1">
                        <a:latin typeface="Times New Roman"/>
                      </a:endParaRPr>
                    </a:p>
                  </a:txBody>
                  <a:tcPr/>
                </a:tc>
                <a:tc>
                  <a:txBody>
                    <a:bodyPr/>
                    <a:lstStyle/>
                    <a:p>
                      <a:pPr lvl="0" algn="ctr">
                        <a:buNone/>
                      </a:pPr>
                      <a:r>
                        <a:rPr lang="en-GB" sz="2400" b="1" dirty="0">
                          <a:latin typeface="Times New Roman"/>
                        </a:rPr>
                        <a:t>Project Guide</a:t>
                      </a:r>
                    </a:p>
                  </a:txBody>
                  <a:tcPr/>
                </a:tc>
                <a:extLst>
                  <a:ext uri="{0D108BD9-81ED-4DB2-BD59-A6C34878D82A}">
                    <a16:rowId xmlns:a16="http://schemas.microsoft.com/office/drawing/2014/main" val="1806890259"/>
                  </a:ext>
                </a:extLst>
              </a:tr>
              <a:tr h="539750">
                <a:tc>
                  <a:txBody>
                    <a:bodyPr/>
                    <a:lstStyle/>
                    <a:p>
                      <a:pPr algn="ctr"/>
                      <a:r>
                        <a:rPr lang="en-GB" sz="2400" dirty="0">
                          <a:latin typeface="Times New Roman"/>
                        </a:rPr>
                        <a:t>1</a:t>
                      </a:r>
                    </a:p>
                  </a:txBody>
                  <a:tcPr/>
                </a:tc>
                <a:tc>
                  <a:txBody>
                    <a:bodyPr/>
                    <a:lstStyle/>
                    <a:p>
                      <a:pPr algn="ctr"/>
                      <a:r>
                        <a:rPr lang="en-GB" sz="2400" dirty="0">
                          <a:latin typeface="Times New Roman"/>
                        </a:rPr>
                        <a:t>160118733130</a:t>
                      </a:r>
                    </a:p>
                  </a:txBody>
                  <a:tcPr/>
                </a:tc>
                <a:tc>
                  <a:txBody>
                    <a:bodyPr/>
                    <a:lstStyle/>
                    <a:p>
                      <a:pPr lvl="0" algn="ctr">
                        <a:buNone/>
                      </a:pPr>
                      <a:r>
                        <a:rPr lang="en-GB" sz="2400" dirty="0">
                          <a:latin typeface="Times New Roman"/>
                        </a:rPr>
                        <a:t>Jyoshna Kandi</a:t>
                      </a:r>
                      <a:endParaRPr lang="en-US" sz="2400" dirty="0">
                        <a:latin typeface="Times New Roman"/>
                      </a:endParaRPr>
                    </a:p>
                  </a:txBody>
                  <a:tcPr/>
                </a:tc>
                <a:tc>
                  <a:txBody>
                    <a:bodyPr/>
                    <a:lstStyle/>
                    <a:p>
                      <a:pPr lvl="0" algn="ctr">
                        <a:buNone/>
                      </a:pPr>
                      <a:r>
                        <a:rPr lang="en-GB" sz="2400" dirty="0" err="1">
                          <a:latin typeface="Times New Roman"/>
                        </a:rPr>
                        <a:t>Dr.</a:t>
                      </a:r>
                      <a:r>
                        <a:rPr lang="en-GB" sz="2400" dirty="0">
                          <a:latin typeface="Times New Roman"/>
                        </a:rPr>
                        <a:t> B. Bhargavi</a:t>
                      </a:r>
                    </a:p>
                  </a:txBody>
                  <a:tcPr/>
                </a:tc>
                <a:extLst>
                  <a:ext uri="{0D108BD9-81ED-4DB2-BD59-A6C34878D82A}">
                    <a16:rowId xmlns:a16="http://schemas.microsoft.com/office/drawing/2014/main" val="2522166441"/>
                  </a:ext>
                </a:extLst>
              </a:tr>
              <a:tr h="666750">
                <a:tc>
                  <a:txBody>
                    <a:bodyPr/>
                    <a:lstStyle/>
                    <a:p>
                      <a:pPr algn="ctr"/>
                      <a:r>
                        <a:rPr lang="en-GB" sz="2400" dirty="0">
                          <a:latin typeface="Times New Roman"/>
                        </a:rPr>
                        <a:t>2</a:t>
                      </a:r>
                    </a:p>
                  </a:txBody>
                  <a:tcPr/>
                </a:tc>
                <a:tc>
                  <a:txBody>
                    <a:bodyPr/>
                    <a:lstStyle/>
                    <a:p>
                      <a:pPr algn="ctr"/>
                      <a:r>
                        <a:rPr lang="en-GB" sz="2400" dirty="0">
                          <a:latin typeface="Times New Roman"/>
                        </a:rPr>
                        <a:t>160118733131</a:t>
                      </a:r>
                    </a:p>
                  </a:txBody>
                  <a:tcPr/>
                </a:tc>
                <a:tc>
                  <a:txBody>
                    <a:bodyPr/>
                    <a:lstStyle/>
                    <a:p>
                      <a:pPr lvl="0" algn="ctr">
                        <a:buNone/>
                      </a:pPr>
                      <a:r>
                        <a:rPr lang="en-GB" sz="2400" dirty="0">
                          <a:latin typeface="Times New Roman"/>
                        </a:rPr>
                        <a:t>Lahari </a:t>
                      </a:r>
                      <a:r>
                        <a:rPr lang="en-GB" sz="2400" dirty="0" err="1">
                          <a:latin typeface="Times New Roman"/>
                        </a:rPr>
                        <a:t>Madishetty</a:t>
                      </a:r>
                      <a:endParaRPr lang="en-US" sz="2400" dirty="0">
                        <a:latin typeface="Times New Roman"/>
                      </a:endParaRPr>
                    </a:p>
                  </a:txBody>
                  <a:tcPr/>
                </a:tc>
                <a:tc>
                  <a:txBody>
                    <a:bodyPr/>
                    <a:lstStyle/>
                    <a:p>
                      <a:pPr algn="ctr"/>
                      <a:r>
                        <a:rPr lang="en-GB" sz="2400" dirty="0" err="1">
                          <a:latin typeface="Times New Roman"/>
                        </a:rPr>
                        <a:t>Dr.</a:t>
                      </a:r>
                      <a:r>
                        <a:rPr lang="en-GB" sz="2400" dirty="0">
                          <a:latin typeface="Times New Roman"/>
                        </a:rPr>
                        <a:t> B. Bhargavi</a:t>
                      </a:r>
                    </a:p>
                  </a:txBody>
                  <a:tcPr/>
                </a:tc>
                <a:extLst>
                  <a:ext uri="{0D108BD9-81ED-4DB2-BD59-A6C34878D82A}">
                    <a16:rowId xmlns:a16="http://schemas.microsoft.com/office/drawing/2014/main" val="3297090464"/>
                  </a:ext>
                </a:extLst>
              </a:tr>
            </a:tbl>
          </a:graphicData>
        </a:graphic>
      </p:graphicFrame>
      <p:sp>
        <p:nvSpPr>
          <p:cNvPr id="3" name="TextBox 2">
            <a:extLst>
              <a:ext uri="{FF2B5EF4-FFF2-40B4-BE49-F238E27FC236}">
                <a16:creationId xmlns:a16="http://schemas.microsoft.com/office/drawing/2014/main" id="{94CF0277-BE60-EFBD-2020-64C523D7B8A9}"/>
              </a:ext>
            </a:extLst>
          </p:cNvPr>
          <p:cNvSpPr txBox="1"/>
          <p:nvPr/>
        </p:nvSpPr>
        <p:spPr>
          <a:xfrm flipH="1">
            <a:off x="9712233" y="5807200"/>
            <a:ext cx="2090991" cy="461665"/>
          </a:xfrm>
          <a:prstGeom prst="rect">
            <a:avLst/>
          </a:prstGeom>
          <a:noFill/>
        </p:spPr>
        <p:txBody>
          <a:bodyPr wrap="square" rtlCol="0">
            <a:spAutoFit/>
          </a:bodyPr>
          <a:lstStyle/>
          <a:p>
            <a:r>
              <a:rPr lang="en-GB" sz="2400" b="1" dirty="0">
                <a:latin typeface="Times New Roman"/>
                <a:cs typeface="Calibri Light"/>
              </a:rPr>
              <a:t>Batch Id : 09</a:t>
            </a:r>
            <a:endParaRPr lang="en-IN" sz="24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F602F-CF7F-053A-6F4B-443ACA643BF3}"/>
              </a:ext>
            </a:extLst>
          </p:cNvPr>
          <p:cNvSpPr>
            <a:spLocks noGrp="1"/>
          </p:cNvSpPr>
          <p:nvPr>
            <p:ph idx="1"/>
          </p:nvPr>
        </p:nvSpPr>
        <p:spPr>
          <a:xfrm>
            <a:off x="634482" y="503853"/>
            <a:ext cx="10719318" cy="5673110"/>
          </a:xfrm>
        </p:spPr>
        <p:txBody>
          <a:bodyPr>
            <a:normAutofit/>
          </a:bodyPr>
          <a:lstStyle/>
          <a:p>
            <a:pPr marL="0" indent="0" algn="just" rtl="0">
              <a:lnSpc>
                <a:spcPct val="100000"/>
              </a:lnSpc>
              <a:spcBef>
                <a:spcPts val="0"/>
              </a:spcBef>
              <a:spcAft>
                <a:spcPts val="0"/>
              </a:spcAf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Fundus image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p>
          <a:p>
            <a:pPr marL="0" indent="0" algn="just" rtl="0">
              <a:lnSpc>
                <a:spcPct val="100000"/>
              </a:lnSpc>
              <a:spcBef>
                <a:spcPts val="0"/>
              </a:spcBef>
              <a:spcAft>
                <a:spcPts val="0"/>
              </a:spcAft>
              <a:buNone/>
            </a:pPr>
            <a:endParaRPr lang="en-US" sz="1600" b="0" dirty="0">
              <a:effectLst/>
              <a:latin typeface="Times New Roman" panose="02020603050405020304" pitchFamily="18" charset="0"/>
              <a:cs typeface="Times New Roman" panose="02020603050405020304" pitchFamily="18" charset="0"/>
            </a:endParaRPr>
          </a:p>
          <a:p>
            <a:pPr marL="0" indent="0" algn="just" rtl="0">
              <a:lnSpc>
                <a:spcPct val="100000"/>
              </a:lnSpc>
              <a:spcBef>
                <a:spcPts val="0"/>
              </a:spcBef>
              <a:spcAft>
                <a:spcPts val="0"/>
              </a:spcAft>
              <a:buNone/>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fundus, or back of the eye, is photographed in fundus photography. Fundus photography is done with fundus cameras, which combine an intricate microscope with a flash-enabled camera. The central and peripheral retina, optic disc, and macula are the primary components visible on a fundus shot. Colored filters or specific dyes like fluorescein and indocyanine green can be used to photograph the fundus.</a:t>
            </a:r>
            <a:endParaRPr lang="en-US" sz="1600" i="0" u="none" strike="noStrike" dirty="0">
              <a:solidFill>
                <a:srgbClr val="000000"/>
              </a:solidFill>
              <a:latin typeface="Times New Roman" panose="02020603050405020304" pitchFamily="18" charset="0"/>
              <a:cs typeface="Times New Roman" panose="02020603050405020304" pitchFamily="18" charset="0"/>
            </a:endParaRPr>
          </a:p>
          <a:p>
            <a:pPr marL="0" indent="0" algn="just" rtl="0">
              <a:lnSpc>
                <a:spcPct val="100000"/>
              </a:lnSpc>
              <a:spcBef>
                <a:spcPts val="0"/>
              </a:spcBef>
              <a:spcAft>
                <a:spcPts val="0"/>
              </a:spcAft>
              <a:buNone/>
            </a:pPr>
            <a:endParaRPr lang="en-US" sz="1600" b="0" dirty="0">
              <a:effectLst/>
              <a:latin typeface="Times New Roman" panose="02020603050405020304" pitchFamily="18" charset="0"/>
              <a:cs typeface="Times New Roman" panose="02020603050405020304" pitchFamily="18" charset="0"/>
            </a:endParaRPr>
          </a:p>
          <a:p>
            <a:pPr marL="0" indent="0" algn="just" rtl="0">
              <a:lnSpc>
                <a:spcPct val="100000"/>
              </a:lnSpc>
              <a:spcBef>
                <a:spcPts val="0"/>
              </a:spcBef>
              <a:spcAft>
                <a:spcPts val="0"/>
              </a:spcAft>
              <a:buNone/>
            </a:pPr>
            <a:endParaRPr lang="en-US" sz="1600" b="1" dirty="0">
              <a:latin typeface="Times New Roman" panose="02020603050405020304" pitchFamily="18" charset="0"/>
              <a:cs typeface="Times New Roman" panose="02020603050405020304" pitchFamily="18" charset="0"/>
            </a:endParaRPr>
          </a:p>
          <a:p>
            <a:pPr marL="0" indent="0" algn="just" rtl="0">
              <a:lnSpc>
                <a:spcPct val="100000"/>
              </a:lnSpc>
              <a:spcBef>
                <a:spcPts val="0"/>
              </a:spcBef>
              <a:spcAft>
                <a:spcPts val="0"/>
              </a:spcAft>
              <a:buNone/>
            </a:pPr>
            <a:endParaRPr lang="en-US" sz="1600" b="1" dirty="0">
              <a:latin typeface="Times New Roman" panose="02020603050405020304" pitchFamily="18" charset="0"/>
              <a:cs typeface="Times New Roman" panose="02020603050405020304" pitchFamily="18" charset="0"/>
            </a:endParaRPr>
          </a:p>
          <a:p>
            <a:pPr marL="0" indent="0" algn="just" rtl="0">
              <a:lnSpc>
                <a:spcPct val="100000"/>
              </a:lnSpc>
              <a:spcBef>
                <a:spcPts val="0"/>
              </a:spcBef>
              <a:spcAft>
                <a:spcPts val="0"/>
              </a:spcAft>
              <a:buNone/>
            </a:pPr>
            <a:endParaRPr lang="en-US" sz="1600" b="1" dirty="0">
              <a:latin typeface="Times New Roman" panose="02020603050405020304" pitchFamily="18" charset="0"/>
              <a:cs typeface="Times New Roman" panose="02020603050405020304" pitchFamily="18" charset="0"/>
            </a:endParaRPr>
          </a:p>
          <a:p>
            <a:pPr marL="0" indent="0" algn="just" rtl="0">
              <a:lnSpc>
                <a:spcPct val="100000"/>
              </a:lnSpc>
              <a:spcBef>
                <a:spcPts val="0"/>
              </a:spcBef>
              <a:spcAft>
                <a:spcPts val="0"/>
              </a:spcAft>
              <a:buNone/>
            </a:pPr>
            <a:r>
              <a:rPr lang="en-US" sz="1600" b="1" dirty="0">
                <a:latin typeface="Times New Roman" panose="02020603050405020304" pitchFamily="18" charset="0"/>
                <a:cs typeface="Times New Roman" panose="02020603050405020304" pitchFamily="18" charset="0"/>
              </a:rPr>
              <a:t>Sample Images of Dataset :</a:t>
            </a:r>
          </a:p>
          <a:p>
            <a:pPr marL="0" indent="0" algn="just" rtl="0">
              <a:lnSpc>
                <a:spcPct val="100000"/>
              </a:lnSpc>
              <a:spcBef>
                <a:spcPts val="0"/>
              </a:spcBef>
              <a:spcAft>
                <a:spcPts val="0"/>
              </a:spcAft>
              <a:buNone/>
            </a:pPr>
            <a:endParaRPr lang="en-US" sz="1600" b="1" dirty="0">
              <a:effectLst/>
              <a:latin typeface="Times New Roman" panose="02020603050405020304" pitchFamily="18" charset="0"/>
              <a:cs typeface="Times New Roman" panose="02020603050405020304" pitchFamily="18" charset="0"/>
            </a:endParaRPr>
          </a:p>
          <a:p>
            <a:pPr marL="0" indent="0" algn="just" rtl="0">
              <a:lnSpc>
                <a:spcPct val="100000"/>
              </a:lnSpc>
              <a:spcBef>
                <a:spcPts val="0"/>
              </a:spcBef>
              <a:spcAft>
                <a:spcPts val="0"/>
              </a:spcAft>
              <a:buNone/>
            </a:pPr>
            <a:endParaRPr lang="en-US" sz="1600" b="1" dirty="0">
              <a:effectLst/>
              <a:latin typeface="Times New Roman" panose="02020603050405020304" pitchFamily="18" charset="0"/>
              <a:cs typeface="Times New Roman" panose="02020603050405020304" pitchFamily="18" charset="0"/>
            </a:endParaRPr>
          </a:p>
          <a:p>
            <a:pPr marL="0" indent="0">
              <a:lnSpc>
                <a:spcPct val="100000"/>
              </a:lnSpc>
              <a:buNone/>
            </a:pPr>
            <a:endParaRPr lang="en-IN" sz="1600" dirty="0">
              <a:latin typeface="Times New Roman" panose="02020603050405020304" pitchFamily="18" charset="0"/>
              <a:cs typeface="Times New Roman" panose="02020603050405020304" pitchFamily="18" charset="0"/>
            </a:endParaRPr>
          </a:p>
        </p:txBody>
      </p:sp>
      <p:pic>
        <p:nvPicPr>
          <p:cNvPr id="5" name="Picture 4" descr="A close-up of a sun&#10;&#10;Description automatically generated with medium confidence">
            <a:extLst>
              <a:ext uri="{FF2B5EF4-FFF2-40B4-BE49-F238E27FC236}">
                <a16:creationId xmlns:a16="http://schemas.microsoft.com/office/drawing/2014/main" id="{6DD0FAE0-B202-1358-CEC5-00601C704D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789" y="3676262"/>
            <a:ext cx="2211453" cy="2211453"/>
          </a:xfrm>
          <a:prstGeom prst="rect">
            <a:avLst/>
          </a:prstGeom>
        </p:spPr>
      </p:pic>
      <p:pic>
        <p:nvPicPr>
          <p:cNvPr id="7" name="Picture 6" descr="A picture containing light&#10;&#10;Description automatically generated">
            <a:extLst>
              <a:ext uri="{FF2B5EF4-FFF2-40B4-BE49-F238E27FC236}">
                <a16:creationId xmlns:a16="http://schemas.microsoft.com/office/drawing/2014/main" id="{85EBEC64-E027-4D90-DC27-32CEDB9FDF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6138" y="3676262"/>
            <a:ext cx="2923002" cy="2211453"/>
          </a:xfrm>
          <a:prstGeom prst="rect">
            <a:avLst/>
          </a:prstGeom>
        </p:spPr>
      </p:pic>
      <p:pic>
        <p:nvPicPr>
          <p:cNvPr id="9" name="Picture 8" descr="A close-up of a person's chest&#10;&#10;Description automatically generated with low confidence">
            <a:extLst>
              <a:ext uri="{FF2B5EF4-FFF2-40B4-BE49-F238E27FC236}">
                <a16:creationId xmlns:a16="http://schemas.microsoft.com/office/drawing/2014/main" id="{F885CBAB-98C1-6C8F-946E-2FB5130576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6036" y="3676263"/>
            <a:ext cx="2923002" cy="2211452"/>
          </a:xfrm>
          <a:prstGeom prst="rect">
            <a:avLst/>
          </a:prstGeom>
        </p:spPr>
      </p:pic>
    </p:spTree>
    <p:extLst>
      <p:ext uri="{BB962C8B-B14F-4D97-AF65-F5344CB8AC3E}">
        <p14:creationId xmlns:p14="http://schemas.microsoft.com/office/powerpoint/2010/main" val="1688199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9" descr="Diagram&#10;&#10;Description automatically generated"/>
          <p:cNvPicPr preferRelativeResize="0"/>
          <p:nvPr/>
        </p:nvPicPr>
        <p:blipFill rotWithShape="1">
          <a:blip r:embed="rId3">
            <a:alphaModFix/>
          </a:blip>
          <a:srcRect/>
          <a:stretch/>
        </p:blipFill>
        <p:spPr>
          <a:xfrm>
            <a:off x="396815" y="1762721"/>
            <a:ext cx="11412746" cy="4259747"/>
          </a:xfrm>
          <a:prstGeom prst="rect">
            <a:avLst/>
          </a:prstGeom>
          <a:noFill/>
          <a:ln>
            <a:noFill/>
          </a:ln>
        </p:spPr>
      </p:pic>
      <p:sp>
        <p:nvSpPr>
          <p:cNvPr id="134" name="Google Shape;134;p9"/>
          <p:cNvSpPr txBox="1"/>
          <p:nvPr/>
        </p:nvSpPr>
        <p:spPr>
          <a:xfrm>
            <a:off x="396815" y="382438"/>
            <a:ext cx="760274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chemeClr val="dk1"/>
                </a:solidFill>
                <a:latin typeface="Times New Roman"/>
                <a:ea typeface="Times New Roman"/>
                <a:cs typeface="Times New Roman"/>
                <a:sym typeface="Times New Roman"/>
              </a:rPr>
              <a:t>Block Diagram</a:t>
            </a:r>
            <a:endParaRPr sz="2800" dirty="0"/>
          </a:p>
        </p:txBody>
      </p:sp>
    </p:spTree>
    <p:extLst>
      <p:ext uri="{BB962C8B-B14F-4D97-AF65-F5344CB8AC3E}">
        <p14:creationId xmlns:p14="http://schemas.microsoft.com/office/powerpoint/2010/main" val="28222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2800" b="1" dirty="0">
                <a:latin typeface="Times New Roman"/>
                <a:ea typeface="Times New Roman"/>
                <a:cs typeface="Times New Roman"/>
                <a:sym typeface="Times New Roman"/>
              </a:rPr>
              <a:t>Data flow Diagram (Level-0)</a:t>
            </a:r>
            <a:endParaRPr sz="2800" dirty="0"/>
          </a:p>
        </p:txBody>
      </p:sp>
      <p:pic>
        <p:nvPicPr>
          <p:cNvPr id="97" name="Google Shape;97;p3"/>
          <p:cNvPicPr preferRelativeResize="0"/>
          <p:nvPr/>
        </p:nvPicPr>
        <p:blipFill rotWithShape="1">
          <a:blip r:embed="rId3">
            <a:alphaModFix/>
          </a:blip>
          <a:srcRect/>
          <a:stretch/>
        </p:blipFill>
        <p:spPr>
          <a:xfrm>
            <a:off x="2545079" y="2224223"/>
            <a:ext cx="7101841" cy="24095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2800" b="1" dirty="0">
                <a:latin typeface="Times New Roman"/>
                <a:ea typeface="Times New Roman"/>
                <a:cs typeface="Times New Roman"/>
                <a:sym typeface="Times New Roman"/>
              </a:rPr>
              <a:t>Data flow Diagram (Level-1)</a:t>
            </a:r>
            <a:endParaRPr sz="2800" dirty="0"/>
          </a:p>
        </p:txBody>
      </p:sp>
      <p:pic>
        <p:nvPicPr>
          <p:cNvPr id="103" name="Google Shape;103;p4"/>
          <p:cNvPicPr preferRelativeResize="0"/>
          <p:nvPr/>
        </p:nvPicPr>
        <p:blipFill rotWithShape="1">
          <a:blip r:embed="rId3">
            <a:alphaModFix/>
          </a:blip>
          <a:srcRect/>
          <a:stretch/>
        </p:blipFill>
        <p:spPr>
          <a:xfrm>
            <a:off x="1440180" y="1458839"/>
            <a:ext cx="9311640" cy="52162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2800" b="1" dirty="0">
                <a:latin typeface="Times New Roman"/>
                <a:ea typeface="Times New Roman"/>
                <a:cs typeface="Times New Roman"/>
                <a:sym typeface="Times New Roman"/>
              </a:rPr>
              <a:t>Data flow Diagram (Level-2)</a:t>
            </a:r>
            <a:endParaRPr sz="2800" dirty="0"/>
          </a:p>
        </p:txBody>
      </p:sp>
      <p:pic>
        <p:nvPicPr>
          <p:cNvPr id="109" name="Google Shape;109;p5"/>
          <p:cNvPicPr preferRelativeResize="0"/>
          <p:nvPr/>
        </p:nvPicPr>
        <p:blipFill rotWithShape="1">
          <a:blip r:embed="rId3">
            <a:alphaModFix/>
          </a:blip>
          <a:srcRect/>
          <a:stretch/>
        </p:blipFill>
        <p:spPr>
          <a:xfrm>
            <a:off x="1165860" y="1448236"/>
            <a:ext cx="9860280" cy="53116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6"/>
          <p:cNvSpPr txBox="1">
            <a:spLocks noGrp="1"/>
          </p:cNvSpPr>
          <p:nvPr>
            <p:ph type="title"/>
          </p:nvPr>
        </p:nvSpPr>
        <p:spPr>
          <a:xfrm>
            <a:off x="214604" y="365125"/>
            <a:ext cx="11139196" cy="1860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2800" b="1" dirty="0">
                <a:latin typeface="Times New Roman" panose="02020603050405020304" pitchFamily="18" charset="0"/>
                <a:ea typeface="Times New Roman"/>
                <a:cs typeface="Times New Roman" panose="02020603050405020304" pitchFamily="18" charset="0"/>
                <a:sym typeface="Times New Roman"/>
              </a:rPr>
              <a:t>Use Case Diagram</a:t>
            </a:r>
            <a:br>
              <a:rPr lang="en-US" sz="2800" dirty="0">
                <a:latin typeface="Times New Roman" panose="02020603050405020304" pitchFamily="18" charset="0"/>
                <a:cs typeface="Times New Roman" panose="02020603050405020304" pitchFamily="18" charset="0"/>
              </a:rPr>
            </a:br>
            <a:endParaRPr sz="2800" dirty="0">
              <a:latin typeface="Times New Roman" panose="02020603050405020304" pitchFamily="18" charset="0"/>
              <a:cs typeface="Times New Roman" panose="02020603050405020304" pitchFamily="18" charset="0"/>
            </a:endParaRPr>
          </a:p>
        </p:txBody>
      </p:sp>
      <p:pic>
        <p:nvPicPr>
          <p:cNvPr id="116" name="Google Shape;116;p6"/>
          <p:cNvPicPr preferRelativeResize="0"/>
          <p:nvPr/>
        </p:nvPicPr>
        <p:blipFill rotWithShape="1">
          <a:blip r:embed="rId3">
            <a:alphaModFix/>
          </a:blip>
          <a:srcRect/>
          <a:stretch/>
        </p:blipFill>
        <p:spPr>
          <a:xfrm>
            <a:off x="3389376" y="82990"/>
            <a:ext cx="8382000" cy="66920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2800" b="1" dirty="0">
                <a:latin typeface="Times New Roman"/>
                <a:ea typeface="Times New Roman"/>
                <a:cs typeface="Times New Roman"/>
                <a:sym typeface="Times New Roman"/>
              </a:rPr>
              <a:t>Activity Diagram</a:t>
            </a:r>
            <a:endParaRPr sz="2800" dirty="0"/>
          </a:p>
        </p:txBody>
      </p:sp>
      <p:pic>
        <p:nvPicPr>
          <p:cNvPr id="128" name="Google Shape;128;p8"/>
          <p:cNvPicPr preferRelativeResize="0"/>
          <p:nvPr/>
        </p:nvPicPr>
        <p:blipFill rotWithShape="1">
          <a:blip r:embed="rId3">
            <a:alphaModFix/>
          </a:blip>
          <a:srcRect/>
          <a:stretch/>
        </p:blipFill>
        <p:spPr>
          <a:xfrm>
            <a:off x="5429004" y="0"/>
            <a:ext cx="3901608" cy="67646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5B42-12FA-723C-8AB5-B38455334EC4}"/>
              </a:ext>
            </a:extLst>
          </p:cNvPr>
          <p:cNvSpPr>
            <a:spLocks noGrp="1"/>
          </p:cNvSpPr>
          <p:nvPr>
            <p:ph type="title"/>
          </p:nvPr>
        </p:nvSpPr>
        <p:spPr>
          <a:xfrm>
            <a:off x="261257" y="271819"/>
            <a:ext cx="11092543" cy="534792"/>
          </a:xfrm>
        </p:spPr>
        <p:txBody>
          <a:bodyPr>
            <a:normAutofit/>
          </a:bodyPr>
          <a:lstStyle/>
          <a:p>
            <a:r>
              <a:rPr lang="en-IN" sz="2800" b="1" dirty="0">
                <a:latin typeface="Times New Roman" panose="02020603050405020304" pitchFamily="18" charset="0"/>
                <a:cs typeface="Times New Roman" panose="02020603050405020304" pitchFamily="18" charset="0"/>
              </a:rPr>
              <a:t>RESULT ANALYSIS</a:t>
            </a:r>
          </a:p>
        </p:txBody>
      </p:sp>
      <p:sp>
        <p:nvSpPr>
          <p:cNvPr id="3" name="Content Placeholder 2">
            <a:extLst>
              <a:ext uri="{FF2B5EF4-FFF2-40B4-BE49-F238E27FC236}">
                <a16:creationId xmlns:a16="http://schemas.microsoft.com/office/drawing/2014/main" id="{C793AE96-9129-9391-6B7B-A6C76BFB2CC3}"/>
              </a:ext>
            </a:extLst>
          </p:cNvPr>
          <p:cNvSpPr>
            <a:spLocks noGrp="1"/>
          </p:cNvSpPr>
          <p:nvPr>
            <p:ph idx="1"/>
          </p:nvPr>
        </p:nvSpPr>
        <p:spPr>
          <a:xfrm>
            <a:off x="261257" y="737119"/>
            <a:ext cx="11824218" cy="5945546"/>
          </a:xfrm>
        </p:spPr>
        <p:txBody>
          <a:bodyPr>
            <a:normAutofit fontScale="92500" lnSpcReduction="10000"/>
          </a:bodyPr>
          <a:lstStyle/>
          <a:p>
            <a:pPr marL="0" indent="0" algn="just" rtl="0">
              <a:lnSpc>
                <a:spcPct val="150000"/>
              </a:lnSpc>
              <a:spcBef>
                <a:spcPts val="0"/>
              </a:spcBef>
              <a:spcAft>
                <a:spcPts val="0"/>
              </a:spcAft>
              <a:buNone/>
            </a:pP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rtl="0">
              <a:lnSpc>
                <a:spcPct val="150000"/>
              </a:lnSpc>
              <a:spcBef>
                <a:spcPts val="0"/>
              </a:spcBef>
              <a:spcAft>
                <a:spcPts val="0"/>
              </a:spcAft>
              <a:buNone/>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The accuracy and loss graphs</a:t>
            </a:r>
          </a:p>
          <a:p>
            <a:pPr marL="0" indent="0" algn="just" rtl="0">
              <a:lnSpc>
                <a:spcPct val="150000"/>
              </a:lnSpc>
              <a:spcBef>
                <a:spcPts val="0"/>
              </a:spcBef>
              <a:spcAft>
                <a:spcPts val="0"/>
              </a:spcAft>
              <a:buNone/>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Using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ResNet</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800" b="0" dirty="0">
              <a:effectLst/>
              <a:latin typeface="Times New Roman" panose="02020603050405020304" pitchFamily="18" charset="0"/>
              <a:cs typeface="Times New Roman" panose="02020603050405020304" pitchFamily="18" charset="0"/>
            </a:endParaRPr>
          </a:p>
          <a:p>
            <a:pPr marL="0" indent="0">
              <a:lnSpc>
                <a:spcPct val="150000"/>
              </a:lnSpc>
              <a:buNone/>
            </a:pP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lgn="ctr" rtl="0">
              <a:lnSpc>
                <a:spcPct val="150000"/>
              </a:lnSpc>
              <a:spcBef>
                <a:spcPts val="0"/>
              </a:spcBef>
              <a:spcAft>
                <a:spcPts val="0"/>
              </a:spcAft>
              <a:buNone/>
            </a:pP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        Figure 1 : </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Graphs of Train and Validation Loss (using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ResNet</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Figure </a:t>
            </a:r>
            <a:r>
              <a:rPr lang="en-US" sz="1400" b="1" dirty="0">
                <a:solidFill>
                  <a:srgbClr val="000000"/>
                </a:solidFill>
                <a:latin typeface="Times New Roman" panose="02020603050405020304" pitchFamily="18" charset="0"/>
                <a:cs typeface="Times New Roman" panose="02020603050405020304" pitchFamily="18" charset="0"/>
              </a:rPr>
              <a:t>2</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 : </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Graphs of Train and Validation Accuracy (using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ResNet</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0" indent="0">
              <a:lnSpc>
                <a:spcPct val="150000"/>
              </a:lnSpc>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029" name="Picture 5">
            <a:extLst>
              <a:ext uri="{FF2B5EF4-FFF2-40B4-BE49-F238E27FC236}">
                <a16:creationId xmlns:a16="http://schemas.microsoft.com/office/drawing/2014/main" id="{173EED7F-A62F-6D22-3113-0DD756FBB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2119725"/>
            <a:ext cx="5834743" cy="217403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A722B616-F78C-B4A4-F01A-D1D7F0083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732" y="2119725"/>
            <a:ext cx="5834743" cy="2174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01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3AE96-9129-9391-6B7B-A6C76BFB2CC3}"/>
              </a:ext>
            </a:extLst>
          </p:cNvPr>
          <p:cNvSpPr>
            <a:spLocks noGrp="1"/>
          </p:cNvSpPr>
          <p:nvPr>
            <p:ph idx="1"/>
          </p:nvPr>
        </p:nvSpPr>
        <p:spPr>
          <a:xfrm>
            <a:off x="261257" y="805204"/>
            <a:ext cx="11812556" cy="5945546"/>
          </a:xfrm>
        </p:spPr>
        <p:txBody>
          <a:bodyPr>
            <a:normAutofit/>
          </a:bodyPr>
          <a:lstStyle/>
          <a:p>
            <a:pPr marL="0" indent="0" algn="just" rtl="0">
              <a:lnSpc>
                <a:spcPct val="150000"/>
              </a:lnSpc>
              <a:spcBef>
                <a:spcPts val="0"/>
              </a:spcBef>
              <a:spcAft>
                <a:spcPts val="0"/>
              </a:spcAft>
              <a:buNone/>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The accuracy and loss graphs</a:t>
            </a:r>
            <a:endParaRPr lang="en-US" sz="1800" b="0" dirty="0">
              <a:effectLst/>
              <a:latin typeface="Times New Roman" panose="02020603050405020304" pitchFamily="18" charset="0"/>
              <a:cs typeface="Times New Roman" panose="02020603050405020304" pitchFamily="18" charset="0"/>
            </a:endParaRPr>
          </a:p>
          <a:p>
            <a:pPr marL="0" indent="0" algn="just" rtl="0">
              <a:lnSpc>
                <a:spcPct val="150000"/>
              </a:lnSpc>
              <a:spcBef>
                <a:spcPts val="0"/>
              </a:spcBef>
              <a:spcAft>
                <a:spcPts val="0"/>
              </a:spcAft>
              <a:buNone/>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Ensemble of </a:t>
            </a: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ResNet</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and VGG</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a:t>
            </a:r>
          </a:p>
          <a:p>
            <a:pPr marL="0" indent="0" algn="just" rtl="0">
              <a:lnSpc>
                <a:spcPct val="150000"/>
              </a:lnSpc>
              <a:spcBef>
                <a:spcPts val="0"/>
              </a:spcBef>
              <a:spcAft>
                <a:spcPts val="0"/>
              </a:spcAft>
              <a:buNone/>
            </a:pPr>
            <a:endParaRPr lang="en-IN" sz="1800" b="1" dirty="0">
              <a:solidFill>
                <a:srgbClr val="000000"/>
              </a:solidFill>
              <a:latin typeface="Times New Roman" panose="02020603050405020304" pitchFamily="18" charset="0"/>
              <a:cs typeface="Times New Roman" panose="02020603050405020304" pitchFamily="18" charset="0"/>
            </a:endParaRPr>
          </a:p>
          <a:p>
            <a:pPr marL="0" indent="0" algn="just" rtl="0">
              <a:lnSpc>
                <a:spcPct val="150000"/>
              </a:lnSpc>
              <a:spcBef>
                <a:spcPts val="0"/>
              </a:spcBef>
              <a:spcAft>
                <a:spcPts val="0"/>
              </a:spcAft>
              <a:buNone/>
            </a:pPr>
            <a:endParaRPr lang="en-IN" sz="1800" b="0" dirty="0">
              <a:effectLst/>
              <a:latin typeface="Times New Roman" panose="02020603050405020304" pitchFamily="18" charset="0"/>
              <a:cs typeface="Times New Roman" panose="02020603050405020304" pitchFamily="18" charset="0"/>
            </a:endParaRPr>
          </a:p>
          <a:p>
            <a:pPr marL="0" indent="0">
              <a:lnSpc>
                <a:spcPct val="150000"/>
              </a:lnSpc>
              <a:buNone/>
            </a:pPr>
            <a:endParaRPr lang="en-US" b="0" dirty="0">
              <a:effectLst/>
              <a:latin typeface="Times New Roman" panose="02020603050405020304" pitchFamily="18" charset="0"/>
              <a:cs typeface="Times New Roman" panose="02020603050405020304" pitchFamily="18" charset="0"/>
            </a:endParaRPr>
          </a:p>
          <a:p>
            <a:pPr marL="0" indent="0">
              <a:lnSpc>
                <a:spcPct val="150000"/>
              </a:lnSpc>
              <a:buNone/>
            </a:pPr>
            <a:r>
              <a:rPr lang="en-US" sz="1400" b="1" dirty="0">
                <a:solidFill>
                  <a:srgbClr val="000000"/>
                </a:solidFill>
                <a:latin typeface="Times New Roman" panose="02020603050405020304" pitchFamily="18" charset="0"/>
                <a:cs typeface="Times New Roman" panose="02020603050405020304" pitchFamily="18" charset="0"/>
              </a:rPr>
              <a:t>   </a:t>
            </a:r>
          </a:p>
          <a:p>
            <a:pPr marL="0" indent="0">
              <a:lnSpc>
                <a:spcPct val="150000"/>
              </a:lnSpc>
              <a:buNone/>
            </a:pPr>
            <a:r>
              <a:rPr lang="en-US" sz="1400" b="1" dirty="0">
                <a:solidFill>
                  <a:srgbClr val="000000"/>
                </a:solidFill>
                <a:latin typeface="Times New Roman" panose="02020603050405020304" pitchFamily="18" charset="0"/>
                <a:cs typeface="Times New Roman" panose="02020603050405020304" pitchFamily="18" charset="0"/>
              </a:rPr>
              <a:t>    </a:t>
            </a:r>
          </a:p>
          <a:p>
            <a:pPr marL="0" indent="0">
              <a:lnSpc>
                <a:spcPct val="150000"/>
              </a:lnSpc>
              <a:buNone/>
            </a:pPr>
            <a:r>
              <a:rPr lang="en-US" sz="1400" b="1" dirty="0">
                <a:solidFill>
                  <a:srgbClr val="000000"/>
                </a:solidFill>
                <a:latin typeface="Times New Roman" panose="02020603050405020304" pitchFamily="18" charset="0"/>
                <a:cs typeface="Times New Roman" panose="02020603050405020304" pitchFamily="18" charset="0"/>
              </a:rPr>
              <a:t>    </a:t>
            </a:r>
          </a:p>
          <a:p>
            <a:pPr marL="0" indent="0">
              <a:lnSpc>
                <a:spcPct val="150000"/>
              </a:lnSpc>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    Figure 3 : </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Graphs of Train and Validation Loss  					</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Figure 4 : </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Graphs of Train and Validation Accuracy</a:t>
            </a:r>
          </a:p>
          <a:p>
            <a:pPr marL="0" indent="0">
              <a:lnSpc>
                <a:spcPct val="150000"/>
              </a:lnSpc>
              <a:buNone/>
            </a:pPr>
            <a:r>
              <a:rPr lang="en-US" sz="1400" dirty="0">
                <a:solidFill>
                  <a:srgbClr val="000000"/>
                </a:solidFill>
                <a:latin typeface="Times New Roman" panose="02020603050405020304" pitchFamily="18" charset="0"/>
                <a:cs typeface="Times New Roman" panose="02020603050405020304" pitchFamily="18" charset="0"/>
              </a:rPr>
              <a:t>	</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(Ensemble of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ResNet</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and VGG)						(Ensemble of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ResNet</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and VGG)</a:t>
            </a:r>
            <a:endParaRPr lang="en-IN" sz="1400"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7F60CA58-07D1-80DE-3975-A3120BF04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137" y="2294408"/>
            <a:ext cx="5784398" cy="19240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E5FDF8C-7368-4530-3934-26A1E8D6E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425" y="2294408"/>
            <a:ext cx="5050972"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21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3AE96-9129-9391-6B7B-A6C76BFB2CC3}"/>
              </a:ext>
            </a:extLst>
          </p:cNvPr>
          <p:cNvSpPr>
            <a:spLocks noGrp="1"/>
          </p:cNvSpPr>
          <p:nvPr>
            <p:ph idx="1"/>
          </p:nvPr>
        </p:nvSpPr>
        <p:spPr>
          <a:xfrm>
            <a:off x="261257" y="805204"/>
            <a:ext cx="11812556" cy="5945546"/>
          </a:xfrm>
        </p:spPr>
        <p:txBody>
          <a:bodyPr>
            <a:normAutofit/>
          </a:bodyPr>
          <a:lstStyle/>
          <a:p>
            <a:pPr marL="0" indent="0" algn="just" rtl="0">
              <a:lnSpc>
                <a:spcPct val="150000"/>
              </a:lnSpc>
              <a:spcBef>
                <a:spcPts val="0"/>
              </a:spcBef>
              <a:spcAft>
                <a:spcPts val="0"/>
              </a:spcAft>
              <a:buNone/>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The accuracy and loss graphs</a:t>
            </a:r>
          </a:p>
          <a:p>
            <a:pPr marL="0" indent="0" algn="just" rtl="0">
              <a:lnSpc>
                <a:spcPct val="150000"/>
              </a:lnSpc>
              <a:spcBef>
                <a:spcPts val="0"/>
              </a:spcBef>
              <a:spcAft>
                <a:spcPts val="0"/>
              </a:spcAft>
              <a:buNone/>
            </a:pPr>
            <a:r>
              <a:rPr lang="en-US" sz="1800" b="1" i="0" u="none" strike="noStrike" dirty="0">
                <a:solidFill>
                  <a:srgbClr val="000000"/>
                </a:solidFill>
                <a:effectLst/>
                <a:latin typeface="Times New Roman" panose="02020603050405020304" pitchFamily="18" charset="0"/>
              </a:rPr>
              <a:t>Ensemble of </a:t>
            </a:r>
            <a:r>
              <a:rPr lang="en-US" sz="1800" b="1" i="0" u="none" strike="noStrike" dirty="0" err="1">
                <a:solidFill>
                  <a:srgbClr val="000000"/>
                </a:solidFill>
                <a:effectLst/>
                <a:latin typeface="Times New Roman" panose="02020603050405020304" pitchFamily="18" charset="0"/>
              </a:rPr>
              <a:t>ResNet</a:t>
            </a:r>
            <a:r>
              <a:rPr lang="en-US" sz="1800" b="1" i="0" u="none" strike="noStrike" dirty="0">
                <a:solidFill>
                  <a:srgbClr val="000000"/>
                </a:solidFill>
                <a:effectLst/>
                <a:latin typeface="Times New Roman" panose="02020603050405020304" pitchFamily="18" charset="0"/>
              </a:rPr>
              <a:t> and </a:t>
            </a:r>
            <a:r>
              <a:rPr lang="en-US" sz="1800" b="1" i="0" u="none" strike="noStrike" dirty="0" err="1">
                <a:solidFill>
                  <a:srgbClr val="000000"/>
                </a:solidFill>
                <a:effectLst/>
                <a:latin typeface="Times New Roman" panose="02020603050405020304" pitchFamily="18" charset="0"/>
              </a:rPr>
              <a:t>Xception</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a:t>
            </a:r>
          </a:p>
          <a:p>
            <a:pPr marL="0" indent="0" algn="just" rtl="0">
              <a:lnSpc>
                <a:spcPct val="150000"/>
              </a:lnSpc>
              <a:spcBef>
                <a:spcPts val="0"/>
              </a:spcBef>
              <a:spcAft>
                <a:spcPts val="0"/>
              </a:spcAft>
              <a:buNone/>
            </a:pPr>
            <a:endParaRPr lang="en-IN" sz="1800" b="1" dirty="0">
              <a:solidFill>
                <a:srgbClr val="000000"/>
              </a:solidFill>
              <a:latin typeface="Times New Roman" panose="02020603050405020304" pitchFamily="18" charset="0"/>
              <a:cs typeface="Times New Roman" panose="02020603050405020304" pitchFamily="18" charset="0"/>
            </a:endParaRPr>
          </a:p>
          <a:p>
            <a:pPr marL="0" indent="0" algn="just" rtl="0">
              <a:lnSpc>
                <a:spcPct val="150000"/>
              </a:lnSpc>
              <a:spcBef>
                <a:spcPts val="0"/>
              </a:spcBef>
              <a:spcAft>
                <a:spcPts val="0"/>
              </a:spcAft>
              <a:buNone/>
            </a:pPr>
            <a:endParaRPr lang="en-IN" sz="1800" b="0" dirty="0">
              <a:effectLst/>
              <a:latin typeface="Times New Roman" panose="02020603050405020304" pitchFamily="18" charset="0"/>
              <a:cs typeface="Times New Roman" panose="02020603050405020304" pitchFamily="18" charset="0"/>
            </a:endParaRPr>
          </a:p>
          <a:p>
            <a:pPr marL="0" indent="0">
              <a:lnSpc>
                <a:spcPct val="150000"/>
              </a:lnSpc>
              <a:buNone/>
            </a:pPr>
            <a:br>
              <a:rPr lang="en-IN" dirty="0"/>
            </a:br>
            <a:endParaRPr lang="en-IN" dirty="0"/>
          </a:p>
          <a:p>
            <a:pPr marL="0" indent="0">
              <a:lnSpc>
                <a:spcPct val="150000"/>
              </a:lnSpc>
              <a:buNone/>
            </a:pPr>
            <a:endParaRPr lang="en-US" dirty="0"/>
          </a:p>
          <a:p>
            <a:pPr marL="0" indent="0">
              <a:lnSpc>
                <a:spcPct val="150000"/>
              </a:lnSpc>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    Figure 5 : </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Graphs of Train and Validation Loss  					</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Figure 6 : </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Graphs of Train and Validation Accuracy</a:t>
            </a:r>
          </a:p>
          <a:p>
            <a:pPr marL="0" indent="0">
              <a:lnSpc>
                <a:spcPct val="150000"/>
              </a:lnSpc>
              <a:buNone/>
            </a:pPr>
            <a:r>
              <a:rPr lang="en-US" sz="1400" dirty="0">
                <a:solidFill>
                  <a:srgbClr val="000000"/>
                </a:solidFill>
                <a:latin typeface="Times New Roman" panose="02020603050405020304" pitchFamily="18" charset="0"/>
                <a:cs typeface="Times New Roman" panose="02020603050405020304" pitchFamily="18" charset="0"/>
              </a:rPr>
              <a:t>	</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400" b="0" i="0" u="none" strike="noStrike" dirty="0">
                <a:solidFill>
                  <a:srgbClr val="000000"/>
                </a:solidFill>
                <a:effectLst/>
                <a:latin typeface="Times New Roman" panose="02020603050405020304" pitchFamily="18" charset="0"/>
              </a:rPr>
              <a:t>Ensemble of </a:t>
            </a:r>
            <a:r>
              <a:rPr lang="en-US" sz="1400" b="0" i="0" u="none" strike="noStrike" dirty="0" err="1">
                <a:solidFill>
                  <a:srgbClr val="000000"/>
                </a:solidFill>
                <a:effectLst/>
                <a:latin typeface="Times New Roman" panose="02020603050405020304" pitchFamily="18" charset="0"/>
              </a:rPr>
              <a:t>ResNet</a:t>
            </a:r>
            <a:r>
              <a:rPr lang="en-US" sz="1400" b="0" i="0" u="none" strike="noStrike" dirty="0">
                <a:solidFill>
                  <a:srgbClr val="000000"/>
                </a:solidFill>
                <a:effectLst/>
                <a:latin typeface="Times New Roman" panose="02020603050405020304" pitchFamily="18" charset="0"/>
              </a:rPr>
              <a:t> and </a:t>
            </a:r>
            <a:r>
              <a:rPr lang="en-US" sz="1400" b="0" i="0" u="none" strike="noStrike" dirty="0" err="1">
                <a:solidFill>
                  <a:srgbClr val="000000"/>
                </a:solidFill>
                <a:effectLst/>
                <a:latin typeface="Times New Roman" panose="02020603050405020304" pitchFamily="18" charset="0"/>
              </a:rPr>
              <a:t>Xception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(Ensemble of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ResNet</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Xception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6E57FF87-FF50-9235-F8ED-AEA2B8109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2723663"/>
            <a:ext cx="5834743" cy="1914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E5D1B18-AC5C-B760-CB90-17589E055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473" y="2637791"/>
            <a:ext cx="5501270" cy="208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6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5167-95DE-617A-237D-EBF07F7980D6}"/>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9368965F-FADB-AC2F-0CCA-12C27BB40A9F}"/>
              </a:ext>
            </a:extLst>
          </p:cNvPr>
          <p:cNvSpPr>
            <a:spLocks noGrp="1"/>
          </p:cNvSpPr>
          <p:nvPr>
            <p:ph idx="1"/>
          </p:nvPr>
        </p:nvSpPr>
        <p:spPr>
          <a:xfrm>
            <a:off x="838200" y="1371600"/>
            <a:ext cx="10515600" cy="5271796"/>
          </a:xfrm>
        </p:spPr>
        <p:txBody>
          <a:bodyPr>
            <a:noAutofit/>
          </a:bodyPr>
          <a:lstStyle/>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Abstract</a:t>
            </a:r>
          </a:p>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Introduction</a:t>
            </a:r>
          </a:p>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Problem Description</a:t>
            </a:r>
          </a:p>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Existing System</a:t>
            </a:r>
          </a:p>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Proposed System</a:t>
            </a:r>
          </a:p>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Methodology</a:t>
            </a:r>
          </a:p>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Dataset Description</a:t>
            </a:r>
          </a:p>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Design Diagrams</a:t>
            </a:r>
          </a:p>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Result Analysis</a:t>
            </a:r>
          </a:p>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Conclusion</a:t>
            </a:r>
          </a:p>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Future Scope</a:t>
            </a:r>
          </a:p>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References</a:t>
            </a:r>
          </a:p>
          <a:p>
            <a:pPr>
              <a:lnSpc>
                <a:spcPct val="100000"/>
              </a:lnSpc>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45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1AF9B-AC7D-AA48-8D59-78CA49D29F3D}"/>
              </a:ext>
            </a:extLst>
          </p:cNvPr>
          <p:cNvSpPr>
            <a:spLocks noGrp="1"/>
          </p:cNvSpPr>
          <p:nvPr>
            <p:ph idx="1"/>
          </p:nvPr>
        </p:nvSpPr>
        <p:spPr>
          <a:xfrm>
            <a:off x="727788" y="1101012"/>
            <a:ext cx="9853126" cy="5075951"/>
          </a:xfrm>
        </p:spPr>
        <p:txBody>
          <a:bodyPr>
            <a:noAutofit/>
          </a:bodyPr>
          <a:lstStyle/>
          <a:p>
            <a:pPr marL="0" indent="0">
              <a:lnSpc>
                <a:spcPct val="100000"/>
              </a:lnSpc>
              <a:buNone/>
            </a:pPr>
            <a:r>
              <a:rPr lang="en-IN" b="1" dirty="0">
                <a:latin typeface="Times New Roman" panose="02020603050405020304" pitchFamily="18" charset="0"/>
                <a:cs typeface="Times New Roman" panose="02020603050405020304" pitchFamily="18" charset="0"/>
              </a:rPr>
              <a:t>Analysis of the accuracy and loss graphs of three models</a:t>
            </a:r>
          </a:p>
          <a:p>
            <a:pPr marL="0" indent="0" algn="just" rtl="0">
              <a:lnSpc>
                <a:spcPct val="100000"/>
              </a:lnSpc>
              <a:spcBef>
                <a:spcPts val="0"/>
              </a:spcBef>
              <a:spcAft>
                <a:spcPts val="0"/>
              </a:spcAft>
              <a:buNone/>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We can see, from the three models i.e., Resnet, ensemble of Resnet and VGG and the other ensemble of Resnet and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Xception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the accuracies gradually got increasing and the losses got decreased. </a:t>
            </a:r>
          </a:p>
          <a:p>
            <a:pPr marL="0" indent="0" algn="just" rtl="0">
              <a:lnSpc>
                <a:spcPct val="100000"/>
              </a:lnSpc>
              <a:spcBef>
                <a:spcPts val="0"/>
              </a:spcBef>
              <a:spcAft>
                <a:spcPts val="0"/>
              </a:spcAft>
              <a:buNone/>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For the first model which is Resnet (Refer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Figure 1</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Figure 2</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the validation loss is greater than the train loss and the validation accuracy is less than the train accuracy. </a:t>
            </a:r>
          </a:p>
          <a:p>
            <a:pPr marL="0" indent="0" algn="just" rtl="0">
              <a:lnSpc>
                <a:spcPct val="100000"/>
              </a:lnSpc>
              <a:spcBef>
                <a:spcPts val="0"/>
              </a:spcBef>
              <a:spcAft>
                <a:spcPts val="0"/>
              </a:spcAft>
              <a:buNone/>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For the second model which is an ensemble of Resnet and VGG (Refer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Figure 3</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Figure 4</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we observe that the train and validation loss are gradually decreasing and they have the similar value of losses, when coming to accuracies the train accuracy is increasing gradually and the validation accuracy is getting decreased at a point of time where the train accuracy is more than the validation accuracy. The train and validation losses are gradually decreasing, and the validation loss is less than the train loss</a:t>
            </a:r>
            <a:r>
              <a:rPr lang="en-US" sz="1600" dirty="0">
                <a:solidFill>
                  <a:srgbClr val="000000"/>
                </a:solidFill>
                <a:latin typeface="Times New Roman" panose="02020603050405020304" pitchFamily="18" charset="0"/>
                <a:cs typeface="Times New Roman" panose="02020603050405020304" pitchFamily="18" charset="0"/>
              </a:rPr>
              <a:t>.</a:t>
            </a:r>
          </a:p>
          <a:p>
            <a:pPr marL="0" indent="0" algn="just" rtl="0">
              <a:lnSpc>
                <a:spcPct val="100000"/>
              </a:lnSpc>
              <a:spcBef>
                <a:spcPts val="0"/>
              </a:spcBef>
              <a:spcAft>
                <a:spcPts val="0"/>
              </a:spcAft>
              <a:buNone/>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buFont typeface="Wingdings" panose="05000000000000000000" pitchFamily="2" charset="2"/>
              <a:buChar char="Ø"/>
            </a:pPr>
            <a:r>
              <a:rPr lang="en-US" sz="1600" dirty="0">
                <a:solidFill>
                  <a:srgbClr val="000000"/>
                </a:solidFill>
                <a:latin typeface="Times New Roman" panose="02020603050405020304" pitchFamily="18" charset="0"/>
                <a:cs typeface="Times New Roman" panose="02020603050405020304" pitchFamily="18" charset="0"/>
              </a:rPr>
              <a:t>I</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n the third model, which is an ensemble of Resnet and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Xception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(Refer</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 Figure 5</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Figure 6</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we observe that the train and validation accuracies are increasing, and the validation accuracy is greater than the train accuracy. </a:t>
            </a:r>
            <a:endParaRPr lang="en-US" sz="1600" b="0" dirty="0">
              <a:effectLst/>
              <a:latin typeface="Times New Roman" panose="02020603050405020304" pitchFamily="18" charset="0"/>
              <a:cs typeface="Times New Roman" panose="02020603050405020304" pitchFamily="18" charset="0"/>
            </a:endParaRPr>
          </a:p>
          <a:p>
            <a:pPr marL="0" indent="0">
              <a:lnSpc>
                <a:spcPct val="100000"/>
              </a:lnSpc>
              <a:buNone/>
            </a:pPr>
            <a:br>
              <a:rPr lang="en-US" sz="1600" dirty="0">
                <a:latin typeface="Times New Roman" panose="02020603050405020304" pitchFamily="18" charset="0"/>
                <a:cs typeface="Times New Roman" panose="02020603050405020304" pitchFamily="18" charset="0"/>
              </a:rPr>
            </a:b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444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EA3507E-8801-FF51-186B-1263406DC232}"/>
              </a:ext>
            </a:extLst>
          </p:cNvPr>
          <p:cNvGraphicFramePr>
            <a:graphicFrameLocks noGrp="1"/>
          </p:cNvGraphicFramePr>
          <p:nvPr>
            <p:ph idx="1"/>
            <p:extLst>
              <p:ext uri="{D42A27DB-BD31-4B8C-83A1-F6EECF244321}">
                <p14:modId xmlns:p14="http://schemas.microsoft.com/office/powerpoint/2010/main" val="2766113248"/>
              </p:ext>
            </p:extLst>
          </p:nvPr>
        </p:nvGraphicFramePr>
        <p:xfrm>
          <a:off x="2034073" y="1732280"/>
          <a:ext cx="7671435" cy="1804024"/>
        </p:xfrm>
        <a:graphic>
          <a:graphicData uri="http://schemas.openxmlformats.org/drawingml/2006/table">
            <a:tbl>
              <a:tblPr/>
              <a:tblGrid>
                <a:gridCol w="2592524">
                  <a:extLst>
                    <a:ext uri="{9D8B030D-6E8A-4147-A177-3AD203B41FA5}">
                      <a16:colId xmlns:a16="http://schemas.microsoft.com/office/drawing/2014/main" val="3590004286"/>
                    </a:ext>
                  </a:extLst>
                </a:gridCol>
                <a:gridCol w="1154943">
                  <a:extLst>
                    <a:ext uri="{9D8B030D-6E8A-4147-A177-3AD203B41FA5}">
                      <a16:colId xmlns:a16="http://schemas.microsoft.com/office/drawing/2014/main" val="1949789505"/>
                    </a:ext>
                  </a:extLst>
                </a:gridCol>
                <a:gridCol w="1154371">
                  <a:extLst>
                    <a:ext uri="{9D8B030D-6E8A-4147-A177-3AD203B41FA5}">
                      <a16:colId xmlns:a16="http://schemas.microsoft.com/office/drawing/2014/main" val="3771540955"/>
                    </a:ext>
                  </a:extLst>
                </a:gridCol>
                <a:gridCol w="1080046">
                  <a:extLst>
                    <a:ext uri="{9D8B030D-6E8A-4147-A177-3AD203B41FA5}">
                      <a16:colId xmlns:a16="http://schemas.microsoft.com/office/drawing/2014/main" val="2737483553"/>
                    </a:ext>
                  </a:extLst>
                </a:gridCol>
                <a:gridCol w="830506">
                  <a:extLst>
                    <a:ext uri="{9D8B030D-6E8A-4147-A177-3AD203B41FA5}">
                      <a16:colId xmlns:a16="http://schemas.microsoft.com/office/drawing/2014/main" val="1521748176"/>
                    </a:ext>
                  </a:extLst>
                </a:gridCol>
                <a:gridCol w="859045">
                  <a:extLst>
                    <a:ext uri="{9D8B030D-6E8A-4147-A177-3AD203B41FA5}">
                      <a16:colId xmlns:a16="http://schemas.microsoft.com/office/drawing/2014/main" val="915499452"/>
                    </a:ext>
                  </a:extLst>
                </a:gridCol>
              </a:tblGrid>
              <a:tr h="451006">
                <a:tc>
                  <a:txBody>
                    <a:bodyPr/>
                    <a:lstStyle/>
                    <a:p>
                      <a:pPr rtl="0" fontAlgn="t">
                        <a:spcBef>
                          <a:spcPts val="0"/>
                        </a:spcBef>
                        <a:spcAft>
                          <a:spcPts val="0"/>
                        </a:spcAft>
                      </a:pPr>
                      <a:r>
                        <a:rPr lang="en-IN" sz="1400" b="1" i="0" u="none" strike="noStrike" dirty="0">
                          <a:solidFill>
                            <a:srgbClr val="000000"/>
                          </a:solidFill>
                          <a:effectLst/>
                          <a:latin typeface="Times New Roman" panose="02020603050405020304" pitchFamily="18" charset="0"/>
                        </a:rPr>
                        <a:t>Architecture</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1" i="0" u="none" strike="noStrike" dirty="0">
                          <a:solidFill>
                            <a:srgbClr val="000000"/>
                          </a:solidFill>
                          <a:effectLst/>
                          <a:latin typeface="Times New Roman" panose="02020603050405020304" pitchFamily="18" charset="0"/>
                        </a:rPr>
                        <a:t>Dataset</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1" i="0" u="none" strike="noStrike">
                          <a:solidFill>
                            <a:srgbClr val="000000"/>
                          </a:solidFill>
                          <a:effectLst/>
                          <a:latin typeface="Times New Roman" panose="02020603050405020304" pitchFamily="18" charset="0"/>
                        </a:rPr>
                        <a:t>Accuracy</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1" i="0" u="none" strike="noStrike" dirty="0">
                          <a:solidFill>
                            <a:srgbClr val="000000"/>
                          </a:solidFill>
                          <a:effectLst/>
                          <a:latin typeface="Times New Roman" panose="02020603050405020304" pitchFamily="18" charset="0"/>
                        </a:rPr>
                        <a:t>Precision</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1" i="0" u="none" strike="noStrike">
                          <a:solidFill>
                            <a:srgbClr val="000000"/>
                          </a:solidFill>
                          <a:effectLst/>
                          <a:latin typeface="Times New Roman" panose="02020603050405020304" pitchFamily="18" charset="0"/>
                        </a:rPr>
                        <a:t>Recall</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1" i="0" u="none" strike="noStrike">
                          <a:solidFill>
                            <a:srgbClr val="000000"/>
                          </a:solidFill>
                          <a:effectLst/>
                          <a:latin typeface="Times New Roman" panose="02020603050405020304" pitchFamily="18" charset="0"/>
                        </a:rPr>
                        <a:t>F1 Score</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14069"/>
                  </a:ext>
                </a:extLst>
              </a:tr>
              <a:tr h="451006">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Resnet</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Kaggle</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0.49</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0.24</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0.49</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0.33</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8248174"/>
                  </a:ext>
                </a:extLst>
              </a:tr>
              <a:tr h="451006">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Ensemble(Resnet, VGG)</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Kaggle</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0.66</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0.52</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0.66</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0.58</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42203"/>
                  </a:ext>
                </a:extLst>
              </a:tr>
              <a:tr h="451006">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Ensemble(Resnet, </a:t>
                      </a:r>
                      <a:r>
                        <a:rPr lang="en-IN" sz="1400" b="0" i="0" u="none" strike="noStrike" dirty="0" err="1">
                          <a:solidFill>
                            <a:srgbClr val="000000"/>
                          </a:solidFill>
                          <a:effectLst/>
                          <a:latin typeface="Times New Roman" panose="02020603050405020304" pitchFamily="18" charset="0"/>
                        </a:rPr>
                        <a:t>Xception</a:t>
                      </a:r>
                      <a:r>
                        <a:rPr lang="en-IN" sz="1400" b="0" i="0" u="none" strike="noStrike" dirty="0">
                          <a:solidFill>
                            <a:srgbClr val="000000"/>
                          </a:solidFill>
                          <a:effectLst/>
                          <a:latin typeface="Times New Roman" panose="02020603050405020304" pitchFamily="18" charset="0"/>
                        </a:rPr>
                        <a:t>)</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Kaggle</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0.72</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0.69</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0.72</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0.67</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212184"/>
                  </a:ext>
                </a:extLst>
              </a:tr>
            </a:tbl>
          </a:graphicData>
        </a:graphic>
      </p:graphicFrame>
      <p:sp>
        <p:nvSpPr>
          <p:cNvPr id="10" name="TextBox 9">
            <a:extLst>
              <a:ext uri="{FF2B5EF4-FFF2-40B4-BE49-F238E27FC236}">
                <a16:creationId xmlns:a16="http://schemas.microsoft.com/office/drawing/2014/main" id="{7BE5038E-C657-5D0C-62F4-7E0C2740738E}"/>
              </a:ext>
            </a:extLst>
          </p:cNvPr>
          <p:cNvSpPr txBox="1"/>
          <p:nvPr/>
        </p:nvSpPr>
        <p:spPr>
          <a:xfrm flipH="1">
            <a:off x="3851988" y="1157677"/>
            <a:ext cx="4488023" cy="369332"/>
          </a:xfrm>
          <a:prstGeom prst="rect">
            <a:avLst/>
          </a:prstGeom>
          <a:noFill/>
        </p:spPr>
        <p:txBody>
          <a:bodyPr wrap="square" rtlCol="0">
            <a:spAutoFit/>
          </a:bodyPr>
          <a:lstStyle/>
          <a:p>
            <a:r>
              <a:rPr lang="en-US" sz="1800" b="1" i="0" u="none" strike="noStrike" dirty="0">
                <a:solidFill>
                  <a:srgbClr val="000000"/>
                </a:solidFill>
                <a:effectLst/>
                <a:latin typeface="Times New Roman" panose="02020603050405020304" pitchFamily="18" charset="0"/>
              </a:rPr>
              <a:t>Table 1:</a:t>
            </a:r>
            <a:r>
              <a:rPr lang="en-US" sz="1800" b="0" i="0" u="none" strike="noStrike" dirty="0">
                <a:solidFill>
                  <a:srgbClr val="000000"/>
                </a:solidFill>
                <a:effectLst/>
                <a:latin typeface="Times New Roman" panose="02020603050405020304" pitchFamily="18" charset="0"/>
              </a:rPr>
              <a:t> Results of the architectures</a:t>
            </a:r>
            <a:endParaRPr lang="en-IN" dirty="0"/>
          </a:p>
        </p:txBody>
      </p:sp>
      <p:sp>
        <p:nvSpPr>
          <p:cNvPr id="11" name="TextBox 10">
            <a:extLst>
              <a:ext uri="{FF2B5EF4-FFF2-40B4-BE49-F238E27FC236}">
                <a16:creationId xmlns:a16="http://schemas.microsoft.com/office/drawing/2014/main" id="{568C31F3-3745-F41E-A1B5-3B7E15294E98}"/>
              </a:ext>
            </a:extLst>
          </p:cNvPr>
          <p:cNvSpPr txBox="1"/>
          <p:nvPr/>
        </p:nvSpPr>
        <p:spPr>
          <a:xfrm flipH="1">
            <a:off x="2034073" y="4226767"/>
            <a:ext cx="8957386" cy="1289071"/>
          </a:xfrm>
          <a:prstGeom prst="rect">
            <a:avLst/>
          </a:prstGeom>
          <a:no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Table 1 </a:t>
            </a:r>
            <a:r>
              <a:rPr lang="en-IN" dirty="0">
                <a:latin typeface="Times New Roman" panose="02020603050405020304" pitchFamily="18" charset="0"/>
                <a:cs typeface="Times New Roman" panose="02020603050405020304" pitchFamily="18" charset="0"/>
              </a:rPr>
              <a:t>represents the comparison of performance metrics of all the three models when implemented on the same dataset. Here the metrics include values of Accuracy, Precision, Recall, F1 Score.</a:t>
            </a:r>
          </a:p>
        </p:txBody>
      </p:sp>
    </p:spTree>
    <p:extLst>
      <p:ext uri="{BB962C8B-B14F-4D97-AF65-F5344CB8AC3E}">
        <p14:creationId xmlns:p14="http://schemas.microsoft.com/office/powerpoint/2010/main" val="517408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654E-CC0A-8FEB-4C7A-94B4F61F3A6B}"/>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4D1EFFF-66AF-C81C-C932-3E0963F2DBD5}"/>
              </a:ext>
            </a:extLst>
          </p:cNvPr>
          <p:cNvSpPr>
            <a:spLocks noGrp="1"/>
          </p:cNvSpPr>
          <p:nvPr>
            <p:ph idx="1"/>
          </p:nvPr>
        </p:nvSpPr>
        <p:spPr/>
        <p:txBody>
          <a:bodyPr>
            <a:normAutofit/>
          </a:bodyPr>
          <a:lstStyle/>
          <a:p>
            <a:pPr algn="just" rtl="0">
              <a:lnSpc>
                <a:spcPct val="100000"/>
              </a:lnSpc>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Our project's purpose is to use Fundus Photographs to estimate the severity of Diabetic Retinopathy using a CNN model. It is a truth that the more precise the treatment plan is, the better and more accurate the diagnosis is. As a result, for an effective treatment regimen, diagnostic measures should aim for precision. </a:t>
            </a:r>
          </a:p>
          <a:p>
            <a:pPr marL="0" indent="0" algn="just" rtl="0">
              <a:lnSpc>
                <a:spcPct val="100000"/>
              </a:lnSpc>
              <a:spcBef>
                <a:spcPts val="0"/>
              </a:spcBef>
              <a:spcAft>
                <a:spcPts val="0"/>
              </a:spcAft>
              <a:buNone/>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We have proposed an approach of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ensembling</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ResNet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Xception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architectures for diabetic retinopathy detection. In comparison to other ways, our proposed method performed well which has resulted in an increase in train and validation accuracies and a decrease in train and validation losses. We were able to get a high level of accuracy in the diagnosis outcomes in our project.</a:t>
            </a:r>
            <a:endParaRPr lang="en-US" sz="1600" b="0" dirty="0">
              <a:effectLst/>
              <a:latin typeface="Times New Roman" panose="02020603050405020304" pitchFamily="18" charset="0"/>
              <a:cs typeface="Times New Roman" panose="02020603050405020304" pitchFamily="18" charset="0"/>
            </a:endParaRPr>
          </a:p>
          <a:p>
            <a:pPr marL="0" indent="0">
              <a:lnSpc>
                <a:spcPct val="100000"/>
              </a:lnSpc>
              <a:buNone/>
            </a:pP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530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298A-E134-A81A-D8E0-BAC6ECC7ECD7}"/>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C5A7C78C-8EE9-303E-B5D9-075E0F0C2F05}"/>
              </a:ext>
            </a:extLst>
          </p:cNvPr>
          <p:cNvSpPr>
            <a:spLocks noGrp="1"/>
          </p:cNvSpPr>
          <p:nvPr>
            <p:ph idx="1"/>
          </p:nvPr>
        </p:nvSpPr>
        <p:spPr/>
        <p:txBody>
          <a:bodyPr>
            <a:normAutofit/>
          </a:bodyPr>
          <a:lstStyle/>
          <a:p>
            <a:pPr algn="just" rtl="0" fontAlgn="base">
              <a:lnSpc>
                <a:spcPct val="100000"/>
              </a:lnSpc>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rPr>
              <a:t>One can train the model using a large number of images if there is an availability of high computational devices like GPU.</a:t>
            </a:r>
          </a:p>
          <a:p>
            <a:pPr marL="0" indent="0" algn="just" rtl="0" fontAlgn="base">
              <a:lnSpc>
                <a:spcPct val="100000"/>
              </a:lnSpc>
              <a:spcBef>
                <a:spcPts val="0"/>
              </a:spcBef>
              <a:spcAft>
                <a:spcPts val="0"/>
              </a:spcAft>
              <a:buNone/>
            </a:pPr>
            <a:endParaRPr lang="en-US" sz="1600" b="0" i="0" u="none" strike="noStrike" dirty="0">
              <a:solidFill>
                <a:srgbClr val="000000"/>
              </a:solidFill>
              <a:effectLst/>
              <a:latin typeface="Times New Roman" panose="02020603050405020304" pitchFamily="18" charset="0"/>
            </a:endParaRPr>
          </a:p>
          <a:p>
            <a:pPr algn="just" rtl="0" fontAlgn="base">
              <a:lnSpc>
                <a:spcPct val="100000"/>
              </a:lnSpc>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rPr>
              <a:t>There is also a chance to explore various large-size datasets of Diabetic Retinopathy and increase the accuracy of the model.</a:t>
            </a:r>
          </a:p>
          <a:p>
            <a:pPr algn="just" rtl="0" fontAlgn="base">
              <a:lnSpc>
                <a:spcPct val="100000"/>
              </a:lnSpc>
              <a:spcBef>
                <a:spcPts val="0"/>
              </a:spcBef>
              <a:spcAft>
                <a:spcPts val="0"/>
              </a:spcAft>
              <a:buFont typeface="Wingdings" panose="05000000000000000000" pitchFamily="2" charset="2"/>
              <a:buChar char="Ø"/>
            </a:pPr>
            <a:endParaRPr lang="en-US" sz="1600" b="0" i="0" u="none" strike="noStrike" dirty="0">
              <a:solidFill>
                <a:srgbClr val="000000"/>
              </a:solidFill>
              <a:effectLst/>
              <a:latin typeface="Times New Roman" panose="02020603050405020304" pitchFamily="18" charset="0"/>
            </a:endParaRPr>
          </a:p>
          <a:p>
            <a:pPr algn="just" rtl="0" fontAlgn="base">
              <a:lnSpc>
                <a:spcPct val="100000"/>
              </a:lnSpc>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rPr>
              <a:t>One can also make the model more accurate by increasing the number of epochs while training the model if there is an availability of GPU.</a:t>
            </a:r>
          </a:p>
          <a:p>
            <a:pPr algn="just" rtl="0" fontAlgn="base">
              <a:lnSpc>
                <a:spcPct val="100000"/>
              </a:lnSpc>
              <a:spcBef>
                <a:spcPts val="0"/>
              </a:spcBef>
              <a:spcAft>
                <a:spcPts val="0"/>
              </a:spcAft>
              <a:buFont typeface="Wingdings" panose="05000000000000000000" pitchFamily="2" charset="2"/>
              <a:buChar char="Ø"/>
            </a:pPr>
            <a:endParaRPr lang="en-US" sz="1600" dirty="0">
              <a:solidFill>
                <a:srgbClr val="000000"/>
              </a:solidFill>
              <a:latin typeface="Times New Roman" panose="02020603050405020304" pitchFamily="18" charset="0"/>
            </a:endParaRPr>
          </a:p>
          <a:p>
            <a:pPr algn="just" rtl="0" fontAlgn="base">
              <a:lnSpc>
                <a:spcPct val="100000"/>
              </a:lnSpc>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rPr>
              <a:t>The proposed model is not compatible with mobile-like devices. For making the model more compatible with all other devices we could use lightweight models like </a:t>
            </a:r>
            <a:r>
              <a:rPr lang="en-US" sz="1600" b="0" i="0" u="none" strike="noStrike" dirty="0" err="1">
                <a:solidFill>
                  <a:srgbClr val="000000"/>
                </a:solidFill>
                <a:effectLst/>
                <a:latin typeface="Times New Roman" panose="02020603050405020304" pitchFamily="18" charset="0"/>
              </a:rPr>
              <a:t>MobileNet</a:t>
            </a:r>
            <a:r>
              <a:rPr lang="en-US" sz="1600" b="0" i="0" u="none" strike="noStrike" dirty="0">
                <a:solidFill>
                  <a:srgbClr val="000000"/>
                </a:solidFill>
                <a:effectLst/>
                <a:latin typeface="Times New Roman" panose="02020603050405020304" pitchFamily="18" charset="0"/>
              </a:rPr>
              <a:t>.</a:t>
            </a:r>
            <a:r>
              <a:rPr lang="en-US" sz="1600" b="1" i="0" u="none" strike="noStrike" dirty="0">
                <a:solidFill>
                  <a:srgbClr val="000000"/>
                </a:solidFill>
                <a:effectLst/>
                <a:latin typeface="Times New Roman" panose="02020603050405020304" pitchFamily="18" charset="0"/>
              </a:rPr>
              <a:t> </a:t>
            </a:r>
            <a:endParaRPr lang="en-US" sz="1600" b="0" i="0" u="none" strike="noStrike" dirty="0">
              <a:solidFill>
                <a:srgbClr val="000000"/>
              </a:solidFill>
              <a:effectLst/>
              <a:latin typeface="Times New Roman" panose="02020603050405020304" pitchFamily="18" charset="0"/>
            </a:endParaRPr>
          </a:p>
          <a:p>
            <a:pPr marL="0" indent="0">
              <a:lnSpc>
                <a:spcPct val="100000"/>
              </a:lnSpc>
              <a:buNone/>
            </a:pPr>
            <a:endParaRPr lang="en-IN" sz="1600" dirty="0"/>
          </a:p>
        </p:txBody>
      </p:sp>
    </p:spTree>
    <p:extLst>
      <p:ext uri="{BB962C8B-B14F-4D97-AF65-F5344CB8AC3E}">
        <p14:creationId xmlns:p14="http://schemas.microsoft.com/office/powerpoint/2010/main" val="137140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CBDD1E-2708-4E37-8DDD-1BC53EEC37C4}"/>
              </a:ext>
            </a:extLst>
          </p:cNvPr>
          <p:cNvSpPr txBox="1"/>
          <p:nvPr/>
        </p:nvSpPr>
        <p:spPr>
          <a:xfrm>
            <a:off x="856890" y="770627"/>
            <a:ext cx="52017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REFERENCES</a:t>
            </a:r>
          </a:p>
        </p:txBody>
      </p:sp>
      <p:sp>
        <p:nvSpPr>
          <p:cNvPr id="3" name="TextBox 2">
            <a:extLst>
              <a:ext uri="{FF2B5EF4-FFF2-40B4-BE49-F238E27FC236}">
                <a16:creationId xmlns:a16="http://schemas.microsoft.com/office/drawing/2014/main" id="{88FCA6BE-4A4D-447F-95F4-05FFD42DB767}"/>
              </a:ext>
            </a:extLst>
          </p:cNvPr>
          <p:cNvSpPr txBox="1"/>
          <p:nvPr/>
        </p:nvSpPr>
        <p:spPr>
          <a:xfrm>
            <a:off x="856891" y="1719532"/>
            <a:ext cx="9854652"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spcBef>
                <a:spcPts val="0"/>
              </a:spcBef>
              <a:spcAft>
                <a:spcPts val="0"/>
              </a:spcAft>
            </a:pPr>
            <a:r>
              <a:rPr lang="en-GB" sz="1600" dirty="0">
                <a:latin typeface="Times New Roman" panose="02020603050405020304" pitchFamily="18" charset="0"/>
                <a:ea typeface="+mn-lt"/>
                <a:cs typeface="Times New Roman" panose="02020603050405020304" pitchFamily="18" charset="0"/>
              </a:rPr>
              <a:t>[1].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Supriya</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Mishra, Seema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Hanchate</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Zia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Saquib</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“Diabetic Retinopathy Detection using Deep Learning”; International Conference on Smart Technologies in Computing, Electrical, and Electronics (ICSTCEE 2020); December 19, 2020.</a:t>
            </a:r>
          </a:p>
          <a:p>
            <a:pPr rtl="0">
              <a:spcBef>
                <a:spcPts val="0"/>
              </a:spcBef>
              <a:spcAft>
                <a:spcPts val="0"/>
              </a:spcAft>
            </a:pPr>
            <a:endParaRPr lang="en-IN" sz="1600" dirty="0">
              <a:solidFill>
                <a:srgbClr val="000000"/>
              </a:solidFill>
              <a:latin typeface="Times New Roman" panose="02020603050405020304" pitchFamily="18" charset="0"/>
              <a:cs typeface="Times New Roman" panose="02020603050405020304" pitchFamily="18" charset="0"/>
            </a:endParaRPr>
          </a:p>
          <a:p>
            <a:pPr rtl="0">
              <a:spcBef>
                <a:spcPts val="0"/>
              </a:spcBef>
              <a:spcAft>
                <a:spcPts val="0"/>
              </a:spcAft>
            </a:pPr>
            <a:r>
              <a:rPr lang="en-IN" sz="1600" b="0" dirty="0">
                <a:solidFill>
                  <a:srgbClr val="000000"/>
                </a:solidFill>
                <a:effectLst/>
                <a:latin typeface="Times New Roman" panose="02020603050405020304" pitchFamily="18" charset="0"/>
                <a:cs typeface="Times New Roman" panose="02020603050405020304" pitchFamily="18" charset="0"/>
              </a:rPr>
              <a:t>[2].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Emma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Beede</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Elizabeth Baylor, Fred Hersch, Lauren Wilcox, “A Human-</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Centered</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Evaluation of a Deep Learning System Deployed in Clinics for the Detection of Diabetic Retinopathy”, CHI 2020, April 25–30, 2020, Honolulu, HI, USA, 2020.</a:t>
            </a:r>
            <a:endParaRPr lang="en-IN" sz="1600" b="0" dirty="0">
              <a:effectLst/>
              <a:latin typeface="Times New Roman" panose="02020603050405020304" pitchFamily="18" charset="0"/>
              <a:cs typeface="Times New Roman" panose="02020603050405020304" pitchFamily="18" charset="0"/>
            </a:endParaRPr>
          </a:p>
          <a:p>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dirty="0">
                <a:latin typeface="Times New Roman" panose="02020603050405020304" pitchFamily="18" charset="0"/>
                <a:cs typeface="Times New Roman" panose="02020603050405020304" pitchFamily="18" charset="0"/>
              </a:rPr>
              <a:t>[3].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Anuj Jain, Arnav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Jalui</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Jahanvi</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Jasani</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Yash Lahoti,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Ruhina</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Karani</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"Deep Learning for Detection and Severity Classification of Diabetic Retinopathy", 2019 1st International Conference on Innovations in Information and Communication Technology (ICIICT), 2019 </a:t>
            </a:r>
            <a:endParaRPr lang="en-IN" sz="1600" b="0" dirty="0">
              <a:effectLst/>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ea typeface="+mn-lt"/>
                <a:cs typeface="Times New Roman" panose="02020603050405020304" pitchFamily="18" charset="0"/>
              </a:rPr>
              <a:t>[4]. Lam C, Yi D, Guo M, Lindsey T., “Automated Detection of Diabetic Retinopathy using Deep Learning,” AMIA </a:t>
            </a:r>
            <a:r>
              <a:rPr lang="en-GB" sz="1600" dirty="0" err="1">
                <a:latin typeface="Times New Roman" panose="02020603050405020304" pitchFamily="18" charset="0"/>
                <a:ea typeface="+mn-lt"/>
                <a:cs typeface="Times New Roman" panose="02020603050405020304" pitchFamily="18" charset="0"/>
              </a:rPr>
              <a:t>Jt</a:t>
            </a:r>
            <a:r>
              <a:rPr lang="en-GB" sz="1600" dirty="0">
                <a:latin typeface="Times New Roman" panose="02020603050405020304" pitchFamily="18" charset="0"/>
                <a:ea typeface="+mn-lt"/>
                <a:cs typeface="Times New Roman" panose="02020603050405020304" pitchFamily="18" charset="0"/>
              </a:rPr>
              <a:t> Summits </a:t>
            </a:r>
            <a:r>
              <a:rPr lang="en-GB" sz="1600" dirty="0" err="1">
                <a:latin typeface="Times New Roman" panose="02020603050405020304" pitchFamily="18" charset="0"/>
                <a:ea typeface="+mn-lt"/>
                <a:cs typeface="Times New Roman" panose="02020603050405020304" pitchFamily="18" charset="0"/>
              </a:rPr>
              <a:t>Transl</a:t>
            </a:r>
            <a:r>
              <a:rPr lang="en-GB" sz="1600" dirty="0">
                <a:latin typeface="Times New Roman" panose="02020603050405020304" pitchFamily="18" charset="0"/>
                <a:ea typeface="+mn-lt"/>
                <a:cs typeface="Times New Roman" panose="02020603050405020304" pitchFamily="18" charset="0"/>
              </a:rPr>
              <a:t> Sci Proc. 2018 May 18;2017:147-155. PMID: 29888061; PMCID: PMC5961805. </a:t>
            </a:r>
          </a:p>
          <a:p>
            <a:endParaRPr lang="en-GB" sz="1600" dirty="0">
              <a:latin typeface="Times New Roman" panose="02020603050405020304" pitchFamily="18" charset="0"/>
              <a:ea typeface="+mn-lt"/>
              <a:cs typeface="Times New Roman" panose="02020603050405020304" pitchFamily="18" charset="0"/>
            </a:endParaRPr>
          </a:p>
          <a:p>
            <a:pPr algn="just" rtl="0">
              <a:spcBef>
                <a:spcPts val="0"/>
              </a:spcBef>
              <a:spcAft>
                <a:spcPts val="0"/>
              </a:spcAft>
            </a:pPr>
            <a:r>
              <a:rPr lang="en-GB" sz="1600" dirty="0">
                <a:latin typeface="Times New Roman" panose="02020603050405020304" pitchFamily="18" charset="0"/>
                <a:ea typeface="+mn-lt"/>
                <a:cs typeface="Times New Roman" panose="02020603050405020304" pitchFamily="18" charset="0"/>
              </a:rPr>
              <a:t>[5].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Borys</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Tymchenko</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 Philip Marchenko and Dmitry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Spodarets</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“Deep Learning Approach to Diabetic Retinopathy Detection”; March 3,2020. https://arxiv.org/pdf/2003.02261.pdf</a:t>
            </a:r>
            <a:endParaRPr lang="en-IN" sz="1600" b="0" dirty="0">
              <a:effectLst/>
              <a:latin typeface="Times New Roman" panose="02020603050405020304" pitchFamily="18" charset="0"/>
              <a:cs typeface="Times New Roman" panose="02020603050405020304" pitchFamily="18" charset="0"/>
            </a:endParaRPr>
          </a:p>
          <a:p>
            <a:br>
              <a:rPr lang="en-IN"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ea typeface="+mn-lt"/>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7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DE22A4-F3EB-4205-8C6D-354A6138DFA5}"/>
              </a:ext>
            </a:extLst>
          </p:cNvPr>
          <p:cNvSpPr txBox="1"/>
          <p:nvPr/>
        </p:nvSpPr>
        <p:spPr>
          <a:xfrm>
            <a:off x="4005532" y="2970362"/>
            <a:ext cx="44972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5400" b="1" dirty="0">
                <a:latin typeface="Times New Roman"/>
                <a:cs typeface="Times New Roman"/>
              </a:rPr>
              <a:t>THANK YOU</a:t>
            </a:r>
            <a:endParaRPr lang="en-US" sz="5400" b="1" dirty="0">
              <a:latin typeface="Times New Roman"/>
              <a:cs typeface="Times New Roman"/>
            </a:endParaRPr>
          </a:p>
        </p:txBody>
      </p:sp>
    </p:spTree>
    <p:extLst>
      <p:ext uri="{BB962C8B-B14F-4D97-AF65-F5344CB8AC3E}">
        <p14:creationId xmlns:p14="http://schemas.microsoft.com/office/powerpoint/2010/main" val="87160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0C13C2-709F-4C15-8E86-169C250FB066}"/>
              </a:ext>
            </a:extLst>
          </p:cNvPr>
          <p:cNvSpPr txBox="1"/>
          <p:nvPr/>
        </p:nvSpPr>
        <p:spPr>
          <a:xfrm>
            <a:off x="785004" y="713117"/>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b="1" dirty="0">
                <a:latin typeface="Times New Roman"/>
                <a:cs typeface="Times New Roman"/>
              </a:rPr>
              <a:t>ABSTRACT</a:t>
            </a:r>
            <a:endParaRPr lang="en-US" sz="2800" b="1" dirty="0">
              <a:latin typeface="Times New Roman"/>
              <a:cs typeface="Times New Roman"/>
            </a:endParaRPr>
          </a:p>
        </p:txBody>
      </p:sp>
      <p:sp>
        <p:nvSpPr>
          <p:cNvPr id="3" name="TextBox 2">
            <a:extLst>
              <a:ext uri="{FF2B5EF4-FFF2-40B4-BE49-F238E27FC236}">
                <a16:creationId xmlns:a16="http://schemas.microsoft.com/office/drawing/2014/main" id="{C94AA19D-6930-493E-ADEE-80024547266D}"/>
              </a:ext>
            </a:extLst>
          </p:cNvPr>
          <p:cNvSpPr txBox="1"/>
          <p:nvPr/>
        </p:nvSpPr>
        <p:spPr>
          <a:xfrm>
            <a:off x="1300065" y="1269932"/>
            <a:ext cx="9336833"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rtl="0">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Diabetic Retinopathy (DR) is a human eye disease that affects people who have diabetes and damages their retina, potentially leading to blindness. DR has been manually screened by an ophthalmologist until recently, which is a time-consuming technique. </a:t>
            </a:r>
          </a:p>
          <a:p>
            <a:pPr marL="285750" indent="-285750" algn="just" rtl="0">
              <a:spcBef>
                <a:spcPts val="0"/>
              </a:spcBef>
              <a:spcAft>
                <a:spcPts val="0"/>
              </a:spcAft>
              <a:buFont typeface="Wingdings" panose="05000000000000000000" pitchFamily="2" charset="2"/>
              <a:buChar char="Ø"/>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rtl="0">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goal is to use technology to scale their efforts and achieve the ability to automatically screen photographs for disease and provide information on the severity of the issue. This automation technique can save a lot of time, which can be used to screen the process of treating diabetic retinopathy on a wide scale. As a result, this project will focus on the analysis of various DR stages using Deep Learning (DL). </a:t>
            </a:r>
          </a:p>
          <a:p>
            <a:pPr marL="285750" indent="-285750" algn="just" rtl="0">
              <a:spcBef>
                <a:spcPts val="0"/>
              </a:spcBef>
              <a:spcAft>
                <a:spcPts val="0"/>
              </a:spcAft>
              <a:buFont typeface="Wingdings" panose="05000000000000000000" pitchFamily="2" charset="2"/>
              <a:buChar char="Ø"/>
            </a:pPr>
            <a:endParaRPr lang="en-US" sz="1600" i="0" u="none" strike="noStrike" dirty="0">
              <a:solidFill>
                <a:srgbClr val="000000"/>
              </a:solidFill>
              <a:latin typeface="Times New Roman" panose="02020603050405020304" pitchFamily="18" charset="0"/>
              <a:cs typeface="Times New Roman" panose="02020603050405020304" pitchFamily="18" charset="0"/>
            </a:endParaRPr>
          </a:p>
          <a:p>
            <a:pPr marL="285750" indent="-285750" algn="just" rtl="0">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We will train a neural network model using a large dataset of 3662 train photos to automatically recognize the DR stage, which will be categorized into high-resolution fundus images in this project. There are five different DR stages: 0, 1, 2, 3, and 4. The input parameters for this project are the patient's fundus eye photographs. The features of fundus images of the eye will be extracted by a trained model, and the activation function will provide the output.</a:t>
            </a:r>
          </a:p>
          <a:p>
            <a:pPr marL="285750" indent="-285750" algn="just" rtl="0">
              <a:spcBef>
                <a:spcPts val="0"/>
              </a:spcBef>
              <a:spcAft>
                <a:spcPts val="0"/>
              </a:spcAft>
              <a:buFont typeface="Wingdings" panose="05000000000000000000" pitchFamily="2" charset="2"/>
              <a:buChar char="Ø"/>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rtl="0">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The CNN model is constructed using an ensemble of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ResNet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(residual neural network) and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Xception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architecture, and after training, the model has an accuracy of 0.72. The trained model is then put to the test on a variety of retinal pictures to determine the DR diagnosis level.</a:t>
            </a:r>
            <a:endParaRPr lang="en-US" sz="1600" b="0" dirty="0">
              <a:effectLst/>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5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4CD252-C3E5-4F2F-ACE2-5AFDAFE2171C}"/>
              </a:ext>
            </a:extLst>
          </p:cNvPr>
          <p:cNvSpPr txBox="1"/>
          <p:nvPr/>
        </p:nvSpPr>
        <p:spPr>
          <a:xfrm>
            <a:off x="813758" y="641231"/>
            <a:ext cx="3418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b="1">
                <a:latin typeface="Times New Roman"/>
                <a:cs typeface="Times New Roman"/>
              </a:rPr>
              <a:t>INTRODUCTION</a:t>
            </a:r>
            <a:endParaRPr lang="en-US" sz="2800" b="1">
              <a:latin typeface="Times New Roman"/>
              <a:cs typeface="Times New Roman"/>
            </a:endParaRPr>
          </a:p>
        </p:txBody>
      </p:sp>
      <p:sp>
        <p:nvSpPr>
          <p:cNvPr id="3" name="TextBox 2">
            <a:extLst>
              <a:ext uri="{FF2B5EF4-FFF2-40B4-BE49-F238E27FC236}">
                <a16:creationId xmlns:a16="http://schemas.microsoft.com/office/drawing/2014/main" id="{AC9A5C9E-655D-49FA-B2BB-209FA4BB2A13}"/>
              </a:ext>
            </a:extLst>
          </p:cNvPr>
          <p:cNvSpPr txBox="1"/>
          <p:nvPr/>
        </p:nvSpPr>
        <p:spPr>
          <a:xfrm>
            <a:off x="812860" y="1531728"/>
            <a:ext cx="10593237"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600" dirty="0">
                <a:latin typeface="Times New Roman" panose="02020603050405020304" pitchFamily="18" charset="0"/>
                <a:cs typeface="Times New Roman" panose="02020603050405020304" pitchFamily="18" charset="0"/>
              </a:rPr>
              <a:t>Diabetic Retinopathy (DR) is human eye illness which occurs in individuals who have diabetics which harms their retina and in the long run, may lead visual deficiency.</a:t>
            </a:r>
            <a:r>
              <a:rPr lang="en-GB" sz="1600" dirty="0">
                <a:latin typeface="Times New Roman" panose="02020603050405020304" pitchFamily="18" charset="0"/>
                <a:ea typeface="+mn-lt"/>
                <a:cs typeface="Times New Roman" panose="02020603050405020304" pitchFamily="18" charset="0"/>
              </a:rPr>
              <a:t>It is the most debilitating form of diabetes in which serious damage occurs to the retina and causes visual impairments. </a:t>
            </a:r>
          </a:p>
          <a:p>
            <a:pPr marL="285750" indent="-285750">
              <a:buFont typeface="Wingdings"/>
              <a:buChar char="Ø"/>
            </a:pPr>
            <a:endParaRPr lang="en-GB" sz="1600" dirty="0">
              <a:latin typeface="Times New Roman" panose="02020603050405020304" pitchFamily="18" charset="0"/>
              <a:cs typeface="Times New Roman" panose="02020603050405020304" pitchFamily="18" charset="0"/>
            </a:endParaRPr>
          </a:p>
          <a:p>
            <a:pPr marL="285750" indent="-285750" algn="just">
              <a:buFont typeface="Wingdings"/>
              <a:buChar char="Ø"/>
            </a:pPr>
            <a:r>
              <a:rPr lang="en-GB" sz="1600" dirty="0">
                <a:latin typeface="Times New Roman" panose="02020603050405020304" pitchFamily="18" charset="0"/>
                <a:ea typeface="+mn-lt"/>
                <a:cs typeface="Times New Roman" panose="02020603050405020304" pitchFamily="18" charset="0"/>
              </a:rPr>
              <a:t>It harms the veins inside the retinal tissue, making them spill fluid and contort vision. </a:t>
            </a:r>
          </a:p>
          <a:p>
            <a:pPr marL="285750" indent="-285750" algn="just">
              <a:buFont typeface="Wingdings"/>
              <a:buChar char="Ø"/>
            </a:pPr>
            <a:endParaRPr lang="en-GB" sz="1600" dirty="0">
              <a:latin typeface="Times New Roman" panose="02020603050405020304" pitchFamily="18" charset="0"/>
              <a:ea typeface="+mn-lt"/>
              <a:cs typeface="Times New Roman" panose="02020603050405020304" pitchFamily="18" charset="0"/>
            </a:endParaRPr>
          </a:p>
          <a:p>
            <a:pPr marL="285750" indent="-285750">
              <a:buFont typeface="Wingdings"/>
              <a:buChar char="Ø"/>
            </a:pPr>
            <a:r>
              <a:rPr lang="en-GB" sz="1600" dirty="0">
                <a:latin typeface="Times New Roman" panose="02020603050405020304" pitchFamily="18" charset="0"/>
                <a:ea typeface="+mn-lt"/>
                <a:cs typeface="Times New Roman" panose="02020603050405020304" pitchFamily="18" charset="0"/>
              </a:rPr>
              <a:t>There are five stages of DR that is 0, 1, 2, 3, and 4. </a:t>
            </a:r>
            <a:r>
              <a:rPr lang="en-US" sz="1600" dirty="0">
                <a:latin typeface="Times New Roman" panose="02020603050405020304" pitchFamily="18" charset="0"/>
                <a:cs typeface="Times New Roman" panose="02020603050405020304" pitchFamily="18" charset="0"/>
              </a:rPr>
              <a:t>Each stages has its own symptoms and specific properties.</a:t>
            </a:r>
          </a:p>
          <a:p>
            <a:pPr marL="285750" indent="-285750">
              <a:buFont typeface="Wingdings"/>
              <a:buChar char="Ø"/>
            </a:pPr>
            <a:endParaRPr lang="en-GB" sz="1600" dirty="0">
              <a:latin typeface="Times New Roman" panose="02020603050405020304" pitchFamily="18" charset="0"/>
              <a:ea typeface="+mn-lt"/>
              <a:cs typeface="Times New Roman" panose="02020603050405020304" pitchFamily="18" charset="0"/>
            </a:endParaRPr>
          </a:p>
          <a:p>
            <a:r>
              <a:rPr lang="en-GB" sz="1600" dirty="0">
                <a:latin typeface="Times New Roman" panose="02020603050405020304" pitchFamily="18" charset="0"/>
                <a:ea typeface="+mn-lt"/>
                <a:cs typeface="Times New Roman" panose="02020603050405020304" pitchFamily="18" charset="0"/>
              </a:rPr>
              <a:t>    No DR (class 0)</a:t>
            </a:r>
          </a:p>
          <a:p>
            <a:r>
              <a:rPr lang="en-GB" sz="1600" dirty="0">
                <a:latin typeface="Times New Roman" panose="02020603050405020304" pitchFamily="18" charset="0"/>
                <a:ea typeface="+mn-lt"/>
                <a:cs typeface="Times New Roman" panose="02020603050405020304" pitchFamily="18" charset="0"/>
              </a:rPr>
              <a:t>    Mild DR (class 1) </a:t>
            </a:r>
          </a:p>
          <a:p>
            <a:r>
              <a:rPr lang="en-GB" sz="1600" dirty="0">
                <a:latin typeface="Times New Roman" panose="02020603050405020304" pitchFamily="18" charset="0"/>
                <a:ea typeface="+mn-lt"/>
                <a:cs typeface="Times New Roman" panose="02020603050405020304" pitchFamily="18" charset="0"/>
              </a:rPr>
              <a:t>    Moderate DR (class 2) </a:t>
            </a:r>
          </a:p>
          <a:p>
            <a:r>
              <a:rPr lang="en-GB" sz="1600" dirty="0">
                <a:latin typeface="Times New Roman" panose="02020603050405020304" pitchFamily="18" charset="0"/>
                <a:ea typeface="+mn-lt"/>
                <a:cs typeface="Times New Roman" panose="02020603050405020304" pitchFamily="18" charset="0"/>
              </a:rPr>
              <a:t>    Severe DR (class 3) </a:t>
            </a:r>
          </a:p>
          <a:p>
            <a:r>
              <a:rPr lang="en-GB" sz="1600" dirty="0">
                <a:latin typeface="Times New Roman" panose="02020603050405020304" pitchFamily="18" charset="0"/>
                <a:ea typeface="+mn-lt"/>
                <a:cs typeface="Times New Roman" panose="02020603050405020304" pitchFamily="18" charset="0"/>
              </a:rPr>
              <a:t>    PDR (Proliferative DR) (class 4)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85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9B69-DAF4-0A89-06E1-FD6397CB6E0D}"/>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id="{8049675A-5E0D-C4A0-C39D-7E17BEFD989F}"/>
              </a:ext>
            </a:extLst>
          </p:cNvPr>
          <p:cNvSpPr>
            <a:spLocks noGrp="1"/>
          </p:cNvSpPr>
          <p:nvPr>
            <p:ph idx="1"/>
          </p:nvPr>
        </p:nvSpPr>
        <p:spPr/>
        <p:txBody>
          <a:bodyPr>
            <a:normAutofit/>
          </a:bodyPr>
          <a:lstStyle/>
          <a:p>
            <a:pPr algn="just" rtl="0">
              <a:lnSpc>
                <a:spcPct val="100000"/>
              </a:lnSpc>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Diabetic retinopathy (DR) is one of the most serious complications of diabetes, causing damage to the retina and eventually blindness. The ability to automatically detect diabetic retinopathy in photographs and provide information on the severity of the condition. This will be accomplished by developing a convolutional neural network model that can automatically analyze a patient's ocular picture and determine the severity of blindness. This automation technique can save a lot of time. This can be used to monitor the progress of diabetic retinopathy treatment on a large scale.</a:t>
            </a:r>
          </a:p>
          <a:p>
            <a:pPr algn="just" rtl="0">
              <a:lnSpc>
                <a:spcPct val="100000"/>
              </a:lnSpc>
              <a:spcBef>
                <a:spcPts val="0"/>
              </a:spcBef>
              <a:spcAft>
                <a:spcPts val="0"/>
              </a:spcAft>
              <a:buFont typeface="Wingdings" panose="05000000000000000000" pitchFamily="2" charset="2"/>
              <a:buChar char="Ø"/>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The importance of this project is that it assists doctors in initiating diabetic retinopathy treatment at the appropriate time and in diagnosing the disease in its early stages.</a:t>
            </a:r>
            <a:r>
              <a:rPr lang="en-US" sz="1600" dirty="0">
                <a:latin typeface="Times New Roman" panose="02020603050405020304" pitchFamily="18" charset="0"/>
                <a:cs typeface="Times New Roman" panose="02020603050405020304" pitchFamily="18" charset="0"/>
              </a:rPr>
              <a:t>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main objective of this project is to create a Convolutional Neural Network model that will help us recognize and classify the stage of Diabetic Retinopathy that a patient is experiencing, as well as the severity of the condition.</a:t>
            </a:r>
            <a:endParaRPr lang="en-US" sz="1600" b="0" dirty="0">
              <a:effectLst/>
              <a:latin typeface="Times New Roman" panose="02020603050405020304" pitchFamily="18" charset="0"/>
              <a:cs typeface="Times New Roman" panose="02020603050405020304" pitchFamily="18" charset="0"/>
            </a:endParaRPr>
          </a:p>
          <a:p>
            <a:pPr marL="0" indent="0">
              <a:lnSpc>
                <a:spcPct val="10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45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9C9B44-97E9-4AA3-9C82-147B6CC918BE}"/>
              </a:ext>
            </a:extLst>
          </p:cNvPr>
          <p:cNvSpPr txBox="1"/>
          <p:nvPr/>
        </p:nvSpPr>
        <p:spPr>
          <a:xfrm>
            <a:off x="785003" y="698739"/>
            <a:ext cx="40802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Times New Roman"/>
                <a:cs typeface="Times New Roman"/>
              </a:rPr>
              <a:t>EXISTING SYSTEM</a:t>
            </a:r>
            <a:endParaRPr lang="en-US" sz="2800" b="1">
              <a:latin typeface="Times New Roman"/>
              <a:cs typeface="Times New Roman"/>
            </a:endParaRPr>
          </a:p>
        </p:txBody>
      </p:sp>
      <p:sp>
        <p:nvSpPr>
          <p:cNvPr id="3" name="TextBox 2">
            <a:extLst>
              <a:ext uri="{FF2B5EF4-FFF2-40B4-BE49-F238E27FC236}">
                <a16:creationId xmlns:a16="http://schemas.microsoft.com/office/drawing/2014/main" id="{21A27FE6-9975-46FA-B683-3406C242101C}"/>
              </a:ext>
            </a:extLst>
          </p:cNvPr>
          <p:cNvSpPr txBox="1"/>
          <p:nvPr/>
        </p:nvSpPr>
        <p:spPr>
          <a:xfrm>
            <a:off x="785004" y="1575758"/>
            <a:ext cx="1070825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1600" dirty="0">
                <a:latin typeface="Times New Roman" panose="02020603050405020304" pitchFamily="18" charset="0"/>
                <a:ea typeface="+mn-lt"/>
                <a:cs typeface="Times New Roman" panose="02020603050405020304" pitchFamily="18" charset="0"/>
              </a:rPr>
              <a:t>The existing methods for diagnosing are very inefficient because it takes very large time, due to which the treatment may go the wrong way. </a:t>
            </a:r>
          </a:p>
          <a:p>
            <a:pPr marL="285750" indent="-285750">
              <a:buFont typeface="Wingdings"/>
              <a:buChar char="Ø"/>
            </a:pPr>
            <a:endParaRPr lang="en-GB" sz="1600" dirty="0">
              <a:latin typeface="Times New Roman" panose="02020603050405020304" pitchFamily="18" charset="0"/>
              <a:cs typeface="Times New Roman" panose="02020603050405020304" pitchFamily="18" charset="0"/>
            </a:endParaRPr>
          </a:p>
          <a:p>
            <a:pPr marL="285750" indent="-285750">
              <a:buFont typeface="Wingdings"/>
              <a:buChar char="Ø"/>
            </a:pPr>
            <a:r>
              <a:rPr lang="en-GB" sz="1600" dirty="0">
                <a:latin typeface="Times New Roman" panose="02020603050405020304" pitchFamily="18" charset="0"/>
                <a:ea typeface="+mn-lt"/>
                <a:cs typeface="Times New Roman" panose="02020603050405020304" pitchFamily="18" charset="0"/>
              </a:rPr>
              <a:t>To detect retinopathy doctors used fundus camera which takes the picture of veins and nerves which is behind the retina.</a:t>
            </a:r>
          </a:p>
          <a:p>
            <a:pPr marL="285750" indent="-285750">
              <a:buFont typeface="Wingdings"/>
              <a:buChar char="Ø"/>
            </a:pPr>
            <a:endParaRPr lang="en-GB" sz="1600" dirty="0">
              <a:latin typeface="Times New Roman" panose="02020603050405020304" pitchFamily="18" charset="0"/>
              <a:cs typeface="Times New Roman" panose="02020603050405020304" pitchFamily="18" charset="0"/>
            </a:endParaRPr>
          </a:p>
          <a:p>
            <a:pPr marL="285750" indent="-285750">
              <a:buFont typeface="Wingdings"/>
              <a:buChar char="Ø"/>
            </a:pPr>
            <a:r>
              <a:rPr lang="en-GB" sz="1600" dirty="0">
                <a:latin typeface="Times New Roman" panose="02020603050405020304" pitchFamily="18" charset="0"/>
                <a:ea typeface="+mn-lt"/>
                <a:cs typeface="Times New Roman" panose="02020603050405020304" pitchFamily="18" charset="0"/>
              </a:rPr>
              <a:t>The initial phase of this disease has no signs of DR, so it turns into a real challenge to recognize it into a starting stage.</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45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14433-A7E6-4F14-8F9F-40EE77F32F5A}"/>
              </a:ext>
            </a:extLst>
          </p:cNvPr>
          <p:cNvSpPr txBox="1"/>
          <p:nvPr/>
        </p:nvSpPr>
        <p:spPr>
          <a:xfrm>
            <a:off x="900023" y="770626"/>
            <a:ext cx="456912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Times New Roman"/>
                <a:cs typeface="Times New Roman"/>
              </a:rPr>
              <a:t>PROPOSED SYSTEM</a:t>
            </a:r>
            <a:endParaRPr lang="en-US" sz="2800" b="1" dirty="0">
              <a:latin typeface="Times New Roman"/>
              <a:cs typeface="Times New Roman"/>
            </a:endParaRPr>
          </a:p>
        </p:txBody>
      </p:sp>
      <p:sp>
        <p:nvSpPr>
          <p:cNvPr id="3" name="TextBox 2">
            <a:extLst>
              <a:ext uri="{FF2B5EF4-FFF2-40B4-BE49-F238E27FC236}">
                <a16:creationId xmlns:a16="http://schemas.microsoft.com/office/drawing/2014/main" id="{476F10F8-FBB7-424A-89D1-8B0BE0C81586}"/>
              </a:ext>
            </a:extLst>
          </p:cNvPr>
          <p:cNvSpPr txBox="1"/>
          <p:nvPr/>
        </p:nvSpPr>
        <p:spPr>
          <a:xfrm>
            <a:off x="971909" y="1719532"/>
            <a:ext cx="1056448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1600" dirty="0">
                <a:latin typeface="Times New Roman" panose="02020603050405020304" pitchFamily="18" charset="0"/>
                <a:ea typeface="+mn-lt"/>
                <a:cs typeface="Times New Roman" panose="02020603050405020304" pitchFamily="18" charset="0"/>
              </a:rPr>
              <a:t>The goal here is to gain the ability to automatically screen images for disease and provide information on how severe the condition may be.</a:t>
            </a:r>
            <a:endParaRPr lang="en-GB" sz="1600" dirty="0">
              <a:latin typeface="Times New Roman" panose="02020603050405020304" pitchFamily="18" charset="0"/>
              <a:cs typeface="Times New Roman" panose="02020603050405020304" pitchFamily="18" charset="0"/>
            </a:endParaRPr>
          </a:p>
          <a:p>
            <a:pPr marL="342900" indent="-342900">
              <a:buFont typeface="Wingdings"/>
              <a:buChar char="Ø"/>
            </a:pPr>
            <a:endParaRPr lang="en-GB" sz="1600" dirty="0">
              <a:latin typeface="Times New Roman" panose="02020603050405020304" pitchFamily="18" charset="0"/>
              <a:cs typeface="Times New Roman" panose="02020603050405020304" pitchFamily="18" charset="0"/>
            </a:endParaRPr>
          </a:p>
          <a:p>
            <a:pPr marL="342900" indent="-342900">
              <a:buFont typeface="Wingdings"/>
              <a:buChar char="Ø"/>
            </a:pPr>
            <a:r>
              <a:rPr lang="en-GB" sz="1600" dirty="0">
                <a:latin typeface="Times New Roman" panose="02020603050405020304" pitchFamily="18" charset="0"/>
                <a:ea typeface="+mn-lt"/>
                <a:cs typeface="Times New Roman" panose="02020603050405020304" pitchFamily="18" charset="0"/>
              </a:rPr>
              <a:t>We shall be achieving this by building a Convolutional neural network model that can automatically look at a patient’s eye image and estimate the severity of blindness in the patient. </a:t>
            </a:r>
          </a:p>
          <a:p>
            <a:pPr marL="342900" indent="-342900">
              <a:buFont typeface="Wingdings"/>
              <a:buChar char="Ø"/>
            </a:pPr>
            <a:endParaRPr lang="en-GB" sz="1600" dirty="0">
              <a:latin typeface="Times New Roman" panose="02020603050405020304" pitchFamily="18" charset="0"/>
              <a:ea typeface="+mn-lt"/>
              <a:cs typeface="Times New Roman" panose="02020603050405020304" pitchFamily="18" charset="0"/>
            </a:endParaRPr>
          </a:p>
          <a:p>
            <a:pPr marL="342900" indent="-342900">
              <a:buFont typeface="Wingdings"/>
              <a:buChar char="Ø"/>
            </a:pPr>
            <a:r>
              <a:rPr lang="en-GB" sz="1600" dirty="0">
                <a:latin typeface="Times New Roman" panose="02020603050405020304" pitchFamily="18" charset="0"/>
                <a:ea typeface="+mn-lt"/>
                <a:cs typeface="Times New Roman" panose="02020603050405020304" pitchFamily="18" charset="0"/>
              </a:rPr>
              <a:t>This process of automation can reduce a lot of time thereby screening the process of treating diabetic retinopathy at a large scale.</a:t>
            </a:r>
            <a:endParaRPr lang="en-GB" sz="1600" dirty="0">
              <a:latin typeface="Times New Roman" panose="02020603050405020304" pitchFamily="18" charset="0"/>
              <a:cs typeface="Times New Roman" panose="02020603050405020304" pitchFamily="18" charset="0"/>
            </a:endParaRPr>
          </a:p>
          <a:p>
            <a:pPr marL="285750" indent="-285750">
              <a:buFont typeface="Wingdings"/>
              <a:buChar char="Ø"/>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53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3141B0-6F7B-40A3-851A-54C3EDCB4A95}"/>
              </a:ext>
            </a:extLst>
          </p:cNvPr>
          <p:cNvSpPr txBox="1"/>
          <p:nvPr/>
        </p:nvSpPr>
        <p:spPr>
          <a:xfrm>
            <a:off x="914400" y="669985"/>
            <a:ext cx="349082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b="1" dirty="0">
                <a:latin typeface="Times New Roman"/>
                <a:cs typeface="Times New Roman"/>
              </a:rPr>
              <a:t>METHODOLOGY</a:t>
            </a:r>
            <a:endParaRPr lang="en-US" sz="2800" b="1" dirty="0">
              <a:latin typeface="Times New Roman"/>
              <a:cs typeface="Times New Roman"/>
            </a:endParaRPr>
          </a:p>
        </p:txBody>
      </p:sp>
      <p:sp>
        <p:nvSpPr>
          <p:cNvPr id="3" name="TextBox 2">
            <a:extLst>
              <a:ext uri="{FF2B5EF4-FFF2-40B4-BE49-F238E27FC236}">
                <a16:creationId xmlns:a16="http://schemas.microsoft.com/office/drawing/2014/main" id="{47FB16F7-1FE3-4BF7-AAAC-FC35D17ADE07}"/>
              </a:ext>
            </a:extLst>
          </p:cNvPr>
          <p:cNvSpPr txBox="1"/>
          <p:nvPr/>
        </p:nvSpPr>
        <p:spPr>
          <a:xfrm>
            <a:off x="913501" y="1718633"/>
            <a:ext cx="10564482" cy="4610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a:endParaRPr>
          </a:p>
        </p:txBody>
      </p:sp>
      <p:sp>
        <p:nvSpPr>
          <p:cNvPr id="4" name="TextBox 3">
            <a:extLst>
              <a:ext uri="{FF2B5EF4-FFF2-40B4-BE49-F238E27FC236}">
                <a16:creationId xmlns:a16="http://schemas.microsoft.com/office/drawing/2014/main" id="{ADA13104-92D8-422D-A774-6368D71AE116}"/>
              </a:ext>
            </a:extLst>
          </p:cNvPr>
          <p:cNvSpPr txBox="1"/>
          <p:nvPr/>
        </p:nvSpPr>
        <p:spPr>
          <a:xfrm>
            <a:off x="914400" y="1475117"/>
            <a:ext cx="10435086"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1600" dirty="0">
                <a:latin typeface="Times New Roman"/>
                <a:ea typeface="+mn-lt"/>
                <a:cs typeface="+mn-lt"/>
              </a:rPr>
              <a:t>As we know that DR detection problem is a primary cause of blindness. To overcome from this problem early detection is the first concern. </a:t>
            </a:r>
            <a:endParaRPr lang="en-US" sz="1600" dirty="0">
              <a:latin typeface="Times New Roman"/>
              <a:ea typeface="+mn-lt"/>
              <a:cs typeface="Times New Roman"/>
            </a:endParaRPr>
          </a:p>
          <a:p>
            <a:pPr marL="342900" indent="-342900">
              <a:buFont typeface="Wingdings"/>
              <a:buChar char="Ø"/>
            </a:pPr>
            <a:endParaRPr lang="en-GB" sz="1600" dirty="0">
              <a:latin typeface="Times New Roman"/>
              <a:ea typeface="+mn-lt"/>
              <a:cs typeface="+mn-lt"/>
            </a:endParaRPr>
          </a:p>
          <a:p>
            <a:pPr marL="342900" indent="-342900">
              <a:buFont typeface="Wingdings"/>
              <a:buChar char="Ø"/>
            </a:pPr>
            <a:r>
              <a:rPr lang="en-GB" sz="1600" dirty="0">
                <a:latin typeface="Times New Roman"/>
                <a:ea typeface="+mn-lt"/>
                <a:cs typeface="+mn-lt"/>
              </a:rPr>
              <a:t>As a result we are using the ensemble of  deep learning models, </a:t>
            </a:r>
            <a:r>
              <a:rPr lang="en-GB" sz="1600" dirty="0" err="1">
                <a:latin typeface="Times New Roman"/>
                <a:ea typeface="+mn-lt"/>
                <a:cs typeface="+mn-lt"/>
              </a:rPr>
              <a:t>ResNet</a:t>
            </a:r>
            <a:r>
              <a:rPr lang="en-GB" sz="1600" dirty="0">
                <a:latin typeface="Times New Roman"/>
                <a:ea typeface="+mn-lt"/>
                <a:cs typeface="+mn-lt"/>
              </a:rPr>
              <a:t> and </a:t>
            </a:r>
            <a:r>
              <a:rPr lang="en-GB" sz="1600" dirty="0" err="1">
                <a:latin typeface="Times New Roman"/>
                <a:ea typeface="+mn-lt"/>
                <a:cs typeface="+mn-lt"/>
              </a:rPr>
              <a:t>Xception</a:t>
            </a:r>
            <a:r>
              <a:rPr lang="en-GB" sz="1600" dirty="0">
                <a:latin typeface="Times New Roman"/>
                <a:ea typeface="+mn-lt"/>
                <a:cs typeface="+mn-lt"/>
              </a:rPr>
              <a:t>, for early detection.</a:t>
            </a:r>
          </a:p>
          <a:p>
            <a:endParaRPr lang="en-GB" sz="1600" dirty="0">
              <a:latin typeface="Times New Roman"/>
              <a:cs typeface="Calibri"/>
            </a:endParaRPr>
          </a:p>
          <a:p>
            <a:pPr marL="342900" indent="-342900">
              <a:buFont typeface="Wingdings"/>
              <a:buChar char="Ø"/>
            </a:pPr>
            <a:r>
              <a:rPr lang="en-GB" sz="1600" dirty="0">
                <a:latin typeface="Times New Roman"/>
                <a:ea typeface="+mn-lt"/>
                <a:cs typeface="+mn-lt"/>
              </a:rPr>
              <a:t>The framework of deep learning for Diabetic Retinopathy Detection includes:</a:t>
            </a:r>
          </a:p>
          <a:p>
            <a:r>
              <a:rPr lang="en-GB" sz="1600" dirty="0">
                <a:latin typeface="Times New Roman"/>
                <a:ea typeface="+mn-lt"/>
                <a:cs typeface="+mn-lt"/>
              </a:rPr>
              <a:t>     Data </a:t>
            </a:r>
            <a:r>
              <a:rPr lang="en-GB" sz="1600" dirty="0" err="1">
                <a:latin typeface="Times New Roman"/>
                <a:ea typeface="+mn-lt"/>
                <a:cs typeface="+mn-lt"/>
              </a:rPr>
              <a:t>Preprocessing</a:t>
            </a:r>
            <a:endParaRPr lang="en-GB" sz="1600" dirty="0">
              <a:latin typeface="Times New Roman"/>
              <a:ea typeface="+mn-lt"/>
              <a:cs typeface="+mn-lt"/>
            </a:endParaRPr>
          </a:p>
          <a:p>
            <a:r>
              <a:rPr lang="en-GB" sz="1600" dirty="0">
                <a:latin typeface="Times New Roman"/>
                <a:ea typeface="+mn-lt"/>
                <a:cs typeface="+mn-lt"/>
              </a:rPr>
              <a:t>     Data Augmentation</a:t>
            </a:r>
          </a:p>
          <a:p>
            <a:r>
              <a:rPr lang="en-GB" sz="1600" dirty="0">
                <a:latin typeface="Times New Roman"/>
                <a:ea typeface="+mn-lt"/>
                <a:cs typeface="+mn-lt"/>
              </a:rPr>
              <a:t>     Building the CNN model</a:t>
            </a:r>
          </a:p>
          <a:p>
            <a:r>
              <a:rPr lang="en-GB" sz="1600" dirty="0">
                <a:latin typeface="Times New Roman"/>
                <a:ea typeface="+mn-lt"/>
                <a:cs typeface="+mn-lt"/>
              </a:rPr>
              <a:t>     Training process</a:t>
            </a:r>
          </a:p>
          <a:p>
            <a:r>
              <a:rPr lang="en-GB" sz="1600" dirty="0">
                <a:latin typeface="Times New Roman"/>
                <a:ea typeface="+mn-lt"/>
                <a:cs typeface="+mn-lt"/>
              </a:rPr>
              <a:t>     Testing process</a:t>
            </a:r>
          </a:p>
          <a:p>
            <a:r>
              <a:rPr lang="en-GB" sz="1600" dirty="0">
                <a:latin typeface="Times New Roman"/>
                <a:ea typeface="+mn-lt"/>
                <a:cs typeface="+mn-lt"/>
              </a:rPr>
              <a:t>     Medical report</a:t>
            </a:r>
            <a:endParaRPr lang="en-GB" sz="1600" dirty="0">
              <a:latin typeface="Times New Roman"/>
              <a:cs typeface="Calibri"/>
            </a:endParaRPr>
          </a:p>
          <a:p>
            <a:pPr marL="342900" indent="-342900">
              <a:buFont typeface="Wingdings"/>
              <a:buChar char="Ø"/>
            </a:pPr>
            <a:endParaRPr lang="en-GB" sz="1600" dirty="0">
              <a:latin typeface="Calibri"/>
              <a:cs typeface="Calibri"/>
            </a:endParaRPr>
          </a:p>
        </p:txBody>
      </p:sp>
    </p:spTree>
    <p:extLst>
      <p:ext uri="{BB962C8B-B14F-4D97-AF65-F5344CB8AC3E}">
        <p14:creationId xmlns:p14="http://schemas.microsoft.com/office/powerpoint/2010/main" val="73524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977B-A429-43E4-90CA-1B4AB3B9AD2B}"/>
              </a:ext>
            </a:extLst>
          </p:cNvPr>
          <p:cNvSpPr>
            <a:spLocks noGrp="1"/>
          </p:cNvSpPr>
          <p:nvPr>
            <p:ph type="title"/>
          </p:nvPr>
        </p:nvSpPr>
        <p:spPr/>
        <p:txBody>
          <a:bodyPr>
            <a:normAutofit/>
          </a:bodyPr>
          <a:lstStyle/>
          <a:p>
            <a:r>
              <a:rPr lang="en-GB" sz="2800" b="1" dirty="0">
                <a:latin typeface="Times New Roman"/>
                <a:cs typeface="Calibri Light"/>
              </a:rPr>
              <a:t>DATASET DESCRIPTION</a:t>
            </a:r>
            <a:endParaRPr lang="en-GB" sz="2800" b="1" dirty="0">
              <a:latin typeface="Times New Roman"/>
            </a:endParaRPr>
          </a:p>
        </p:txBody>
      </p:sp>
      <p:sp>
        <p:nvSpPr>
          <p:cNvPr id="3" name="Content Placeholder 2">
            <a:extLst>
              <a:ext uri="{FF2B5EF4-FFF2-40B4-BE49-F238E27FC236}">
                <a16:creationId xmlns:a16="http://schemas.microsoft.com/office/drawing/2014/main" id="{4F6C8D7E-731D-4EDC-9915-D5CA55899332}"/>
              </a:ext>
            </a:extLst>
          </p:cNvPr>
          <p:cNvSpPr>
            <a:spLocks noGrp="1"/>
          </p:cNvSpPr>
          <p:nvPr>
            <p:ph idx="1"/>
          </p:nvPr>
        </p:nvSpPr>
        <p:spPr>
          <a:xfrm>
            <a:off x="838200" y="1696229"/>
            <a:ext cx="10515600" cy="4351338"/>
          </a:xfrm>
        </p:spPr>
        <p:txBody>
          <a:bodyPr vert="horz" lIns="91440" tIns="45720" rIns="91440" bIns="45720" rtlCol="0" anchor="t">
            <a:normAutofit/>
          </a:bodyPr>
          <a:lstStyle/>
          <a:p>
            <a:pPr algn="just">
              <a:lnSpc>
                <a:spcPct val="10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 We will be using the dataset which is publicly available on </a:t>
            </a:r>
            <a:r>
              <a:rPr lang="en-GB" sz="1600" dirty="0" err="1">
                <a:latin typeface="Times New Roman" panose="02020603050405020304" pitchFamily="18" charset="0"/>
                <a:cs typeface="Times New Roman" panose="02020603050405020304" pitchFamily="18" charset="0"/>
              </a:rPr>
              <a:t>kaggle</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i.e.,</a:t>
            </a:r>
            <a:r>
              <a:rPr lang="en-GB" sz="1600" dirty="0" err="1">
                <a:latin typeface="Times New Roman" panose="02020603050405020304" pitchFamily="18" charset="0"/>
                <a:ea typeface="+mn-lt"/>
                <a:cs typeface="Times New Roman" panose="02020603050405020304" pitchFamily="18" charset="0"/>
              </a:rPr>
              <a:t>APTOS</a:t>
            </a:r>
            <a:r>
              <a:rPr lang="en-GB" sz="1600" dirty="0">
                <a:latin typeface="Times New Roman" panose="02020603050405020304" pitchFamily="18" charset="0"/>
                <a:ea typeface="+mn-lt"/>
                <a:cs typeface="Times New Roman" panose="02020603050405020304" pitchFamily="18" charset="0"/>
              </a:rPr>
              <a:t> 2019 Blindness Detection (APTOS2019) dataset.</a:t>
            </a:r>
            <a:endParaRPr lang="en-US" sz="16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GB" sz="1600" dirty="0">
                <a:latin typeface="Times New Roman" panose="02020603050405020304" pitchFamily="18" charset="0"/>
                <a:ea typeface="+mn-lt"/>
                <a:cs typeface="Times New Roman" panose="02020603050405020304" pitchFamily="18" charset="0"/>
              </a:rPr>
              <a:t>The full dataset consists of fundus photographs, which are divided into 3662 training, 1928 testing images.</a:t>
            </a:r>
            <a:endParaRPr lang="en-GB" sz="1600" dirty="0">
              <a:latin typeface="Times New Roman" panose="02020603050405020304" pitchFamily="18" charset="0"/>
              <a:cs typeface="Times New Roman" panose="02020603050405020304" pitchFamily="18" charset="0"/>
            </a:endParaRPr>
          </a:p>
          <a:p>
            <a:pPr marL="0" indent="0" algn="just">
              <a:lnSpc>
                <a:spcPct val="100000"/>
              </a:lnSpc>
              <a:buNone/>
            </a:pPr>
            <a:endParaRPr lang="en-GB" sz="1600" dirty="0">
              <a:latin typeface="Times New Roman" panose="02020603050405020304" pitchFamily="18" charset="0"/>
              <a:cs typeface="Times New Roman" panose="02020603050405020304" pitchFamily="18" charset="0"/>
            </a:endParaRPr>
          </a:p>
        </p:txBody>
      </p:sp>
      <p:pic>
        <p:nvPicPr>
          <p:cNvPr id="4" name="Picture 4" descr="Chart, bar chart&#10;&#10;Description automatically generated">
            <a:extLst>
              <a:ext uri="{FF2B5EF4-FFF2-40B4-BE49-F238E27FC236}">
                <a16:creationId xmlns:a16="http://schemas.microsoft.com/office/drawing/2014/main" id="{1F298884-BF87-495D-BAC6-625B5C80235B}"/>
              </a:ext>
            </a:extLst>
          </p:cNvPr>
          <p:cNvPicPr>
            <a:picLocks noChangeAspect="1"/>
          </p:cNvPicPr>
          <p:nvPr/>
        </p:nvPicPr>
        <p:blipFill>
          <a:blip r:embed="rId2"/>
          <a:stretch>
            <a:fillRect/>
          </a:stretch>
        </p:blipFill>
        <p:spPr>
          <a:xfrm>
            <a:off x="3961592" y="3220080"/>
            <a:ext cx="4297571" cy="3437086"/>
          </a:xfrm>
          <a:prstGeom prst="rect">
            <a:avLst/>
          </a:prstGeom>
        </p:spPr>
      </p:pic>
    </p:spTree>
    <p:extLst>
      <p:ext uri="{BB962C8B-B14F-4D97-AF65-F5344CB8AC3E}">
        <p14:creationId xmlns:p14="http://schemas.microsoft.com/office/powerpoint/2010/main" val="9592651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TotalTime>
  <Words>1933</Words>
  <Application>Microsoft Office PowerPoint</Application>
  <PresentationFormat>Widescreen</PresentationFormat>
  <Paragraphs>184</Paragraphs>
  <Slides>25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   Diabetic Retinopathy Detection using Deep Learning           </vt:lpstr>
      <vt:lpstr>OUTLINE</vt:lpstr>
      <vt:lpstr>PowerPoint Presentation</vt:lpstr>
      <vt:lpstr>PowerPoint Presentation</vt:lpstr>
      <vt:lpstr>PROBLEM DESCRIPTION</vt:lpstr>
      <vt:lpstr>PowerPoint Presentation</vt:lpstr>
      <vt:lpstr>PowerPoint Presentation</vt:lpstr>
      <vt:lpstr>PowerPoint Presentation</vt:lpstr>
      <vt:lpstr>DATASET DESCRIPTION</vt:lpstr>
      <vt:lpstr>PowerPoint Presentation</vt:lpstr>
      <vt:lpstr>PowerPoint Presentation</vt:lpstr>
      <vt:lpstr>Data flow Diagram (Level-0)</vt:lpstr>
      <vt:lpstr>Data flow Diagram (Level-1)</vt:lpstr>
      <vt:lpstr>Data flow Diagram (Level-2)</vt:lpstr>
      <vt:lpstr>Use Case Diagram </vt:lpstr>
      <vt:lpstr>Activity Diagram</vt:lpstr>
      <vt:lpstr>RESULT ANALYSIS</vt:lpstr>
      <vt:lpstr>PowerPoint Presentation</vt:lpstr>
      <vt:lpstr>PowerPoint Presentation</vt:lpstr>
      <vt:lpstr>PowerPoint Presentation</vt:lpstr>
      <vt:lpstr>PowerPoint Presentation</vt:lpstr>
      <vt:lpstr>CONCLUSION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lahari madishetty</dc:creator>
  <cp:lastModifiedBy>lahari madishetty</cp:lastModifiedBy>
  <cp:revision>215</cp:revision>
  <dcterms:created xsi:type="dcterms:W3CDTF">2021-09-21T14:06:36Z</dcterms:created>
  <dcterms:modified xsi:type="dcterms:W3CDTF">2022-06-09T18:08:14Z</dcterms:modified>
</cp:coreProperties>
</file>