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5F4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C6A4-AE7D-449D-BEBD-E4C6E649EF61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F275-569C-41AB-94AC-9374ED39D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5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C6A4-AE7D-449D-BEBD-E4C6E649EF61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F275-569C-41AB-94AC-9374ED39D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7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C6A4-AE7D-449D-BEBD-E4C6E649EF61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F275-569C-41AB-94AC-9374ED39D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42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C6A4-AE7D-449D-BEBD-E4C6E649EF61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F275-569C-41AB-94AC-9374ED39D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0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C6A4-AE7D-449D-BEBD-E4C6E649EF61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F275-569C-41AB-94AC-9374ED39D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5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C6A4-AE7D-449D-BEBD-E4C6E649EF61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F275-569C-41AB-94AC-9374ED39D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C6A4-AE7D-449D-BEBD-E4C6E649EF61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F275-569C-41AB-94AC-9374ED39D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1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C6A4-AE7D-449D-BEBD-E4C6E649EF61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F275-569C-41AB-94AC-9374ED39D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C6A4-AE7D-449D-BEBD-E4C6E649EF61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F275-569C-41AB-94AC-9374ED39D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0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C6A4-AE7D-449D-BEBD-E4C6E649EF61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F275-569C-41AB-94AC-9374ED39D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6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C6A4-AE7D-449D-BEBD-E4C6E649EF61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F275-569C-41AB-94AC-9374ED39D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4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3C6A4-AE7D-449D-BEBD-E4C6E649EF61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6F275-569C-41AB-94AC-9374ED39D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1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3292" y="691634"/>
            <a:ext cx="4469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 Allocation of the scope of the contract area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926516" y="1404730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b="1" dirty="0" smtClean="0"/>
              <a:t>منطقة العقد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768" y="1774062"/>
            <a:ext cx="3686175" cy="2257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36" y="1404730"/>
            <a:ext cx="4045640" cy="47595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828" y="2098424"/>
            <a:ext cx="3317244" cy="47595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6745" y="5243512"/>
            <a:ext cx="4712000" cy="11043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988075" y="4976317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b="1" dirty="0" smtClean="0"/>
              <a:t>حدود العقد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6730" y="4478212"/>
            <a:ext cx="3810618" cy="4000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151330" y="4195491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b="1" dirty="0" smtClean="0"/>
              <a:t>الأسواق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112297" y="0"/>
            <a:ext cx="1591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GIS System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5925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0575" y="369332"/>
            <a:ext cx="9303050" cy="3580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endParaRPr lang="en-US" sz="12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Instructions: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first stage:        </a:t>
            </a:r>
            <a:endParaRPr lang="en-US" sz="12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The system includes the following:           </a:t>
            </a:r>
            <a:endParaRPr lang="en-US" sz="12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1- Municipalities belonging to the contract area          </a:t>
            </a:r>
            <a:endParaRPr lang="en-US" sz="12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The main neighborhoods of each municipality          </a:t>
            </a:r>
            <a:endParaRPr lang="en-US" sz="12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Sub-neighborhoods of each major district          </a:t>
            </a:r>
            <a:endParaRPr lang="en-US" sz="12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 Tracks belonging to each sub-district    </a:t>
            </a:r>
            <a:endParaRPr lang="en-US" sz="12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Each of the above points must contain the coordinates and be reflected on the map</a:t>
            </a:r>
            <a:endParaRPr lang="en-US" sz="12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297" y="0"/>
            <a:ext cx="1591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GIS System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3799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7750" y="551585"/>
            <a:ext cx="10293650" cy="4765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second phase:  </a:t>
            </a:r>
            <a:endParaRPr lang="en-US" sz="12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Since the contract contains a variety of services, each service is linked to the scope of the area</a:t>
            </a:r>
            <a:endParaRPr lang="en-US" sz="12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example: Clean up the scatter of waste:</a:t>
            </a:r>
            <a:endParaRPr lang="en-US" sz="12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Include the following relationship:</a:t>
            </a:r>
            <a:endParaRPr lang="en-US" sz="12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The service is linked to the scope of work by geographical location</a:t>
            </a:r>
            <a:endParaRPr lang="en-US" sz="12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a. The service is linked to a workforce, and each worker covers a certain area on the geographical location</a:t>
            </a:r>
            <a:endParaRPr lang="en-US" sz="12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B) The service is connected to equipment or tracks and in each round as follows</a:t>
            </a:r>
            <a:r>
              <a:rPr lang="ar-SA" b="1" dirty="0"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endParaRPr lang="en-US" sz="12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ar-SA" b="1" dirty="0">
                <a:latin typeface="Calibri" panose="020F0502020204030204" pitchFamily="34" charset="0"/>
                <a:ea typeface="Calibri" panose="020F0502020204030204" pitchFamily="34" charset="0"/>
              </a:rPr>
              <a:t>            </a:t>
            </a: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camp to point A (express container location)</a:t>
            </a:r>
            <a:endParaRPr lang="en-US" sz="12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ar-SA" b="1" dirty="0">
                <a:latin typeface="Calibri" panose="020F0502020204030204" pitchFamily="34" charset="0"/>
                <a:ea typeface="Calibri" panose="020F0502020204030204" pitchFamily="34" charset="0"/>
              </a:rPr>
              <a:t>     </a:t>
            </a: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 A to point b</a:t>
            </a:r>
            <a:r>
              <a:rPr lang="ar-SA" b="1" dirty="0"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ar-SA" b="1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ar-SA" b="1" dirty="0">
                <a:latin typeface="Calibri" panose="020F0502020204030204" pitchFamily="34" charset="0"/>
                <a:ea typeface="Calibri" panose="020F0502020204030204" pitchFamily="34" charset="0"/>
              </a:rPr>
              <a:t>              </a:t>
            </a: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 B to the transition station</a:t>
            </a:r>
            <a:r>
              <a:rPr lang="ar-SA" b="1" dirty="0"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ar-SA" b="1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ar-SA" b="1" dirty="0">
                <a:latin typeface="Calibri" panose="020F0502020204030204" pitchFamily="34" charset="0"/>
                <a:ea typeface="Calibri" panose="020F0502020204030204" pitchFamily="34" charset="0"/>
              </a:rPr>
              <a:t>              </a:t>
            </a: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transition station to the landfill</a:t>
            </a:r>
            <a:r>
              <a:rPr lang="ar-SA" b="1" dirty="0"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ar-SA" b="1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Waste is finally sorted</a:t>
            </a: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2297" y="0"/>
            <a:ext cx="1591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GIS System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71594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638" y="497988"/>
            <a:ext cx="12157494" cy="5209823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41872" y="5276490"/>
            <a:ext cx="1630393" cy="362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68083" y="2696515"/>
            <a:ext cx="1630393" cy="30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1200" b="1" dirty="0">
                <a:solidFill>
                  <a:srgbClr val="FF0000"/>
                </a:solidFill>
              </a:rPr>
              <a:t>خدمة التقاط النفايات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57068" y="3130790"/>
            <a:ext cx="1630393" cy="30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ar-SA" sz="1400" dirty="0" smtClean="0">
                <a:solidFill>
                  <a:srgbClr val="FF0000"/>
                </a:solidFill>
              </a:rPr>
              <a:t>ربط العمالة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52755" y="3685444"/>
            <a:ext cx="1630393" cy="30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ar-SA" sz="1400" dirty="0" smtClean="0">
                <a:solidFill>
                  <a:srgbClr val="FF0000"/>
                </a:solidFill>
              </a:rPr>
              <a:t>ربط المعدات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26876" y="4287550"/>
            <a:ext cx="1630393" cy="30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ar-SA" sz="1400" dirty="0" smtClean="0">
                <a:solidFill>
                  <a:srgbClr val="FF0000"/>
                </a:solidFill>
              </a:rPr>
              <a:t>التوزيع الجغرافي للعمالة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65694" y="4782020"/>
            <a:ext cx="1758531" cy="287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ar-SA" sz="1400" dirty="0" smtClean="0">
                <a:solidFill>
                  <a:srgbClr val="FF0000"/>
                </a:solidFill>
              </a:rPr>
              <a:t>ربط المعدات بالمسارات</a:t>
            </a:r>
            <a:r>
              <a:rPr lang="en-US" sz="1400" dirty="0" smtClean="0">
                <a:solidFill>
                  <a:srgbClr val="FF0000"/>
                </a:solidFill>
              </a:rPr>
              <a:t> *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9011" y="678611"/>
            <a:ext cx="2147979" cy="68275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>
                <a:solidFill>
                  <a:srgbClr val="FF0000"/>
                </a:solidFill>
              </a:rPr>
              <a:t>الخدمات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1872" y="3684578"/>
            <a:ext cx="327803" cy="301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1871" y="3039145"/>
            <a:ext cx="327803" cy="301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" name="Oval 28"/>
          <p:cNvSpPr/>
          <p:nvPr/>
        </p:nvSpPr>
        <p:spPr>
          <a:xfrm>
            <a:off x="780690" y="4296611"/>
            <a:ext cx="327803" cy="301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80690" y="4791081"/>
            <a:ext cx="327803" cy="301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43000" y="2202045"/>
            <a:ext cx="2566358" cy="30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1100" b="1" dirty="0" smtClean="0">
                <a:solidFill>
                  <a:srgbClr val="FF0000"/>
                </a:solidFill>
              </a:rPr>
              <a:t>خدمة نظافة الشوارع والميادين والاراضي الفضاء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2" name="Right Brace 31"/>
          <p:cNvSpPr/>
          <p:nvPr/>
        </p:nvSpPr>
        <p:spPr>
          <a:xfrm>
            <a:off x="3424687" y="3130789"/>
            <a:ext cx="431321" cy="181789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197852" y="3853934"/>
            <a:ext cx="3958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When double click , It will open new Tab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Right Brace 33"/>
          <p:cNvSpPr/>
          <p:nvPr/>
        </p:nvSpPr>
        <p:spPr>
          <a:xfrm>
            <a:off x="3493697" y="1444059"/>
            <a:ext cx="431321" cy="1059912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858329" y="1639590"/>
            <a:ext cx="2566358" cy="30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1100" b="1" dirty="0" smtClean="0">
                <a:solidFill>
                  <a:srgbClr val="FF0000"/>
                </a:solidFill>
              </a:rPr>
              <a:t>خدمة نظافة الشوارع والميادين والاراضي الفضاء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080955" y="1832713"/>
            <a:ext cx="4977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Will be generated while creating a contract process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2297" y="0"/>
            <a:ext cx="3101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GIS System - Prototype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43129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638" y="278913"/>
            <a:ext cx="12157494" cy="5209823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41872" y="5057415"/>
            <a:ext cx="1630393" cy="362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9011" y="459536"/>
            <a:ext cx="2147979" cy="68275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>
                <a:solidFill>
                  <a:srgbClr val="FF0000"/>
                </a:solidFill>
              </a:rPr>
              <a:t>الخدمات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1872" y="3465503"/>
            <a:ext cx="327803" cy="301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1871" y="2820070"/>
            <a:ext cx="327803" cy="301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" name="Oval 28"/>
          <p:cNvSpPr/>
          <p:nvPr/>
        </p:nvSpPr>
        <p:spPr>
          <a:xfrm>
            <a:off x="780690" y="4077536"/>
            <a:ext cx="327803" cy="301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80690" y="4572006"/>
            <a:ext cx="327803" cy="301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16990" y="459536"/>
            <a:ext cx="2147979" cy="68275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>
                <a:solidFill>
                  <a:srgbClr val="FF0000"/>
                </a:solidFill>
              </a:rPr>
              <a:t>ربط المعدات بالمسار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54477" y="1379120"/>
            <a:ext cx="2204051" cy="3678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7287"/>
            <a:ext cx="12192000" cy="565303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1321" y="1598223"/>
            <a:ext cx="1785669" cy="172528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Camp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03285" y="1828870"/>
            <a:ext cx="1785669" cy="172528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Container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5443" y="2070188"/>
            <a:ext cx="1785669" cy="172528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Container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05442" y="2302485"/>
            <a:ext cx="1785669" cy="172528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Container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5441" y="2544466"/>
            <a:ext cx="1785669" cy="172528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FF0000"/>
                </a:solidFill>
              </a:rPr>
              <a:t>Transition </a:t>
            </a:r>
            <a:r>
              <a:rPr lang="en-US" sz="1600" dirty="0">
                <a:solidFill>
                  <a:srgbClr val="FF0000"/>
                </a:solidFill>
              </a:rPr>
              <a:t>station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8189" y="2777059"/>
            <a:ext cx="1785669" cy="172528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Landfill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31318" y="4123432"/>
            <a:ext cx="2104848" cy="502662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Vehicle # 123456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011" y="2996910"/>
            <a:ext cx="1212012" cy="3093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045125" y="2812653"/>
            <a:ext cx="1212012" cy="30934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Camp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364969" y="2070188"/>
            <a:ext cx="1212012" cy="30934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Container 1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487068" y="2605883"/>
            <a:ext cx="1212012" cy="30934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Container 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699080" y="3585779"/>
            <a:ext cx="1212012" cy="30934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Container 3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305086" y="4537257"/>
            <a:ext cx="1212012" cy="30934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Transition Station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478942" y="5562533"/>
            <a:ext cx="1212012" cy="30934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Landfill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2297" y="0"/>
            <a:ext cx="3101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GIS System - Prototype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59809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256</Words>
  <Application>Microsoft Office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</cp:revision>
  <dcterms:created xsi:type="dcterms:W3CDTF">2019-03-02T15:28:32Z</dcterms:created>
  <dcterms:modified xsi:type="dcterms:W3CDTF">2019-03-02T16:14:35Z</dcterms:modified>
</cp:coreProperties>
</file>