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85" r:id="rId5"/>
    <p:sldId id="268" r:id="rId6"/>
    <p:sldId id="269" r:id="rId7"/>
    <p:sldId id="271" r:id="rId8"/>
    <p:sldId id="272" r:id="rId9"/>
    <p:sldId id="286" r:id="rId10"/>
    <p:sldId id="288" r:id="rId11"/>
    <p:sldId id="273" r:id="rId12"/>
    <p:sldId id="274" r:id="rId13"/>
    <p:sldId id="302" r:id="rId14"/>
    <p:sldId id="303" r:id="rId15"/>
    <p:sldId id="304" r:id="rId16"/>
    <p:sldId id="305" r:id="rId17"/>
    <p:sldId id="306" r:id="rId18"/>
    <p:sldId id="307" r:id="rId19"/>
    <p:sldId id="276" r:id="rId20"/>
    <p:sldId id="30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74"/>
    <a:srgbClr val="013657"/>
    <a:srgbClr val="F2F2F2"/>
    <a:srgbClr val="014067"/>
    <a:srgbClr val="3F3F3F"/>
    <a:srgbClr val="014E7D"/>
    <a:srgbClr val="01456F"/>
    <a:srgbClr val="014B79"/>
    <a:srgbClr val="0937C9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674" autoAdjust="0"/>
  </p:normalViewPr>
  <p:slideViewPr>
    <p:cSldViewPr snapToGrid="0" showGuides="1">
      <p:cViewPr varScale="1">
        <p:scale>
          <a:sx n="81" d="100"/>
          <a:sy n="81" d="100"/>
        </p:scale>
        <p:origin x="816" y="6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9D35B-499B-4AF8-A551-0C53145AF347}" type="datetime1">
              <a:rPr lang="en-IN" smtClean="0"/>
              <a:t>14-02-2022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dirty="0"/>
              <a:t>Computer Networks-ICT2223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46ED7-7AA5-4028-8093-527F0160DEDF}" type="datetime1">
              <a:rPr lang="en-IN" smtClean="0"/>
              <a:t>14-02-2022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dirty="0"/>
              <a:t>Computer Networks-ICT2223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3</a:t>
            </a:fld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A9CC8-8ECB-46E1-A419-CB599EFA3D36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77B67B-EB20-4074-9A0E-A075681E00F6}" type="datetime1">
              <a:rPr lang="en-IN" smtClean="0"/>
              <a:t>14-02-2022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41AA9-B9A1-47AF-8ED5-468A11DD40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Computer Networks-ICT2223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243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/>
              <a:t>Web Technologies-ICT1153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/>
              <a:t>Web Technologies-ICT1153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/>
              <a:t>Web Technologies-ICT1153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Web Technologies-ICT1153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Web Technologies-ICT1153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/>
              <a:t>Web Technologies-ICT1153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/>
              <a:t>Web Technologies-ICT1153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/>
              <a:t>Fifth level</a:t>
            </a:r>
            <a:endParaRPr lang="en-IN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/>
              <a:t>Fifth level</a:t>
            </a:r>
            <a:endParaRPr lang="en-IN" dirty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/>
              <a:t>Web Technologies-ICT1153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Web Technologies-ICT1153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Click icon to add table</a:t>
            </a:r>
            <a:endParaRPr lang="en-GB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Web Technologies-ICT1153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Caption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IN"/>
              <a:t>Web Technologies-ICT1153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nkadeepa.lk/" TargetMode="External"/><Relationship Id="rId7" Type="http://schemas.openxmlformats.org/officeDocument/2006/relationships/hyperlink" Target="https://mybank.nationstrust.com/corp/AuthenticationController?__START_TRAN_FLAG__=Y&amp;FORMSGROUP_ID__=AuthenticationFG&amp;__EVENT_ID__=LOAD&amp;FG_BUTTONS__=LOAD&amp;ACTION.LOAD=Y&amp;AuthenticationFG.LOGIN_FLAG=1&amp;BANK_ID=01&amp;LANGUAGE_ID=001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asirihospitals.com/" TargetMode="External"/><Relationship Id="rId5" Type="http://schemas.openxmlformats.org/officeDocument/2006/relationships/hyperlink" Target="http://www.ebay.com/" TargetMode="External"/><Relationship Id="rId4" Type="http://schemas.openxmlformats.org/officeDocument/2006/relationships/hyperlink" Target="https://www.youtube.com/watch?v=jwK7D3KWNsw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xagon 9" descr="Solid dark colored hexagon in the middle of image accent">
            <a:extLst>
              <a:ext uri="{FF2B5EF4-FFF2-40B4-BE49-F238E27FC236}">
                <a16:creationId xmlns:a16="http://schemas.microsoft.com/office/drawing/2014/main" id="{84367257-921F-4C31-9DD7-8B0616248FDF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6" name="Group 5" descr="Company initials and name grouped block">
            <a:extLst>
              <a:ext uri="{FF2B5EF4-FFF2-40B4-BE49-F238E27FC236}">
                <a16:creationId xmlns:a16="http://schemas.microsoft.com/office/drawing/2014/main" id="{91C1EA1C-1F3E-4109-905A-96F1DC0515BC}"/>
              </a:ext>
            </a:extLst>
          </p:cNvPr>
          <p:cNvGrpSpPr/>
          <p:nvPr/>
        </p:nvGrpSpPr>
        <p:grpSpPr>
          <a:xfrm>
            <a:off x="2955850" y="2855631"/>
            <a:ext cx="1881541" cy="1118752"/>
            <a:chOff x="2955850" y="2902286"/>
            <a:chExt cx="1881541" cy="111875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35BE9C-E4C1-41B7-ACD8-7ABEC8DF5F24}"/>
                </a:ext>
              </a:extLst>
            </p:cNvPr>
            <p:cNvSpPr txBox="1"/>
            <p:nvPr/>
          </p:nvSpPr>
          <p:spPr>
            <a:xfrm>
              <a:off x="3238428" y="2902286"/>
              <a:ext cx="1295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latin typeface="Arial Black" panose="020B0A04020102020204" pitchFamily="34" charset="0"/>
                </a:rPr>
                <a:t>FR</a:t>
              </a:r>
              <a:endParaRPr lang="en-IN" sz="6000" b="1" dirty="0">
                <a:latin typeface="Arial Black" panose="020B0A040201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052DBB-CC72-4F59-92CE-00AB25EFF3F6}"/>
                </a:ext>
              </a:extLst>
            </p:cNvPr>
            <p:cNvSpPr txBox="1"/>
            <p:nvPr/>
          </p:nvSpPr>
          <p:spPr>
            <a:xfrm>
              <a:off x="2955850" y="3713261"/>
              <a:ext cx="1881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340" y="2030639"/>
            <a:ext cx="6089495" cy="1789855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Web Technologies</a:t>
            </a:r>
            <a:br>
              <a:rPr lang="en-US" sz="5400" dirty="0"/>
            </a:br>
            <a:endParaRPr lang="en-IN" sz="5400" b="0" dirty="0">
              <a:latin typeface="Calibri Light" panose="020F03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ICT1153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D83F2-F749-48D4-AFC5-6340AA4A28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</p:spPr>
      </p:sp>
      <p:pic>
        <p:nvPicPr>
          <p:cNvPr id="11" name="Picture Placeholder 16" title="Building image">
            <a:extLst>
              <a:ext uri="{FF2B5EF4-FFF2-40B4-BE49-F238E27FC236}">
                <a16:creationId xmlns:a16="http://schemas.microsoft.com/office/drawing/2014/main" id="{3382F91C-712E-4FDD-A747-0A9EC3C1E2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784" r="20784"/>
          <a:stretch>
            <a:fillRect/>
          </a:stretch>
        </p:blipFill>
        <p:spPr>
          <a:xfrm>
            <a:off x="1667477" y="86045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pic>
        <p:nvPicPr>
          <p:cNvPr id="13" name="Picture 4" descr="Image result for ruhuna university logo">
            <a:extLst>
              <a:ext uri="{FF2B5EF4-FFF2-40B4-BE49-F238E27FC236}">
                <a16:creationId xmlns:a16="http://schemas.microsoft.com/office/drawing/2014/main" id="{47F53124-C6AC-4D20-AEBF-CEC5655F2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1003" y="36993"/>
            <a:ext cx="789139" cy="97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Hexagon 11" descr="Solid dark colored hexagon in the middle of image accent">
            <a:extLst>
              <a:ext uri="{FF2B5EF4-FFF2-40B4-BE49-F238E27FC236}">
                <a16:creationId xmlns:a16="http://schemas.microsoft.com/office/drawing/2014/main" id="{1546137E-CECA-4163-955B-BE0E4B4C6BB7}"/>
              </a:ext>
            </a:extLst>
          </p:cNvPr>
          <p:cNvSpPr/>
          <p:nvPr/>
        </p:nvSpPr>
        <p:spPr>
          <a:xfrm rot="16200000">
            <a:off x="2690121" y="2437158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9ECB8B-D252-4354-B770-854538E47872}"/>
              </a:ext>
            </a:extLst>
          </p:cNvPr>
          <p:cNvSpPr txBox="1"/>
          <p:nvPr/>
        </p:nvSpPr>
        <p:spPr>
          <a:xfrm>
            <a:off x="6400361" y="5246907"/>
            <a:ext cx="4097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Buddhika Gayashani 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</a:rPr>
              <a:t>Jayaneththi</a:t>
            </a:r>
            <a:endParaRPr lang="en-US" sz="2000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Dept. Of ICT </a:t>
            </a:r>
          </a:p>
          <a:p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Faculty of Technology </a:t>
            </a:r>
          </a:p>
          <a:p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University of Ruhuna</a:t>
            </a:r>
          </a:p>
        </p:txBody>
      </p:sp>
      <p:pic>
        <p:nvPicPr>
          <p:cNvPr id="14" name="Picture 13" descr="Related image">
            <a:extLst>
              <a:ext uri="{FF2B5EF4-FFF2-40B4-BE49-F238E27FC236}">
                <a16:creationId xmlns:a16="http://schemas.microsoft.com/office/drawing/2014/main" id="{3E3E35B0-4AC6-49A5-98C2-1EB122EE0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534" y="2789096"/>
            <a:ext cx="2085382" cy="137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403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04802" y="6381749"/>
            <a:ext cx="4114800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IN" b="1">
                <a:solidFill>
                  <a:srgbClr val="002774"/>
                </a:solidFill>
              </a:rPr>
              <a:t>Web Technologies-ICT1153</a:t>
            </a:r>
            <a:endParaRPr lang="en-IN" b="1" dirty="0">
              <a:solidFill>
                <a:srgbClr val="002774"/>
              </a:solidFill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b="1" smtClean="0">
                <a:solidFill>
                  <a:srgbClr val="002774"/>
                </a:solidFill>
              </a:rPr>
              <a:pPr/>
              <a:t>10</a:t>
            </a:fld>
            <a:endParaRPr lang="en-IN" b="1" dirty="0">
              <a:solidFill>
                <a:srgbClr val="002774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B6AE5A-6D29-410C-A01F-0BEF20BC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93" y="896066"/>
            <a:ext cx="8333222" cy="114796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77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TCP/IP</a:t>
            </a:r>
            <a:br>
              <a:rPr lang="en-US" alt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1028" name="Picture 4" descr="Image result for ruhuna university logo">
            <a:extLst>
              <a:ext uri="{FF2B5EF4-FFF2-40B4-BE49-F238E27FC236}">
                <a16:creationId xmlns:a16="http://schemas.microsoft.com/office/drawing/2014/main" id="{9FAABAD0-AE6D-4BA4-825C-EC93E252B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971" y="0"/>
            <a:ext cx="740227" cy="97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65D9F-BB55-4F3E-B74C-50C45B56182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493" y="1208719"/>
            <a:ext cx="9716508" cy="4753215"/>
          </a:xfrm>
        </p:spPr>
        <p:txBody>
          <a:bodyPr>
            <a:normAutofit/>
          </a:bodyPr>
          <a:lstStyle/>
          <a:p>
            <a:pPr lvl="0" algn="just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Stands for Transmission Control Protocol / Internet Protocol.</a:t>
            </a:r>
          </a:p>
          <a:p>
            <a:pPr lvl="0" algn="just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algn="just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 family of protocols for communication between computers.</a:t>
            </a:r>
          </a:p>
          <a:p>
            <a:pPr lvl="0" algn="just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algn="just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Defines how electronic devices (like computers) should be connected over the Internet, and how data should be transmitted between them.</a:t>
            </a:r>
          </a:p>
          <a:p>
            <a:pPr lvl="0" algn="just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algn="just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TCP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: Responsible for breaking data down into small packets before they can be sent over a network, and for assembling the packets again when they arrive.</a:t>
            </a:r>
          </a:p>
          <a:p>
            <a:pPr lvl="0" algn="just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algn="just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IP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: Takes care of the communication between computers. It is responsible for addressing, sending and receiving the data packets over the Internet.</a:t>
            </a:r>
          </a:p>
          <a:p>
            <a:pPr algn="just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2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04802" y="6381749"/>
            <a:ext cx="4114800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IN" b="1">
                <a:solidFill>
                  <a:srgbClr val="002774"/>
                </a:solidFill>
              </a:rPr>
              <a:t>Web Technologies-ICT1153</a:t>
            </a:r>
            <a:endParaRPr lang="en-IN" b="1" dirty="0">
              <a:solidFill>
                <a:srgbClr val="002774"/>
              </a:solidFill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b="1" smtClean="0">
                <a:solidFill>
                  <a:srgbClr val="002774"/>
                </a:solidFill>
              </a:rPr>
              <a:pPr/>
              <a:t>11</a:t>
            </a:fld>
            <a:endParaRPr lang="en-IN" b="1" dirty="0">
              <a:solidFill>
                <a:srgbClr val="002774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B6AE5A-6D29-410C-A01F-0BEF20BC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93" y="896066"/>
            <a:ext cx="8333222" cy="114796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77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Internet Protocol Address</a:t>
            </a:r>
            <a:br>
              <a:rPr lang="en-US" alt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1028" name="Picture 4" descr="Image result for ruhuna university logo">
            <a:extLst>
              <a:ext uri="{FF2B5EF4-FFF2-40B4-BE49-F238E27FC236}">
                <a16:creationId xmlns:a16="http://schemas.microsoft.com/office/drawing/2014/main" id="{9FAABAD0-AE6D-4BA4-825C-EC93E252B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971" y="0"/>
            <a:ext cx="740227" cy="97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65D9F-BB55-4F3E-B74C-50C45B56182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493" y="1208719"/>
            <a:ext cx="9716508" cy="475321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 numerical label assigned to each device 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eg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: computer, printer) participating in a computer network.</a:t>
            </a: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Each computer (known as a host) on the Internet has at least one IP address that uniquely identifies it from all other computers on the Internet.</a:t>
            </a: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IP address is a 32 bit binary number (IPv4).</a:t>
            </a:r>
          </a:p>
          <a:p>
            <a:pPr marL="0" indent="0" algn="just">
              <a:spcBef>
                <a:spcPct val="50000"/>
              </a:spcBef>
              <a:buClr>
                <a:schemeClr val="accent2"/>
              </a:buClr>
              <a:buNone/>
            </a:pPr>
            <a:endParaRPr lang="en-US" dirty="0"/>
          </a:p>
        </p:txBody>
      </p:sp>
      <p:pic>
        <p:nvPicPr>
          <p:cNvPr id="7" name="Picture 5" descr="300px-Ipv4_address.svg.png">
            <a:extLst>
              <a:ext uri="{FF2B5EF4-FFF2-40B4-BE49-F238E27FC236}">
                <a16:creationId xmlns:a16="http://schemas.microsoft.com/office/drawing/2014/main" id="{E8A48A16-3248-46BB-A19D-424E2B70B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005094"/>
            <a:ext cx="4114800" cy="246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854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04802" y="6381749"/>
            <a:ext cx="4114800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IN" b="1">
                <a:solidFill>
                  <a:srgbClr val="002774"/>
                </a:solidFill>
              </a:rPr>
              <a:t>Web Technologies-ICT1153</a:t>
            </a:r>
            <a:endParaRPr lang="en-IN" b="1" dirty="0">
              <a:solidFill>
                <a:srgbClr val="002774"/>
              </a:solidFill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b="1" smtClean="0">
                <a:solidFill>
                  <a:srgbClr val="002774"/>
                </a:solidFill>
              </a:rPr>
              <a:pPr/>
              <a:t>12</a:t>
            </a:fld>
            <a:endParaRPr lang="en-IN" b="1" dirty="0">
              <a:solidFill>
                <a:srgbClr val="002774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B6AE5A-6D29-410C-A01F-0BEF20BC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93" y="896066"/>
            <a:ext cx="8333222" cy="114796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IP Address of Your Computer</a:t>
            </a:r>
            <a:br>
              <a:rPr lang="en-US" alt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1028" name="Picture 4" descr="Image result for ruhuna university logo">
            <a:extLst>
              <a:ext uri="{FF2B5EF4-FFF2-40B4-BE49-F238E27FC236}">
                <a16:creationId xmlns:a16="http://schemas.microsoft.com/office/drawing/2014/main" id="{9FAABAD0-AE6D-4BA4-825C-EC93E252B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971" y="0"/>
            <a:ext cx="740227" cy="97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65D9F-BB55-4F3E-B74C-50C45B56182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493" y="1208719"/>
            <a:ext cx="9716508" cy="4753215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Open command prompt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Type the command 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ipconfig</a:t>
            </a:r>
          </a:p>
          <a:p>
            <a:pPr algn="just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8A2B1727-98B8-4D1B-AC55-BCCD99DE6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29" y="2669484"/>
            <a:ext cx="8734036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600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04802" y="6381749"/>
            <a:ext cx="4114800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IN" b="1">
                <a:solidFill>
                  <a:srgbClr val="002774"/>
                </a:solidFill>
              </a:rPr>
              <a:t>Web Technologies-ICT1153</a:t>
            </a:r>
            <a:endParaRPr lang="en-IN" b="1" dirty="0">
              <a:solidFill>
                <a:srgbClr val="002774"/>
              </a:solidFill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b="1" smtClean="0">
                <a:solidFill>
                  <a:srgbClr val="002774"/>
                </a:solidFill>
              </a:rPr>
              <a:pPr/>
              <a:t>13</a:t>
            </a:fld>
            <a:endParaRPr lang="en-IN" b="1" dirty="0">
              <a:solidFill>
                <a:srgbClr val="002774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B6AE5A-6D29-410C-A01F-0BEF20BC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93" y="896066"/>
            <a:ext cx="8333222" cy="114796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77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‘ping’ Command</a:t>
            </a:r>
            <a:br>
              <a:rPr lang="en-US" alt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1028" name="Picture 4" descr="Image result for ruhuna university logo">
            <a:extLst>
              <a:ext uri="{FF2B5EF4-FFF2-40B4-BE49-F238E27FC236}">
                <a16:creationId xmlns:a16="http://schemas.microsoft.com/office/drawing/2014/main" id="{9FAABAD0-AE6D-4BA4-825C-EC93E252B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971" y="0"/>
            <a:ext cx="740227" cy="97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65D9F-BB55-4F3E-B74C-50C45B56182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493" y="1208719"/>
            <a:ext cx="9716508" cy="4753215"/>
          </a:xfrm>
        </p:spPr>
        <p:txBody>
          <a:bodyPr>
            <a:normAutofit/>
          </a:bodyPr>
          <a:lstStyle/>
          <a:p>
            <a:pPr algn="just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Used to test the ability of the source computer to reach a specified destination computer.</a:t>
            </a:r>
          </a:p>
          <a:p>
            <a:pPr marL="0" indent="0" algn="just">
              <a:buClr>
                <a:schemeClr val="accent2"/>
              </a:buClr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just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The ping command is usually used as a simple way verify that a computer can communicate over the network with another computer or network device.</a:t>
            </a:r>
          </a:p>
          <a:p>
            <a:pPr marL="0" indent="0" algn="just">
              <a:buClr>
                <a:schemeClr val="accent2"/>
              </a:buClr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just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Ex:</a:t>
            </a:r>
          </a:p>
          <a:p>
            <a:pPr marL="0" indent="0" algn="just">
              <a:buClr>
                <a:schemeClr val="accent2"/>
              </a:buClr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ping 10.48.3.2</a:t>
            </a:r>
          </a:p>
          <a:p>
            <a:pPr algn="just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42729"/>
                </a:solidFill>
                <a:effectLst/>
                <a:latin typeface="Lucida Sans" panose="020B0602030504020204" pitchFamily="34" charset="0"/>
              </a:rPr>
              <a:t>The two major pieces of information that the ping command provides are how many of responses are returned and how long it takes for them to return.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Lucida Sans" panose="020B0602030504020204" pitchFamily="34" charset="0"/>
              <a:cs typeface="Lucida Sans Unicode" panose="020B0602030504020204" pitchFamily="34" charset="0"/>
            </a:endParaRPr>
          </a:p>
          <a:p>
            <a:pPr algn="just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36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04802" y="6381749"/>
            <a:ext cx="4114800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IN" b="1" dirty="0">
                <a:solidFill>
                  <a:srgbClr val="002774"/>
                </a:solidFill>
              </a:rPr>
              <a:t>Web Technologies-ICT1153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b="1" smtClean="0">
                <a:solidFill>
                  <a:srgbClr val="002774"/>
                </a:solidFill>
              </a:rPr>
              <a:pPr/>
              <a:t>14</a:t>
            </a:fld>
            <a:endParaRPr lang="en-IN" b="1" dirty="0">
              <a:solidFill>
                <a:srgbClr val="002774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B6AE5A-6D29-410C-A01F-0BEF20BC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93" y="896066"/>
            <a:ext cx="8333222" cy="1147969"/>
          </a:xfrm>
        </p:spPr>
        <p:txBody>
          <a:bodyPr>
            <a:normAutofit fontScale="90000"/>
          </a:bodyPr>
          <a:lstStyle/>
          <a:p>
            <a:r>
              <a:rPr lang="en-US" sz="4600" dirty="0">
                <a:solidFill>
                  <a:srgbClr val="00277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Services of Internet</a:t>
            </a:r>
            <a:br>
              <a:rPr lang="en-US" alt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1028" name="Picture 4" descr="Image result for ruhuna university logo">
            <a:extLst>
              <a:ext uri="{FF2B5EF4-FFF2-40B4-BE49-F238E27FC236}">
                <a16:creationId xmlns:a16="http://schemas.microsoft.com/office/drawing/2014/main" id="{9FAABAD0-AE6D-4BA4-825C-EC93E252B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971" y="0"/>
            <a:ext cx="740227" cy="97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65D9F-BB55-4F3E-B74C-50C45B56182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493" y="1208719"/>
            <a:ext cx="9716508" cy="4753215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Electronic Mail (E Mail)</a:t>
            </a:r>
          </a:p>
          <a:p>
            <a:pPr lvl="1" algn="just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News Groups</a:t>
            </a:r>
          </a:p>
          <a:p>
            <a:pPr lvl="1" algn="just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File Transfer Protocol (FTP)</a:t>
            </a:r>
          </a:p>
          <a:p>
            <a:pPr lvl="1" algn="just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Internet Relay Chat (IRC)</a:t>
            </a:r>
          </a:p>
          <a:p>
            <a:pPr lvl="1" algn="just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Voice/Video Communication –Skype</a:t>
            </a:r>
          </a:p>
          <a:p>
            <a:pPr lvl="1" algn="just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Social Networks</a:t>
            </a:r>
          </a:p>
          <a:p>
            <a:pPr lvl="1" algn="just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Search Engines</a:t>
            </a:r>
          </a:p>
          <a:p>
            <a:pPr lvl="1" algn="just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Wikipedia</a:t>
            </a:r>
          </a:p>
          <a:p>
            <a:pPr algn="just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7" name="Picture 3" descr="C:\Users\Dell\Desktop\services01.jpg">
            <a:extLst>
              <a:ext uri="{FF2B5EF4-FFF2-40B4-BE49-F238E27FC236}">
                <a16:creationId xmlns:a16="http://schemas.microsoft.com/office/drawing/2014/main" id="{12C0D357-88CB-4DB8-8942-CD4CEF236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343" y="3923942"/>
            <a:ext cx="29972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99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04802" y="6381749"/>
            <a:ext cx="4114800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IN" b="1">
                <a:solidFill>
                  <a:srgbClr val="002774"/>
                </a:solidFill>
              </a:rPr>
              <a:t>Web Technologies-ICT1153</a:t>
            </a:r>
            <a:endParaRPr lang="en-IN" b="1" dirty="0">
              <a:solidFill>
                <a:srgbClr val="002774"/>
              </a:solidFill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b="1" smtClean="0">
                <a:solidFill>
                  <a:srgbClr val="002774"/>
                </a:solidFill>
              </a:rPr>
              <a:pPr/>
              <a:t>15</a:t>
            </a:fld>
            <a:endParaRPr lang="en-IN" b="1" dirty="0">
              <a:solidFill>
                <a:srgbClr val="002774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B6AE5A-6D29-410C-A01F-0BEF20BC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2" y="1515044"/>
            <a:ext cx="8333222" cy="114796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77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Internet Applications and Its Usage</a:t>
            </a:r>
            <a:br>
              <a:rPr lang="en-US" alt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1028" name="Picture 4" descr="Image result for ruhuna university logo">
            <a:extLst>
              <a:ext uri="{FF2B5EF4-FFF2-40B4-BE49-F238E27FC236}">
                <a16:creationId xmlns:a16="http://schemas.microsoft.com/office/drawing/2014/main" id="{9FAABAD0-AE6D-4BA4-825C-EC93E252B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971" y="0"/>
            <a:ext cx="740227" cy="97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65D9F-BB55-4F3E-B74C-50C45B56182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493" y="1951425"/>
            <a:ext cx="9716508" cy="4753215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Sending messages, videos, voice recordings using electronic mail, Internet telephone, chat and video conferencing.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Document sharing, information gathering using file transfer protocol.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Stay up to date with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news,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sports, weather and any current affairs. around the world with information updated daily, hourly or instantly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Can listen to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sounds and music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and watch digital movies.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buying and selling </a:t>
            </a:r>
            <a:endParaRPr lang="en-US" dirty="0">
              <a:solidFill>
                <a:schemeClr val="tx1">
                  <a:lumMod val="5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 channeling</a:t>
            </a:r>
            <a:endParaRPr lang="en-US" dirty="0">
              <a:solidFill>
                <a:schemeClr val="tx1">
                  <a:lumMod val="5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banking</a:t>
            </a:r>
            <a:endParaRPr lang="en-US" dirty="0">
              <a:solidFill>
                <a:schemeClr val="tx1">
                  <a:lumMod val="5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just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2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04802" y="6381749"/>
            <a:ext cx="4114800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IN" b="1">
                <a:solidFill>
                  <a:srgbClr val="002774"/>
                </a:solidFill>
              </a:rPr>
              <a:t>Web Technologies-ICT1153</a:t>
            </a:r>
            <a:endParaRPr lang="en-IN" b="1" dirty="0">
              <a:solidFill>
                <a:srgbClr val="002774"/>
              </a:solidFill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b="1" smtClean="0">
                <a:solidFill>
                  <a:srgbClr val="002774"/>
                </a:solidFill>
              </a:rPr>
              <a:pPr/>
              <a:t>16</a:t>
            </a:fld>
            <a:endParaRPr lang="en-IN" b="1" dirty="0">
              <a:solidFill>
                <a:srgbClr val="002774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B6AE5A-6D29-410C-A01F-0BEF20BC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7071"/>
            <a:ext cx="10644849" cy="1147969"/>
          </a:xfrm>
        </p:spPr>
        <p:txBody>
          <a:bodyPr>
            <a:normAutofit fontScale="90000"/>
          </a:bodyPr>
          <a:lstStyle/>
          <a:p>
            <a:br>
              <a:rPr lang="en-US" altLang="en-US" dirty="0">
                <a:latin typeface="Times New Roman" panose="02020603050405020304" pitchFamily="18" charset="0"/>
              </a:rPr>
            </a:b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Questions ???</a:t>
            </a:r>
            <a:br>
              <a:rPr lang="en-US" dirty="0"/>
            </a:br>
            <a:endParaRPr lang="en-US" dirty="0"/>
          </a:p>
        </p:txBody>
      </p:sp>
      <p:pic>
        <p:nvPicPr>
          <p:cNvPr id="1028" name="Picture 4" descr="Image result for ruhuna university logo">
            <a:extLst>
              <a:ext uri="{FF2B5EF4-FFF2-40B4-BE49-F238E27FC236}">
                <a16:creationId xmlns:a16="http://schemas.microsoft.com/office/drawing/2014/main" id="{9FAABAD0-AE6D-4BA4-825C-EC93E252B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971" y="0"/>
            <a:ext cx="740227" cy="97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questions  images cartoon">
            <a:extLst>
              <a:ext uri="{FF2B5EF4-FFF2-40B4-BE49-F238E27FC236}">
                <a16:creationId xmlns:a16="http://schemas.microsoft.com/office/drawing/2014/main" id="{B5B55D2C-98A6-4AE0-A1B3-C1D91D620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478" y="1775040"/>
            <a:ext cx="3962400" cy="294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62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/>
      </p:pic>
      <p:sp>
        <p:nvSpPr>
          <p:cNvPr id="18" name="Hexagon 17" descr="Solid dark colored hexagon in the middle of image accent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Thank You</a:t>
            </a:r>
            <a:r>
              <a:rPr lang="en-IN" b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endParaRPr lang="en-IN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8" name="Picture 4" descr="Image result for ruhuna university logo">
            <a:extLst>
              <a:ext uri="{FF2B5EF4-FFF2-40B4-BE49-F238E27FC236}">
                <a16:creationId xmlns:a16="http://schemas.microsoft.com/office/drawing/2014/main" id="{D9ACF19C-4385-41E8-80D7-687969ED2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971" y="0"/>
            <a:ext cx="740227" cy="97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lated image">
            <a:extLst>
              <a:ext uri="{FF2B5EF4-FFF2-40B4-BE49-F238E27FC236}">
                <a16:creationId xmlns:a16="http://schemas.microsoft.com/office/drawing/2014/main" id="{7796FF55-9D20-439B-B7C0-8825E8EF5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848" y="2809730"/>
            <a:ext cx="2064440" cy="137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6A12808-0CFE-4028-B0A1-26C32C3D8B8A}"/>
              </a:ext>
            </a:extLst>
          </p:cNvPr>
          <p:cNvSpPr txBox="1">
            <a:spLocks/>
          </p:cNvSpPr>
          <p:nvPr/>
        </p:nvSpPr>
        <p:spPr>
          <a:xfrm>
            <a:off x="304802" y="638174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002774"/>
                </a:solidFill>
              </a:rPr>
              <a:t>Web Technologies-ICT1153</a:t>
            </a:r>
            <a:endParaRPr lang="en-IN" b="1" dirty="0">
              <a:solidFill>
                <a:srgbClr val="002774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218699-C629-4144-A127-DAB2E6318F92}"/>
              </a:ext>
            </a:extLst>
          </p:cNvPr>
          <p:cNvSpPr txBox="1">
            <a:spLocks/>
          </p:cNvSpPr>
          <p:nvPr/>
        </p:nvSpPr>
        <p:spPr>
          <a:xfrm>
            <a:off x="11146971" y="6519544"/>
            <a:ext cx="74022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99F50C-BE38-4BD0-BA84-9B090E1F2B9B}" type="slidenum">
              <a:rPr lang="en-IN" b="1" smtClean="0">
                <a:solidFill>
                  <a:srgbClr val="002774"/>
                </a:solidFill>
              </a:rPr>
              <a:pPr/>
              <a:t>17</a:t>
            </a:fld>
            <a:endParaRPr lang="en-IN" b="1" dirty="0">
              <a:solidFill>
                <a:srgbClr val="0027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57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xagon 9" descr="Solid dark colored hexagon in the middle of image accent">
            <a:extLst>
              <a:ext uri="{FF2B5EF4-FFF2-40B4-BE49-F238E27FC236}">
                <a16:creationId xmlns:a16="http://schemas.microsoft.com/office/drawing/2014/main" id="{84367257-921F-4C31-9DD7-8B0616248FDF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6" name="Group 5" descr="Company initials and name grouped block">
            <a:extLst>
              <a:ext uri="{FF2B5EF4-FFF2-40B4-BE49-F238E27FC236}">
                <a16:creationId xmlns:a16="http://schemas.microsoft.com/office/drawing/2014/main" id="{91C1EA1C-1F3E-4109-905A-96F1DC0515BC}"/>
              </a:ext>
            </a:extLst>
          </p:cNvPr>
          <p:cNvGrpSpPr/>
          <p:nvPr/>
        </p:nvGrpSpPr>
        <p:grpSpPr>
          <a:xfrm>
            <a:off x="2955850" y="2855631"/>
            <a:ext cx="1881541" cy="1118752"/>
            <a:chOff x="2955850" y="2902286"/>
            <a:chExt cx="1881541" cy="111875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35BE9C-E4C1-41B7-ACD8-7ABEC8DF5F24}"/>
                </a:ext>
              </a:extLst>
            </p:cNvPr>
            <p:cNvSpPr txBox="1"/>
            <p:nvPr/>
          </p:nvSpPr>
          <p:spPr>
            <a:xfrm>
              <a:off x="3238428" y="2902286"/>
              <a:ext cx="1295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latin typeface="Arial Black" panose="020B0A04020102020204" pitchFamily="34" charset="0"/>
                </a:rPr>
                <a:t>FR</a:t>
              </a:r>
              <a:endParaRPr lang="en-IN" sz="6000" b="1" dirty="0">
                <a:latin typeface="Arial Black" panose="020B0A040201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052DBB-CC72-4F59-92CE-00AB25EFF3F6}"/>
                </a:ext>
              </a:extLst>
            </p:cNvPr>
            <p:cNvSpPr txBox="1"/>
            <p:nvPr/>
          </p:nvSpPr>
          <p:spPr>
            <a:xfrm>
              <a:off x="2955850" y="3713261"/>
              <a:ext cx="1881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284" y="3293013"/>
            <a:ext cx="8486085" cy="1779868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Introduction to </a:t>
            </a:r>
            <a:br>
              <a:rPr lang="en-US" sz="5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sz="5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Internet</a:t>
            </a:r>
            <a:br>
              <a:rPr lang="en-US" sz="5400" dirty="0"/>
            </a:br>
            <a:endParaRPr lang="en-IN" sz="5400" b="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3" name="Picture 4" descr="Image result for ruhuna university logo">
            <a:extLst>
              <a:ext uri="{FF2B5EF4-FFF2-40B4-BE49-F238E27FC236}">
                <a16:creationId xmlns:a16="http://schemas.microsoft.com/office/drawing/2014/main" id="{47F53124-C6AC-4D20-AEBF-CEC5655F2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1003" y="36993"/>
            <a:ext cx="789139" cy="97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Hexagon 11" descr="Solid dark colored hexagon in the middle of image accent">
            <a:extLst>
              <a:ext uri="{FF2B5EF4-FFF2-40B4-BE49-F238E27FC236}">
                <a16:creationId xmlns:a16="http://schemas.microsoft.com/office/drawing/2014/main" id="{1546137E-CECA-4163-955B-BE0E4B4C6BB7}"/>
              </a:ext>
            </a:extLst>
          </p:cNvPr>
          <p:cNvSpPr/>
          <p:nvPr/>
        </p:nvSpPr>
        <p:spPr>
          <a:xfrm rot="16200000">
            <a:off x="2690121" y="2437158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3565" y="1508958"/>
            <a:ext cx="10327038" cy="3352409"/>
          </a:xfrm>
        </p:spPr>
        <p:txBody>
          <a:bodyPr>
            <a:normAutofit/>
          </a:bodyPr>
          <a:lstStyle/>
          <a:p>
            <a:pPr marL="114300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Identify the fundamentals of Internet</a:t>
            </a:r>
          </a:p>
          <a:p>
            <a:pPr marL="114300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14300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Identify the basic concepts of networking 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sz="2900" dirty="0">
              <a:solidFill>
                <a:schemeClr val="tx2">
                  <a:lumMod val="10000"/>
                </a:schemeClr>
              </a:solidFill>
            </a:endParaRPr>
          </a:p>
          <a:p>
            <a:pPr algn="just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2">
                  <a:lumMod val="10000"/>
                </a:schemeClr>
              </a:solidFill>
            </a:endParaRPr>
          </a:p>
          <a:p>
            <a:pPr algn="just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04802" y="6381749"/>
            <a:ext cx="4114800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b="1">
                <a:solidFill>
                  <a:srgbClr val="002774"/>
                </a:solidFill>
              </a:rPr>
              <a:t>Web Technologies-ICT1153</a:t>
            </a:r>
            <a:endParaRPr lang="en-IN" b="1" dirty="0">
              <a:solidFill>
                <a:srgbClr val="002774"/>
              </a:solidFill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b="1" smtClean="0">
                <a:solidFill>
                  <a:srgbClr val="002774"/>
                </a:solidFill>
              </a:rPr>
              <a:pPr/>
              <a:t>3</a:t>
            </a:fld>
            <a:endParaRPr lang="en-IN" b="1" dirty="0">
              <a:solidFill>
                <a:srgbClr val="002774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B6AE5A-6D29-410C-A01F-0BEF20BC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93" y="360989"/>
            <a:ext cx="8333222" cy="1147969"/>
          </a:xfrm>
        </p:spPr>
        <p:txBody>
          <a:bodyPr>
            <a:normAutofit fontScale="90000"/>
          </a:bodyPr>
          <a:lstStyle/>
          <a:p>
            <a:r>
              <a:rPr lang="en-US" sz="4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Learning Objectives</a:t>
            </a:r>
            <a:br>
              <a:rPr lang="en-US" dirty="0"/>
            </a:br>
            <a:endParaRPr lang="en-US" dirty="0"/>
          </a:p>
        </p:txBody>
      </p:sp>
      <p:pic>
        <p:nvPicPr>
          <p:cNvPr id="1028" name="Picture 4" descr="Image result for ruhuna university logo">
            <a:extLst>
              <a:ext uri="{FF2B5EF4-FFF2-40B4-BE49-F238E27FC236}">
                <a16:creationId xmlns:a16="http://schemas.microsoft.com/office/drawing/2014/main" id="{9FAABAD0-AE6D-4BA4-825C-EC93E252B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971" y="0"/>
            <a:ext cx="740227" cy="97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Dell\Desktop\objective.jpg">
            <a:extLst>
              <a:ext uri="{FF2B5EF4-FFF2-40B4-BE49-F238E27FC236}">
                <a16:creationId xmlns:a16="http://schemas.microsoft.com/office/drawing/2014/main" id="{5D4FC977-102D-4451-9CD6-B5A6F4801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885" y="3185161"/>
            <a:ext cx="4523497" cy="339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IN" b="1">
                <a:solidFill>
                  <a:srgbClr val="002774"/>
                </a:solidFill>
              </a:rPr>
              <a:t>Web Technologies-ICT1153</a:t>
            </a:r>
            <a:endParaRPr lang="en-IN" b="1" dirty="0">
              <a:solidFill>
                <a:srgbClr val="002774"/>
              </a:solidFill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b="1" smtClean="0">
                <a:solidFill>
                  <a:srgbClr val="002774"/>
                </a:solidFill>
              </a:rPr>
              <a:pPr/>
              <a:t>4</a:t>
            </a:fld>
            <a:endParaRPr lang="en-IN" b="1" dirty="0">
              <a:solidFill>
                <a:srgbClr val="002774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B6AE5A-6D29-410C-A01F-0BEF20BC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93" y="523039"/>
            <a:ext cx="8333222" cy="114796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77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The Internet</a:t>
            </a:r>
            <a:br>
              <a:rPr lang="en-US" dirty="0"/>
            </a:br>
            <a:endParaRPr lang="en-US" dirty="0"/>
          </a:p>
        </p:txBody>
      </p:sp>
      <p:pic>
        <p:nvPicPr>
          <p:cNvPr id="1028" name="Picture 4" descr="Image result for ruhuna university logo">
            <a:extLst>
              <a:ext uri="{FF2B5EF4-FFF2-40B4-BE49-F238E27FC236}">
                <a16:creationId xmlns:a16="http://schemas.microsoft.com/office/drawing/2014/main" id="{9FAABAD0-AE6D-4BA4-825C-EC93E252B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971" y="0"/>
            <a:ext cx="740227" cy="97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DC41CD66-1D1B-470C-9530-3F8F821190E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3565" y="1244031"/>
            <a:ext cx="11568435" cy="4624556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solidFill>
                <a:schemeClr val="tx1">
                  <a:lumMod val="5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just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 global network of computers</a:t>
            </a:r>
          </a:p>
          <a:p>
            <a:pPr lvl="1" algn="just"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Network – A group of two or more computer systems linked together.</a:t>
            </a:r>
          </a:p>
          <a:p>
            <a:pPr marL="457200" lvl="1" indent="0" algn="just">
              <a:buClr>
                <a:schemeClr val="accent2"/>
              </a:buClr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just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Facilitates communications of all kinds among the users all around the world.</a:t>
            </a:r>
          </a:p>
          <a:p>
            <a:pPr marL="0" indent="0" algn="just">
              <a:buClr>
                <a:schemeClr val="accent2"/>
              </a:buClr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just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 the late 1960s, ARPA (the Advanced Research Projects Agency) proceeded to implement the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ARPANET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which eventually evolved into today’s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Internet.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indent="0">
              <a:buClr>
                <a:schemeClr val="accent2"/>
              </a:buClr>
              <a:buNone/>
            </a:pPr>
            <a:endParaRPr lang="en-IN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7" name="Picture 2" descr="C:\Users\Dulanjali Sewwandi\Desktop\ieQT2MM1gk7Ac3b21zMpeLRj.jpeg">
            <a:extLst>
              <a:ext uri="{FF2B5EF4-FFF2-40B4-BE49-F238E27FC236}">
                <a16:creationId xmlns:a16="http://schemas.microsoft.com/office/drawing/2014/main" id="{C925C90A-0EE2-4E4C-9BEA-0C82775EE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547016"/>
            <a:ext cx="3048000" cy="175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53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56628" y="1094655"/>
            <a:ext cx="10327038" cy="5903966"/>
          </a:xfrm>
        </p:spPr>
        <p:txBody>
          <a:bodyPr>
            <a:normAutofit fontScale="25000" lnSpcReduction="20000"/>
          </a:bodyPr>
          <a:lstStyle/>
          <a:p>
            <a:pPr lvl="1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</a:pPr>
            <a:endParaRPr lang="en-US" sz="2400" dirty="0">
              <a:solidFill>
                <a:schemeClr val="tx1">
                  <a:lumMod val="5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algn="just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en-US" sz="64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1969 - </a:t>
            </a:r>
            <a:r>
              <a:rPr lang="en-US" sz="6400" b="1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ARPA</a:t>
            </a:r>
            <a:r>
              <a:rPr lang="en-US" sz="64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(Advanced Research Projects Agency) goes online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en-US" sz="64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1972 - </a:t>
            </a:r>
            <a:r>
              <a:rPr lang="en-US" sz="6400" b="1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Electronic mail</a:t>
            </a:r>
            <a:r>
              <a:rPr lang="en-US" sz="64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is introduced</a:t>
            </a:r>
          </a:p>
          <a:p>
            <a:pPr lvl="0" algn="just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en-US" sz="64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1973 - </a:t>
            </a:r>
            <a:r>
              <a:rPr lang="en-US" sz="6400" b="1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Transmission Control Protocol/Internet Protocol (TCP/IP)</a:t>
            </a:r>
            <a:r>
              <a:rPr lang="en-US" sz="64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is designed and in 1983 it became the standard for communicating between computers over the Internet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en-US" sz="64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1984 - </a:t>
            </a:r>
            <a:r>
              <a:rPr lang="en-US" sz="6400" b="1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Domain Name System (DNS)</a:t>
            </a:r>
            <a:r>
              <a:rPr lang="en-US" sz="64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is established, with network addresses identified by extensions such as .com, .org, and .</a:t>
            </a:r>
            <a:r>
              <a:rPr lang="en-US" sz="6400" dirty="0" err="1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edu</a:t>
            </a:r>
            <a:r>
              <a:rPr lang="en-US" sz="64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en-US" sz="64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1989 - Tim Berners-Lee of CERN (European Laboratory for Particle Physics) developed </a:t>
            </a:r>
            <a:r>
              <a:rPr lang="en-US" sz="6400" b="1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World Wide Web</a:t>
            </a:r>
            <a:endParaRPr lang="en-US" sz="6400" dirty="0">
              <a:solidFill>
                <a:schemeClr val="tx1">
                  <a:lumMod val="5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en-US" sz="64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1998 - </a:t>
            </a:r>
            <a:r>
              <a:rPr lang="en-US" sz="6400" b="1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Google</a:t>
            </a:r>
            <a:r>
              <a:rPr lang="en-US" sz="64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arrived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en-US" sz="64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2001 - </a:t>
            </a:r>
            <a:r>
              <a:rPr lang="en-US" sz="6400" b="1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Wikipedia</a:t>
            </a:r>
            <a:r>
              <a:rPr lang="en-US" sz="64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created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en-US" sz="64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2003 - </a:t>
            </a:r>
            <a:r>
              <a:rPr lang="en-US" sz="6400" b="1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Skype</a:t>
            </a:r>
            <a:r>
              <a:rPr lang="en-US" sz="64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released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en-US" sz="64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2004 - </a:t>
            </a:r>
            <a:r>
              <a:rPr lang="en-US" sz="6400" b="1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Facebook</a:t>
            </a:r>
            <a:r>
              <a:rPr lang="en-US" sz="64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launched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en-US" sz="64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2005- </a:t>
            </a:r>
            <a:r>
              <a:rPr lang="en-US" sz="6400" b="1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YouTube</a:t>
            </a:r>
            <a:r>
              <a:rPr lang="en-US" sz="64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launched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en-US" sz="64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2010- 4G wireless network </a:t>
            </a:r>
          </a:p>
          <a:p>
            <a:pPr lvl="1">
              <a:buClr>
                <a:schemeClr val="accent2"/>
              </a:buClr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457200" lvl="1" indent="0">
              <a:buClr>
                <a:schemeClr val="accent2"/>
              </a:buClr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GB" dirty="0"/>
              <a:t> </a:t>
            </a:r>
            <a:endParaRPr lang="en-US" sz="2000" dirty="0">
              <a:effectLst/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04802" y="6381749"/>
            <a:ext cx="4114800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IN" b="1">
                <a:solidFill>
                  <a:srgbClr val="002774"/>
                </a:solidFill>
              </a:rPr>
              <a:t>Web Technologies-ICT1153</a:t>
            </a:r>
            <a:endParaRPr lang="en-IN" b="1" dirty="0">
              <a:solidFill>
                <a:srgbClr val="002774"/>
              </a:solidFill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b="1" smtClean="0">
                <a:solidFill>
                  <a:srgbClr val="002774"/>
                </a:solidFill>
              </a:rPr>
              <a:pPr/>
              <a:t>5</a:t>
            </a:fld>
            <a:endParaRPr lang="en-IN" b="1" dirty="0">
              <a:solidFill>
                <a:srgbClr val="002774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B6AE5A-6D29-410C-A01F-0BEF20BC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91" y="563558"/>
            <a:ext cx="8333222" cy="114796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77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Evolution of the Internet</a:t>
            </a:r>
            <a:br>
              <a:rPr lang="en-US" dirty="0"/>
            </a:br>
            <a:endParaRPr lang="en-US" dirty="0"/>
          </a:p>
        </p:txBody>
      </p:sp>
      <p:pic>
        <p:nvPicPr>
          <p:cNvPr id="1028" name="Picture 4" descr="Image result for ruhuna university logo">
            <a:extLst>
              <a:ext uri="{FF2B5EF4-FFF2-40B4-BE49-F238E27FC236}">
                <a16:creationId xmlns:a16="http://schemas.microsoft.com/office/drawing/2014/main" id="{9FAABAD0-AE6D-4BA4-825C-EC93E252B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971" y="0"/>
            <a:ext cx="740227" cy="97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52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04802" y="6381749"/>
            <a:ext cx="4114800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IN" b="1">
                <a:solidFill>
                  <a:srgbClr val="002774"/>
                </a:solidFill>
              </a:rPr>
              <a:t>Web Technologies-ICT1153</a:t>
            </a:r>
            <a:endParaRPr lang="en-IN" b="1" dirty="0">
              <a:solidFill>
                <a:srgbClr val="002774"/>
              </a:solidFill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b="1" smtClean="0">
                <a:solidFill>
                  <a:srgbClr val="002774"/>
                </a:solidFill>
              </a:rPr>
              <a:pPr/>
              <a:t>6</a:t>
            </a:fld>
            <a:endParaRPr lang="en-IN" b="1" dirty="0">
              <a:solidFill>
                <a:srgbClr val="002774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B6AE5A-6D29-410C-A01F-0BEF20BC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93" y="360989"/>
            <a:ext cx="8333222" cy="114796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77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Network</a:t>
            </a:r>
            <a:br>
              <a:rPr lang="en-US" dirty="0"/>
            </a:br>
            <a:endParaRPr lang="en-US" dirty="0"/>
          </a:p>
        </p:txBody>
      </p:sp>
      <p:pic>
        <p:nvPicPr>
          <p:cNvPr id="1028" name="Picture 4" descr="Image result for ruhuna university logo">
            <a:extLst>
              <a:ext uri="{FF2B5EF4-FFF2-40B4-BE49-F238E27FC236}">
                <a16:creationId xmlns:a16="http://schemas.microsoft.com/office/drawing/2014/main" id="{9FAABAD0-AE6D-4BA4-825C-EC93E252B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971" y="0"/>
            <a:ext cx="740227" cy="97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29D642-FE4B-4579-A87C-973C0BACB5D4}"/>
              </a:ext>
            </a:extLst>
          </p:cNvPr>
          <p:cNvSpPr/>
          <p:nvPr/>
        </p:nvSpPr>
        <p:spPr>
          <a:xfrm>
            <a:off x="304802" y="1359203"/>
            <a:ext cx="107383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3E0DE9-AE35-4C3E-9134-1049A0BD3B5A}"/>
              </a:ext>
            </a:extLst>
          </p:cNvPr>
          <p:cNvSpPr txBox="1"/>
          <p:nvPr/>
        </p:nvSpPr>
        <p:spPr>
          <a:xfrm>
            <a:off x="914400" y="1508958"/>
            <a:ext cx="1034442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algn="just">
              <a:spcBef>
                <a:spcPts val="58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 group of two or more computer systems linked together in order to,</a:t>
            </a:r>
          </a:p>
          <a:p>
            <a:pPr marL="800100" lvl="1" indent="-3429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share resources </a:t>
            </a:r>
          </a:p>
          <a:p>
            <a:pPr marL="800100" lvl="1" indent="-3429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exchange files</a:t>
            </a:r>
          </a:p>
          <a:p>
            <a:pPr marL="800100" lvl="1" indent="-3429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allow electronic communications</a:t>
            </a:r>
          </a:p>
          <a:p>
            <a:pPr lvl="1" algn="just">
              <a:buClr>
                <a:schemeClr val="accent2"/>
              </a:buClr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342900" indent="-342900" algn="just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The computers may be linked through cables, telephone lines, radio waves, satellites, or infrared light beams.</a:t>
            </a:r>
          </a:p>
          <a:p>
            <a:pPr algn="just">
              <a:buClr>
                <a:schemeClr val="accent2"/>
              </a:buClr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342900" indent="-342900" algn="just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Two very common types of networks,</a:t>
            </a:r>
          </a:p>
          <a:p>
            <a:pPr marL="800100" lvl="1" indent="-3429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LAN – Local Area Network</a:t>
            </a:r>
          </a:p>
          <a:p>
            <a:pPr marL="800100" lvl="1" indent="-3429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WAN – Wide Area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6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30241" y="1108593"/>
            <a:ext cx="10327038" cy="5037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Clr>
                <a:schemeClr val="accent2"/>
              </a:buClr>
              <a:buNone/>
            </a:pPr>
            <a:endParaRPr lang="en-GB" sz="20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04802" y="6381749"/>
            <a:ext cx="4114800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IN" b="1">
                <a:solidFill>
                  <a:srgbClr val="002774"/>
                </a:solidFill>
              </a:rPr>
              <a:t>Web Technologies-ICT1153</a:t>
            </a:r>
            <a:endParaRPr lang="en-IN" b="1" dirty="0">
              <a:solidFill>
                <a:srgbClr val="002774"/>
              </a:solidFill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b="1" smtClean="0">
                <a:solidFill>
                  <a:srgbClr val="002774"/>
                </a:solidFill>
              </a:rPr>
              <a:pPr/>
              <a:t>7</a:t>
            </a:fld>
            <a:endParaRPr lang="en-IN" b="1" dirty="0">
              <a:solidFill>
                <a:srgbClr val="002774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B6AE5A-6D29-410C-A01F-0BEF20BC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93" y="711844"/>
            <a:ext cx="9294839" cy="1147969"/>
          </a:xfrm>
        </p:spPr>
        <p:txBody>
          <a:bodyPr>
            <a:normAutofit fontScale="90000"/>
          </a:bodyPr>
          <a:lstStyle/>
          <a:p>
            <a:r>
              <a:rPr lang="en-US" sz="4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LAN</a:t>
            </a:r>
            <a:br>
              <a:rPr lang="en-US" dirty="0"/>
            </a:br>
            <a:endParaRPr lang="en-US" dirty="0"/>
          </a:p>
        </p:txBody>
      </p:sp>
      <p:pic>
        <p:nvPicPr>
          <p:cNvPr id="1028" name="Picture 4" descr="Image result for ruhuna university logo">
            <a:extLst>
              <a:ext uri="{FF2B5EF4-FFF2-40B4-BE49-F238E27FC236}">
                <a16:creationId xmlns:a16="http://schemas.microsoft.com/office/drawing/2014/main" id="{9FAABAD0-AE6D-4BA4-825C-EC93E252B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971" y="0"/>
            <a:ext cx="740227" cy="97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C09851-41EC-412D-8971-0BE7348B94E0}"/>
              </a:ext>
            </a:extLst>
          </p:cNvPr>
          <p:cNvSpPr txBox="1"/>
          <p:nvPr/>
        </p:nvSpPr>
        <p:spPr>
          <a:xfrm>
            <a:off x="819933" y="1608154"/>
            <a:ext cx="1032703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 network that is limited to a relatively small area</a:t>
            </a:r>
          </a:p>
          <a:p>
            <a:pPr marL="800100" lvl="1" indent="-3429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Ex: lab, school, building</a:t>
            </a:r>
          </a:p>
          <a:p>
            <a:pPr lvl="1" algn="just">
              <a:buClr>
                <a:schemeClr val="accent2"/>
              </a:buClr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342900" indent="-342900" algn="just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Two components</a:t>
            </a:r>
          </a:p>
          <a:p>
            <a:pPr marL="800100" lvl="1" indent="-3429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Servers :  Run continuously to provide services to the other computers on the network.</a:t>
            </a:r>
          </a:p>
          <a:p>
            <a:pPr marL="800100" lvl="1" indent="-3429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Workstation : Computers with a human user which interacts with the network through them.</a:t>
            </a:r>
          </a:p>
          <a:p>
            <a:endParaRPr lang="en-US" dirty="0"/>
          </a:p>
        </p:txBody>
      </p:sp>
      <p:pic>
        <p:nvPicPr>
          <p:cNvPr id="8" name="Picture 3" descr="C:\Users\Dulanjali Sewwandi\Desktop\lan.gif">
            <a:extLst>
              <a:ext uri="{FF2B5EF4-FFF2-40B4-BE49-F238E27FC236}">
                <a16:creationId xmlns:a16="http://schemas.microsoft.com/office/drawing/2014/main" id="{1F76438C-00DB-4CD3-93D4-A86BBAE39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760" y="4128548"/>
            <a:ext cx="3868621" cy="255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65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493" y="1484173"/>
            <a:ext cx="10327038" cy="4514170"/>
          </a:xfrm>
        </p:spPr>
        <p:txBody>
          <a:bodyPr>
            <a:normAutofit/>
          </a:bodyPr>
          <a:lstStyle/>
          <a:p>
            <a:pPr algn="just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Connect networks in larger geographic areas.</a:t>
            </a:r>
          </a:p>
          <a:p>
            <a:pPr lvl="1" algn="just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Ex: Florida, Sri Lanka, or the world</a:t>
            </a:r>
          </a:p>
          <a:p>
            <a:pPr algn="just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Dedicated cabling or satellite uplinks may be used to connect this type of global network.</a:t>
            </a:r>
          </a:p>
          <a:p>
            <a:pPr>
              <a:lnSpc>
                <a:spcPct val="11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altLang="en-US" sz="20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04802" y="6381749"/>
            <a:ext cx="4114800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IN" b="1">
                <a:solidFill>
                  <a:srgbClr val="002774"/>
                </a:solidFill>
              </a:rPr>
              <a:t>Web Technologies-ICT1153</a:t>
            </a:r>
            <a:endParaRPr lang="en-IN" b="1" dirty="0">
              <a:solidFill>
                <a:srgbClr val="002774"/>
              </a:solidFill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b="1" smtClean="0">
                <a:solidFill>
                  <a:srgbClr val="002774"/>
                </a:solidFill>
              </a:rPr>
              <a:pPr/>
              <a:t>8</a:t>
            </a:fld>
            <a:endParaRPr lang="en-IN" b="1" dirty="0">
              <a:solidFill>
                <a:srgbClr val="002774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B6AE5A-6D29-410C-A01F-0BEF20BC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2" y="402366"/>
            <a:ext cx="8333222" cy="114796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WAN</a:t>
            </a:r>
            <a:br>
              <a:rPr lang="en-US" dirty="0"/>
            </a:br>
            <a:endParaRPr lang="en-US" dirty="0"/>
          </a:p>
        </p:txBody>
      </p:sp>
      <p:pic>
        <p:nvPicPr>
          <p:cNvPr id="1028" name="Picture 4" descr="Image result for ruhuna university logo">
            <a:extLst>
              <a:ext uri="{FF2B5EF4-FFF2-40B4-BE49-F238E27FC236}">
                <a16:creationId xmlns:a16="http://schemas.microsoft.com/office/drawing/2014/main" id="{9FAABAD0-AE6D-4BA4-825C-EC93E252B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971" y="0"/>
            <a:ext cx="740227" cy="97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ulanjali Sewwandi\Desktop\WAN-connection.png">
            <a:extLst>
              <a:ext uri="{FF2B5EF4-FFF2-40B4-BE49-F238E27FC236}">
                <a16:creationId xmlns:a16="http://schemas.microsoft.com/office/drawing/2014/main" id="{26CF1E52-CCD5-4CCA-B94A-3116BFDCC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312" y="2940380"/>
            <a:ext cx="2819400" cy="341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46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04802" y="6381749"/>
            <a:ext cx="4114800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IN" b="1">
                <a:solidFill>
                  <a:srgbClr val="002774"/>
                </a:solidFill>
              </a:rPr>
              <a:t>Web Technologies-ICT1153</a:t>
            </a:r>
            <a:endParaRPr lang="en-IN" b="1" dirty="0">
              <a:solidFill>
                <a:srgbClr val="002774"/>
              </a:solidFill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b="1" smtClean="0">
                <a:solidFill>
                  <a:srgbClr val="002774"/>
                </a:solidFill>
              </a:rPr>
              <a:pPr/>
              <a:t>9</a:t>
            </a:fld>
            <a:endParaRPr lang="en-IN" b="1" dirty="0">
              <a:solidFill>
                <a:srgbClr val="002774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B6AE5A-6D29-410C-A01F-0BEF20BC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93" y="905493"/>
            <a:ext cx="8333222" cy="1147969"/>
          </a:xfrm>
        </p:spPr>
        <p:txBody>
          <a:bodyPr>
            <a:normAutofit fontScale="90000"/>
          </a:bodyPr>
          <a:lstStyle/>
          <a:p>
            <a:r>
              <a:rPr lang="en-US" sz="4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Packet Switching</a:t>
            </a:r>
            <a:br>
              <a:rPr lang="en-US" alt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1028" name="Picture 4" descr="Image result for ruhuna university logo">
            <a:extLst>
              <a:ext uri="{FF2B5EF4-FFF2-40B4-BE49-F238E27FC236}">
                <a16:creationId xmlns:a16="http://schemas.microsoft.com/office/drawing/2014/main" id="{9FAABAD0-AE6D-4BA4-825C-EC93E252B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971" y="0"/>
            <a:ext cx="740227" cy="97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65D9F-BB55-4F3E-B74C-50C45B56182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73712" y="1470050"/>
            <a:ext cx="9716508" cy="475321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 technique to allow multiple</a:t>
            </a:r>
            <a:r>
              <a:rPr lang="en-US" sz="2000" i="1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users to send and receive information simultaneously over the </a:t>
            </a:r>
            <a:r>
              <a:rPr lang="en-US" sz="2000" i="1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same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communications paths (ex: phone lines)</a:t>
            </a: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Greatly reduced transmission costs</a:t>
            </a: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Digital data is sent in small bundles called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packets</a:t>
            </a: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The packets contain </a:t>
            </a:r>
            <a:r>
              <a:rPr lang="en-US" sz="2000" i="1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address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  <a:r>
              <a:rPr lang="en-US" sz="2000" i="1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error-control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and </a:t>
            </a:r>
            <a:r>
              <a:rPr lang="en-US" sz="2000" i="1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sequencing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information</a:t>
            </a:r>
          </a:p>
          <a:p>
            <a:pPr lvl="1" algn="just">
              <a:lnSpc>
                <a:spcPct val="150000"/>
              </a:lnSpc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Address - Allow packets to be </a:t>
            </a:r>
            <a:r>
              <a:rPr lang="en-US" i="1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routed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to their destinations</a:t>
            </a:r>
          </a:p>
          <a:p>
            <a:pPr lvl="1" algn="just">
              <a:lnSpc>
                <a:spcPct val="150000"/>
              </a:lnSpc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Error-control – Handle the errors </a:t>
            </a:r>
          </a:p>
          <a:p>
            <a:pPr lvl="1" algn="just">
              <a:lnSpc>
                <a:spcPct val="150000"/>
              </a:lnSpc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Sequencing – Reassembling the packets</a:t>
            </a:r>
          </a:p>
          <a:p>
            <a:pPr algn="just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3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-03 Presentation Layout_CA - v6" id="{E989BABB-6CAC-4B7A-BEDD-AC8E941209AD}" vid="{8EB46C3B-1734-4DB1-861E-420A63F4C2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4D15D6-87BC-477C-8E91-9F90829C2FC8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elements/1.1/"/>
    <ds:schemaRef ds:uri="http://schemas.openxmlformats.org/package/2006/metadata/core-properties"/>
    <ds:schemaRef ds:uri="6dc4bcd6-49db-4c07-9060-8acfc67cef9f"/>
    <ds:schemaRef ds:uri="fb0879af-3eba-417a-a55a-ffe6dcd6ca7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TF00951641</Template>
  <TotalTime>0</TotalTime>
  <Words>876</Words>
  <Application>Microsoft Office PowerPoint</Application>
  <PresentationFormat>Widescreen</PresentationFormat>
  <Paragraphs>148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Gill Sans SemiBold</vt:lpstr>
      <vt:lpstr>Lucida Sans</vt:lpstr>
      <vt:lpstr>Lucida Sans Unicode</vt:lpstr>
      <vt:lpstr>Times New Roman</vt:lpstr>
      <vt:lpstr>Wingdings</vt:lpstr>
      <vt:lpstr>Office Theme</vt:lpstr>
      <vt:lpstr>Web Technologies </vt:lpstr>
      <vt:lpstr>Introduction to  Internet </vt:lpstr>
      <vt:lpstr>Learning Objectives </vt:lpstr>
      <vt:lpstr>The Internet </vt:lpstr>
      <vt:lpstr>Evolution of the Internet </vt:lpstr>
      <vt:lpstr>Network </vt:lpstr>
      <vt:lpstr>LAN </vt:lpstr>
      <vt:lpstr>WAN </vt:lpstr>
      <vt:lpstr>Packet Switching  </vt:lpstr>
      <vt:lpstr>TCP/IP  </vt:lpstr>
      <vt:lpstr>Internet Protocol Address  </vt:lpstr>
      <vt:lpstr>IP Address of Your Computer  </vt:lpstr>
      <vt:lpstr>‘ping’ Command  </vt:lpstr>
      <vt:lpstr>Services of Internet  </vt:lpstr>
      <vt:lpstr>Internet Applications and Its Usage  </vt:lpstr>
      <vt:lpstr> Questions ??? 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2018-11-12T17:49:57Z</dcterms:created>
  <dcterms:modified xsi:type="dcterms:W3CDTF">2022-02-14T12:12:40Z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