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075-201F-4CD1-8BE1-60E07DE04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8C2E1-24DA-4988-A867-81F5C94FC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28A6-25FF-489F-B286-0B4104C5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D3E9-17EE-40C7-9078-740C9F9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FE7B-2518-459E-829E-5DBF6150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9974-96B5-43BE-98B3-5D8C95BE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3A554-A257-4F62-8144-B76545CC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9D42-A660-4FF8-847B-2E8FB0D5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998AF-249C-40EE-95EC-0C2A377C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0C6D-57DF-402F-83E6-77F1BB31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63F59-996F-4119-B2C8-1EBA22295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825B4-E702-4C86-B421-1EBE77C1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2C3F-0AE9-4B82-A4EF-E4C54825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2347-D56E-477E-80E5-5D17894A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7131-973C-4B72-9F22-830BA381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E3CA-578B-4AE6-B2F6-C93549A0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7451-7C38-418E-B318-67E0080B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7A5C-BBD4-4E2A-B3A6-56C7766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361A-6ED5-43C8-BA53-DBB45D32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DAA0-8DD5-43D4-A497-693944EE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B5E2-5E12-46B1-8E41-D78A4A3B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EE45-EF1E-42AD-AE33-27BF7699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C0C1-B24A-47FE-922A-623E020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6333-A4D3-44B0-AB23-30241139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C0C9-D010-430D-B377-F6FA2CB3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CB60-5FEC-4491-951B-E45564BA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A4DE-3348-499D-B04B-05AFADFA9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EA4E-26B8-450A-A384-6A6A0441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96CA-A618-4521-9F09-807EB5BC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8FDB1-5ACD-4D6D-B4F3-E37D30CC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70D4-CFAF-46E7-86F6-5BC2038A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B84-3A87-4FE1-A22F-E8D20B7E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5CF3-0A68-4F92-A3AA-6FF83CF6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55BCF-B0DC-4AB9-825D-4AB115F99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6D2B6-6CD1-4856-AD0A-334AFB396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627D2-626B-4ADC-9C29-77CBB4011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C0D57-BF03-4B6A-B212-5A58AFE3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A498A-4DA9-4C0A-8D34-622730A5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59D70-5CC2-4C74-A7E6-52EDA4C0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5743-F923-4543-A9D7-26AD757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0759F-CE38-44AE-A9E6-061EDC3F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DB915-951D-4C4F-A442-AC3C8991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40029-3914-415A-A619-473AF6BF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3B980-860A-41D8-BB7C-D666EB27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9D83-1D83-42E4-A890-1C967586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8690-0E3E-411B-BB85-DDA79304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DF-9979-4BE0-AF50-544619E5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80CE-EE91-435F-8458-A2F35310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A2E9-D41C-4330-AC67-723F9918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3BF2-7386-49D6-ABE1-3A63F25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8604-07AB-4E5E-A4C6-B648C320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EEAD7-1B56-40FE-9794-7D9D4B9B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5D9D-3812-4974-B37F-C7DCEF12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3F37A-DB08-4034-95E4-1C268E3F4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9D0D-B043-4236-9A4E-C82447F3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3ECC-FC31-4E95-AB47-1C370AF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28F0-3B3B-4B55-96C4-ADB15073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2B43-F70B-4ABF-A5E8-07D6D207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9AEB6-EAA3-4E9F-A435-A3919583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3014-3A3F-423D-A58B-DD6B5B70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F641-C27B-4D69-B6B4-E519D9D9B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A515-482F-4B6D-B490-D19504F67FB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5E3D-0D01-444B-89C0-B65B4E17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F28D-8993-4434-97C1-FBC45F8C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00FA-C884-4087-9F8D-3997B1857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A693-001E-4529-90D4-905266CF3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41717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D1A1-2902-4616-B57E-F47F5B9F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 – Mean field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1E45C-AD67-495E-AEF5-B64EBF2B9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0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Variational inference 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that maximizes ELBO which is still a very hard problem.</a:t>
                </a:r>
              </a:p>
              <a:p>
                <a:r>
                  <a:rPr lang="en-US" dirty="0"/>
                  <a:t>Because we don’t know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pick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as large as possible.</a:t>
                </a:r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a joint distribution over all parameters.</a:t>
                </a:r>
              </a:p>
              <a:p>
                <a:r>
                  <a:rPr lang="en-US" dirty="0"/>
                  <a:t>Solution is to assume the variables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approximation framework, developed in physics is called </a:t>
                </a:r>
                <a:r>
                  <a:rPr lang="en-US" dirty="0">
                    <a:solidFill>
                      <a:srgbClr val="FF0000"/>
                    </a:solidFill>
                  </a:rPr>
                  <a:t>mean-field theory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In mean field variational inference, we assume that the variational family factorizes.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1E45C-AD67-495E-AEF5-B64EBF2B9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0520"/>
              </a:xfrm>
              <a:blipFill>
                <a:blip r:embed="rId2"/>
                <a:stretch>
                  <a:fillRect l="-1043" t="-2973" r="-1101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09826B-A13E-486E-8420-94229DEFAAF0}"/>
                  </a:ext>
                </a:extLst>
              </p:cNvPr>
              <p:cNvSpPr/>
              <p:nvPr/>
            </p:nvSpPr>
            <p:spPr>
              <a:xfrm>
                <a:off x="8912747" y="646391"/>
                <a:ext cx="2441053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09826B-A13E-486E-8420-94229DEF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47" y="646391"/>
                <a:ext cx="2441053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32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482D-C31B-4535-B627-D834B4AC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672" cy="1325563"/>
          </a:xfrm>
        </p:spPr>
        <p:txBody>
          <a:bodyPr/>
          <a:lstStyle/>
          <a:p>
            <a:r>
              <a:rPr lang="en-US" dirty="0"/>
              <a:t>Variational Inference – Factorized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01EA-72C2-48B6-980E-7F92E8773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397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Objective is to maximized the ELBO  to minimized the KL distance </a:t>
                </a:r>
              </a:p>
              <a:p>
                <a:r>
                  <a:rPr lang="en-US" dirty="0"/>
                  <a:t> 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have: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=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Now suppose that we keep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}fixed, and optimize the lower bound with respect to all possible forms of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</m:e>
                                </m:func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201EA-72C2-48B6-980E-7F92E8773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397500"/>
              </a:xfrm>
              <a:blipFill>
                <a:blip r:embed="rId2"/>
                <a:stretch>
                  <a:fillRect l="-1043" t="-192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F6917C-2368-4830-A441-ACA7B2D55744}"/>
                  </a:ext>
                </a:extLst>
              </p:cNvPr>
              <p:cNvSpPr/>
              <p:nvPr/>
            </p:nvSpPr>
            <p:spPr>
              <a:xfrm>
                <a:off x="7703478" y="2423334"/>
                <a:ext cx="2483821" cy="461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F6917C-2368-4830-A441-ACA7B2D55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478" y="2423334"/>
                <a:ext cx="2483821" cy="461986"/>
              </a:xfrm>
              <a:prstGeom prst="rect">
                <a:avLst/>
              </a:prstGeom>
              <a:blipFill>
                <a:blip r:embed="rId3"/>
                <a:stretch>
                  <a:fillRect l="-737" t="-132000" r="-5160" b="-19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EB52B-40A4-41E8-91D9-566E1F722FF9}"/>
                  </a:ext>
                </a:extLst>
              </p:cNvPr>
              <p:cNvSpPr/>
              <p:nvPr/>
            </p:nvSpPr>
            <p:spPr>
              <a:xfrm>
                <a:off x="7703478" y="3802442"/>
                <a:ext cx="3839834" cy="34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EB52B-40A4-41E8-91D9-566E1F722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478" y="3802442"/>
                <a:ext cx="3839834" cy="340478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1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BC85-B506-49B4-BD16-DDA4BA32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7474" cy="1325563"/>
          </a:xfrm>
        </p:spPr>
        <p:txBody>
          <a:bodyPr/>
          <a:lstStyle/>
          <a:p>
            <a:r>
              <a:rPr lang="en-US" dirty="0"/>
              <a:t>Variational Inference – Factorized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FB12-1FE4-4328-99BD-E7D9479DC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</m:e>
                                </m:func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where we denote a new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+const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optimization is easily done by recognizing that: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)||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So the maximum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occurs when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FB12-1FE4-4328-99BD-E7D9479DC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5032375"/>
              </a:xfrm>
              <a:blipFill>
                <a:blip r:embed="rId2"/>
                <a:stretch>
                  <a:fillRect l="-967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2DED284-B79B-48B8-AB0B-4863048F9684}"/>
              </a:ext>
            </a:extLst>
          </p:cNvPr>
          <p:cNvSpPr/>
          <p:nvPr/>
        </p:nvSpPr>
        <p:spPr>
          <a:xfrm>
            <a:off x="2626963" y="1759058"/>
            <a:ext cx="3246895" cy="47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B3E-5EAF-4682-98DD-D3F274325BF3}"/>
              </a:ext>
            </a:extLst>
          </p:cNvPr>
          <p:cNvSpPr/>
          <p:nvPr/>
        </p:nvSpPr>
        <p:spPr>
          <a:xfrm>
            <a:off x="2686374" y="2287991"/>
            <a:ext cx="2567551" cy="40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7CC18-5046-4FFD-AF2C-1D2C60F05037}"/>
              </a:ext>
            </a:extLst>
          </p:cNvPr>
          <p:cNvSpPr/>
          <p:nvPr/>
        </p:nvSpPr>
        <p:spPr>
          <a:xfrm>
            <a:off x="2686375" y="2737441"/>
            <a:ext cx="1482670" cy="40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C861-45A5-4E4D-AA1F-58EBBB3D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932" cy="1325563"/>
          </a:xfrm>
        </p:spPr>
        <p:txBody>
          <a:bodyPr/>
          <a:lstStyle/>
          <a:p>
            <a:r>
              <a:rPr lang="en-US" dirty="0"/>
              <a:t>Variational Inference –Maximizing Lower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F6958-0CDE-4D0F-87B1-C4D2D3311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721" y="1547446"/>
                <a:ext cx="11840705" cy="5106571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)||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So the minimum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occurs when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Like wise we can find other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/>
                  <a:t>, … 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set of these equations for j=1,…,m represent the set of consistency conditions for the maximum of the lower bound subject to factorization constraint.</a:t>
                </a:r>
              </a:p>
              <a:p>
                <a:r>
                  <a:rPr lang="en-US" dirty="0"/>
                  <a:t>To obtain a solution, we initialize all of the factors and then cycle through factors, replacing each in tern with a revised estimate.</a:t>
                </a:r>
              </a:p>
              <a:p>
                <a:r>
                  <a:rPr lang="en-US" dirty="0"/>
                  <a:t>Convergence is guaranteed because the bound is convex with respect to each of the individual factors.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F6958-0CDE-4D0F-87B1-C4D2D3311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721" y="1547446"/>
                <a:ext cx="11840705" cy="5106571"/>
              </a:xfrm>
              <a:blipFill>
                <a:blip r:embed="rId2"/>
                <a:stretch>
                  <a:fillRect l="-669" t="-597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6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F0FE-A9E9-48D5-95D8-0CF77DC9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two KLs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55452-1903-4026-B109-AE1C70A1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38" y="1644968"/>
            <a:ext cx="7800975" cy="425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5564D-03D9-42D5-AA7A-7492AD7F3B48}"/>
              </a:ext>
            </a:extLst>
          </p:cNvPr>
          <p:cNvSpPr txBox="1"/>
          <p:nvPr/>
        </p:nvSpPr>
        <p:spPr>
          <a:xfrm>
            <a:off x="2546252" y="6123543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Approximation is too compact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F802-EFC4-483A-98AF-A9C0B13B09AF}"/>
              </a:ext>
            </a:extLst>
          </p:cNvPr>
          <p:cNvSpPr txBox="1"/>
          <p:nvPr/>
        </p:nvSpPr>
        <p:spPr>
          <a:xfrm>
            <a:off x="6590168" y="6123543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Approximation is too spread</a:t>
            </a:r>
          </a:p>
        </p:txBody>
      </p:sp>
    </p:spTree>
    <p:extLst>
      <p:ext uri="{BB962C8B-B14F-4D97-AF65-F5344CB8AC3E}">
        <p14:creationId xmlns:p14="http://schemas.microsoft.com/office/powerpoint/2010/main" val="329478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13BF-B5E8-4CAE-82A8-5CA2795B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Multimodal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DD9D8-5737-4CEB-AD01-09C210F98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1690688"/>
            <a:ext cx="7181850" cy="280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56E40-EECC-4146-9FD2-1FEF9F11990C}"/>
              </a:ext>
            </a:extLst>
          </p:cNvPr>
          <p:cNvSpPr txBox="1"/>
          <p:nvPr/>
        </p:nvSpPr>
        <p:spPr>
          <a:xfrm>
            <a:off x="225083" y="5167312"/>
            <a:ext cx="1208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the true posterior will often be </a:t>
            </a:r>
            <a:r>
              <a:rPr lang="en-US" sz="2400" dirty="0" err="1"/>
              <a:t>mutlimodal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KL(q||p) will tend to find a single mode, whereas KL(p||q) will average across all of the modes. </a:t>
            </a:r>
          </a:p>
        </p:txBody>
      </p:sp>
    </p:spTree>
    <p:extLst>
      <p:ext uri="{BB962C8B-B14F-4D97-AF65-F5344CB8AC3E}">
        <p14:creationId xmlns:p14="http://schemas.microsoft.com/office/powerpoint/2010/main" val="4354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65B-3C1B-4EAE-B2FE-10E85C97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435" y="2766218"/>
            <a:ext cx="2763129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808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A9E2-2F71-4730-B222-BB1CEA47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AC3C-0916-446E-8BD9-A0CB60B1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Boxes</a:t>
            </a:r>
          </a:p>
          <a:p>
            <a:r>
              <a:rPr lang="en-US" dirty="0"/>
              <a:t>Cannot identify ‘unusual’ data</a:t>
            </a:r>
          </a:p>
          <a:p>
            <a:r>
              <a:rPr lang="en-US" dirty="0"/>
              <a:t>Don’t provide error bounds on predictions</a:t>
            </a:r>
          </a:p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351488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3B5-F4B3-418B-8226-29D67CF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limitations exist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E7AA1-2715-4105-B3F2-7F2AD5C26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Stochastic gradient descent (SGD):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𝑙𝑎𝑚𝑏𝑑𝑎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SGD only gives us a (locally) optimal solution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E7AA1-2715-4105-B3F2-7F2AD5C26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43DC32-FA6C-4B4C-8D75-54072DC9B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4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3B5-F4B3-418B-8226-29D67CF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had a probability distribution for </a:t>
            </a:r>
            <a:r>
              <a:rPr lang="en-US" b="1" dirty="0"/>
              <a:t>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7AA1-2715-4105-B3F2-7F2AD5C2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modification could help in several ways such as </a:t>
            </a:r>
          </a:p>
          <a:p>
            <a:pPr lvl="1"/>
            <a:r>
              <a:rPr lang="en-US" dirty="0"/>
              <a:t>Introduce error bars</a:t>
            </a:r>
          </a:p>
          <a:p>
            <a:pPr lvl="1"/>
            <a:r>
              <a:rPr lang="en-US" dirty="0"/>
              <a:t>Helps to reduce overfitting</a:t>
            </a:r>
          </a:p>
          <a:p>
            <a:pPr lvl="1"/>
            <a:r>
              <a:rPr lang="en-US" dirty="0"/>
              <a:t>May help detecting ‘unusual’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A08D2-88E7-4BE4-963B-EE1D99E6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20" y="3851260"/>
            <a:ext cx="3319680" cy="24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A47C-071E-42B4-A087-5B58740D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213C7-AB88-4416-B775-1089D508D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we’re given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probabilistic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reasonable prior over the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Training stage: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𝑑𝑍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Testing stage: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Bayesian learning results in an </a:t>
                </a:r>
                <a:r>
                  <a:rPr lang="en-US" b="1" dirty="0"/>
                  <a:t>ensemble </a:t>
                </a:r>
                <a:r>
                  <a:rPr lang="en-US" dirty="0"/>
                  <a:t>of classifiers.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213C7-AB88-4416-B775-1089D508D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F23815D-8AFA-4D9E-B2FF-3DA79391204F}"/>
              </a:ext>
            </a:extLst>
          </p:cNvPr>
          <p:cNvSpPr/>
          <p:nvPr/>
        </p:nvSpPr>
        <p:spPr>
          <a:xfrm>
            <a:off x="3207026" y="4043494"/>
            <a:ext cx="2606545" cy="284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DBBBE-C342-4556-ADF0-1184D5D10F1B}"/>
              </a:ext>
            </a:extLst>
          </p:cNvPr>
          <p:cNvSpPr/>
          <p:nvPr/>
        </p:nvSpPr>
        <p:spPr>
          <a:xfrm>
            <a:off x="3717722" y="4885138"/>
            <a:ext cx="3614256" cy="383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48085-4256-4486-9F31-8943CD7281FC}"/>
              </a:ext>
            </a:extLst>
          </p:cNvPr>
          <p:cNvSpPr txBox="1"/>
          <p:nvPr/>
        </p:nvSpPr>
        <p:spPr>
          <a:xfrm>
            <a:off x="4924337" y="4422114"/>
            <a:ext cx="19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Usually intractable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78CFA9-31C3-4F7B-838D-A60047BFA361}"/>
              </a:ext>
            </a:extLst>
          </p:cNvPr>
          <p:cNvCxnSpPr/>
          <p:nvPr/>
        </p:nvCxnSpPr>
        <p:spPr>
          <a:xfrm flipH="1">
            <a:off x="5989983" y="4161183"/>
            <a:ext cx="134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7F7B05-73CE-4BDA-9F24-D89F85F99DE8}"/>
                  </a:ext>
                </a:extLst>
              </p:cNvPr>
              <p:cNvSpPr txBox="1"/>
              <p:nvPr/>
            </p:nvSpPr>
            <p:spPr>
              <a:xfrm>
                <a:off x="7478778" y="3963981"/>
                <a:ext cx="282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marginal distribution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7F7B05-73CE-4BDA-9F24-D89F85F99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778" y="3963981"/>
                <a:ext cx="2820900" cy="369332"/>
              </a:xfrm>
              <a:prstGeom prst="rect">
                <a:avLst/>
              </a:prstGeom>
              <a:blipFill>
                <a:blip r:embed="rId3"/>
                <a:stretch>
                  <a:fillRect t="-8197" r="-1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387D54-1984-4D36-8BAF-0F8CA9063AFA}"/>
              </a:ext>
            </a:extLst>
          </p:cNvPr>
          <p:cNvSpPr txBox="1"/>
          <p:nvPr/>
        </p:nvSpPr>
        <p:spPr>
          <a:xfrm>
            <a:off x="8030818" y="566241"/>
            <a:ext cx="322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training data</a:t>
            </a:r>
          </a:p>
          <a:p>
            <a:r>
              <a:rPr lang="en-US" dirty="0"/>
              <a:t>Y : training target</a:t>
            </a:r>
          </a:p>
          <a:p>
            <a:r>
              <a:rPr lang="en-US" dirty="0"/>
              <a:t>Z : Model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2457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FE8-F6D5-4D68-9AA2-13E244F7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82BE-BA9A-49C8-9121-D38A2E29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08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Metropolis Hasting (Exact approximation)</a:t>
            </a:r>
          </a:p>
          <a:p>
            <a:pPr lvl="1"/>
            <a:r>
              <a:rPr lang="en-US" dirty="0"/>
              <a:t>Solution by sampling</a:t>
            </a:r>
          </a:p>
          <a:p>
            <a:pPr lvl="1"/>
            <a:r>
              <a:rPr lang="en-US" dirty="0"/>
              <a:t>More accurate</a:t>
            </a:r>
          </a:p>
          <a:p>
            <a:pPr lvl="1"/>
            <a:r>
              <a:rPr lang="en-US" dirty="0"/>
              <a:t>Take longer to compute</a:t>
            </a:r>
          </a:p>
          <a:p>
            <a:r>
              <a:rPr lang="en-US" dirty="0"/>
              <a:t>Variational Inference (good approximation)</a:t>
            </a:r>
          </a:p>
          <a:p>
            <a:pPr lvl="1"/>
            <a:r>
              <a:rPr lang="en-US" dirty="0"/>
              <a:t>Deterministic solution</a:t>
            </a:r>
          </a:p>
          <a:p>
            <a:pPr lvl="1"/>
            <a:r>
              <a:rPr lang="en-US" dirty="0"/>
              <a:t>Less accurate</a:t>
            </a:r>
          </a:p>
          <a:p>
            <a:pPr lvl="1"/>
            <a:r>
              <a:rPr lang="en-US" dirty="0"/>
              <a:t>Take less time to compute</a:t>
            </a:r>
          </a:p>
          <a:p>
            <a:r>
              <a:rPr lang="en-US" dirty="0"/>
              <a:t>Laplace Approximation (poor approximation)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Much less accurate</a:t>
            </a:r>
          </a:p>
          <a:p>
            <a:pPr lvl="1"/>
            <a:r>
              <a:rPr lang="en-US" dirty="0"/>
              <a:t>Takes little time to compute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5CBE0-E348-41A9-98B4-29A2DD1C164B}"/>
              </a:ext>
            </a:extLst>
          </p:cNvPr>
          <p:cNvSpPr/>
          <p:nvPr/>
        </p:nvSpPr>
        <p:spPr>
          <a:xfrm>
            <a:off x="838200" y="3220278"/>
            <a:ext cx="6795052" cy="1497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B6FA-5E4F-4724-A408-F5759950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variational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88E6-53AE-4898-8586-BF6C3D40F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create a variational distribution over the latent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the settings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close to the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Variational inference turns this problem into </a:t>
                </a:r>
                <a:r>
                  <a:rPr lang="en-US" b="1" dirty="0"/>
                  <a:t>optimization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188E6-53AE-4898-8586-BF6C3D40F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110E98-31C5-4831-BAEE-B9C96C16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53" y="3730625"/>
            <a:ext cx="5457825" cy="2581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C3F3B0-E183-476E-A960-4C7711140FCA}"/>
                  </a:ext>
                </a:extLst>
              </p:cNvPr>
              <p:cNvSpPr txBox="1"/>
              <p:nvPr/>
            </p:nvSpPr>
            <p:spPr>
              <a:xfrm>
                <a:off x="5872706" y="6311900"/>
                <a:ext cx="6319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Variational family of distributions over the latent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C3F3B0-E183-476E-A960-4C771114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06" y="6311900"/>
                <a:ext cx="6319294" cy="369332"/>
              </a:xfrm>
              <a:prstGeom prst="rect">
                <a:avLst/>
              </a:prstGeom>
              <a:blipFill>
                <a:blip r:embed="rId4"/>
                <a:stretch>
                  <a:fillRect l="-7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2EEBFA-A080-4B65-BEE4-6A1048E4EC8E}"/>
              </a:ext>
            </a:extLst>
          </p:cNvPr>
          <p:cNvCxnSpPr/>
          <p:nvPr/>
        </p:nvCxnSpPr>
        <p:spPr>
          <a:xfrm flipH="1" flipV="1">
            <a:off x="6677891" y="5749636"/>
            <a:ext cx="1274618" cy="56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66EEDD-E808-42F9-B54F-613668FD76FA}"/>
              </a:ext>
            </a:extLst>
          </p:cNvPr>
          <p:cNvCxnSpPr/>
          <p:nvPr/>
        </p:nvCxnSpPr>
        <p:spPr>
          <a:xfrm flipV="1">
            <a:off x="4724400" y="5021262"/>
            <a:ext cx="1704109" cy="57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188D70-183A-4BC3-96F2-961482B860D5}"/>
              </a:ext>
            </a:extLst>
          </p:cNvPr>
          <p:cNvSpPr txBox="1"/>
          <p:nvPr/>
        </p:nvSpPr>
        <p:spPr>
          <a:xfrm rot="20459761">
            <a:off x="5037428" y="5266433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19514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853-BAE3-4E63-92F1-29BCAA41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F43A6-4495-42BF-B74F-D705760CB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KL divergence to measure the similarity (distance) between the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F43A6-4495-42BF-B74F-D705760CB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B2FAAF-B284-46AD-B1A9-A91D676D05D4}"/>
              </a:ext>
            </a:extLst>
          </p:cNvPr>
          <p:cNvCxnSpPr/>
          <p:nvPr/>
        </p:nvCxnSpPr>
        <p:spPr>
          <a:xfrm flipH="1">
            <a:off x="5503178" y="2894202"/>
            <a:ext cx="98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84C17-D342-41A4-BA0B-A71F65C547F2}"/>
                  </a:ext>
                </a:extLst>
              </p:cNvPr>
              <p:cNvSpPr txBox="1"/>
              <p:nvPr/>
            </p:nvSpPr>
            <p:spPr>
              <a:xfrm>
                <a:off x="6560190" y="2559655"/>
                <a:ext cx="1956561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084C17-D342-41A4-BA0B-A71F65C5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90" y="2559655"/>
                <a:ext cx="1956561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97C41-E975-4F48-838D-15A065A63D59}"/>
                  </a:ext>
                </a:extLst>
              </p:cNvPr>
              <p:cNvSpPr txBox="1"/>
              <p:nvPr/>
            </p:nvSpPr>
            <p:spPr>
              <a:xfrm>
                <a:off x="2701255" y="5230454"/>
                <a:ext cx="2457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ELBO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(Evidence Lower Bound)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97C41-E975-4F48-838D-15A065A63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55" y="5230454"/>
                <a:ext cx="2457975" cy="646331"/>
              </a:xfrm>
              <a:prstGeom prst="rect">
                <a:avLst/>
              </a:prstGeom>
              <a:blipFill>
                <a:blip r:embed="rId4"/>
                <a:stretch>
                  <a:fillRect l="-1737" t="-4717" r="-19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8F18B8-57DB-4939-B417-90B8521A3BA7}"/>
              </a:ext>
            </a:extLst>
          </p:cNvPr>
          <p:cNvSpPr txBox="1"/>
          <p:nvPr/>
        </p:nvSpPr>
        <p:spPr>
          <a:xfrm>
            <a:off x="1367054" y="52304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F46CA-F9AC-41C8-BF5E-C4308130C086}"/>
              </a:ext>
            </a:extLst>
          </p:cNvPr>
          <p:cNvSpPr txBox="1"/>
          <p:nvPr/>
        </p:nvSpPr>
        <p:spPr>
          <a:xfrm>
            <a:off x="5503178" y="5230454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72DF8-98DA-4B04-9F63-17908C4AF5E3}"/>
              </a:ext>
            </a:extLst>
          </p:cNvPr>
          <p:cNvSpPr txBox="1"/>
          <p:nvPr/>
        </p:nvSpPr>
        <p:spPr>
          <a:xfrm>
            <a:off x="2298582" y="5230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26A2C-5748-49B6-8847-4082DADADDD6}"/>
              </a:ext>
            </a:extLst>
          </p:cNvPr>
          <p:cNvSpPr txBox="1"/>
          <p:nvPr/>
        </p:nvSpPr>
        <p:spPr>
          <a:xfrm>
            <a:off x="5192786" y="5230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49012-0648-4D01-AE94-BEC4EC80C7B4}"/>
              </a:ext>
            </a:extLst>
          </p:cNvPr>
          <p:cNvSpPr/>
          <p:nvPr/>
        </p:nvSpPr>
        <p:spPr>
          <a:xfrm>
            <a:off x="1233182" y="5150840"/>
            <a:ext cx="5511567" cy="84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D43F0-3F02-4DC0-9D90-A073F62FFA5B}"/>
              </a:ext>
            </a:extLst>
          </p:cNvPr>
          <p:cNvCxnSpPr>
            <a:stCxn id="8" idx="0"/>
          </p:cNvCxnSpPr>
          <p:nvPr/>
        </p:nvCxnSpPr>
        <p:spPr>
          <a:xfrm flipV="1">
            <a:off x="1568391" y="4851400"/>
            <a:ext cx="350" cy="37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BEBAA-71ED-4834-B69B-69BE384A12BB}"/>
              </a:ext>
            </a:extLst>
          </p:cNvPr>
          <p:cNvCxnSpPr/>
          <p:nvPr/>
        </p:nvCxnSpPr>
        <p:spPr>
          <a:xfrm flipV="1">
            <a:off x="3929892" y="4851400"/>
            <a:ext cx="350" cy="37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A95B0B-0D8F-4EE3-8EFA-DAFC15A8F8BE}"/>
              </a:ext>
            </a:extLst>
          </p:cNvPr>
          <p:cNvCxnSpPr/>
          <p:nvPr/>
        </p:nvCxnSpPr>
        <p:spPr>
          <a:xfrm flipV="1">
            <a:off x="5991660" y="4861400"/>
            <a:ext cx="350" cy="37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08A57C-2BA4-4EED-A243-4456FD2B95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Variational Inference – ELBO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08A57C-2BA4-4EED-A243-4456FD2B9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2E0FB-C663-4ADE-A9BB-4851D0CD8EA7}"/>
                  </a:ext>
                </a:extLst>
              </p:cNvPr>
              <p:cNvSpPr txBox="1"/>
              <p:nvPr/>
            </p:nvSpPr>
            <p:spPr>
              <a:xfrm>
                <a:off x="3221372" y="2115522"/>
                <a:ext cx="4432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2E0FB-C663-4ADE-A9BB-4851D0CD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2" y="2115522"/>
                <a:ext cx="44328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1D807F-732A-448B-9737-0E7008E3B6B0}"/>
                  </a:ext>
                </a:extLst>
              </p:cNvPr>
              <p:cNvSpPr/>
              <p:nvPr/>
            </p:nvSpPr>
            <p:spPr>
              <a:xfrm>
                <a:off x="7788827" y="1289091"/>
                <a:ext cx="3965445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1D807F-732A-448B-9737-0E7008E3B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827" y="1289091"/>
                <a:ext cx="3965445" cy="614014"/>
              </a:xfrm>
              <a:prstGeom prst="rect">
                <a:avLst/>
              </a:prstGeom>
              <a:blipFill>
                <a:blip r:embed="rId4"/>
                <a:stretch>
                  <a:fillRect l="-5231"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B50E39-A8A8-4C69-83DD-EDCDB9CC55D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570290" y="1596098"/>
            <a:ext cx="2218537" cy="5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9FCAF8-930A-4C38-9C99-F7EEAA051A04}"/>
              </a:ext>
            </a:extLst>
          </p:cNvPr>
          <p:cNvSpPr txBox="1"/>
          <p:nvPr/>
        </p:nvSpPr>
        <p:spPr>
          <a:xfrm rot="20704782">
            <a:off x="5936338" y="1564692"/>
            <a:ext cx="1353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Always negative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4AE832-A42E-41D1-88D8-97D862E79C0A}"/>
                  </a:ext>
                </a:extLst>
              </p:cNvPr>
              <p:cNvSpPr txBox="1"/>
              <p:nvPr/>
            </p:nvSpPr>
            <p:spPr>
              <a:xfrm>
                <a:off x="296663" y="1496806"/>
                <a:ext cx="3266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4AE832-A42E-41D1-88D8-97D862E79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3" y="1496806"/>
                <a:ext cx="3266856" cy="369332"/>
              </a:xfrm>
              <a:prstGeom prst="rect">
                <a:avLst/>
              </a:prstGeom>
              <a:blipFill>
                <a:blip r:embed="rId5"/>
                <a:stretch>
                  <a:fillRect l="-16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BC5219-C958-49FC-854D-70FC85A0481F}"/>
              </a:ext>
            </a:extLst>
          </p:cNvPr>
          <p:cNvCxnSpPr>
            <a:cxnSpLocks/>
            <a:stCxn id="9" idx="2"/>
            <a:endCxn id="22" idx="1"/>
          </p:cNvCxnSpPr>
          <p:nvPr/>
        </p:nvCxnSpPr>
        <p:spPr>
          <a:xfrm>
            <a:off x="1930091" y="1866138"/>
            <a:ext cx="1425051" cy="57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0B36DD-124D-49B1-A69D-B083581D3CA7}"/>
              </a:ext>
            </a:extLst>
          </p:cNvPr>
          <p:cNvSpPr txBox="1"/>
          <p:nvPr/>
        </p:nvSpPr>
        <p:spPr>
          <a:xfrm rot="1306781">
            <a:off x="1719103" y="2077582"/>
            <a:ext cx="1353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Always negative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E624C-6151-4DD8-9F45-29D8CAF19C9C}"/>
              </a:ext>
            </a:extLst>
          </p:cNvPr>
          <p:cNvCxnSpPr/>
          <p:nvPr/>
        </p:nvCxnSpPr>
        <p:spPr>
          <a:xfrm flipH="1">
            <a:off x="7499758" y="2474752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EBCBE-5F45-417F-803F-621A41DE0256}"/>
                  </a:ext>
                </a:extLst>
              </p:cNvPr>
              <p:cNvSpPr txBox="1"/>
              <p:nvPr/>
            </p:nvSpPr>
            <p:spPr>
              <a:xfrm>
                <a:off x="8590327" y="2290086"/>
                <a:ext cx="155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EBCBE-5F45-417F-803F-621A41DE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2290086"/>
                <a:ext cx="15590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6042B04-6F98-4CF1-A20B-A99A5842C285}"/>
              </a:ext>
            </a:extLst>
          </p:cNvPr>
          <p:cNvSpPr txBox="1"/>
          <p:nvPr/>
        </p:nvSpPr>
        <p:spPr>
          <a:xfrm>
            <a:off x="7470060" y="2199224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Always positive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4A2E68-DCD8-49CA-88E9-26093F62C11C}"/>
              </a:ext>
            </a:extLst>
          </p:cNvPr>
          <p:cNvSpPr/>
          <p:nvPr/>
        </p:nvSpPr>
        <p:spPr>
          <a:xfrm>
            <a:off x="5201174" y="2199224"/>
            <a:ext cx="369116" cy="44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EDE4-EAAB-40AF-9298-25899B2365A1}"/>
              </a:ext>
            </a:extLst>
          </p:cNvPr>
          <p:cNvSpPr/>
          <p:nvPr/>
        </p:nvSpPr>
        <p:spPr>
          <a:xfrm>
            <a:off x="5947264" y="2187638"/>
            <a:ext cx="1552494" cy="51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38A967-BD5B-4E2D-A34A-24BDEC8F63B9}"/>
              </a:ext>
            </a:extLst>
          </p:cNvPr>
          <p:cNvSpPr/>
          <p:nvPr/>
        </p:nvSpPr>
        <p:spPr>
          <a:xfrm>
            <a:off x="3355142" y="2217508"/>
            <a:ext cx="1291280" cy="44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01A489-6B29-409F-B037-AF8C35CE62D3}"/>
              </a:ext>
            </a:extLst>
          </p:cNvPr>
          <p:cNvCxnSpPr/>
          <p:nvPr/>
        </p:nvCxnSpPr>
        <p:spPr>
          <a:xfrm>
            <a:off x="1509814" y="3563223"/>
            <a:ext cx="3288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0AB520-18CC-4EAD-AEE8-0B67C09DB536}"/>
              </a:ext>
            </a:extLst>
          </p:cNvPr>
          <p:cNvCxnSpPr/>
          <p:nvPr/>
        </p:nvCxnSpPr>
        <p:spPr>
          <a:xfrm>
            <a:off x="1509814" y="5678647"/>
            <a:ext cx="3288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7BED06-2BEF-4C1D-9C25-3F924A7872BC}"/>
              </a:ext>
            </a:extLst>
          </p:cNvPr>
          <p:cNvCxnSpPr/>
          <p:nvPr/>
        </p:nvCxnSpPr>
        <p:spPr>
          <a:xfrm>
            <a:off x="1497513" y="4564309"/>
            <a:ext cx="3288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3B60D-7469-44B1-BEDE-CAA40A0C8ED8}"/>
              </a:ext>
            </a:extLst>
          </p:cNvPr>
          <p:cNvSpPr txBox="1"/>
          <p:nvPr/>
        </p:nvSpPr>
        <p:spPr>
          <a:xfrm>
            <a:off x="1191814" y="3378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1FE24-56C1-4C34-9135-10F4CD7F1A53}"/>
              </a:ext>
            </a:extLst>
          </p:cNvPr>
          <p:cNvSpPr txBox="1"/>
          <p:nvPr/>
        </p:nvSpPr>
        <p:spPr>
          <a:xfrm>
            <a:off x="1156548" y="549398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E470CF-022F-4A33-B4F4-E9B448730B80}"/>
              </a:ext>
            </a:extLst>
          </p:cNvPr>
          <p:cNvSpPr txBox="1"/>
          <p:nvPr/>
        </p:nvSpPr>
        <p:spPr>
          <a:xfrm>
            <a:off x="1191814" y="4374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BE041-CE28-40B8-A0FD-E15206263DBB}"/>
              </a:ext>
            </a:extLst>
          </p:cNvPr>
          <p:cNvCxnSpPr/>
          <p:nvPr/>
        </p:nvCxnSpPr>
        <p:spPr>
          <a:xfrm flipV="1">
            <a:off x="1808649" y="3563223"/>
            <a:ext cx="0" cy="99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1E913B-8CFF-4213-ACBA-1E657298082C}"/>
              </a:ext>
            </a:extLst>
          </p:cNvPr>
          <p:cNvCxnSpPr/>
          <p:nvPr/>
        </p:nvCxnSpPr>
        <p:spPr>
          <a:xfrm>
            <a:off x="3005275" y="3563223"/>
            <a:ext cx="0" cy="211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A06292-24C5-49C4-A59F-286F6E52F3C0}"/>
              </a:ext>
            </a:extLst>
          </p:cNvPr>
          <p:cNvCxnSpPr/>
          <p:nvPr/>
        </p:nvCxnSpPr>
        <p:spPr>
          <a:xfrm>
            <a:off x="4253014" y="4559109"/>
            <a:ext cx="0" cy="111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A8F14E-18A8-48F3-9DF4-C36925621F36}"/>
                  </a:ext>
                </a:extLst>
              </p:cNvPr>
              <p:cNvSpPr txBox="1"/>
              <p:nvPr/>
            </p:nvSpPr>
            <p:spPr>
              <a:xfrm>
                <a:off x="1407316" y="4519802"/>
                <a:ext cx="957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A8F14E-18A8-48F3-9DF4-C3692562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16" y="4519802"/>
                <a:ext cx="957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E740FD-8FC9-496A-8247-97C1E3FD6677}"/>
                  </a:ext>
                </a:extLst>
              </p:cNvPr>
              <p:cNvSpPr txBox="1"/>
              <p:nvPr/>
            </p:nvSpPr>
            <p:spPr>
              <a:xfrm>
                <a:off x="2589908" y="3265306"/>
                <a:ext cx="983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E740FD-8FC9-496A-8247-97C1E3FD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08" y="3265306"/>
                <a:ext cx="983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7142D3-44DC-4CE9-B092-8DB13ADCC0FB}"/>
                  </a:ext>
                </a:extLst>
              </p:cNvPr>
              <p:cNvSpPr txBox="1"/>
              <p:nvPr/>
            </p:nvSpPr>
            <p:spPr>
              <a:xfrm>
                <a:off x="3573767" y="4197568"/>
                <a:ext cx="1523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7142D3-44DC-4CE9-B092-8DB13ADCC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767" y="4197568"/>
                <a:ext cx="15233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124541-C745-4EB5-BF98-47CC14A91998}"/>
                  </a:ext>
                </a:extLst>
              </p:cNvPr>
              <p:cNvSpPr txBox="1"/>
              <p:nvPr/>
            </p:nvSpPr>
            <p:spPr>
              <a:xfrm>
                <a:off x="5503040" y="3174114"/>
                <a:ext cx="598998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is the lower bound and it controls the KL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By making the lower bound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less negative (large), we reduce KL divergence</a:t>
                </a:r>
              </a:p>
              <a:p>
                <a:endParaRPr lang="en-US" dirty="0"/>
              </a:p>
              <a:p>
                <a:r>
                  <a:rPr lang="en-US" dirty="0"/>
                  <a:t>When reduce KL divergence, the estimation between q(z) and p(</a:t>
                </a:r>
                <a:r>
                  <a:rPr lang="en-US" dirty="0" err="1"/>
                  <a:t>z|x</a:t>
                </a:r>
                <a:r>
                  <a:rPr lang="en-US" dirty="0"/>
                  <a:t>) becomes better </a:t>
                </a:r>
              </a:p>
              <a:p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Importance of this ELBO is that instead of minimizing KL divergence, its the same as maximizing </a:t>
                </a:r>
                <a14:m>
                  <m:oMath xmlns:m="http://schemas.openxmlformats.org/officeDocument/2006/math">
                    <m:r>
                      <a:rPr 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and its much easier to deal with lower bound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124541-C745-4EB5-BF98-47CC14A9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40" y="3174114"/>
                <a:ext cx="5989980" cy="3139321"/>
              </a:xfrm>
              <a:prstGeom prst="rect">
                <a:avLst/>
              </a:prstGeom>
              <a:blipFill>
                <a:blip r:embed="rId10"/>
                <a:stretch>
                  <a:fillRect l="-916" t="-1165" r="-50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5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  <p:bldP spid="17" grpId="0"/>
      <p:bldP spid="18" grpId="0"/>
      <p:bldP spid="19" grpId="0" animBg="1"/>
      <p:bldP spid="21" grpId="0" animBg="1"/>
      <p:bldP spid="22" grpId="0" animBg="1"/>
      <p:bldP spid="28" grpId="0"/>
      <p:bldP spid="30" grpId="0"/>
      <p:bldP spid="31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811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Variational Inference</vt:lpstr>
      <vt:lpstr>Limitations of Deep Learning</vt:lpstr>
      <vt:lpstr>Why these limitations exist</vt:lpstr>
      <vt:lpstr>What if we had a probability distribution for w</vt:lpstr>
      <vt:lpstr>Bayesian Machine Learning</vt:lpstr>
      <vt:lpstr>Solutions</vt:lpstr>
      <vt:lpstr>Purpose of variational inference</vt:lpstr>
      <vt:lpstr>Variational Inference</vt:lpstr>
      <vt:lpstr>Variational Inference – ELBO (L)</vt:lpstr>
      <vt:lpstr>Variational Inference – Mean field </vt:lpstr>
      <vt:lpstr>Variational Inference – Factorized Distributions</vt:lpstr>
      <vt:lpstr>Variational Inference – Factorized Distributions</vt:lpstr>
      <vt:lpstr>Variational Inference –Maximizing Lower Bound</vt:lpstr>
      <vt:lpstr>Comparison of two KLs</vt:lpstr>
      <vt:lpstr>Approximating Multimodal Distribution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Aruna Jayasinghe</dc:creator>
  <cp:lastModifiedBy>Lahiru Aruna Jayasinghe</cp:lastModifiedBy>
  <cp:revision>54</cp:revision>
  <dcterms:created xsi:type="dcterms:W3CDTF">2018-11-21T12:30:15Z</dcterms:created>
  <dcterms:modified xsi:type="dcterms:W3CDTF">2018-11-22T04:54:36Z</dcterms:modified>
</cp:coreProperties>
</file>