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60" r:id="rId4"/>
    <p:sldId id="261" r:id="rId5"/>
    <p:sldId id="281" r:id="rId6"/>
    <p:sldId id="262" r:id="rId7"/>
    <p:sldId id="263" r:id="rId8"/>
    <p:sldId id="282" r:id="rId9"/>
    <p:sldId id="258" r:id="rId10"/>
    <p:sldId id="259" r:id="rId11"/>
    <p:sldId id="283" r:id="rId12"/>
    <p:sldId id="264" r:id="rId13"/>
    <p:sldId id="265" r:id="rId14"/>
    <p:sldId id="266" r:id="rId15"/>
    <p:sldId id="284" r:id="rId16"/>
    <p:sldId id="267" r:id="rId17"/>
    <p:sldId id="268" r:id="rId18"/>
    <p:sldId id="285" r:id="rId19"/>
    <p:sldId id="269" r:id="rId20"/>
    <p:sldId id="270" r:id="rId21"/>
    <p:sldId id="271" r:id="rId22"/>
    <p:sldId id="272" r:id="rId23"/>
    <p:sldId id="273" r:id="rId24"/>
    <p:sldId id="274" r:id="rId25"/>
    <p:sldId id="275" r:id="rId26"/>
    <p:sldId id="276" r:id="rId27"/>
    <p:sldId id="277" r:id="rId28"/>
    <p:sldId id="278" r:id="rId29"/>
    <p:sldId id="257" r:id="rId30"/>
    <p:sldId id="27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F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00EF5D-A27D-4DD1-828F-381E2985E31F}"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E7F7BE86-883A-4840-AC1E-0E7909EB8A2B}">
      <dgm:prSet phldrT="[Text]"/>
      <dgm:spPr/>
      <dgm:t>
        <a:bodyPr/>
        <a:lstStyle/>
        <a:p>
          <a:r>
            <a:rPr lang="en-US" dirty="0"/>
            <a:t>Is prediction becomes within acceptable bounds</a:t>
          </a:r>
        </a:p>
      </dgm:t>
    </dgm:pt>
    <dgm:pt modelId="{38D4DED0-A704-4647-860A-E542A75E164A}" type="parTrans" cxnId="{845EEC09-D663-4A27-9203-4EDDD436A28C}">
      <dgm:prSet/>
      <dgm:spPr/>
      <dgm:t>
        <a:bodyPr/>
        <a:lstStyle/>
        <a:p>
          <a:endParaRPr lang="en-US"/>
        </a:p>
      </dgm:t>
    </dgm:pt>
    <dgm:pt modelId="{9F76D2A7-CE36-41E9-B877-5D19947F63FE}" type="sibTrans" cxnId="{845EEC09-D663-4A27-9203-4EDDD436A28C}">
      <dgm:prSet/>
      <dgm:spPr/>
      <dgm:t>
        <a:bodyPr/>
        <a:lstStyle/>
        <a:p>
          <a:endParaRPr lang="en-US"/>
        </a:p>
      </dgm:t>
    </dgm:pt>
    <dgm:pt modelId="{D539E6AC-D608-4ADA-AF4A-398F0FA5214E}">
      <dgm:prSet phldrT="[Text]"/>
      <dgm:spPr/>
      <dgm:t>
        <a:bodyPr/>
        <a:lstStyle/>
        <a:p>
          <a:r>
            <a:rPr lang="en-US" dirty="0"/>
            <a:t>Is prediction remain in the acceptable bunds</a:t>
          </a:r>
        </a:p>
      </dgm:t>
    </dgm:pt>
    <dgm:pt modelId="{41AA5AC5-C67C-4BB6-A769-8207CEADDFE9}" type="parTrans" cxnId="{4D93DC25-20D6-4ADE-8F61-5431786A9F96}">
      <dgm:prSet/>
      <dgm:spPr/>
      <dgm:t>
        <a:bodyPr/>
        <a:lstStyle/>
        <a:p>
          <a:endParaRPr lang="en-US"/>
        </a:p>
      </dgm:t>
    </dgm:pt>
    <dgm:pt modelId="{AF6EEC50-F071-47ED-ACBB-5C00EE7B23C1}" type="sibTrans" cxnId="{4D93DC25-20D6-4ADE-8F61-5431786A9F96}">
      <dgm:prSet/>
      <dgm:spPr/>
      <dgm:t>
        <a:bodyPr/>
        <a:lstStyle/>
        <a:p>
          <a:endParaRPr lang="en-US"/>
        </a:p>
      </dgm:t>
    </dgm:pt>
    <dgm:pt modelId="{48C37AE6-A6B1-48D5-9797-8FA194F9069D}">
      <dgm:prSet phldrT="[Text]"/>
      <dgm:spPr/>
      <dgm:t>
        <a:bodyPr/>
        <a:lstStyle/>
        <a:p>
          <a:r>
            <a:rPr lang="en-US" dirty="0"/>
            <a:t>One minus the percent difference of the prediction to the true value</a:t>
          </a:r>
        </a:p>
      </dgm:t>
    </dgm:pt>
    <dgm:pt modelId="{B0C67DA9-E65B-420A-A2AE-4F16BA57FA00}" type="parTrans" cxnId="{E6CD0DD0-3854-4D37-B310-8C2B79564CB6}">
      <dgm:prSet/>
      <dgm:spPr/>
      <dgm:t>
        <a:bodyPr/>
        <a:lstStyle/>
        <a:p>
          <a:endParaRPr lang="en-US"/>
        </a:p>
      </dgm:t>
    </dgm:pt>
    <dgm:pt modelId="{E98EED84-5AEE-4322-8AC8-6AE28905E91B}" type="sibTrans" cxnId="{E6CD0DD0-3854-4D37-B310-8C2B79564CB6}">
      <dgm:prSet/>
      <dgm:spPr/>
      <dgm:t>
        <a:bodyPr/>
        <a:lstStyle/>
        <a:p>
          <a:endParaRPr lang="en-US"/>
        </a:p>
      </dgm:t>
    </dgm:pt>
    <dgm:pt modelId="{FAB274E2-CB50-4305-808D-153B7B0F28A9}">
      <dgm:prSet phldrT="[Text]"/>
      <dgm:spPr/>
      <dgm:t>
        <a:bodyPr/>
        <a:lstStyle/>
        <a:p>
          <a:r>
            <a:rPr lang="en-US" dirty="0"/>
            <a:t>How quickly the prediction arrive at the final answer</a:t>
          </a:r>
        </a:p>
      </dgm:t>
    </dgm:pt>
    <dgm:pt modelId="{39526E44-813C-4E80-B7D3-1D35BBE47775}" type="parTrans" cxnId="{0B9C3C16-9ED7-45F8-B555-EF8F91A0229F}">
      <dgm:prSet/>
      <dgm:spPr/>
      <dgm:t>
        <a:bodyPr/>
        <a:lstStyle/>
        <a:p>
          <a:endParaRPr lang="en-US"/>
        </a:p>
      </dgm:t>
    </dgm:pt>
    <dgm:pt modelId="{6ACBEE10-7CA0-4C43-9893-1E08B7B8BC2C}" type="sibTrans" cxnId="{0B9C3C16-9ED7-45F8-B555-EF8F91A0229F}">
      <dgm:prSet/>
      <dgm:spPr/>
      <dgm:t>
        <a:bodyPr/>
        <a:lstStyle/>
        <a:p>
          <a:endParaRPr lang="en-US"/>
        </a:p>
      </dgm:t>
    </dgm:pt>
    <dgm:pt modelId="{53412B70-6FA4-4386-80C3-4466181B87B9}" type="pres">
      <dgm:prSet presAssocID="{D500EF5D-A27D-4DD1-828F-381E2985E31F}" presName="rootnode" presStyleCnt="0">
        <dgm:presLayoutVars>
          <dgm:chMax/>
          <dgm:chPref/>
          <dgm:dir/>
          <dgm:animLvl val="lvl"/>
        </dgm:presLayoutVars>
      </dgm:prSet>
      <dgm:spPr/>
    </dgm:pt>
    <dgm:pt modelId="{1F5A4CC1-AA33-484F-B2C6-D3FC45D1715A}" type="pres">
      <dgm:prSet presAssocID="{E7F7BE86-883A-4840-AC1E-0E7909EB8A2B}" presName="composite" presStyleCnt="0"/>
      <dgm:spPr/>
    </dgm:pt>
    <dgm:pt modelId="{8EAD96B3-BC38-4491-AEA4-820765465F94}" type="pres">
      <dgm:prSet presAssocID="{E7F7BE86-883A-4840-AC1E-0E7909EB8A2B}" presName="bentUpArrow1" presStyleLbl="alignImgPlace1" presStyleIdx="0" presStyleCnt="3"/>
      <dgm:spPr/>
    </dgm:pt>
    <dgm:pt modelId="{A0D89F10-498F-4434-925D-D744BEF4D3CA}" type="pres">
      <dgm:prSet presAssocID="{E7F7BE86-883A-4840-AC1E-0E7909EB8A2B}" presName="ParentText" presStyleLbl="node1" presStyleIdx="0" presStyleCnt="4">
        <dgm:presLayoutVars>
          <dgm:chMax val="1"/>
          <dgm:chPref val="1"/>
          <dgm:bulletEnabled val="1"/>
        </dgm:presLayoutVars>
      </dgm:prSet>
      <dgm:spPr/>
    </dgm:pt>
    <dgm:pt modelId="{4E339CE2-8AC5-46CC-8131-7B57D99F0A0D}" type="pres">
      <dgm:prSet presAssocID="{E7F7BE86-883A-4840-AC1E-0E7909EB8A2B}" presName="ChildText" presStyleLbl="revTx" presStyleIdx="0" presStyleCnt="3">
        <dgm:presLayoutVars>
          <dgm:chMax val="0"/>
          <dgm:chPref val="0"/>
          <dgm:bulletEnabled val="1"/>
        </dgm:presLayoutVars>
      </dgm:prSet>
      <dgm:spPr/>
    </dgm:pt>
    <dgm:pt modelId="{9A5F6EF1-A81C-436D-9A09-2EEAB4193A81}" type="pres">
      <dgm:prSet presAssocID="{9F76D2A7-CE36-41E9-B877-5D19947F63FE}" presName="sibTrans" presStyleCnt="0"/>
      <dgm:spPr/>
    </dgm:pt>
    <dgm:pt modelId="{F994911E-E3D7-49B3-BF36-9E76D6EFC8FA}" type="pres">
      <dgm:prSet presAssocID="{D539E6AC-D608-4ADA-AF4A-398F0FA5214E}" presName="composite" presStyleCnt="0"/>
      <dgm:spPr/>
    </dgm:pt>
    <dgm:pt modelId="{2A4E2C13-A00B-49B1-8B8A-67E42DFAB815}" type="pres">
      <dgm:prSet presAssocID="{D539E6AC-D608-4ADA-AF4A-398F0FA5214E}" presName="bentUpArrow1" presStyleLbl="alignImgPlace1" presStyleIdx="1" presStyleCnt="3"/>
      <dgm:spPr/>
    </dgm:pt>
    <dgm:pt modelId="{4617FB4C-E015-4C3A-BBA1-FFF43C861E47}" type="pres">
      <dgm:prSet presAssocID="{D539E6AC-D608-4ADA-AF4A-398F0FA5214E}" presName="ParentText" presStyleLbl="node1" presStyleIdx="1" presStyleCnt="4">
        <dgm:presLayoutVars>
          <dgm:chMax val="1"/>
          <dgm:chPref val="1"/>
          <dgm:bulletEnabled val="1"/>
        </dgm:presLayoutVars>
      </dgm:prSet>
      <dgm:spPr/>
    </dgm:pt>
    <dgm:pt modelId="{453D23D0-C563-4709-A971-3831529D27D8}" type="pres">
      <dgm:prSet presAssocID="{D539E6AC-D608-4ADA-AF4A-398F0FA5214E}" presName="ChildText" presStyleLbl="revTx" presStyleIdx="1" presStyleCnt="3">
        <dgm:presLayoutVars>
          <dgm:chMax val="0"/>
          <dgm:chPref val="0"/>
          <dgm:bulletEnabled val="1"/>
        </dgm:presLayoutVars>
      </dgm:prSet>
      <dgm:spPr/>
    </dgm:pt>
    <dgm:pt modelId="{46D6A793-5FCA-4EBF-A8B0-C0840C6D32D6}" type="pres">
      <dgm:prSet presAssocID="{AF6EEC50-F071-47ED-ACBB-5C00EE7B23C1}" presName="sibTrans" presStyleCnt="0"/>
      <dgm:spPr/>
    </dgm:pt>
    <dgm:pt modelId="{916D6B08-9103-41F3-82A3-4188B06B2B49}" type="pres">
      <dgm:prSet presAssocID="{48C37AE6-A6B1-48D5-9797-8FA194F9069D}" presName="composite" presStyleCnt="0"/>
      <dgm:spPr/>
    </dgm:pt>
    <dgm:pt modelId="{EA3E07E8-6164-403C-B361-7D770A403B77}" type="pres">
      <dgm:prSet presAssocID="{48C37AE6-A6B1-48D5-9797-8FA194F9069D}" presName="bentUpArrow1" presStyleLbl="alignImgPlace1" presStyleIdx="2" presStyleCnt="3"/>
      <dgm:spPr/>
    </dgm:pt>
    <dgm:pt modelId="{2A52FA5E-0C98-4491-99FF-D9E60DCC92D1}" type="pres">
      <dgm:prSet presAssocID="{48C37AE6-A6B1-48D5-9797-8FA194F9069D}" presName="ParentText" presStyleLbl="node1" presStyleIdx="2" presStyleCnt="4">
        <dgm:presLayoutVars>
          <dgm:chMax val="1"/>
          <dgm:chPref val="1"/>
          <dgm:bulletEnabled val="1"/>
        </dgm:presLayoutVars>
      </dgm:prSet>
      <dgm:spPr/>
    </dgm:pt>
    <dgm:pt modelId="{D8FC15D7-F1EF-4A14-8602-7DF05FB92368}" type="pres">
      <dgm:prSet presAssocID="{48C37AE6-A6B1-48D5-9797-8FA194F9069D}" presName="ChildText" presStyleLbl="revTx" presStyleIdx="2" presStyleCnt="3">
        <dgm:presLayoutVars>
          <dgm:chMax val="0"/>
          <dgm:chPref val="0"/>
          <dgm:bulletEnabled val="1"/>
        </dgm:presLayoutVars>
      </dgm:prSet>
      <dgm:spPr/>
    </dgm:pt>
    <dgm:pt modelId="{616950C2-CA61-4135-9D7D-DA62BAC2CBC6}" type="pres">
      <dgm:prSet presAssocID="{E98EED84-5AEE-4322-8AC8-6AE28905E91B}" presName="sibTrans" presStyleCnt="0"/>
      <dgm:spPr/>
    </dgm:pt>
    <dgm:pt modelId="{232D9730-A6CF-4580-BD48-19A9D0BA96A0}" type="pres">
      <dgm:prSet presAssocID="{FAB274E2-CB50-4305-808D-153B7B0F28A9}" presName="composite" presStyleCnt="0"/>
      <dgm:spPr/>
    </dgm:pt>
    <dgm:pt modelId="{690A4295-0713-4B14-BED7-AA9601F20D5D}" type="pres">
      <dgm:prSet presAssocID="{FAB274E2-CB50-4305-808D-153B7B0F28A9}" presName="ParentText" presStyleLbl="node1" presStyleIdx="3" presStyleCnt="4">
        <dgm:presLayoutVars>
          <dgm:chMax val="1"/>
          <dgm:chPref val="1"/>
          <dgm:bulletEnabled val="1"/>
        </dgm:presLayoutVars>
      </dgm:prSet>
      <dgm:spPr/>
    </dgm:pt>
  </dgm:ptLst>
  <dgm:cxnLst>
    <dgm:cxn modelId="{845EEC09-D663-4A27-9203-4EDDD436A28C}" srcId="{D500EF5D-A27D-4DD1-828F-381E2985E31F}" destId="{E7F7BE86-883A-4840-AC1E-0E7909EB8A2B}" srcOrd="0" destOrd="0" parTransId="{38D4DED0-A704-4647-860A-E542A75E164A}" sibTransId="{9F76D2A7-CE36-41E9-B877-5D19947F63FE}"/>
    <dgm:cxn modelId="{7E6F3F10-6323-471D-95BE-69D455CDE43C}" type="presOf" srcId="{D539E6AC-D608-4ADA-AF4A-398F0FA5214E}" destId="{4617FB4C-E015-4C3A-BBA1-FFF43C861E47}" srcOrd="0" destOrd="0" presId="urn:microsoft.com/office/officeart/2005/8/layout/StepDownProcess"/>
    <dgm:cxn modelId="{6C251314-54D8-4C2B-B814-B8F869F40A87}" type="presOf" srcId="{48C37AE6-A6B1-48D5-9797-8FA194F9069D}" destId="{2A52FA5E-0C98-4491-99FF-D9E60DCC92D1}" srcOrd="0" destOrd="0" presId="urn:microsoft.com/office/officeart/2005/8/layout/StepDownProcess"/>
    <dgm:cxn modelId="{0B9C3C16-9ED7-45F8-B555-EF8F91A0229F}" srcId="{D500EF5D-A27D-4DD1-828F-381E2985E31F}" destId="{FAB274E2-CB50-4305-808D-153B7B0F28A9}" srcOrd="3" destOrd="0" parTransId="{39526E44-813C-4E80-B7D3-1D35BBE47775}" sibTransId="{6ACBEE10-7CA0-4C43-9893-1E08B7B8BC2C}"/>
    <dgm:cxn modelId="{4D93DC25-20D6-4ADE-8F61-5431786A9F96}" srcId="{D500EF5D-A27D-4DD1-828F-381E2985E31F}" destId="{D539E6AC-D608-4ADA-AF4A-398F0FA5214E}" srcOrd="1" destOrd="0" parTransId="{41AA5AC5-C67C-4BB6-A769-8207CEADDFE9}" sibTransId="{AF6EEC50-F071-47ED-ACBB-5C00EE7B23C1}"/>
    <dgm:cxn modelId="{0F623C48-3F87-4662-A4CF-D1F697E16D1F}" type="presOf" srcId="{E7F7BE86-883A-4840-AC1E-0E7909EB8A2B}" destId="{A0D89F10-498F-4434-925D-D744BEF4D3CA}" srcOrd="0" destOrd="0" presId="urn:microsoft.com/office/officeart/2005/8/layout/StepDownProcess"/>
    <dgm:cxn modelId="{8F6171A7-03C2-4084-B21D-956688E66B24}" type="presOf" srcId="{FAB274E2-CB50-4305-808D-153B7B0F28A9}" destId="{690A4295-0713-4B14-BED7-AA9601F20D5D}" srcOrd="0" destOrd="0" presId="urn:microsoft.com/office/officeart/2005/8/layout/StepDownProcess"/>
    <dgm:cxn modelId="{E6CD0DD0-3854-4D37-B310-8C2B79564CB6}" srcId="{D500EF5D-A27D-4DD1-828F-381E2985E31F}" destId="{48C37AE6-A6B1-48D5-9797-8FA194F9069D}" srcOrd="2" destOrd="0" parTransId="{B0C67DA9-E65B-420A-A2AE-4F16BA57FA00}" sibTransId="{E98EED84-5AEE-4322-8AC8-6AE28905E91B}"/>
    <dgm:cxn modelId="{F30421F4-D2D2-4F30-9C31-4127E7AEF2E3}" type="presOf" srcId="{D500EF5D-A27D-4DD1-828F-381E2985E31F}" destId="{53412B70-6FA4-4386-80C3-4466181B87B9}" srcOrd="0" destOrd="0" presId="urn:microsoft.com/office/officeart/2005/8/layout/StepDownProcess"/>
    <dgm:cxn modelId="{5C39DDC7-959E-46E9-B10F-743EAEE2BC86}" type="presParOf" srcId="{53412B70-6FA4-4386-80C3-4466181B87B9}" destId="{1F5A4CC1-AA33-484F-B2C6-D3FC45D1715A}" srcOrd="0" destOrd="0" presId="urn:microsoft.com/office/officeart/2005/8/layout/StepDownProcess"/>
    <dgm:cxn modelId="{AE26FB9C-11BD-4E4E-A1F4-01F56B949246}" type="presParOf" srcId="{1F5A4CC1-AA33-484F-B2C6-D3FC45D1715A}" destId="{8EAD96B3-BC38-4491-AEA4-820765465F94}" srcOrd="0" destOrd="0" presId="urn:microsoft.com/office/officeart/2005/8/layout/StepDownProcess"/>
    <dgm:cxn modelId="{154C7D0E-D43D-4874-B9AF-AAFD768DD189}" type="presParOf" srcId="{1F5A4CC1-AA33-484F-B2C6-D3FC45D1715A}" destId="{A0D89F10-498F-4434-925D-D744BEF4D3CA}" srcOrd="1" destOrd="0" presId="urn:microsoft.com/office/officeart/2005/8/layout/StepDownProcess"/>
    <dgm:cxn modelId="{9B9B0420-490F-44F6-ABFE-76B81ED5B6C0}" type="presParOf" srcId="{1F5A4CC1-AA33-484F-B2C6-D3FC45D1715A}" destId="{4E339CE2-8AC5-46CC-8131-7B57D99F0A0D}" srcOrd="2" destOrd="0" presId="urn:microsoft.com/office/officeart/2005/8/layout/StepDownProcess"/>
    <dgm:cxn modelId="{2335E035-4083-4C8B-BA2F-4C59F0B5F23C}" type="presParOf" srcId="{53412B70-6FA4-4386-80C3-4466181B87B9}" destId="{9A5F6EF1-A81C-436D-9A09-2EEAB4193A81}" srcOrd="1" destOrd="0" presId="urn:microsoft.com/office/officeart/2005/8/layout/StepDownProcess"/>
    <dgm:cxn modelId="{39C0B6DC-EBFE-4271-92B0-EE8BE3AF1D6D}" type="presParOf" srcId="{53412B70-6FA4-4386-80C3-4466181B87B9}" destId="{F994911E-E3D7-49B3-BF36-9E76D6EFC8FA}" srcOrd="2" destOrd="0" presId="urn:microsoft.com/office/officeart/2005/8/layout/StepDownProcess"/>
    <dgm:cxn modelId="{86AB5B8B-EB5C-4421-8BDE-2AACA589DBE4}" type="presParOf" srcId="{F994911E-E3D7-49B3-BF36-9E76D6EFC8FA}" destId="{2A4E2C13-A00B-49B1-8B8A-67E42DFAB815}" srcOrd="0" destOrd="0" presId="urn:microsoft.com/office/officeart/2005/8/layout/StepDownProcess"/>
    <dgm:cxn modelId="{A33A00DA-DB09-45BB-9530-A3463733FD0E}" type="presParOf" srcId="{F994911E-E3D7-49B3-BF36-9E76D6EFC8FA}" destId="{4617FB4C-E015-4C3A-BBA1-FFF43C861E47}" srcOrd="1" destOrd="0" presId="urn:microsoft.com/office/officeart/2005/8/layout/StepDownProcess"/>
    <dgm:cxn modelId="{0369BF1C-1044-4DB1-B313-82C7C95DC35F}" type="presParOf" srcId="{F994911E-E3D7-49B3-BF36-9E76D6EFC8FA}" destId="{453D23D0-C563-4709-A971-3831529D27D8}" srcOrd="2" destOrd="0" presId="urn:microsoft.com/office/officeart/2005/8/layout/StepDownProcess"/>
    <dgm:cxn modelId="{1A999FD3-1ED1-4049-A228-E75298FDBF7A}" type="presParOf" srcId="{53412B70-6FA4-4386-80C3-4466181B87B9}" destId="{46D6A793-5FCA-4EBF-A8B0-C0840C6D32D6}" srcOrd="3" destOrd="0" presId="urn:microsoft.com/office/officeart/2005/8/layout/StepDownProcess"/>
    <dgm:cxn modelId="{39268145-9949-4828-ADAB-E524743BF23E}" type="presParOf" srcId="{53412B70-6FA4-4386-80C3-4466181B87B9}" destId="{916D6B08-9103-41F3-82A3-4188B06B2B49}" srcOrd="4" destOrd="0" presId="urn:microsoft.com/office/officeart/2005/8/layout/StepDownProcess"/>
    <dgm:cxn modelId="{E7CAEA5C-0156-4BD8-88D8-7A6114711320}" type="presParOf" srcId="{916D6B08-9103-41F3-82A3-4188B06B2B49}" destId="{EA3E07E8-6164-403C-B361-7D770A403B77}" srcOrd="0" destOrd="0" presId="urn:microsoft.com/office/officeart/2005/8/layout/StepDownProcess"/>
    <dgm:cxn modelId="{0456BC4F-0C67-4347-A92A-546EDE53E182}" type="presParOf" srcId="{916D6B08-9103-41F3-82A3-4188B06B2B49}" destId="{2A52FA5E-0C98-4491-99FF-D9E60DCC92D1}" srcOrd="1" destOrd="0" presId="urn:microsoft.com/office/officeart/2005/8/layout/StepDownProcess"/>
    <dgm:cxn modelId="{AA11FBA1-F3F5-4E7E-972E-1D45CD48A1A0}" type="presParOf" srcId="{916D6B08-9103-41F3-82A3-4188B06B2B49}" destId="{D8FC15D7-F1EF-4A14-8602-7DF05FB92368}" srcOrd="2" destOrd="0" presId="urn:microsoft.com/office/officeart/2005/8/layout/StepDownProcess"/>
    <dgm:cxn modelId="{2BF79D59-9F5C-44F1-8649-05DDA6AB2BC5}" type="presParOf" srcId="{53412B70-6FA4-4386-80C3-4466181B87B9}" destId="{616950C2-CA61-4135-9D7D-DA62BAC2CBC6}" srcOrd="5" destOrd="0" presId="urn:microsoft.com/office/officeart/2005/8/layout/StepDownProcess"/>
    <dgm:cxn modelId="{20540339-F896-4CC1-8E55-6FEBF68622F0}" type="presParOf" srcId="{53412B70-6FA4-4386-80C3-4466181B87B9}" destId="{232D9730-A6CF-4580-BD48-19A9D0BA96A0}" srcOrd="6" destOrd="0" presId="urn:microsoft.com/office/officeart/2005/8/layout/StepDownProcess"/>
    <dgm:cxn modelId="{02488A01-2106-4180-A243-C4C858CCAFBD}" type="presParOf" srcId="{232D9730-A6CF-4580-BD48-19A9D0BA96A0}" destId="{690A4295-0713-4B14-BED7-AA9601F20D5D}"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D96B3-BC38-4491-AEA4-820765465F94}">
      <dsp:nvSpPr>
        <dsp:cNvPr id="0" name=""/>
        <dsp:cNvSpPr/>
      </dsp:nvSpPr>
      <dsp:spPr>
        <a:xfrm rot="5400000">
          <a:off x="3027376" y="951077"/>
          <a:ext cx="835252" cy="95090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D89F10-498F-4434-925D-D744BEF4D3CA}">
      <dsp:nvSpPr>
        <dsp:cNvPr id="0" name=""/>
        <dsp:cNvSpPr/>
      </dsp:nvSpPr>
      <dsp:spPr>
        <a:xfrm>
          <a:off x="2806085" y="25183"/>
          <a:ext cx="1406074" cy="98420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Is prediction becomes within acceptable bounds</a:t>
          </a:r>
        </a:p>
      </dsp:txBody>
      <dsp:txXfrm>
        <a:off x="2854139" y="73237"/>
        <a:ext cx="1309966" cy="888098"/>
      </dsp:txXfrm>
    </dsp:sp>
    <dsp:sp modelId="{4E339CE2-8AC5-46CC-8131-7B57D99F0A0D}">
      <dsp:nvSpPr>
        <dsp:cNvPr id="0" name=""/>
        <dsp:cNvSpPr/>
      </dsp:nvSpPr>
      <dsp:spPr>
        <a:xfrm>
          <a:off x="4212159" y="119049"/>
          <a:ext cx="1022644" cy="795478"/>
        </a:xfrm>
        <a:prstGeom prst="rect">
          <a:avLst/>
        </a:prstGeom>
        <a:noFill/>
        <a:ln>
          <a:noFill/>
        </a:ln>
        <a:effectLst/>
      </dsp:spPr>
      <dsp:style>
        <a:lnRef idx="0">
          <a:scrgbClr r="0" g="0" b="0"/>
        </a:lnRef>
        <a:fillRef idx="0">
          <a:scrgbClr r="0" g="0" b="0"/>
        </a:fillRef>
        <a:effectRef idx="0">
          <a:scrgbClr r="0" g="0" b="0"/>
        </a:effectRef>
        <a:fontRef idx="minor"/>
      </dsp:style>
    </dsp:sp>
    <dsp:sp modelId="{2A4E2C13-A00B-49B1-8B8A-67E42DFAB815}">
      <dsp:nvSpPr>
        <dsp:cNvPr id="0" name=""/>
        <dsp:cNvSpPr/>
      </dsp:nvSpPr>
      <dsp:spPr>
        <a:xfrm rot="5400000">
          <a:off x="4193161" y="2056666"/>
          <a:ext cx="835252" cy="95090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17FB4C-E015-4C3A-BBA1-FFF43C861E47}">
      <dsp:nvSpPr>
        <dsp:cNvPr id="0" name=""/>
        <dsp:cNvSpPr/>
      </dsp:nvSpPr>
      <dsp:spPr>
        <a:xfrm>
          <a:off x="3971870" y="1130771"/>
          <a:ext cx="1406074" cy="98420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Is prediction remain in the acceptable bunds</a:t>
          </a:r>
        </a:p>
      </dsp:txBody>
      <dsp:txXfrm>
        <a:off x="4019924" y="1178825"/>
        <a:ext cx="1309966" cy="888098"/>
      </dsp:txXfrm>
    </dsp:sp>
    <dsp:sp modelId="{453D23D0-C563-4709-A971-3831529D27D8}">
      <dsp:nvSpPr>
        <dsp:cNvPr id="0" name=""/>
        <dsp:cNvSpPr/>
      </dsp:nvSpPr>
      <dsp:spPr>
        <a:xfrm>
          <a:off x="5377944" y="1224638"/>
          <a:ext cx="1022644" cy="795478"/>
        </a:xfrm>
        <a:prstGeom prst="rect">
          <a:avLst/>
        </a:prstGeom>
        <a:noFill/>
        <a:ln>
          <a:noFill/>
        </a:ln>
        <a:effectLst/>
      </dsp:spPr>
      <dsp:style>
        <a:lnRef idx="0">
          <a:scrgbClr r="0" g="0" b="0"/>
        </a:lnRef>
        <a:fillRef idx="0">
          <a:scrgbClr r="0" g="0" b="0"/>
        </a:fillRef>
        <a:effectRef idx="0">
          <a:scrgbClr r="0" g="0" b="0"/>
        </a:effectRef>
        <a:fontRef idx="minor"/>
      </dsp:style>
    </dsp:sp>
    <dsp:sp modelId="{EA3E07E8-6164-403C-B361-7D770A403B77}">
      <dsp:nvSpPr>
        <dsp:cNvPr id="0" name=""/>
        <dsp:cNvSpPr/>
      </dsp:nvSpPr>
      <dsp:spPr>
        <a:xfrm rot="5400000">
          <a:off x="5358946" y="3162254"/>
          <a:ext cx="835252" cy="95090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52FA5E-0C98-4491-99FF-D9E60DCC92D1}">
      <dsp:nvSpPr>
        <dsp:cNvPr id="0" name=""/>
        <dsp:cNvSpPr/>
      </dsp:nvSpPr>
      <dsp:spPr>
        <a:xfrm>
          <a:off x="5137655" y="2236360"/>
          <a:ext cx="1406074" cy="98420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One minus the percent difference of the prediction to the true value</a:t>
          </a:r>
        </a:p>
      </dsp:txBody>
      <dsp:txXfrm>
        <a:off x="5185709" y="2284414"/>
        <a:ext cx="1309966" cy="888098"/>
      </dsp:txXfrm>
    </dsp:sp>
    <dsp:sp modelId="{D8FC15D7-F1EF-4A14-8602-7DF05FB92368}">
      <dsp:nvSpPr>
        <dsp:cNvPr id="0" name=""/>
        <dsp:cNvSpPr/>
      </dsp:nvSpPr>
      <dsp:spPr>
        <a:xfrm>
          <a:off x="6543729" y="2330226"/>
          <a:ext cx="1022644" cy="795478"/>
        </a:xfrm>
        <a:prstGeom prst="rect">
          <a:avLst/>
        </a:prstGeom>
        <a:noFill/>
        <a:ln>
          <a:noFill/>
        </a:ln>
        <a:effectLst/>
      </dsp:spPr>
      <dsp:style>
        <a:lnRef idx="0">
          <a:scrgbClr r="0" g="0" b="0"/>
        </a:lnRef>
        <a:fillRef idx="0">
          <a:scrgbClr r="0" g="0" b="0"/>
        </a:fillRef>
        <a:effectRef idx="0">
          <a:scrgbClr r="0" g="0" b="0"/>
        </a:effectRef>
        <a:fontRef idx="minor"/>
      </dsp:style>
    </dsp:sp>
    <dsp:sp modelId="{690A4295-0713-4B14-BED7-AA9601F20D5D}">
      <dsp:nvSpPr>
        <dsp:cNvPr id="0" name=""/>
        <dsp:cNvSpPr/>
      </dsp:nvSpPr>
      <dsp:spPr>
        <a:xfrm>
          <a:off x="6303440" y="3341948"/>
          <a:ext cx="1406074" cy="98420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How quickly the prediction arrive at the final answer</a:t>
          </a:r>
        </a:p>
      </dsp:txBody>
      <dsp:txXfrm>
        <a:off x="6351494" y="3390002"/>
        <a:ext cx="1309966" cy="888098"/>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B5762-84DA-4A8D-924A-E781F928F0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8F9F8D-C84D-4A04-8928-E99C09C22C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8E67E5-9133-4A63-97B5-FBF094C2C575}"/>
              </a:ext>
            </a:extLst>
          </p:cNvPr>
          <p:cNvSpPr>
            <a:spLocks noGrp="1"/>
          </p:cNvSpPr>
          <p:nvPr>
            <p:ph type="dt" sz="half" idx="10"/>
          </p:nvPr>
        </p:nvSpPr>
        <p:spPr/>
        <p:txBody>
          <a:bodyPr/>
          <a:lstStyle/>
          <a:p>
            <a:fld id="{120B5573-2715-43EE-9842-8AAD24FEA8E8}" type="datetimeFigureOut">
              <a:rPr lang="en-US" smtClean="0"/>
              <a:t>1/10/2019</a:t>
            </a:fld>
            <a:endParaRPr lang="en-US"/>
          </a:p>
        </p:txBody>
      </p:sp>
      <p:sp>
        <p:nvSpPr>
          <p:cNvPr id="5" name="Footer Placeholder 4">
            <a:extLst>
              <a:ext uri="{FF2B5EF4-FFF2-40B4-BE49-F238E27FC236}">
                <a16:creationId xmlns:a16="http://schemas.microsoft.com/office/drawing/2014/main" id="{C832DCE5-4049-4285-9FA1-9203B5C80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627A5-227F-4659-91D3-12C5B8A51F90}"/>
              </a:ext>
            </a:extLst>
          </p:cNvPr>
          <p:cNvSpPr>
            <a:spLocks noGrp="1"/>
          </p:cNvSpPr>
          <p:nvPr>
            <p:ph type="sldNum" sz="quarter" idx="12"/>
          </p:nvPr>
        </p:nvSpPr>
        <p:spPr/>
        <p:txBody>
          <a:bodyPr/>
          <a:lstStyle/>
          <a:p>
            <a:fld id="{58C97C19-81E5-4690-8402-617923B88393}" type="slidenum">
              <a:rPr lang="en-US" smtClean="0"/>
              <a:t>‹#›</a:t>
            </a:fld>
            <a:endParaRPr lang="en-US"/>
          </a:p>
        </p:txBody>
      </p:sp>
    </p:spTree>
    <p:extLst>
      <p:ext uri="{BB962C8B-B14F-4D97-AF65-F5344CB8AC3E}">
        <p14:creationId xmlns:p14="http://schemas.microsoft.com/office/powerpoint/2010/main" val="279061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1E3F-2AE0-4F26-808A-E69CC7F8C6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FC4710-85D0-478F-B593-3825D84BDAF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FE0710-5A1A-4D22-BF8B-973EC6C31DC6}"/>
              </a:ext>
            </a:extLst>
          </p:cNvPr>
          <p:cNvSpPr>
            <a:spLocks noGrp="1"/>
          </p:cNvSpPr>
          <p:nvPr>
            <p:ph type="dt" sz="half" idx="10"/>
          </p:nvPr>
        </p:nvSpPr>
        <p:spPr/>
        <p:txBody>
          <a:bodyPr/>
          <a:lstStyle/>
          <a:p>
            <a:fld id="{120B5573-2715-43EE-9842-8AAD24FEA8E8}" type="datetimeFigureOut">
              <a:rPr lang="en-US" smtClean="0"/>
              <a:t>1/10/2019</a:t>
            </a:fld>
            <a:endParaRPr lang="en-US"/>
          </a:p>
        </p:txBody>
      </p:sp>
      <p:sp>
        <p:nvSpPr>
          <p:cNvPr id="5" name="Footer Placeholder 4">
            <a:extLst>
              <a:ext uri="{FF2B5EF4-FFF2-40B4-BE49-F238E27FC236}">
                <a16:creationId xmlns:a16="http://schemas.microsoft.com/office/drawing/2014/main" id="{F8B1F570-579E-44BB-AD4C-6D50F2FFD0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A838F9-31B8-4092-9010-C2CDB2A8B6A9}"/>
              </a:ext>
            </a:extLst>
          </p:cNvPr>
          <p:cNvSpPr>
            <a:spLocks noGrp="1"/>
          </p:cNvSpPr>
          <p:nvPr>
            <p:ph type="sldNum" sz="quarter" idx="12"/>
          </p:nvPr>
        </p:nvSpPr>
        <p:spPr/>
        <p:txBody>
          <a:bodyPr/>
          <a:lstStyle/>
          <a:p>
            <a:fld id="{58C97C19-81E5-4690-8402-617923B88393}" type="slidenum">
              <a:rPr lang="en-US" smtClean="0"/>
              <a:t>‹#›</a:t>
            </a:fld>
            <a:endParaRPr lang="en-US"/>
          </a:p>
        </p:txBody>
      </p:sp>
    </p:spTree>
    <p:extLst>
      <p:ext uri="{BB962C8B-B14F-4D97-AF65-F5344CB8AC3E}">
        <p14:creationId xmlns:p14="http://schemas.microsoft.com/office/powerpoint/2010/main" val="929349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A53811-2692-4139-B7B4-3A5737F03E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500E5E-9C5E-472E-BD62-7891729F7EC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A0A15E-114A-4F79-905E-EFB4575F9595}"/>
              </a:ext>
            </a:extLst>
          </p:cNvPr>
          <p:cNvSpPr>
            <a:spLocks noGrp="1"/>
          </p:cNvSpPr>
          <p:nvPr>
            <p:ph type="dt" sz="half" idx="10"/>
          </p:nvPr>
        </p:nvSpPr>
        <p:spPr/>
        <p:txBody>
          <a:bodyPr/>
          <a:lstStyle/>
          <a:p>
            <a:fld id="{120B5573-2715-43EE-9842-8AAD24FEA8E8}" type="datetimeFigureOut">
              <a:rPr lang="en-US" smtClean="0"/>
              <a:t>1/10/2019</a:t>
            </a:fld>
            <a:endParaRPr lang="en-US"/>
          </a:p>
        </p:txBody>
      </p:sp>
      <p:sp>
        <p:nvSpPr>
          <p:cNvPr id="5" name="Footer Placeholder 4">
            <a:extLst>
              <a:ext uri="{FF2B5EF4-FFF2-40B4-BE49-F238E27FC236}">
                <a16:creationId xmlns:a16="http://schemas.microsoft.com/office/drawing/2014/main" id="{2521F67C-A1DE-4933-8702-21CA40E672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AD3D7-56C0-4885-A981-6DF930ABBE48}"/>
              </a:ext>
            </a:extLst>
          </p:cNvPr>
          <p:cNvSpPr>
            <a:spLocks noGrp="1"/>
          </p:cNvSpPr>
          <p:nvPr>
            <p:ph type="sldNum" sz="quarter" idx="12"/>
          </p:nvPr>
        </p:nvSpPr>
        <p:spPr/>
        <p:txBody>
          <a:bodyPr/>
          <a:lstStyle/>
          <a:p>
            <a:fld id="{58C97C19-81E5-4690-8402-617923B88393}" type="slidenum">
              <a:rPr lang="en-US" smtClean="0"/>
              <a:t>‹#›</a:t>
            </a:fld>
            <a:endParaRPr lang="en-US"/>
          </a:p>
        </p:txBody>
      </p:sp>
    </p:spTree>
    <p:extLst>
      <p:ext uri="{BB962C8B-B14F-4D97-AF65-F5344CB8AC3E}">
        <p14:creationId xmlns:p14="http://schemas.microsoft.com/office/powerpoint/2010/main" val="86655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1241-D43C-4444-B24B-3107F8EAB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47C6FB-8A41-4753-B72A-EB7DA0E882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38DCF7-8CAB-40B0-945A-9173855812D0}"/>
              </a:ext>
            </a:extLst>
          </p:cNvPr>
          <p:cNvSpPr>
            <a:spLocks noGrp="1"/>
          </p:cNvSpPr>
          <p:nvPr>
            <p:ph type="dt" sz="half" idx="10"/>
          </p:nvPr>
        </p:nvSpPr>
        <p:spPr/>
        <p:txBody>
          <a:bodyPr/>
          <a:lstStyle/>
          <a:p>
            <a:fld id="{120B5573-2715-43EE-9842-8AAD24FEA8E8}" type="datetimeFigureOut">
              <a:rPr lang="en-US" smtClean="0"/>
              <a:t>1/10/2019</a:t>
            </a:fld>
            <a:endParaRPr lang="en-US"/>
          </a:p>
        </p:txBody>
      </p:sp>
      <p:sp>
        <p:nvSpPr>
          <p:cNvPr id="5" name="Footer Placeholder 4">
            <a:extLst>
              <a:ext uri="{FF2B5EF4-FFF2-40B4-BE49-F238E27FC236}">
                <a16:creationId xmlns:a16="http://schemas.microsoft.com/office/drawing/2014/main" id="{B8AED72B-F7D1-43E4-9B58-70F7767BF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9977A-6320-4088-A9C9-9256AD95E741}"/>
              </a:ext>
            </a:extLst>
          </p:cNvPr>
          <p:cNvSpPr>
            <a:spLocks noGrp="1"/>
          </p:cNvSpPr>
          <p:nvPr>
            <p:ph type="sldNum" sz="quarter" idx="12"/>
          </p:nvPr>
        </p:nvSpPr>
        <p:spPr/>
        <p:txBody>
          <a:bodyPr/>
          <a:lstStyle/>
          <a:p>
            <a:fld id="{58C97C19-81E5-4690-8402-617923B88393}" type="slidenum">
              <a:rPr lang="en-US" smtClean="0"/>
              <a:t>‹#›</a:t>
            </a:fld>
            <a:endParaRPr lang="en-US"/>
          </a:p>
        </p:txBody>
      </p:sp>
    </p:spTree>
    <p:extLst>
      <p:ext uri="{BB962C8B-B14F-4D97-AF65-F5344CB8AC3E}">
        <p14:creationId xmlns:p14="http://schemas.microsoft.com/office/powerpoint/2010/main" val="366050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CEA0B-169F-4EC7-96EE-8E3469A612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4084A5-88AB-4E22-9991-4DDE9FA3F2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A6BA3F5-7AAC-4CDF-B03B-6CDF188F9205}"/>
              </a:ext>
            </a:extLst>
          </p:cNvPr>
          <p:cNvSpPr>
            <a:spLocks noGrp="1"/>
          </p:cNvSpPr>
          <p:nvPr>
            <p:ph type="dt" sz="half" idx="10"/>
          </p:nvPr>
        </p:nvSpPr>
        <p:spPr/>
        <p:txBody>
          <a:bodyPr/>
          <a:lstStyle/>
          <a:p>
            <a:fld id="{120B5573-2715-43EE-9842-8AAD24FEA8E8}" type="datetimeFigureOut">
              <a:rPr lang="en-US" smtClean="0"/>
              <a:t>1/10/2019</a:t>
            </a:fld>
            <a:endParaRPr lang="en-US"/>
          </a:p>
        </p:txBody>
      </p:sp>
      <p:sp>
        <p:nvSpPr>
          <p:cNvPr id="5" name="Footer Placeholder 4">
            <a:extLst>
              <a:ext uri="{FF2B5EF4-FFF2-40B4-BE49-F238E27FC236}">
                <a16:creationId xmlns:a16="http://schemas.microsoft.com/office/drawing/2014/main" id="{7D605BD7-060D-420A-A2F8-71DACB08D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D5FE1D-C9DD-4BB3-AAC7-4238914379FA}"/>
              </a:ext>
            </a:extLst>
          </p:cNvPr>
          <p:cNvSpPr>
            <a:spLocks noGrp="1"/>
          </p:cNvSpPr>
          <p:nvPr>
            <p:ph type="sldNum" sz="quarter" idx="12"/>
          </p:nvPr>
        </p:nvSpPr>
        <p:spPr/>
        <p:txBody>
          <a:bodyPr/>
          <a:lstStyle/>
          <a:p>
            <a:fld id="{58C97C19-81E5-4690-8402-617923B88393}" type="slidenum">
              <a:rPr lang="en-US" smtClean="0"/>
              <a:t>‹#›</a:t>
            </a:fld>
            <a:endParaRPr lang="en-US"/>
          </a:p>
        </p:txBody>
      </p:sp>
    </p:spTree>
    <p:extLst>
      <p:ext uri="{BB962C8B-B14F-4D97-AF65-F5344CB8AC3E}">
        <p14:creationId xmlns:p14="http://schemas.microsoft.com/office/powerpoint/2010/main" val="179090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25E8-5F3A-43AC-BEDA-B4F0D865D2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92F4CD-A789-49C9-BE8C-876C562FE7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26DCA0-B462-439A-AC7C-2A27659723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DE85EC-7C28-4324-972C-08351ED8B17D}"/>
              </a:ext>
            </a:extLst>
          </p:cNvPr>
          <p:cNvSpPr>
            <a:spLocks noGrp="1"/>
          </p:cNvSpPr>
          <p:nvPr>
            <p:ph type="dt" sz="half" idx="10"/>
          </p:nvPr>
        </p:nvSpPr>
        <p:spPr/>
        <p:txBody>
          <a:bodyPr/>
          <a:lstStyle/>
          <a:p>
            <a:fld id="{120B5573-2715-43EE-9842-8AAD24FEA8E8}" type="datetimeFigureOut">
              <a:rPr lang="en-US" smtClean="0"/>
              <a:t>1/10/2019</a:t>
            </a:fld>
            <a:endParaRPr lang="en-US"/>
          </a:p>
        </p:txBody>
      </p:sp>
      <p:sp>
        <p:nvSpPr>
          <p:cNvPr id="6" name="Footer Placeholder 5">
            <a:extLst>
              <a:ext uri="{FF2B5EF4-FFF2-40B4-BE49-F238E27FC236}">
                <a16:creationId xmlns:a16="http://schemas.microsoft.com/office/drawing/2014/main" id="{F8F21F17-B3E9-47BE-A272-359A57CD7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9F65A6-18BB-4F67-BE31-6C8518694AB5}"/>
              </a:ext>
            </a:extLst>
          </p:cNvPr>
          <p:cNvSpPr>
            <a:spLocks noGrp="1"/>
          </p:cNvSpPr>
          <p:nvPr>
            <p:ph type="sldNum" sz="quarter" idx="12"/>
          </p:nvPr>
        </p:nvSpPr>
        <p:spPr/>
        <p:txBody>
          <a:bodyPr/>
          <a:lstStyle/>
          <a:p>
            <a:fld id="{58C97C19-81E5-4690-8402-617923B88393}" type="slidenum">
              <a:rPr lang="en-US" smtClean="0"/>
              <a:t>‹#›</a:t>
            </a:fld>
            <a:endParaRPr lang="en-US"/>
          </a:p>
        </p:txBody>
      </p:sp>
    </p:spTree>
    <p:extLst>
      <p:ext uri="{BB962C8B-B14F-4D97-AF65-F5344CB8AC3E}">
        <p14:creationId xmlns:p14="http://schemas.microsoft.com/office/powerpoint/2010/main" val="3943125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55F4-1D19-49C9-810E-F2ECB42D49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595572-54D8-4E79-999D-9C64DA1F89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6F7E80-04B9-4E4E-8F10-7649BF2042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EF3A58-1821-44A9-8E40-D11CEBDF51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D5625B-987F-4A62-9E3E-65EE3B14625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B189F8-E943-4ADE-8BAC-3F40C5B0938E}"/>
              </a:ext>
            </a:extLst>
          </p:cNvPr>
          <p:cNvSpPr>
            <a:spLocks noGrp="1"/>
          </p:cNvSpPr>
          <p:nvPr>
            <p:ph type="dt" sz="half" idx="10"/>
          </p:nvPr>
        </p:nvSpPr>
        <p:spPr/>
        <p:txBody>
          <a:bodyPr/>
          <a:lstStyle/>
          <a:p>
            <a:fld id="{120B5573-2715-43EE-9842-8AAD24FEA8E8}" type="datetimeFigureOut">
              <a:rPr lang="en-US" smtClean="0"/>
              <a:t>1/10/2019</a:t>
            </a:fld>
            <a:endParaRPr lang="en-US"/>
          </a:p>
        </p:txBody>
      </p:sp>
      <p:sp>
        <p:nvSpPr>
          <p:cNvPr id="8" name="Footer Placeholder 7">
            <a:extLst>
              <a:ext uri="{FF2B5EF4-FFF2-40B4-BE49-F238E27FC236}">
                <a16:creationId xmlns:a16="http://schemas.microsoft.com/office/drawing/2014/main" id="{3CA98A0F-7965-484E-8DB4-A0E2664315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4190FD-00F2-487F-9876-F4C7EC192651}"/>
              </a:ext>
            </a:extLst>
          </p:cNvPr>
          <p:cNvSpPr>
            <a:spLocks noGrp="1"/>
          </p:cNvSpPr>
          <p:nvPr>
            <p:ph type="sldNum" sz="quarter" idx="12"/>
          </p:nvPr>
        </p:nvSpPr>
        <p:spPr/>
        <p:txBody>
          <a:bodyPr/>
          <a:lstStyle/>
          <a:p>
            <a:fld id="{58C97C19-81E5-4690-8402-617923B88393}" type="slidenum">
              <a:rPr lang="en-US" smtClean="0"/>
              <a:t>‹#›</a:t>
            </a:fld>
            <a:endParaRPr lang="en-US"/>
          </a:p>
        </p:txBody>
      </p:sp>
    </p:spTree>
    <p:extLst>
      <p:ext uri="{BB962C8B-B14F-4D97-AF65-F5344CB8AC3E}">
        <p14:creationId xmlns:p14="http://schemas.microsoft.com/office/powerpoint/2010/main" val="4111615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95610-FE97-47E4-9B20-2BB21403B1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8F31D1-847E-44A1-91CF-C0DCCC34C720}"/>
              </a:ext>
            </a:extLst>
          </p:cNvPr>
          <p:cNvSpPr>
            <a:spLocks noGrp="1"/>
          </p:cNvSpPr>
          <p:nvPr>
            <p:ph type="dt" sz="half" idx="10"/>
          </p:nvPr>
        </p:nvSpPr>
        <p:spPr/>
        <p:txBody>
          <a:bodyPr/>
          <a:lstStyle/>
          <a:p>
            <a:fld id="{120B5573-2715-43EE-9842-8AAD24FEA8E8}" type="datetimeFigureOut">
              <a:rPr lang="en-US" smtClean="0"/>
              <a:t>1/10/2019</a:t>
            </a:fld>
            <a:endParaRPr lang="en-US"/>
          </a:p>
        </p:txBody>
      </p:sp>
      <p:sp>
        <p:nvSpPr>
          <p:cNvPr id="4" name="Footer Placeholder 3">
            <a:extLst>
              <a:ext uri="{FF2B5EF4-FFF2-40B4-BE49-F238E27FC236}">
                <a16:creationId xmlns:a16="http://schemas.microsoft.com/office/drawing/2014/main" id="{A25FD34D-34C1-4B17-8A88-9BF276CFBE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6EF735-F164-4EDA-A9B3-C1A88D8830B2}"/>
              </a:ext>
            </a:extLst>
          </p:cNvPr>
          <p:cNvSpPr>
            <a:spLocks noGrp="1"/>
          </p:cNvSpPr>
          <p:nvPr>
            <p:ph type="sldNum" sz="quarter" idx="12"/>
          </p:nvPr>
        </p:nvSpPr>
        <p:spPr/>
        <p:txBody>
          <a:bodyPr/>
          <a:lstStyle/>
          <a:p>
            <a:fld id="{58C97C19-81E5-4690-8402-617923B88393}" type="slidenum">
              <a:rPr lang="en-US" smtClean="0"/>
              <a:t>‹#›</a:t>
            </a:fld>
            <a:endParaRPr lang="en-US"/>
          </a:p>
        </p:txBody>
      </p:sp>
    </p:spTree>
    <p:extLst>
      <p:ext uri="{BB962C8B-B14F-4D97-AF65-F5344CB8AC3E}">
        <p14:creationId xmlns:p14="http://schemas.microsoft.com/office/powerpoint/2010/main" val="253933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DDEAC1-56C4-497D-B635-B3FAD17AA46D}"/>
              </a:ext>
            </a:extLst>
          </p:cNvPr>
          <p:cNvSpPr>
            <a:spLocks noGrp="1"/>
          </p:cNvSpPr>
          <p:nvPr>
            <p:ph type="dt" sz="half" idx="10"/>
          </p:nvPr>
        </p:nvSpPr>
        <p:spPr/>
        <p:txBody>
          <a:bodyPr/>
          <a:lstStyle/>
          <a:p>
            <a:fld id="{120B5573-2715-43EE-9842-8AAD24FEA8E8}" type="datetimeFigureOut">
              <a:rPr lang="en-US" smtClean="0"/>
              <a:t>1/10/2019</a:t>
            </a:fld>
            <a:endParaRPr lang="en-US"/>
          </a:p>
        </p:txBody>
      </p:sp>
      <p:sp>
        <p:nvSpPr>
          <p:cNvPr id="3" name="Footer Placeholder 2">
            <a:extLst>
              <a:ext uri="{FF2B5EF4-FFF2-40B4-BE49-F238E27FC236}">
                <a16:creationId xmlns:a16="http://schemas.microsoft.com/office/drawing/2014/main" id="{8224B85F-E4A2-4A1F-ADEA-0E1F3FBF69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AC8CE1-6DDB-405D-AB2E-CAFE1C8413E3}"/>
              </a:ext>
            </a:extLst>
          </p:cNvPr>
          <p:cNvSpPr>
            <a:spLocks noGrp="1"/>
          </p:cNvSpPr>
          <p:nvPr>
            <p:ph type="sldNum" sz="quarter" idx="12"/>
          </p:nvPr>
        </p:nvSpPr>
        <p:spPr/>
        <p:txBody>
          <a:bodyPr/>
          <a:lstStyle/>
          <a:p>
            <a:fld id="{58C97C19-81E5-4690-8402-617923B88393}" type="slidenum">
              <a:rPr lang="en-US" smtClean="0"/>
              <a:t>‹#›</a:t>
            </a:fld>
            <a:endParaRPr lang="en-US"/>
          </a:p>
        </p:txBody>
      </p:sp>
    </p:spTree>
    <p:extLst>
      <p:ext uri="{BB962C8B-B14F-4D97-AF65-F5344CB8AC3E}">
        <p14:creationId xmlns:p14="http://schemas.microsoft.com/office/powerpoint/2010/main" val="168302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C38D3-2C1E-4D36-8FD5-C623663C23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AFFFCC-FD11-4A0B-8B54-31E364BF07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65B511-0685-42F0-B4BC-C06AEB2AD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3A8275-2EC1-4CA7-B8E9-D83AF8937829}"/>
              </a:ext>
            </a:extLst>
          </p:cNvPr>
          <p:cNvSpPr>
            <a:spLocks noGrp="1"/>
          </p:cNvSpPr>
          <p:nvPr>
            <p:ph type="dt" sz="half" idx="10"/>
          </p:nvPr>
        </p:nvSpPr>
        <p:spPr/>
        <p:txBody>
          <a:bodyPr/>
          <a:lstStyle/>
          <a:p>
            <a:fld id="{120B5573-2715-43EE-9842-8AAD24FEA8E8}" type="datetimeFigureOut">
              <a:rPr lang="en-US" smtClean="0"/>
              <a:t>1/10/2019</a:t>
            </a:fld>
            <a:endParaRPr lang="en-US"/>
          </a:p>
        </p:txBody>
      </p:sp>
      <p:sp>
        <p:nvSpPr>
          <p:cNvPr id="6" name="Footer Placeholder 5">
            <a:extLst>
              <a:ext uri="{FF2B5EF4-FFF2-40B4-BE49-F238E27FC236}">
                <a16:creationId xmlns:a16="http://schemas.microsoft.com/office/drawing/2014/main" id="{AA9DE204-01E4-4F33-91EF-995B2A298B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3EAC49-C669-4DF0-8A2E-490CD2B14017}"/>
              </a:ext>
            </a:extLst>
          </p:cNvPr>
          <p:cNvSpPr>
            <a:spLocks noGrp="1"/>
          </p:cNvSpPr>
          <p:nvPr>
            <p:ph type="sldNum" sz="quarter" idx="12"/>
          </p:nvPr>
        </p:nvSpPr>
        <p:spPr/>
        <p:txBody>
          <a:bodyPr/>
          <a:lstStyle/>
          <a:p>
            <a:fld id="{58C97C19-81E5-4690-8402-617923B88393}" type="slidenum">
              <a:rPr lang="en-US" smtClean="0"/>
              <a:t>‹#›</a:t>
            </a:fld>
            <a:endParaRPr lang="en-US"/>
          </a:p>
        </p:txBody>
      </p:sp>
    </p:spTree>
    <p:extLst>
      <p:ext uri="{BB962C8B-B14F-4D97-AF65-F5344CB8AC3E}">
        <p14:creationId xmlns:p14="http://schemas.microsoft.com/office/powerpoint/2010/main" val="988330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C77B4-D6F5-4657-8492-B492CC6515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1E267B-1E6C-4F36-884A-CAECAB613B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BFAAEE-4987-40C7-A326-28A4FA4E3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53782E-F77A-4113-8110-A250BAD46CCF}"/>
              </a:ext>
            </a:extLst>
          </p:cNvPr>
          <p:cNvSpPr>
            <a:spLocks noGrp="1"/>
          </p:cNvSpPr>
          <p:nvPr>
            <p:ph type="dt" sz="half" idx="10"/>
          </p:nvPr>
        </p:nvSpPr>
        <p:spPr/>
        <p:txBody>
          <a:bodyPr/>
          <a:lstStyle/>
          <a:p>
            <a:fld id="{120B5573-2715-43EE-9842-8AAD24FEA8E8}" type="datetimeFigureOut">
              <a:rPr lang="en-US" smtClean="0"/>
              <a:t>1/10/2019</a:t>
            </a:fld>
            <a:endParaRPr lang="en-US"/>
          </a:p>
        </p:txBody>
      </p:sp>
      <p:sp>
        <p:nvSpPr>
          <p:cNvPr id="6" name="Footer Placeholder 5">
            <a:extLst>
              <a:ext uri="{FF2B5EF4-FFF2-40B4-BE49-F238E27FC236}">
                <a16:creationId xmlns:a16="http://schemas.microsoft.com/office/drawing/2014/main" id="{8CCC13E3-E473-48B4-A4CC-8C7A8976F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64C7D7-2AEE-4E06-A370-E9E2715081A8}"/>
              </a:ext>
            </a:extLst>
          </p:cNvPr>
          <p:cNvSpPr>
            <a:spLocks noGrp="1"/>
          </p:cNvSpPr>
          <p:nvPr>
            <p:ph type="sldNum" sz="quarter" idx="12"/>
          </p:nvPr>
        </p:nvSpPr>
        <p:spPr/>
        <p:txBody>
          <a:bodyPr/>
          <a:lstStyle/>
          <a:p>
            <a:fld id="{58C97C19-81E5-4690-8402-617923B88393}" type="slidenum">
              <a:rPr lang="en-US" smtClean="0"/>
              <a:t>‹#›</a:t>
            </a:fld>
            <a:endParaRPr lang="en-US"/>
          </a:p>
        </p:txBody>
      </p:sp>
    </p:spTree>
    <p:extLst>
      <p:ext uri="{BB962C8B-B14F-4D97-AF65-F5344CB8AC3E}">
        <p14:creationId xmlns:p14="http://schemas.microsoft.com/office/powerpoint/2010/main" val="231334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048776-B0B5-437B-9915-DAD4C7287E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FF19CF-A12C-4F17-8DFD-9F2C594CC5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AAF7EA-3013-41ED-B3B0-4A34D253EA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B5573-2715-43EE-9842-8AAD24FEA8E8}" type="datetimeFigureOut">
              <a:rPr lang="en-US" smtClean="0"/>
              <a:t>1/10/2019</a:t>
            </a:fld>
            <a:endParaRPr lang="en-US"/>
          </a:p>
        </p:txBody>
      </p:sp>
      <p:sp>
        <p:nvSpPr>
          <p:cNvPr id="5" name="Footer Placeholder 4">
            <a:extLst>
              <a:ext uri="{FF2B5EF4-FFF2-40B4-BE49-F238E27FC236}">
                <a16:creationId xmlns:a16="http://schemas.microsoft.com/office/drawing/2014/main" id="{7FE9BB51-51B0-480B-823F-A0F0E6CD4B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AFEA03-7540-41D7-AD1F-EF0102D0C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C97C19-81E5-4690-8402-617923B88393}" type="slidenum">
              <a:rPr lang="en-US" smtClean="0"/>
              <a:t>‹#›</a:t>
            </a:fld>
            <a:endParaRPr lang="en-US"/>
          </a:p>
        </p:txBody>
      </p:sp>
    </p:spTree>
    <p:extLst>
      <p:ext uri="{BB962C8B-B14F-4D97-AF65-F5344CB8AC3E}">
        <p14:creationId xmlns:p14="http://schemas.microsoft.com/office/powerpoint/2010/main" val="2478922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6E58-5486-4795-9EC1-B149B942FF42}"/>
              </a:ext>
            </a:extLst>
          </p:cNvPr>
          <p:cNvSpPr>
            <a:spLocks noGrp="1"/>
          </p:cNvSpPr>
          <p:nvPr>
            <p:ph type="ctrTitle"/>
          </p:nvPr>
        </p:nvSpPr>
        <p:spPr>
          <a:xfrm>
            <a:off x="1524000" y="2235200"/>
            <a:ext cx="9144000" cy="2387600"/>
          </a:xfrm>
        </p:spPr>
        <p:txBody>
          <a:bodyPr>
            <a:normAutofit fontScale="90000"/>
          </a:bodyPr>
          <a:lstStyle/>
          <a:p>
            <a:r>
              <a:rPr lang="en-US" dirty="0"/>
              <a:t>Dropout as a Bayesian Approximation for Predictive Maintenance</a:t>
            </a:r>
          </a:p>
        </p:txBody>
      </p:sp>
    </p:spTree>
    <p:extLst>
      <p:ext uri="{BB962C8B-B14F-4D97-AF65-F5344CB8AC3E}">
        <p14:creationId xmlns:p14="http://schemas.microsoft.com/office/powerpoint/2010/main" val="578595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0F36-74E3-461A-A1EB-AF78B253D0E0}"/>
              </a:ext>
            </a:extLst>
          </p:cNvPr>
          <p:cNvSpPr>
            <a:spLocks noGrp="1"/>
          </p:cNvSpPr>
          <p:nvPr>
            <p:ph type="title"/>
          </p:nvPr>
        </p:nvSpPr>
        <p:spPr/>
        <p:txBody>
          <a:bodyPr/>
          <a:lstStyle/>
          <a:p>
            <a:r>
              <a:rPr lang="en-US" dirty="0"/>
              <a:t>Dropout</a:t>
            </a:r>
          </a:p>
        </p:txBody>
      </p:sp>
      <p:pic>
        <p:nvPicPr>
          <p:cNvPr id="11" name="Content Placeholder 10">
            <a:extLst>
              <a:ext uri="{FF2B5EF4-FFF2-40B4-BE49-F238E27FC236}">
                <a16:creationId xmlns:a16="http://schemas.microsoft.com/office/drawing/2014/main" id="{2DE34344-7B89-491E-B1C5-EA9558BEDB1D}"/>
              </a:ext>
            </a:extLst>
          </p:cNvPr>
          <p:cNvPicPr>
            <a:picLocks noGrp="1" noChangeAspect="1"/>
          </p:cNvPicPr>
          <p:nvPr>
            <p:ph idx="1"/>
          </p:nvPr>
        </p:nvPicPr>
        <p:blipFill>
          <a:blip r:embed="rId2"/>
          <a:stretch>
            <a:fillRect/>
          </a:stretch>
        </p:blipFill>
        <p:spPr>
          <a:xfrm>
            <a:off x="1217932" y="1418402"/>
            <a:ext cx="2928003" cy="2943873"/>
          </a:xfrm>
          <a:prstGeom prst="rect">
            <a:avLst/>
          </a:prstGeom>
        </p:spPr>
      </p:pic>
      <p:sp>
        <p:nvSpPr>
          <p:cNvPr id="13" name="Rectangle 12">
            <a:extLst>
              <a:ext uri="{FF2B5EF4-FFF2-40B4-BE49-F238E27FC236}">
                <a16:creationId xmlns:a16="http://schemas.microsoft.com/office/drawing/2014/main" id="{CE6ED5AA-448D-4E95-ADDA-2C635AA6FB3A}"/>
              </a:ext>
            </a:extLst>
          </p:cNvPr>
          <p:cNvSpPr/>
          <p:nvPr/>
        </p:nvSpPr>
        <p:spPr>
          <a:xfrm>
            <a:off x="1217931" y="1418402"/>
            <a:ext cx="443089" cy="586567"/>
          </a:xfrm>
          <a:prstGeom prst="rect">
            <a:avLst/>
          </a:prstGeom>
          <a:solidFill>
            <a:srgbClr val="EBEF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3531817-4012-4A7F-9AD5-B905C05AF71C}"/>
              </a:ext>
            </a:extLst>
          </p:cNvPr>
          <p:cNvGrpSpPr/>
          <p:nvPr/>
        </p:nvGrpSpPr>
        <p:grpSpPr>
          <a:xfrm>
            <a:off x="7836845" y="1418402"/>
            <a:ext cx="2928004" cy="2943873"/>
            <a:chOff x="7459344" y="1418402"/>
            <a:chExt cx="3514725" cy="3552825"/>
          </a:xfrm>
        </p:grpSpPr>
        <p:pic>
          <p:nvPicPr>
            <p:cNvPr id="12" name="Picture 11">
              <a:extLst>
                <a:ext uri="{FF2B5EF4-FFF2-40B4-BE49-F238E27FC236}">
                  <a16:creationId xmlns:a16="http://schemas.microsoft.com/office/drawing/2014/main" id="{743D95B9-9BBF-4F1A-80F6-5C4FD431C782}"/>
                </a:ext>
              </a:extLst>
            </p:cNvPr>
            <p:cNvPicPr>
              <a:picLocks noChangeAspect="1"/>
            </p:cNvPicPr>
            <p:nvPr/>
          </p:nvPicPr>
          <p:blipFill>
            <a:blip r:embed="rId3"/>
            <a:stretch>
              <a:fillRect/>
            </a:stretch>
          </p:blipFill>
          <p:spPr>
            <a:xfrm>
              <a:off x="7459344" y="1418402"/>
              <a:ext cx="3514725" cy="3552825"/>
            </a:xfrm>
            <a:prstGeom prst="rect">
              <a:avLst/>
            </a:prstGeom>
          </p:spPr>
        </p:pic>
        <p:sp>
          <p:nvSpPr>
            <p:cNvPr id="14" name="Rectangle 13">
              <a:extLst>
                <a:ext uri="{FF2B5EF4-FFF2-40B4-BE49-F238E27FC236}">
                  <a16:creationId xmlns:a16="http://schemas.microsoft.com/office/drawing/2014/main" id="{D0BD329E-A6C3-4235-9AA7-3C34CD3FC414}"/>
                </a:ext>
              </a:extLst>
            </p:cNvPr>
            <p:cNvSpPr/>
            <p:nvPr/>
          </p:nvSpPr>
          <p:spPr>
            <a:xfrm>
              <a:off x="7459344" y="1418402"/>
              <a:ext cx="459867" cy="645290"/>
            </a:xfrm>
            <a:prstGeom prst="rect">
              <a:avLst/>
            </a:prstGeom>
            <a:solidFill>
              <a:srgbClr val="EBEF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D6FE6F7-07FB-4E7A-923C-D81F73D17543}"/>
                  </a:ext>
                </a:extLst>
              </p:cNvPr>
              <p:cNvSpPr txBox="1"/>
              <p:nvPr/>
            </p:nvSpPr>
            <p:spPr>
              <a:xfrm>
                <a:off x="745919" y="4598030"/>
                <a:ext cx="4081823" cy="683520"/>
              </a:xfrm>
              <a:prstGeom prst="rect">
                <a:avLst/>
              </a:prstGeom>
              <a:noFill/>
            </p:spPr>
            <p:txBody>
              <a:bodyPr wrap="none" rtlCol="0">
                <a:spAutoFit/>
              </a:bodyPr>
              <a:lstStyle/>
              <a:p>
                <a:r>
                  <a:rPr lang="en-US" dirty="0"/>
                  <a:t>Layer pre-activation for k&gt;0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oMath>
                </a14:m>
                <a:r>
                  <a:rPr lang="en-US" dirty="0"/>
                  <a:t>)</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16" name="TextBox 15">
                <a:extLst>
                  <a:ext uri="{FF2B5EF4-FFF2-40B4-BE49-F238E27FC236}">
                    <a16:creationId xmlns:a16="http://schemas.microsoft.com/office/drawing/2014/main" id="{FD6FE6F7-07FB-4E7A-923C-D81F73D17543}"/>
                  </a:ext>
                </a:extLst>
              </p:cNvPr>
              <p:cNvSpPr txBox="1">
                <a:spLocks noRot="1" noChangeAspect="1" noMove="1" noResize="1" noEditPoints="1" noAdjustHandles="1" noChangeArrowheads="1" noChangeShapeType="1" noTextEdit="1"/>
              </p:cNvSpPr>
              <p:nvPr/>
            </p:nvSpPr>
            <p:spPr>
              <a:xfrm>
                <a:off x="745919" y="4598030"/>
                <a:ext cx="4081823" cy="683520"/>
              </a:xfrm>
              <a:prstGeom prst="rect">
                <a:avLst/>
              </a:prstGeom>
              <a:blipFill>
                <a:blip r:embed="rId4"/>
                <a:stretch>
                  <a:fillRect l="-1194" t="-1786" r="-448"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45C57A-6B20-4561-BC0C-D8C1471A6537}"/>
                  </a:ext>
                </a:extLst>
              </p:cNvPr>
              <p:cNvSpPr txBox="1"/>
              <p:nvPr/>
            </p:nvSpPr>
            <p:spPr>
              <a:xfrm>
                <a:off x="895607" y="5331293"/>
                <a:ext cx="3782446" cy="664926"/>
              </a:xfrm>
              <a:prstGeom prst="rect">
                <a:avLst/>
              </a:prstGeom>
              <a:noFill/>
            </p:spPr>
            <p:txBody>
              <a:bodyPr wrap="none" rtlCol="0">
                <a:spAutoFit/>
              </a:bodyPr>
              <a:lstStyle/>
              <a:p>
                <a:r>
                  <a:rPr lang="en-US" dirty="0"/>
                  <a:t>Hidden layer activation (k from 1 to L):</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0" smtClean="0">
                          <a:latin typeface="Cambria Math" panose="02040503050406030204" pitchFamily="18" charset="0"/>
                        </a:rPr>
                        <m:t>=</m:t>
                      </m:r>
                      <m:r>
                        <m:rPr>
                          <m:sty m:val="p"/>
                        </m:rPr>
                        <a:rPr lang="en-US" b="0" i="0" smtClean="0">
                          <a:latin typeface="Cambria Math" panose="02040503050406030204" pitchFamily="18" charset="0"/>
                        </a:rPr>
                        <m:t>g</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a</m:t>
                          </m:r>
                        </m:e>
                        <m:sup>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k</m:t>
                              </m:r>
                            </m:e>
                          </m:d>
                        </m:sup>
                      </m:sSup>
                      <m:r>
                        <a:rPr lang="en-US" b="0" i="0" smtClean="0">
                          <a:latin typeface="Cambria Math" panose="02040503050406030204" pitchFamily="18" charset="0"/>
                        </a:rPr>
                        <m:t>(</m:t>
                      </m:r>
                      <m:r>
                        <m:rPr>
                          <m:sty m:val="p"/>
                        </m:rPr>
                        <a:rPr lang="en-US" b="0" i="0" smtClean="0">
                          <a:latin typeface="Cambria Math" panose="02040503050406030204" pitchFamily="18" charset="0"/>
                        </a:rPr>
                        <m:t>x</m:t>
                      </m:r>
                      <m:r>
                        <a:rPr lang="en-US" b="0" i="0" smtClean="0">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4145C57A-6B20-4561-BC0C-D8C1471A6537}"/>
                  </a:ext>
                </a:extLst>
              </p:cNvPr>
              <p:cNvSpPr txBox="1">
                <a:spLocks noRot="1" noChangeAspect="1" noMove="1" noResize="1" noEditPoints="1" noAdjustHandles="1" noChangeArrowheads="1" noChangeShapeType="1" noTextEdit="1"/>
              </p:cNvSpPr>
              <p:nvPr/>
            </p:nvSpPr>
            <p:spPr>
              <a:xfrm>
                <a:off x="895607" y="5331293"/>
                <a:ext cx="3782446" cy="664926"/>
              </a:xfrm>
              <a:prstGeom prst="rect">
                <a:avLst/>
              </a:prstGeom>
              <a:blipFill>
                <a:blip r:embed="rId5"/>
                <a:stretch>
                  <a:fillRect l="-1452" t="-5505" r="-484" b="-64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6D6627D-DE05-44DF-A7E0-824010F9DB7E}"/>
                  </a:ext>
                </a:extLst>
              </p:cNvPr>
              <p:cNvSpPr txBox="1"/>
              <p:nvPr/>
            </p:nvSpPr>
            <p:spPr>
              <a:xfrm>
                <a:off x="1062704" y="5996219"/>
                <a:ext cx="3448252" cy="783869"/>
              </a:xfrm>
              <a:prstGeom prst="rect">
                <a:avLst/>
              </a:prstGeom>
              <a:noFill/>
            </p:spPr>
            <p:txBody>
              <a:bodyPr wrap="none" rtlCol="0">
                <a:spAutoFit/>
              </a:bodyPr>
              <a:lstStyle/>
              <a:p>
                <a:r>
                  <a:rPr lang="en-US" dirty="0"/>
                  <a:t>Output layer activation (k=L+1):</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+1</m:t>
                              </m:r>
                            </m:e>
                          </m:d>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0" smtClean="0">
                          <a:latin typeface="Cambria Math" panose="02040503050406030204" pitchFamily="18" charset="0"/>
                        </a:rPr>
                        <m:t>=</m:t>
                      </m:r>
                      <m:r>
                        <m:rPr>
                          <m:sty m:val="p"/>
                        </m:rPr>
                        <a:rPr lang="en-US" b="0" i="0" smtClean="0">
                          <a:latin typeface="Cambria Math" panose="02040503050406030204" pitchFamily="18" charset="0"/>
                        </a:rPr>
                        <m:t>o</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a</m:t>
                              </m:r>
                            </m:e>
                            <m:sup>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L</m:t>
                                  </m:r>
                                  <m:r>
                                    <a:rPr lang="en-US" b="0" i="0" smtClean="0">
                                      <a:latin typeface="Cambria Math" panose="02040503050406030204" pitchFamily="18" charset="0"/>
                                    </a:rPr>
                                    <m:t>+1</m:t>
                                  </m:r>
                                </m:e>
                              </m:d>
                            </m:sup>
                          </m:sSup>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e>
                      </m:d>
                      <m:r>
                        <a:rPr lang="en-US" b="0" i="0" smtClean="0">
                          <a:latin typeface="Cambria Math" panose="02040503050406030204" pitchFamily="18" charset="0"/>
                        </a:rPr>
                        <m:t>=</m:t>
                      </m:r>
                      <m:r>
                        <m:rPr>
                          <m:sty m:val="p"/>
                        </m:rPr>
                        <a:rPr lang="en-US" b="0" i="0" smtClean="0">
                          <a:latin typeface="Cambria Math" panose="02040503050406030204" pitchFamily="18" charset="0"/>
                        </a:rPr>
                        <m:t>f</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oMath>
                  </m:oMathPara>
                </a14:m>
                <a:endParaRPr lang="en-US" dirty="0"/>
              </a:p>
            </p:txBody>
          </p:sp>
        </mc:Choice>
        <mc:Fallback xmlns="">
          <p:sp>
            <p:nvSpPr>
              <p:cNvPr id="18" name="TextBox 17">
                <a:extLst>
                  <a:ext uri="{FF2B5EF4-FFF2-40B4-BE49-F238E27FC236}">
                    <a16:creationId xmlns:a16="http://schemas.microsoft.com/office/drawing/2014/main" id="{96D6627D-DE05-44DF-A7E0-824010F9DB7E}"/>
                  </a:ext>
                </a:extLst>
              </p:cNvPr>
              <p:cNvSpPr txBox="1">
                <a:spLocks noRot="1" noChangeAspect="1" noMove="1" noResize="1" noEditPoints="1" noAdjustHandles="1" noChangeArrowheads="1" noChangeShapeType="1" noTextEdit="1"/>
              </p:cNvSpPr>
              <p:nvPr/>
            </p:nvSpPr>
            <p:spPr>
              <a:xfrm>
                <a:off x="1062704" y="5996219"/>
                <a:ext cx="3448252" cy="783869"/>
              </a:xfrm>
              <a:prstGeom prst="rect">
                <a:avLst/>
              </a:prstGeom>
              <a:blipFill>
                <a:blip r:embed="rId6"/>
                <a:stretch>
                  <a:fillRect l="-1413" t="-4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B45AD79-5085-4D95-9219-1E0F9DA13E33}"/>
                  </a:ext>
                </a:extLst>
              </p:cNvPr>
              <p:cNvSpPr txBox="1"/>
              <p:nvPr/>
            </p:nvSpPr>
            <p:spPr>
              <a:xfrm>
                <a:off x="7271977" y="4475837"/>
                <a:ext cx="4081823" cy="683520"/>
              </a:xfrm>
              <a:prstGeom prst="rect">
                <a:avLst/>
              </a:prstGeom>
              <a:noFill/>
            </p:spPr>
            <p:txBody>
              <a:bodyPr wrap="none" rtlCol="0">
                <a:spAutoFit/>
              </a:bodyPr>
              <a:lstStyle/>
              <a:p>
                <a:r>
                  <a:rPr lang="en-US" dirty="0"/>
                  <a:t>Layer pre-activation for k&gt;0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oMath>
                </a14:m>
                <a:r>
                  <a:rPr lang="en-US" dirty="0"/>
                  <a:t>)</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19" name="TextBox 18">
                <a:extLst>
                  <a:ext uri="{FF2B5EF4-FFF2-40B4-BE49-F238E27FC236}">
                    <a16:creationId xmlns:a16="http://schemas.microsoft.com/office/drawing/2014/main" id="{EB45AD79-5085-4D95-9219-1E0F9DA13E33}"/>
                  </a:ext>
                </a:extLst>
              </p:cNvPr>
              <p:cNvSpPr txBox="1">
                <a:spLocks noRot="1" noChangeAspect="1" noMove="1" noResize="1" noEditPoints="1" noAdjustHandles="1" noChangeArrowheads="1" noChangeShapeType="1" noTextEdit="1"/>
              </p:cNvSpPr>
              <p:nvPr/>
            </p:nvSpPr>
            <p:spPr>
              <a:xfrm>
                <a:off x="7271977" y="4475837"/>
                <a:ext cx="4081823" cy="683520"/>
              </a:xfrm>
              <a:prstGeom prst="rect">
                <a:avLst/>
              </a:prstGeom>
              <a:blipFill>
                <a:blip r:embed="rId7"/>
                <a:stretch>
                  <a:fillRect l="-1343" t="-1786" r="-299"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31B51A8-D9D7-4C2E-9567-633D1BAFA1A2}"/>
                  </a:ext>
                </a:extLst>
              </p:cNvPr>
              <p:cNvSpPr txBox="1"/>
              <p:nvPr/>
            </p:nvSpPr>
            <p:spPr>
              <a:xfrm>
                <a:off x="7421665" y="5209100"/>
                <a:ext cx="3782446" cy="664926"/>
              </a:xfrm>
              <a:prstGeom prst="rect">
                <a:avLst/>
              </a:prstGeom>
              <a:noFill/>
            </p:spPr>
            <p:txBody>
              <a:bodyPr wrap="none" rtlCol="0">
                <a:spAutoFit/>
              </a:bodyPr>
              <a:lstStyle/>
              <a:p>
                <a:r>
                  <a:rPr lang="en-US" dirty="0"/>
                  <a:t>Hidden layer activation (k from 1 to L):</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0" smtClean="0">
                          <a:latin typeface="Cambria Math" panose="02040503050406030204" pitchFamily="18" charset="0"/>
                        </a:rPr>
                        <m:t>=</m:t>
                      </m:r>
                      <m:r>
                        <m:rPr>
                          <m:sty m:val="p"/>
                        </m:rPr>
                        <a:rPr lang="en-US" b="0" i="0" smtClean="0">
                          <a:latin typeface="Cambria Math" panose="02040503050406030204" pitchFamily="18" charset="0"/>
                        </a:rPr>
                        <m:t>g</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a</m:t>
                          </m:r>
                        </m:e>
                        <m:sup>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k</m:t>
                              </m:r>
                            </m:e>
                          </m:d>
                        </m:sup>
                      </m:sSup>
                      <m:r>
                        <a:rPr lang="en-US" b="0" i="0" smtClean="0">
                          <a:latin typeface="Cambria Math" panose="02040503050406030204" pitchFamily="18" charset="0"/>
                        </a:rPr>
                        <m:t>(</m:t>
                      </m:r>
                      <m:r>
                        <m:rPr>
                          <m:sty m:val="p"/>
                        </m:rPr>
                        <a:rPr lang="en-US" b="0" i="0" smtClean="0">
                          <a:latin typeface="Cambria Math" panose="02040503050406030204" pitchFamily="18" charset="0"/>
                        </a:rPr>
                        <m:t>x</m:t>
                      </m:r>
                      <m:r>
                        <a:rPr lang="en-US" b="0" i="0" smtClean="0">
                          <a:latin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m:t>
                      </m:r>
                      <m:sSup>
                        <m:sSupPr>
                          <m:ctrlPr>
                            <a:rPr lang="en-US" b="0" i="1" smtClean="0">
                              <a:solidFill>
                                <a:srgbClr val="FF0000"/>
                              </a:solidFill>
                              <a:latin typeface="Cambria Math" panose="02040503050406030204" pitchFamily="18" charset="0"/>
                              <a:ea typeface="Cambria Math" panose="02040503050406030204" pitchFamily="18" charset="0"/>
                            </a:rPr>
                          </m:ctrlPr>
                        </m:sSupPr>
                        <m:e>
                          <m:r>
                            <a:rPr lang="en-US" b="0" i="1" smtClean="0">
                              <a:solidFill>
                                <a:srgbClr val="FF0000"/>
                              </a:solidFill>
                              <a:latin typeface="Cambria Math" panose="02040503050406030204" pitchFamily="18" charset="0"/>
                              <a:ea typeface="Cambria Math" panose="02040503050406030204" pitchFamily="18" charset="0"/>
                            </a:rPr>
                            <m:t>𝑚</m:t>
                          </m:r>
                        </m:e>
                        <m:sup>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𝑘</m:t>
                          </m:r>
                          <m:r>
                            <a:rPr lang="en-US" b="0" i="1" smtClean="0">
                              <a:solidFill>
                                <a:srgbClr val="FF0000"/>
                              </a:solidFill>
                              <a:latin typeface="Cambria Math" panose="02040503050406030204" pitchFamily="18" charset="0"/>
                              <a:ea typeface="Cambria Math" panose="02040503050406030204" pitchFamily="18" charset="0"/>
                            </a:rPr>
                            <m:t>)</m:t>
                          </m:r>
                        </m:sup>
                      </m:sSup>
                    </m:oMath>
                  </m:oMathPara>
                </a14:m>
                <a:endParaRPr lang="en-US" dirty="0"/>
              </a:p>
            </p:txBody>
          </p:sp>
        </mc:Choice>
        <mc:Fallback xmlns="">
          <p:sp>
            <p:nvSpPr>
              <p:cNvPr id="20" name="TextBox 19">
                <a:extLst>
                  <a:ext uri="{FF2B5EF4-FFF2-40B4-BE49-F238E27FC236}">
                    <a16:creationId xmlns:a16="http://schemas.microsoft.com/office/drawing/2014/main" id="{B31B51A8-D9D7-4C2E-9567-633D1BAFA1A2}"/>
                  </a:ext>
                </a:extLst>
              </p:cNvPr>
              <p:cNvSpPr txBox="1">
                <a:spLocks noRot="1" noChangeAspect="1" noMove="1" noResize="1" noEditPoints="1" noAdjustHandles="1" noChangeArrowheads="1" noChangeShapeType="1" noTextEdit="1"/>
              </p:cNvSpPr>
              <p:nvPr/>
            </p:nvSpPr>
            <p:spPr>
              <a:xfrm>
                <a:off x="7421665" y="5209100"/>
                <a:ext cx="3782446" cy="664926"/>
              </a:xfrm>
              <a:prstGeom prst="rect">
                <a:avLst/>
              </a:prstGeom>
              <a:blipFill>
                <a:blip r:embed="rId8"/>
                <a:stretch>
                  <a:fillRect l="-1288" t="-5505" r="-483" b="-64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63EB2F7-1ADC-4A5B-A9A8-AE8494330415}"/>
                  </a:ext>
                </a:extLst>
              </p:cNvPr>
              <p:cNvSpPr txBox="1"/>
              <p:nvPr/>
            </p:nvSpPr>
            <p:spPr>
              <a:xfrm>
                <a:off x="7588762" y="5874026"/>
                <a:ext cx="3448252" cy="783869"/>
              </a:xfrm>
              <a:prstGeom prst="rect">
                <a:avLst/>
              </a:prstGeom>
              <a:noFill/>
            </p:spPr>
            <p:txBody>
              <a:bodyPr wrap="none" rtlCol="0">
                <a:spAutoFit/>
              </a:bodyPr>
              <a:lstStyle/>
              <a:p>
                <a:r>
                  <a:rPr lang="en-US" dirty="0"/>
                  <a:t>Output layer activation (k=L+1):</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+1</m:t>
                              </m:r>
                            </m:e>
                          </m:d>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0" smtClean="0">
                          <a:latin typeface="Cambria Math" panose="02040503050406030204" pitchFamily="18" charset="0"/>
                        </a:rPr>
                        <m:t>=</m:t>
                      </m:r>
                      <m:r>
                        <m:rPr>
                          <m:sty m:val="p"/>
                        </m:rPr>
                        <a:rPr lang="en-US" b="0" i="0" smtClean="0">
                          <a:latin typeface="Cambria Math" panose="02040503050406030204" pitchFamily="18" charset="0"/>
                        </a:rPr>
                        <m:t>o</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a</m:t>
                              </m:r>
                            </m:e>
                            <m:sup>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L</m:t>
                                  </m:r>
                                  <m:r>
                                    <a:rPr lang="en-US" b="0" i="0" smtClean="0">
                                      <a:latin typeface="Cambria Math" panose="02040503050406030204" pitchFamily="18" charset="0"/>
                                    </a:rPr>
                                    <m:t>+1</m:t>
                                  </m:r>
                                </m:e>
                              </m:d>
                            </m:sup>
                          </m:sSup>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e>
                      </m:d>
                      <m:r>
                        <a:rPr lang="en-US" b="0" i="0" smtClean="0">
                          <a:latin typeface="Cambria Math" panose="02040503050406030204" pitchFamily="18" charset="0"/>
                        </a:rPr>
                        <m:t>=</m:t>
                      </m:r>
                      <m:r>
                        <m:rPr>
                          <m:sty m:val="p"/>
                        </m:rPr>
                        <a:rPr lang="en-US" b="0" i="0" smtClean="0">
                          <a:latin typeface="Cambria Math" panose="02040503050406030204" pitchFamily="18" charset="0"/>
                        </a:rPr>
                        <m:t>f</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oMath>
                  </m:oMathPara>
                </a14:m>
                <a:endParaRPr lang="en-US" dirty="0"/>
              </a:p>
            </p:txBody>
          </p:sp>
        </mc:Choice>
        <mc:Fallback xmlns="">
          <p:sp>
            <p:nvSpPr>
              <p:cNvPr id="21" name="TextBox 20">
                <a:extLst>
                  <a:ext uri="{FF2B5EF4-FFF2-40B4-BE49-F238E27FC236}">
                    <a16:creationId xmlns:a16="http://schemas.microsoft.com/office/drawing/2014/main" id="{963EB2F7-1ADC-4A5B-A9A8-AE8494330415}"/>
                  </a:ext>
                </a:extLst>
              </p:cNvPr>
              <p:cNvSpPr txBox="1">
                <a:spLocks noRot="1" noChangeAspect="1" noMove="1" noResize="1" noEditPoints="1" noAdjustHandles="1" noChangeArrowheads="1" noChangeShapeType="1" noTextEdit="1"/>
              </p:cNvSpPr>
              <p:nvPr/>
            </p:nvSpPr>
            <p:spPr>
              <a:xfrm>
                <a:off x="7588762" y="5874026"/>
                <a:ext cx="3448252" cy="783869"/>
              </a:xfrm>
              <a:prstGeom prst="rect">
                <a:avLst/>
              </a:prstGeom>
              <a:blipFill>
                <a:blip r:embed="rId9"/>
                <a:stretch>
                  <a:fillRect l="-1590" t="-4688"/>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E38B9CEA-F732-4F4D-BE4F-CB2B2F29E5F2}"/>
              </a:ext>
            </a:extLst>
          </p:cNvPr>
          <p:cNvCxnSpPr/>
          <p:nvPr/>
        </p:nvCxnSpPr>
        <p:spPr>
          <a:xfrm>
            <a:off x="4295163" y="2890338"/>
            <a:ext cx="32935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6B17F886-1FC7-4B37-B0B1-14F456424F94}"/>
                  </a:ext>
                </a:extLst>
              </p:cNvPr>
              <p:cNvSpPr/>
              <p:nvPr/>
            </p:nvSpPr>
            <p:spPr>
              <a:xfrm>
                <a:off x="4295163" y="2554762"/>
                <a:ext cx="3126502" cy="934808"/>
              </a:xfrm>
              <a:prstGeom prst="rect">
                <a:avLst/>
              </a:prstGeom>
            </p:spPr>
            <p:txBody>
              <a:bodyPr wrap="square">
                <a:spAutoFit/>
              </a:bodyPr>
              <a:lstStyle/>
              <a:p>
                <a:r>
                  <a:rPr lang="en-US" dirty="0"/>
                  <a:t>multiplies hidden activations by </a:t>
                </a:r>
                <a:r>
                  <a:rPr lang="en-US" dirty="0">
                    <a:solidFill>
                      <a:srgbClr val="FF0000"/>
                    </a:solidFill>
                  </a:rPr>
                  <a:t>Bernoulli distributed </a:t>
                </a:r>
                <a:r>
                  <a:rPr lang="en-US" dirty="0"/>
                  <a:t>random variables </a:t>
                </a:r>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𝑚</m:t>
                        </m:r>
                      </m:e>
                      <m:sup>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𝑘</m:t>
                        </m:r>
                        <m:r>
                          <a:rPr lang="en-US" b="0" i="1" smtClean="0">
                            <a:solidFill>
                              <a:srgbClr val="FF0000"/>
                            </a:solidFill>
                            <a:latin typeface="Cambria Math" panose="02040503050406030204" pitchFamily="18" charset="0"/>
                          </a:rPr>
                          <m:t>)</m:t>
                        </m:r>
                      </m:sup>
                    </m:sSup>
                  </m:oMath>
                </a14:m>
                <a:endParaRPr lang="en-US" dirty="0"/>
              </a:p>
            </p:txBody>
          </p:sp>
        </mc:Choice>
        <mc:Fallback xmlns="">
          <p:sp>
            <p:nvSpPr>
              <p:cNvPr id="24" name="Rectangle 23">
                <a:extLst>
                  <a:ext uri="{FF2B5EF4-FFF2-40B4-BE49-F238E27FC236}">
                    <a16:creationId xmlns:a16="http://schemas.microsoft.com/office/drawing/2014/main" id="{6B17F886-1FC7-4B37-B0B1-14F456424F94}"/>
                  </a:ext>
                </a:extLst>
              </p:cNvPr>
              <p:cNvSpPr>
                <a:spLocks noRot="1" noChangeAspect="1" noMove="1" noResize="1" noEditPoints="1" noAdjustHandles="1" noChangeArrowheads="1" noChangeShapeType="1" noTextEdit="1"/>
              </p:cNvSpPr>
              <p:nvPr/>
            </p:nvSpPr>
            <p:spPr>
              <a:xfrm>
                <a:off x="4295163" y="2554762"/>
                <a:ext cx="3126502" cy="934808"/>
              </a:xfrm>
              <a:prstGeom prst="rect">
                <a:avLst/>
              </a:prstGeom>
              <a:blipFill>
                <a:blip r:embed="rId10"/>
                <a:stretch>
                  <a:fillRect l="-1758" t="-3268" r="-3320" b="-9804"/>
                </a:stretch>
              </a:blipFill>
            </p:spPr>
            <p:txBody>
              <a:bodyPr/>
              <a:lstStyle/>
              <a:p>
                <a:r>
                  <a:rPr lang="en-US">
                    <a:noFill/>
                  </a:rPr>
                  <a:t> </a:t>
                </a:r>
              </a:p>
            </p:txBody>
          </p:sp>
        </mc:Fallback>
      </mc:AlternateContent>
    </p:spTree>
    <p:extLst>
      <p:ext uri="{BB962C8B-B14F-4D97-AF65-F5344CB8AC3E}">
        <p14:creationId xmlns:p14="http://schemas.microsoft.com/office/powerpoint/2010/main" val="157687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F29C-A97F-4C5B-B06B-34869A1F4CD1}"/>
              </a:ext>
            </a:extLst>
          </p:cNvPr>
          <p:cNvSpPr>
            <a:spLocks noGrp="1"/>
          </p:cNvSpPr>
          <p:nvPr>
            <p:ph type="title"/>
          </p:nvPr>
        </p:nvSpPr>
        <p:spPr>
          <a:xfrm>
            <a:off x="838200" y="365125"/>
            <a:ext cx="10515600" cy="1325563"/>
          </a:xfrm>
        </p:spPr>
        <p:txBody>
          <a:bodyPr/>
          <a:lstStyle/>
          <a:p>
            <a:r>
              <a:rPr lang="en-US" dirty="0"/>
              <a:t>Content</a:t>
            </a:r>
          </a:p>
        </p:txBody>
      </p:sp>
      <p:sp>
        <p:nvSpPr>
          <p:cNvPr id="3" name="Content Placeholder 2">
            <a:extLst>
              <a:ext uri="{FF2B5EF4-FFF2-40B4-BE49-F238E27FC236}">
                <a16:creationId xmlns:a16="http://schemas.microsoft.com/office/drawing/2014/main" id="{76A84D22-FAED-4072-8C44-1DA3DD5546D7}"/>
              </a:ext>
            </a:extLst>
          </p:cNvPr>
          <p:cNvSpPr>
            <a:spLocks noGrp="1"/>
          </p:cNvSpPr>
          <p:nvPr>
            <p:ph idx="1"/>
          </p:nvPr>
        </p:nvSpPr>
        <p:spPr/>
        <p:txBody>
          <a:bodyPr/>
          <a:lstStyle/>
          <a:p>
            <a:r>
              <a:rPr lang="en-US" dirty="0"/>
              <a:t>Bayesian Neural Networks</a:t>
            </a:r>
          </a:p>
          <a:p>
            <a:r>
              <a:rPr lang="en-US" dirty="0"/>
              <a:t>Variational Inference</a:t>
            </a:r>
          </a:p>
          <a:p>
            <a:r>
              <a:rPr lang="en-US" dirty="0"/>
              <a:t>Dropout Method</a:t>
            </a:r>
          </a:p>
          <a:p>
            <a:r>
              <a:rPr lang="en-US" dirty="0"/>
              <a:t>Dropout as a Bayesian Approximation</a:t>
            </a:r>
          </a:p>
          <a:p>
            <a:r>
              <a:rPr lang="en-US" dirty="0">
                <a:solidFill>
                  <a:srgbClr val="EBEFF3"/>
                </a:solidFill>
              </a:rPr>
              <a:t>Extensions</a:t>
            </a:r>
          </a:p>
          <a:p>
            <a:r>
              <a:rPr lang="en-US" dirty="0">
                <a:solidFill>
                  <a:srgbClr val="EBEFF3"/>
                </a:solidFill>
              </a:rPr>
              <a:t>Evaluation Criteria for predictive maintenance </a:t>
            </a:r>
          </a:p>
          <a:p>
            <a:r>
              <a:rPr lang="en-US" dirty="0">
                <a:solidFill>
                  <a:srgbClr val="EBEFF3"/>
                </a:solidFill>
              </a:rPr>
              <a:t>References</a:t>
            </a:r>
          </a:p>
          <a:p>
            <a:endParaRPr lang="en-US" dirty="0"/>
          </a:p>
          <a:p>
            <a:endParaRPr lang="en-US" dirty="0"/>
          </a:p>
        </p:txBody>
      </p:sp>
    </p:spTree>
    <p:extLst>
      <p:ext uri="{BB962C8B-B14F-4D97-AF65-F5344CB8AC3E}">
        <p14:creationId xmlns:p14="http://schemas.microsoft.com/office/powerpoint/2010/main" val="897471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E6EB-3CCB-48AB-9D9A-713B991B0DC8}"/>
              </a:ext>
            </a:extLst>
          </p:cNvPr>
          <p:cNvSpPr>
            <a:spLocks noGrp="1"/>
          </p:cNvSpPr>
          <p:nvPr>
            <p:ph type="title"/>
          </p:nvPr>
        </p:nvSpPr>
        <p:spPr/>
        <p:txBody>
          <a:bodyPr/>
          <a:lstStyle/>
          <a:p>
            <a:r>
              <a:rPr lang="en-US" dirty="0"/>
              <a:t>Dropout Objective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9137AF-7E62-42F1-A0F2-BEFC144497E3}"/>
                  </a:ext>
                </a:extLst>
              </p:cNvPr>
              <p:cNvSpPr>
                <a:spLocks noGrp="1"/>
              </p:cNvSpPr>
              <p:nvPr>
                <p:ph idx="1"/>
              </p:nvPr>
            </p:nvSpPr>
            <p:spPr>
              <a:xfrm>
                <a:off x="838200" y="3050723"/>
                <a:ext cx="10515600" cy="3442152"/>
              </a:xfrm>
            </p:spPr>
            <p:txBody>
              <a:bodyPr>
                <a:normAutofit lnSpcReduction="10000"/>
              </a:bodyPr>
              <a:lstStyle/>
              <a:p>
                <a:r>
                  <a:rPr lang="en-US" dirty="0"/>
                  <a:t>How is Dropout in non-probabilistic neural nets connected to variational inference in Bayesian neural nets?</a:t>
                </a:r>
              </a:p>
              <a:p>
                <a:pPr lvl="1"/>
                <a:r>
                  <a:rPr lang="en-US" dirty="0"/>
                  <a:t>Gal &amp; </a:t>
                </a:r>
                <a:r>
                  <a:rPr lang="en-US" dirty="0" err="1"/>
                  <a:t>Ghahramani</a:t>
                </a:r>
                <a:r>
                  <a:rPr lang="en-US" dirty="0"/>
                  <a:t>: Reparametrize the approximate variational distribution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ea typeface="Cambria Math" panose="02040503050406030204" pitchFamily="18" charset="0"/>
                          </a:rPr>
                          <m:t>𝜃</m:t>
                        </m:r>
                      </m:sub>
                    </m:sSub>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oMath>
                </a14:m>
                <a:r>
                  <a:rPr lang="en-US" dirty="0"/>
                  <a:t>to be non-Gaussian (</a:t>
                </a:r>
                <a:r>
                  <a:rPr lang="en-US" dirty="0" err="1"/>
                  <a:t>Bernouilli</a:t>
                </a:r>
                <a:r>
                  <a:rPr lang="en-US" dirty="0"/>
                  <a:t>)</a:t>
                </a:r>
              </a:p>
              <a:p>
                <a:pPr lvl="1"/>
                <a:endParaRPr lang="en-US" dirty="0"/>
              </a:p>
              <a:p>
                <a:pPr lvl="1"/>
                <a:r>
                  <a:rPr lang="en-US" b="1" dirty="0"/>
                  <a:t>Factories</a:t>
                </a:r>
                <a:r>
                  <a:rPr lang="en-US" dirty="0"/>
                  <a:t> the distribution for each neural network weight </a:t>
                </a:r>
                <a:r>
                  <a:rPr lang="en-US" b="1" dirty="0"/>
                  <a:t>row</a:t>
                </a:r>
                <a:r>
                  <a:rPr lang="en-US" dirty="0"/>
                  <a:t> in each weight matrix</a:t>
                </a:r>
              </a:p>
              <a:p>
                <a:pPr lvl="1"/>
                <a:endParaRPr lang="en-US" dirty="0"/>
              </a:p>
              <a:p>
                <a:pPr lvl="1"/>
                <a:r>
                  <a:rPr lang="en-US" dirty="0"/>
                  <a:t>Now compare dropout objective to ELBO objective using this reparametrized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ea typeface="Cambria Math" panose="02040503050406030204" pitchFamily="18" charset="0"/>
                          </a:rPr>
                          <m:t>𝜃</m:t>
                        </m:r>
                      </m:sub>
                    </m:sSub>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oMath>
                </a14:m>
                <a:endParaRPr lang="en-US" dirty="0"/>
              </a:p>
            </p:txBody>
          </p:sp>
        </mc:Choice>
        <mc:Fallback xmlns="">
          <p:sp>
            <p:nvSpPr>
              <p:cNvPr id="3" name="Content Placeholder 2">
                <a:extLst>
                  <a:ext uri="{FF2B5EF4-FFF2-40B4-BE49-F238E27FC236}">
                    <a16:creationId xmlns:a16="http://schemas.microsoft.com/office/drawing/2014/main" id="{AF9137AF-7E62-42F1-A0F2-BEFC144497E3}"/>
                  </a:ext>
                </a:extLst>
              </p:cNvPr>
              <p:cNvSpPr>
                <a:spLocks noGrp="1" noRot="1" noChangeAspect="1" noMove="1" noResize="1" noEditPoints="1" noAdjustHandles="1" noChangeArrowheads="1" noChangeShapeType="1" noTextEdit="1"/>
              </p:cNvSpPr>
              <p:nvPr>
                <p:ph idx="1"/>
              </p:nvPr>
            </p:nvSpPr>
            <p:spPr>
              <a:xfrm>
                <a:off x="838200" y="3050723"/>
                <a:ext cx="10515600" cy="3442152"/>
              </a:xfrm>
              <a:blipFill>
                <a:blip r:embed="rId2"/>
                <a:stretch>
                  <a:fillRect l="-1043" t="-3894" r="-58" b="-23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6CC96AB-27FE-4541-AD7A-497129D21394}"/>
              </a:ext>
            </a:extLst>
          </p:cNvPr>
          <p:cNvPicPr>
            <a:picLocks noChangeAspect="1"/>
          </p:cNvPicPr>
          <p:nvPr/>
        </p:nvPicPr>
        <p:blipFill>
          <a:blip r:embed="rId3"/>
          <a:stretch>
            <a:fillRect/>
          </a:stretch>
        </p:blipFill>
        <p:spPr>
          <a:xfrm>
            <a:off x="2081212" y="1531820"/>
            <a:ext cx="8029575" cy="1076325"/>
          </a:xfrm>
          <a:prstGeom prst="rect">
            <a:avLst/>
          </a:prstGeom>
        </p:spPr>
      </p:pic>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61D85031-9DE9-4346-9F17-E0A765B60954}"/>
                  </a:ext>
                </a:extLst>
              </p:cNvPr>
              <p:cNvSpPr/>
              <p:nvPr/>
            </p:nvSpPr>
            <p:spPr>
              <a:xfrm>
                <a:off x="5796529" y="6226103"/>
                <a:ext cx="4314258" cy="533544"/>
              </a:xfrm>
              <a:prstGeom prst="rect">
                <a:avLst/>
              </a:prstGeom>
            </p:spPr>
            <p:txBody>
              <a:bodyPr wrap="none">
                <a:spAutoFit/>
              </a:bodyPr>
              <a:lstStyle/>
              <a:p>
                <a:pPr lvl="1"/>
                <a14:m>
                  <m:oMath xmlns:m="http://schemas.openxmlformats.org/officeDocument/2006/math">
                    <m:r>
                      <a:rPr lang="en-US" i="1">
                        <a:latin typeface="Cambria Math" panose="02040503050406030204" pitchFamily="18" charset="0"/>
                      </a:rPr>
                      <m:t>𝐾𝐿</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d>
                      <m:dPr>
                        <m:begChr m:val="|"/>
                        <m:ctrlPr>
                          <a:rPr lang="en-US" i="1">
                            <a:latin typeface="Cambria Math" panose="02040503050406030204" pitchFamily="18" charset="0"/>
                          </a:rPr>
                        </m:ctrlPr>
                      </m:dPr>
                      <m:e>
                        <m:r>
                          <a:rPr lang="en-US" i="1">
                            <a:latin typeface="Cambria Math" panose="02040503050406030204" pitchFamily="18" charset="0"/>
                          </a:rPr>
                          <m:t>𝑝</m:t>
                        </m:r>
                      </m:e>
                    </m:d>
                    <m:r>
                      <a:rPr lang="en-US" i="1">
                        <a:latin typeface="Cambria Math" panose="02040503050406030204" pitchFamily="18" charset="0"/>
                      </a:rPr>
                      <m:t>+</m:t>
                    </m:r>
                  </m:oMath>
                </a14:m>
                <a:r>
                  <a:rPr lang="en-US" dirty="0"/>
                  <a:t>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𝑧</m:t>
                        </m:r>
                      </m:sub>
                      <m:sup/>
                      <m:e>
                        <m:r>
                          <a:rPr lang="en-US" i="1">
                            <a:latin typeface="Cambria Math" panose="02040503050406030204" pitchFamily="18" charset="0"/>
                          </a:rPr>
                          <m:t>𝑞</m:t>
                        </m:r>
                        <m:d>
                          <m:dPr>
                            <m:ctrlPr>
                              <a:rPr lang="en-US" i="1">
                                <a:latin typeface="Cambria Math" panose="02040503050406030204" pitchFamily="18" charset="0"/>
                              </a:rPr>
                            </m:ctrlPr>
                          </m:dPr>
                          <m:e>
                            <m:r>
                              <a:rPr lang="en-US" i="1">
                                <a:latin typeface="Cambria Math" panose="02040503050406030204" pitchFamily="18" charset="0"/>
                              </a:rPr>
                              <m:t>𝑧</m:t>
                            </m:r>
                          </m:e>
                        </m:d>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f>
                              <m:fPr>
                                <m:ctrlPr>
                                  <a:rPr lang="en-US" i="1">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𝑍</m:t>
                                </m:r>
                                <m:r>
                                  <a:rPr lang="en-US" i="1">
                                    <a:latin typeface="Cambria Math" panose="02040503050406030204" pitchFamily="18" charset="0"/>
                                  </a:rPr>
                                  <m:t>)</m:t>
                                </m:r>
                              </m:num>
                              <m:den>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𝑍</m:t>
                                </m:r>
                                <m:r>
                                  <a:rPr lang="en-US" i="1">
                                    <a:latin typeface="Cambria Math" panose="02040503050406030204" pitchFamily="18" charset="0"/>
                                  </a:rPr>
                                  <m:t>)</m:t>
                                </m:r>
                              </m:den>
                            </m:f>
                          </m:e>
                        </m:func>
                      </m:e>
                    </m:nary>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func>
                  </m:oMath>
                </a14:m>
                <a:endParaRPr lang="en-US" dirty="0"/>
              </a:p>
            </p:txBody>
          </p:sp>
        </mc:Choice>
        <mc:Fallback>
          <p:sp>
            <p:nvSpPr>
              <p:cNvPr id="4" name="Rectangle 3">
                <a:extLst>
                  <a:ext uri="{FF2B5EF4-FFF2-40B4-BE49-F238E27FC236}">
                    <a16:creationId xmlns:a16="http://schemas.microsoft.com/office/drawing/2014/main" id="{61D85031-9DE9-4346-9F17-E0A765B60954}"/>
                  </a:ext>
                </a:extLst>
              </p:cNvPr>
              <p:cNvSpPr>
                <a:spLocks noRot="1" noChangeAspect="1" noMove="1" noResize="1" noEditPoints="1" noAdjustHandles="1" noChangeArrowheads="1" noChangeShapeType="1" noTextEdit="1"/>
              </p:cNvSpPr>
              <p:nvPr/>
            </p:nvSpPr>
            <p:spPr>
              <a:xfrm>
                <a:off x="5796529" y="6226103"/>
                <a:ext cx="4314258" cy="533544"/>
              </a:xfrm>
              <a:prstGeom prst="rect">
                <a:avLst/>
              </a:prstGeom>
              <a:blipFill>
                <a:blip r:embed="rId4"/>
                <a:stretch>
                  <a:fillRect t="-69318" b="-110227"/>
                </a:stretch>
              </a:blipFill>
            </p:spPr>
            <p:txBody>
              <a:bodyPr/>
              <a:lstStyle/>
              <a:p>
                <a:r>
                  <a:rPr lang="en-US">
                    <a:noFill/>
                  </a:rPr>
                  <a:t> </a:t>
                </a:r>
              </a:p>
            </p:txBody>
          </p:sp>
        </mc:Fallback>
      </mc:AlternateContent>
    </p:spTree>
    <p:extLst>
      <p:ext uri="{BB962C8B-B14F-4D97-AF65-F5344CB8AC3E}">
        <p14:creationId xmlns:p14="http://schemas.microsoft.com/office/powerpoint/2010/main" val="402828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0127-7784-4266-9C83-D8513AD8B3F4}"/>
              </a:ext>
            </a:extLst>
          </p:cNvPr>
          <p:cNvSpPr>
            <a:spLocks noGrp="1"/>
          </p:cNvSpPr>
          <p:nvPr>
            <p:ph type="title"/>
          </p:nvPr>
        </p:nvSpPr>
        <p:spPr/>
        <p:txBody>
          <a:bodyPr/>
          <a:lstStyle/>
          <a:p>
            <a:r>
              <a:rPr lang="en-US" dirty="0"/>
              <a:t>Dropout as a Bayesian Approximation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64B268-E394-45F7-8ACE-8B0B246FBA15}"/>
                  </a:ext>
                </a:extLst>
              </p:cNvPr>
              <p:cNvSpPr>
                <a:spLocks noGrp="1"/>
              </p:cNvSpPr>
              <p:nvPr>
                <p:ph idx="1"/>
              </p:nvPr>
            </p:nvSpPr>
            <p:spPr/>
            <p:txBody>
              <a:bodyPr/>
              <a:lstStyle/>
              <a:p>
                <a:r>
                  <a:rPr lang="en-US" dirty="0"/>
                  <a:t>Gal &amp; </a:t>
                </a:r>
                <a:r>
                  <a:rPr lang="en-US" dirty="0" err="1"/>
                  <a:t>Ghahramani</a:t>
                </a:r>
                <a:r>
                  <a:rPr lang="en-US" dirty="0"/>
                  <a:t>: Approximate ELBO and Dropout NN objectives are identical (given this choice of approximating reparametrized posterior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ea typeface="Cambria Math" panose="02040503050406030204" pitchFamily="18" charset="0"/>
                          </a:rPr>
                          <m:t>𝜃</m:t>
                        </m:r>
                      </m:sub>
                    </m:sSub>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oMath>
                </a14:m>
                <a:r>
                  <a:rPr lang="en-US" dirty="0"/>
                  <a:t>and normal priors over network weights)</a:t>
                </a:r>
              </a:p>
              <a:p>
                <a:pPr marL="0" indent="0">
                  <a:buNone/>
                </a:pPr>
                <a:endParaRPr lang="en-US" dirty="0"/>
              </a:p>
              <a:p>
                <a:r>
                  <a:rPr lang="en-US" dirty="0"/>
                  <a:t>Optimizing any neural network with dropout is equivalent to a form of approximate Bayesian inference</a:t>
                </a:r>
              </a:p>
              <a:p>
                <a:pPr marL="0" indent="0">
                  <a:buNone/>
                </a:pPr>
                <a:endParaRPr lang="en-US" dirty="0"/>
              </a:p>
              <a:p>
                <a:r>
                  <a:rPr lang="en-US" dirty="0"/>
                  <a:t>A network trained with dropout already is a Bayesian Neural Network!</a:t>
                </a:r>
              </a:p>
            </p:txBody>
          </p:sp>
        </mc:Choice>
        <mc:Fallback xmlns="">
          <p:sp>
            <p:nvSpPr>
              <p:cNvPr id="3" name="Content Placeholder 2">
                <a:extLst>
                  <a:ext uri="{FF2B5EF4-FFF2-40B4-BE49-F238E27FC236}">
                    <a16:creationId xmlns:a16="http://schemas.microsoft.com/office/drawing/2014/main" id="{F964B268-E394-45F7-8ACE-8B0B246FBA15}"/>
                  </a:ext>
                </a:extLst>
              </p:cNvPr>
              <p:cNvSpPr>
                <a:spLocks noGrp="1" noRot="1" noChangeAspect="1" noMove="1" noResize="1" noEditPoints="1" noAdjustHandles="1" noChangeArrowheads="1" noChangeShapeType="1" noTextEdit="1"/>
              </p:cNvSpPr>
              <p:nvPr>
                <p:ph idx="1"/>
              </p:nvPr>
            </p:nvSpPr>
            <p:spPr>
              <a:blipFill>
                <a:blip r:embed="rId2"/>
                <a:stretch>
                  <a:fillRect l="-1043" t="-2241" r="-1855"/>
                </a:stretch>
              </a:blipFill>
            </p:spPr>
            <p:txBody>
              <a:bodyPr/>
              <a:lstStyle/>
              <a:p>
                <a:r>
                  <a:rPr lang="en-US">
                    <a:noFill/>
                  </a:rPr>
                  <a:t> </a:t>
                </a:r>
              </a:p>
            </p:txBody>
          </p:sp>
        </mc:Fallback>
      </mc:AlternateContent>
    </p:spTree>
    <p:extLst>
      <p:ext uri="{BB962C8B-B14F-4D97-AF65-F5344CB8AC3E}">
        <p14:creationId xmlns:p14="http://schemas.microsoft.com/office/powerpoint/2010/main" val="4267961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05F4-5B7E-4B6A-9A3D-823F24914BBF}"/>
              </a:ext>
            </a:extLst>
          </p:cNvPr>
          <p:cNvSpPr>
            <a:spLocks noGrp="1"/>
          </p:cNvSpPr>
          <p:nvPr>
            <p:ph type="title"/>
          </p:nvPr>
        </p:nvSpPr>
        <p:spPr/>
        <p:txBody>
          <a:bodyPr/>
          <a:lstStyle/>
          <a:p>
            <a:r>
              <a:rPr lang="en-US" dirty="0"/>
              <a:t>Dropout as a Bayesian Approximation</a:t>
            </a:r>
          </a:p>
        </p:txBody>
      </p:sp>
      <p:sp>
        <p:nvSpPr>
          <p:cNvPr id="3" name="Content Placeholder 2">
            <a:extLst>
              <a:ext uri="{FF2B5EF4-FFF2-40B4-BE49-F238E27FC236}">
                <a16:creationId xmlns:a16="http://schemas.microsoft.com/office/drawing/2014/main" id="{48F98881-BC30-43A9-9D42-C70812675C3D}"/>
              </a:ext>
            </a:extLst>
          </p:cNvPr>
          <p:cNvSpPr>
            <a:spLocks noGrp="1"/>
          </p:cNvSpPr>
          <p:nvPr>
            <p:ph idx="1"/>
          </p:nvPr>
        </p:nvSpPr>
        <p:spPr/>
        <p:txBody>
          <a:bodyPr/>
          <a:lstStyle/>
          <a:p>
            <a:r>
              <a:rPr lang="en-US" dirty="0"/>
              <a:t>Gal and </a:t>
            </a:r>
            <a:r>
              <a:rPr lang="en-US" dirty="0" err="1"/>
              <a:t>Ghahramani's</a:t>
            </a:r>
            <a:r>
              <a:rPr lang="en-US" dirty="0"/>
              <a:t> method (</a:t>
            </a:r>
            <a:r>
              <a:rPr lang="en-US" b="1" dirty="0"/>
              <a:t>MC Dropout</a:t>
            </a:r>
            <a:r>
              <a:rPr lang="en-US" dirty="0"/>
              <a:t>) requires applying dropout at </a:t>
            </a:r>
            <a:r>
              <a:rPr lang="en-US" b="1" dirty="0"/>
              <a:t>every</a:t>
            </a:r>
            <a:r>
              <a:rPr lang="en-US" dirty="0"/>
              <a:t> weight layer at </a:t>
            </a:r>
            <a:r>
              <a:rPr lang="en-US" b="1" dirty="0"/>
              <a:t>test time</a:t>
            </a:r>
          </a:p>
          <a:p>
            <a:pPr marL="0" indent="0">
              <a:buNone/>
            </a:pPr>
            <a:endParaRPr lang="en-US" b="1" dirty="0"/>
          </a:p>
          <a:p>
            <a:r>
              <a:rPr lang="en-US" dirty="0"/>
              <a:t>MC Dropout </a:t>
            </a:r>
            <a:r>
              <a:rPr lang="en-US" b="1" dirty="0"/>
              <a:t>averages</a:t>
            </a:r>
            <a:r>
              <a:rPr lang="en-US" dirty="0"/>
              <a:t> over </a:t>
            </a:r>
            <a:r>
              <a:rPr lang="en-US" b="1" dirty="0"/>
              <a:t>T</a:t>
            </a:r>
            <a:r>
              <a:rPr lang="en-US" dirty="0"/>
              <a:t> forward </a:t>
            </a:r>
            <a:r>
              <a:rPr lang="en-US" b="1" dirty="0"/>
              <a:t>passes</a:t>
            </a:r>
            <a:r>
              <a:rPr lang="en-US" dirty="0"/>
              <a:t> through the network </a:t>
            </a:r>
            <a:r>
              <a:rPr lang="en-US" b="1" dirty="0"/>
              <a:t>at test time</a:t>
            </a:r>
          </a:p>
          <a:p>
            <a:pPr marL="0" indent="0">
              <a:buNone/>
            </a:pPr>
            <a:endParaRPr lang="en-US" b="1" dirty="0"/>
          </a:p>
          <a:p>
            <a:r>
              <a:rPr lang="en-US" dirty="0"/>
              <a:t>To estimate </a:t>
            </a:r>
            <a:r>
              <a:rPr lang="en-US" b="1" dirty="0"/>
              <a:t>predictive mean </a:t>
            </a:r>
            <a:r>
              <a:rPr lang="en-US" dirty="0"/>
              <a:t>and </a:t>
            </a:r>
            <a:r>
              <a:rPr lang="en-US" b="1" dirty="0"/>
              <a:t>predictive uncertainty</a:t>
            </a:r>
            <a:r>
              <a:rPr lang="en-US" dirty="0"/>
              <a:t>:</a:t>
            </a:r>
          </a:p>
          <a:p>
            <a:pPr lvl="1"/>
            <a:r>
              <a:rPr lang="en-US" dirty="0"/>
              <a:t>Simply collect the results of stochastic forward passes through an existing Neural Network already trained with Dropout!</a:t>
            </a:r>
          </a:p>
        </p:txBody>
      </p:sp>
    </p:spTree>
    <p:extLst>
      <p:ext uri="{BB962C8B-B14F-4D97-AF65-F5344CB8AC3E}">
        <p14:creationId xmlns:p14="http://schemas.microsoft.com/office/powerpoint/2010/main" val="3965808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F29C-A97F-4C5B-B06B-34869A1F4CD1}"/>
              </a:ext>
            </a:extLst>
          </p:cNvPr>
          <p:cNvSpPr>
            <a:spLocks noGrp="1"/>
          </p:cNvSpPr>
          <p:nvPr>
            <p:ph type="title"/>
          </p:nvPr>
        </p:nvSpPr>
        <p:spPr>
          <a:xfrm>
            <a:off x="838200" y="365125"/>
            <a:ext cx="10515600" cy="1325563"/>
          </a:xfrm>
        </p:spPr>
        <p:txBody>
          <a:bodyPr/>
          <a:lstStyle/>
          <a:p>
            <a:r>
              <a:rPr lang="en-US" dirty="0"/>
              <a:t>Content</a:t>
            </a:r>
          </a:p>
        </p:txBody>
      </p:sp>
      <p:sp>
        <p:nvSpPr>
          <p:cNvPr id="3" name="Content Placeholder 2">
            <a:extLst>
              <a:ext uri="{FF2B5EF4-FFF2-40B4-BE49-F238E27FC236}">
                <a16:creationId xmlns:a16="http://schemas.microsoft.com/office/drawing/2014/main" id="{76A84D22-FAED-4072-8C44-1DA3DD5546D7}"/>
              </a:ext>
            </a:extLst>
          </p:cNvPr>
          <p:cNvSpPr>
            <a:spLocks noGrp="1"/>
          </p:cNvSpPr>
          <p:nvPr>
            <p:ph idx="1"/>
          </p:nvPr>
        </p:nvSpPr>
        <p:spPr/>
        <p:txBody>
          <a:bodyPr/>
          <a:lstStyle/>
          <a:p>
            <a:r>
              <a:rPr lang="en-US" dirty="0"/>
              <a:t>Bayesian Neural Networks</a:t>
            </a:r>
          </a:p>
          <a:p>
            <a:r>
              <a:rPr lang="en-US" dirty="0"/>
              <a:t>Variational Inference</a:t>
            </a:r>
          </a:p>
          <a:p>
            <a:r>
              <a:rPr lang="en-US" dirty="0"/>
              <a:t>Dropout Method</a:t>
            </a:r>
          </a:p>
          <a:p>
            <a:r>
              <a:rPr lang="en-US" dirty="0"/>
              <a:t>Dropout as a Bayesian Approximation</a:t>
            </a:r>
          </a:p>
          <a:p>
            <a:r>
              <a:rPr lang="en-US" dirty="0"/>
              <a:t>Extensions</a:t>
            </a:r>
          </a:p>
          <a:p>
            <a:r>
              <a:rPr lang="en-US" dirty="0">
                <a:solidFill>
                  <a:srgbClr val="EBEFF3"/>
                </a:solidFill>
              </a:rPr>
              <a:t>Evaluation Criteria for predictive maintenance </a:t>
            </a:r>
          </a:p>
          <a:p>
            <a:r>
              <a:rPr lang="en-US" dirty="0">
                <a:solidFill>
                  <a:srgbClr val="EBEFF3"/>
                </a:solidFill>
              </a:rPr>
              <a:t>References</a:t>
            </a:r>
          </a:p>
          <a:p>
            <a:endParaRPr lang="en-US" dirty="0"/>
          </a:p>
          <a:p>
            <a:endParaRPr lang="en-US" dirty="0"/>
          </a:p>
        </p:txBody>
      </p:sp>
    </p:spTree>
    <p:extLst>
      <p:ext uri="{BB962C8B-B14F-4D97-AF65-F5344CB8AC3E}">
        <p14:creationId xmlns:p14="http://schemas.microsoft.com/office/powerpoint/2010/main" val="1485656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AE12-C75B-4BD0-93DC-EF0B36335217}"/>
              </a:ext>
            </a:extLst>
          </p:cNvPr>
          <p:cNvSpPr>
            <a:spLocks noGrp="1"/>
          </p:cNvSpPr>
          <p:nvPr>
            <p:ph type="title"/>
          </p:nvPr>
        </p:nvSpPr>
        <p:spPr/>
        <p:txBody>
          <a:bodyPr/>
          <a:lstStyle/>
          <a:p>
            <a:r>
              <a:rPr lang="en-US" dirty="0"/>
              <a:t>MC Dropout extensions</a:t>
            </a:r>
          </a:p>
        </p:txBody>
      </p:sp>
      <p:sp>
        <p:nvSpPr>
          <p:cNvPr id="3" name="Content Placeholder 2">
            <a:extLst>
              <a:ext uri="{FF2B5EF4-FFF2-40B4-BE49-F238E27FC236}">
                <a16:creationId xmlns:a16="http://schemas.microsoft.com/office/drawing/2014/main" id="{1739211F-2905-4848-BF34-BB8082CD95A0}"/>
              </a:ext>
            </a:extLst>
          </p:cNvPr>
          <p:cNvSpPr>
            <a:spLocks noGrp="1"/>
          </p:cNvSpPr>
          <p:nvPr>
            <p:ph idx="1"/>
          </p:nvPr>
        </p:nvSpPr>
        <p:spPr/>
        <p:txBody>
          <a:bodyPr>
            <a:normAutofit/>
          </a:bodyPr>
          <a:lstStyle/>
          <a:p>
            <a:r>
              <a:rPr lang="en-US" sz="2400" dirty="0"/>
              <a:t>Convolutional Neural Networks: Bayesian Convolutional Neural Networks with Bernoulli Approximate Variational Inference, Y Gal, Z </a:t>
            </a:r>
            <a:r>
              <a:rPr lang="en-US" sz="2400" dirty="0" err="1"/>
              <a:t>Ghahramani</a:t>
            </a:r>
            <a:r>
              <a:rPr lang="en-US" sz="2400" dirty="0"/>
              <a:t>, ICLR 2016</a:t>
            </a:r>
          </a:p>
          <a:p>
            <a:pPr lvl="1"/>
            <a:r>
              <a:rPr lang="en-US" sz="2000" dirty="0"/>
              <a:t>“apply dropout after all convolution layers as well as inner-product layers”</a:t>
            </a:r>
          </a:p>
          <a:p>
            <a:pPr marL="0" indent="0">
              <a:buNone/>
            </a:pPr>
            <a:endParaRPr lang="en-US" sz="2400" dirty="0"/>
          </a:p>
          <a:p>
            <a:r>
              <a:rPr lang="en-US" sz="2400" dirty="0"/>
              <a:t>Recurrent Neural Networks: A Theoretically Grounded Application of Dropout in Recurrent Neural Networks, Y Gal, Z </a:t>
            </a:r>
            <a:r>
              <a:rPr lang="en-US" sz="2400" dirty="0" err="1"/>
              <a:t>Ghahramani</a:t>
            </a:r>
            <a:r>
              <a:rPr lang="en-US" sz="2400" dirty="0"/>
              <a:t>, NIPS 2016</a:t>
            </a:r>
          </a:p>
          <a:p>
            <a:endParaRPr lang="en-US" sz="2400" dirty="0"/>
          </a:p>
        </p:txBody>
      </p:sp>
      <p:pic>
        <p:nvPicPr>
          <p:cNvPr id="4" name="Picture 3">
            <a:extLst>
              <a:ext uri="{FF2B5EF4-FFF2-40B4-BE49-F238E27FC236}">
                <a16:creationId xmlns:a16="http://schemas.microsoft.com/office/drawing/2014/main" id="{B12F5BA2-9972-4590-85E6-56812DC6D758}"/>
              </a:ext>
            </a:extLst>
          </p:cNvPr>
          <p:cNvPicPr>
            <a:picLocks noChangeAspect="1"/>
          </p:cNvPicPr>
          <p:nvPr/>
        </p:nvPicPr>
        <p:blipFill>
          <a:blip r:embed="rId2"/>
          <a:stretch>
            <a:fillRect/>
          </a:stretch>
        </p:blipFill>
        <p:spPr>
          <a:xfrm>
            <a:off x="1132514" y="4548755"/>
            <a:ext cx="3727727" cy="1188443"/>
          </a:xfrm>
          <a:prstGeom prst="rect">
            <a:avLst/>
          </a:prstGeom>
        </p:spPr>
      </p:pic>
      <p:pic>
        <p:nvPicPr>
          <p:cNvPr id="5" name="Picture 4">
            <a:extLst>
              <a:ext uri="{FF2B5EF4-FFF2-40B4-BE49-F238E27FC236}">
                <a16:creationId xmlns:a16="http://schemas.microsoft.com/office/drawing/2014/main" id="{BAC6FD70-5957-473B-A4B4-1F0B2F55FB1D}"/>
              </a:ext>
            </a:extLst>
          </p:cNvPr>
          <p:cNvPicPr>
            <a:picLocks noChangeAspect="1"/>
          </p:cNvPicPr>
          <p:nvPr/>
        </p:nvPicPr>
        <p:blipFill>
          <a:blip r:embed="rId3"/>
          <a:stretch>
            <a:fillRect/>
          </a:stretch>
        </p:blipFill>
        <p:spPr>
          <a:xfrm>
            <a:off x="7180761" y="4490032"/>
            <a:ext cx="3727727" cy="1168924"/>
          </a:xfrm>
          <a:prstGeom prst="rect">
            <a:avLst/>
          </a:prstGeom>
        </p:spPr>
      </p:pic>
      <p:cxnSp>
        <p:nvCxnSpPr>
          <p:cNvPr id="7" name="Straight Arrow Connector 6">
            <a:extLst>
              <a:ext uri="{FF2B5EF4-FFF2-40B4-BE49-F238E27FC236}">
                <a16:creationId xmlns:a16="http://schemas.microsoft.com/office/drawing/2014/main" id="{0662A78A-82EA-49D6-A591-C3FE4796F94F}"/>
              </a:ext>
            </a:extLst>
          </p:cNvPr>
          <p:cNvCxnSpPr/>
          <p:nvPr/>
        </p:nvCxnSpPr>
        <p:spPr>
          <a:xfrm>
            <a:off x="4860241" y="5142976"/>
            <a:ext cx="23205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DECA15C-9025-45D4-A588-8FD92441E5BD}"/>
              </a:ext>
            </a:extLst>
          </p:cNvPr>
          <p:cNvSpPr txBox="1"/>
          <p:nvPr/>
        </p:nvSpPr>
        <p:spPr>
          <a:xfrm>
            <a:off x="5321256" y="4819810"/>
            <a:ext cx="1599822" cy="646331"/>
          </a:xfrm>
          <a:prstGeom prst="rect">
            <a:avLst/>
          </a:prstGeom>
          <a:noFill/>
        </p:spPr>
        <p:txBody>
          <a:bodyPr wrap="square" rtlCol="0">
            <a:spAutoFit/>
          </a:bodyPr>
          <a:lstStyle/>
          <a:p>
            <a:r>
              <a:rPr lang="en-US" dirty="0"/>
              <a:t>When apply MC Dropout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C7A554-8C26-41CE-BCAC-5A77567E878C}"/>
                  </a:ext>
                </a:extLst>
              </p:cNvPr>
              <p:cNvSpPr txBox="1"/>
              <p:nvPr/>
            </p:nvSpPr>
            <p:spPr>
              <a:xfrm>
                <a:off x="3833298" y="5942568"/>
                <a:ext cx="8458919" cy="369332"/>
              </a:xfrm>
              <a:prstGeom prst="rect">
                <a:avLst/>
              </a:prstGeom>
              <a:noFill/>
            </p:spPr>
            <p:txBody>
              <a:bodyPr wrap="none" rtlCol="0">
                <a:spAutoFit/>
              </a:bodyPr>
              <a:lstStyle/>
              <a:p>
                <a:r>
                  <a:rPr lang="en-US" dirty="0"/>
                  <a:t>Time-dependent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𝑥</m:t>
                        </m:r>
                      </m:sub>
                      <m:sup>
                        <m:r>
                          <a:rPr lang="en-US" b="0" i="1" smtClean="0">
                            <a:latin typeface="Cambria Math" panose="02040503050406030204" pitchFamily="18" charset="0"/>
                          </a:rPr>
                          <m:t>𝑡</m:t>
                        </m:r>
                      </m:sup>
                    </m:sSubSup>
                  </m:oMath>
                </a14:m>
                <a:r>
                  <a:rPr lang="en-US" dirty="0"/>
                  <a:t> which is sampled anew every time step from a Bernoulli distribution</a:t>
                </a:r>
              </a:p>
            </p:txBody>
          </p:sp>
        </mc:Choice>
        <mc:Fallback xmlns="">
          <p:sp>
            <p:nvSpPr>
              <p:cNvPr id="9" name="TextBox 8">
                <a:extLst>
                  <a:ext uri="{FF2B5EF4-FFF2-40B4-BE49-F238E27FC236}">
                    <a16:creationId xmlns:a16="http://schemas.microsoft.com/office/drawing/2014/main" id="{9EC7A554-8C26-41CE-BCAC-5A77567E878C}"/>
                  </a:ext>
                </a:extLst>
              </p:cNvPr>
              <p:cNvSpPr txBox="1">
                <a:spLocks noRot="1" noChangeAspect="1" noMove="1" noResize="1" noEditPoints="1" noAdjustHandles="1" noChangeArrowheads="1" noChangeShapeType="1" noTextEdit="1"/>
              </p:cNvSpPr>
              <p:nvPr/>
            </p:nvSpPr>
            <p:spPr>
              <a:xfrm>
                <a:off x="3833298" y="5942568"/>
                <a:ext cx="8458919" cy="369332"/>
              </a:xfrm>
              <a:prstGeom prst="rect">
                <a:avLst/>
              </a:prstGeom>
              <a:blipFill>
                <a:blip r:embed="rId4"/>
                <a:stretch>
                  <a:fillRect l="-649"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2008884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B8FA7-CAE5-4FD2-A34C-E49EB6A398A2}"/>
              </a:ext>
            </a:extLst>
          </p:cNvPr>
          <p:cNvSpPr>
            <a:spLocks noGrp="1"/>
          </p:cNvSpPr>
          <p:nvPr>
            <p:ph type="title"/>
          </p:nvPr>
        </p:nvSpPr>
        <p:spPr/>
        <p:txBody>
          <a:bodyPr/>
          <a:lstStyle/>
          <a:p>
            <a:r>
              <a:rPr lang="en-US" dirty="0"/>
              <a:t>Variations of MC Dropout</a:t>
            </a:r>
          </a:p>
        </p:txBody>
      </p:sp>
      <p:pic>
        <p:nvPicPr>
          <p:cNvPr id="4" name="Picture 3">
            <a:extLst>
              <a:ext uri="{FF2B5EF4-FFF2-40B4-BE49-F238E27FC236}">
                <a16:creationId xmlns:a16="http://schemas.microsoft.com/office/drawing/2014/main" id="{0068AC34-34B6-4698-8DBF-E4EB961F433F}"/>
              </a:ext>
            </a:extLst>
          </p:cNvPr>
          <p:cNvPicPr>
            <a:picLocks noChangeAspect="1"/>
          </p:cNvPicPr>
          <p:nvPr/>
        </p:nvPicPr>
        <p:blipFill>
          <a:blip r:embed="rId2"/>
          <a:stretch>
            <a:fillRect/>
          </a:stretch>
        </p:blipFill>
        <p:spPr>
          <a:xfrm>
            <a:off x="6375633" y="1690688"/>
            <a:ext cx="5603845" cy="3007320"/>
          </a:xfrm>
          <a:prstGeom prst="rect">
            <a:avLst/>
          </a:prstGeom>
        </p:spPr>
      </p:pic>
      <p:sp>
        <p:nvSpPr>
          <p:cNvPr id="5" name="Rectangle 4">
            <a:extLst>
              <a:ext uri="{FF2B5EF4-FFF2-40B4-BE49-F238E27FC236}">
                <a16:creationId xmlns:a16="http://schemas.microsoft.com/office/drawing/2014/main" id="{BB92B468-7906-41B5-9777-C98A29BF621E}"/>
              </a:ext>
            </a:extLst>
          </p:cNvPr>
          <p:cNvSpPr/>
          <p:nvPr/>
        </p:nvSpPr>
        <p:spPr>
          <a:xfrm>
            <a:off x="6588154" y="4901114"/>
            <a:ext cx="5603846" cy="646331"/>
          </a:xfrm>
          <a:prstGeom prst="rect">
            <a:avLst/>
          </a:prstGeom>
        </p:spPr>
        <p:txBody>
          <a:bodyPr wrap="square">
            <a:spAutoFit/>
          </a:bodyPr>
          <a:lstStyle/>
          <a:p>
            <a:r>
              <a:rPr lang="en-US" dirty="0"/>
              <a:t>An illustration of sampling network weights using the different variational distributions.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65E8673-C0B9-4381-84A6-8509DE99BC3D}"/>
                  </a:ext>
                </a:extLst>
              </p:cNvPr>
              <p:cNvSpPr txBox="1"/>
              <p:nvPr/>
            </p:nvSpPr>
            <p:spPr>
              <a:xfrm>
                <a:off x="838200" y="1845579"/>
                <a:ext cx="5357501" cy="1233479"/>
              </a:xfrm>
              <a:prstGeom prst="rect">
                <a:avLst/>
              </a:prstGeom>
              <a:noFill/>
            </p:spPr>
            <p:txBody>
              <a:bodyPr wrap="square" rtlCol="0">
                <a:spAutoFit/>
              </a:bodyPr>
              <a:lstStyle/>
              <a:p>
                <a:r>
                  <a:rPr lang="en-US" dirty="0"/>
                  <a:t>Parameters V , the n × n connection matrix with an element for each connection between the n units in the network, by a mask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𝑀</m:t>
                        </m:r>
                      </m:e>
                    </m:acc>
                  </m:oMath>
                </a14:m>
                <a:r>
                  <a:rPr lang="en-US" dirty="0"/>
                  <a:t>, which is sampled from some probability distribution:</a:t>
                </a:r>
              </a:p>
            </p:txBody>
          </p:sp>
        </mc:Choice>
        <mc:Fallback xmlns="">
          <p:sp>
            <p:nvSpPr>
              <p:cNvPr id="6" name="TextBox 5">
                <a:extLst>
                  <a:ext uri="{FF2B5EF4-FFF2-40B4-BE49-F238E27FC236}">
                    <a16:creationId xmlns:a16="http://schemas.microsoft.com/office/drawing/2014/main" id="{965E8673-C0B9-4381-84A6-8509DE99BC3D}"/>
                  </a:ext>
                </a:extLst>
              </p:cNvPr>
              <p:cNvSpPr txBox="1">
                <a:spLocks noRot="1" noChangeAspect="1" noMove="1" noResize="1" noEditPoints="1" noAdjustHandles="1" noChangeArrowheads="1" noChangeShapeType="1" noTextEdit="1"/>
              </p:cNvSpPr>
              <p:nvPr/>
            </p:nvSpPr>
            <p:spPr>
              <a:xfrm>
                <a:off x="838200" y="1845579"/>
                <a:ext cx="5357501" cy="1233479"/>
              </a:xfrm>
              <a:prstGeom prst="rect">
                <a:avLst/>
              </a:prstGeom>
              <a:blipFill>
                <a:blip r:embed="rId3"/>
                <a:stretch>
                  <a:fillRect l="-1025" t="-2970" b="-495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9E17A877-DF3E-44B6-BB27-0D8EEDECC62C}"/>
              </a:ext>
            </a:extLst>
          </p:cNvPr>
          <p:cNvPicPr>
            <a:picLocks noChangeAspect="1"/>
          </p:cNvPicPr>
          <p:nvPr/>
        </p:nvPicPr>
        <p:blipFill>
          <a:blip r:embed="rId4"/>
          <a:stretch>
            <a:fillRect/>
          </a:stretch>
        </p:blipFill>
        <p:spPr>
          <a:xfrm>
            <a:off x="1407428" y="3186112"/>
            <a:ext cx="3924300" cy="485775"/>
          </a:xfrm>
          <a:prstGeom prst="rect">
            <a:avLst/>
          </a:prstGeom>
        </p:spPr>
      </p:pic>
      <p:pic>
        <p:nvPicPr>
          <p:cNvPr id="4100" name="Picture 4" descr="Image result for dropconnect">
            <a:extLst>
              <a:ext uri="{FF2B5EF4-FFF2-40B4-BE49-F238E27FC236}">
                <a16:creationId xmlns:a16="http://schemas.microsoft.com/office/drawing/2014/main" id="{62F4FB9A-86B5-4E46-82AD-2EF47F25B6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9647" y="4698008"/>
            <a:ext cx="4019862" cy="164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640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F29C-A97F-4C5B-B06B-34869A1F4CD1}"/>
              </a:ext>
            </a:extLst>
          </p:cNvPr>
          <p:cNvSpPr>
            <a:spLocks noGrp="1"/>
          </p:cNvSpPr>
          <p:nvPr>
            <p:ph type="title"/>
          </p:nvPr>
        </p:nvSpPr>
        <p:spPr>
          <a:xfrm>
            <a:off x="838200" y="365125"/>
            <a:ext cx="10515600" cy="1325563"/>
          </a:xfrm>
        </p:spPr>
        <p:txBody>
          <a:bodyPr/>
          <a:lstStyle/>
          <a:p>
            <a:r>
              <a:rPr lang="en-US" dirty="0"/>
              <a:t>Content</a:t>
            </a:r>
          </a:p>
        </p:txBody>
      </p:sp>
      <p:sp>
        <p:nvSpPr>
          <p:cNvPr id="3" name="Content Placeholder 2">
            <a:extLst>
              <a:ext uri="{FF2B5EF4-FFF2-40B4-BE49-F238E27FC236}">
                <a16:creationId xmlns:a16="http://schemas.microsoft.com/office/drawing/2014/main" id="{76A84D22-FAED-4072-8C44-1DA3DD5546D7}"/>
              </a:ext>
            </a:extLst>
          </p:cNvPr>
          <p:cNvSpPr>
            <a:spLocks noGrp="1"/>
          </p:cNvSpPr>
          <p:nvPr>
            <p:ph idx="1"/>
          </p:nvPr>
        </p:nvSpPr>
        <p:spPr/>
        <p:txBody>
          <a:bodyPr/>
          <a:lstStyle/>
          <a:p>
            <a:r>
              <a:rPr lang="en-US" dirty="0"/>
              <a:t>Bayesian Neural Networks</a:t>
            </a:r>
          </a:p>
          <a:p>
            <a:r>
              <a:rPr lang="en-US" dirty="0"/>
              <a:t>Variational Inference</a:t>
            </a:r>
          </a:p>
          <a:p>
            <a:r>
              <a:rPr lang="en-US" dirty="0"/>
              <a:t>Dropout Method</a:t>
            </a:r>
          </a:p>
          <a:p>
            <a:r>
              <a:rPr lang="en-US" dirty="0"/>
              <a:t>Dropout as a Bayesian Approximation</a:t>
            </a:r>
          </a:p>
          <a:p>
            <a:r>
              <a:rPr lang="en-US" dirty="0"/>
              <a:t>Extensions</a:t>
            </a:r>
          </a:p>
          <a:p>
            <a:r>
              <a:rPr lang="en-US" dirty="0"/>
              <a:t>Evaluation Criteria for predictive maintenance </a:t>
            </a:r>
          </a:p>
          <a:p>
            <a:r>
              <a:rPr lang="en-US" dirty="0">
                <a:solidFill>
                  <a:srgbClr val="EBEFF3"/>
                </a:solidFill>
              </a:rPr>
              <a:t>References</a:t>
            </a:r>
          </a:p>
          <a:p>
            <a:endParaRPr lang="en-US" dirty="0"/>
          </a:p>
          <a:p>
            <a:endParaRPr lang="en-US" dirty="0"/>
          </a:p>
        </p:txBody>
      </p:sp>
    </p:spTree>
    <p:extLst>
      <p:ext uri="{BB962C8B-B14F-4D97-AF65-F5344CB8AC3E}">
        <p14:creationId xmlns:p14="http://schemas.microsoft.com/office/powerpoint/2010/main" val="1948343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2C1CB-9A52-4DF8-9E9B-C4B826314BF7}"/>
              </a:ext>
            </a:extLst>
          </p:cNvPr>
          <p:cNvSpPr>
            <a:spLocks noGrp="1"/>
          </p:cNvSpPr>
          <p:nvPr>
            <p:ph type="title"/>
          </p:nvPr>
        </p:nvSpPr>
        <p:spPr/>
        <p:txBody>
          <a:bodyPr/>
          <a:lstStyle/>
          <a:p>
            <a:r>
              <a:rPr lang="en-US" dirty="0"/>
              <a:t>Results for CMAPSS dataset with MC Dropout</a:t>
            </a:r>
          </a:p>
        </p:txBody>
      </p:sp>
      <p:pic>
        <p:nvPicPr>
          <p:cNvPr id="5" name="Content Placeholder 4">
            <a:extLst>
              <a:ext uri="{FF2B5EF4-FFF2-40B4-BE49-F238E27FC236}">
                <a16:creationId xmlns:a16="http://schemas.microsoft.com/office/drawing/2014/main" id="{748AE92B-DF97-418C-8FD2-83826DF41A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79868" y="1386727"/>
            <a:ext cx="3556331" cy="2667248"/>
          </a:xfrm>
        </p:spPr>
      </p:pic>
      <p:pic>
        <p:nvPicPr>
          <p:cNvPr id="7" name="Picture 6">
            <a:extLst>
              <a:ext uri="{FF2B5EF4-FFF2-40B4-BE49-F238E27FC236}">
                <a16:creationId xmlns:a16="http://schemas.microsoft.com/office/drawing/2014/main" id="{594F9AA9-912C-4FE9-89F7-CCA6D7E60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9868" y="3894584"/>
            <a:ext cx="3556332" cy="2667249"/>
          </a:xfrm>
          <a:prstGeom prst="rect">
            <a:avLst/>
          </a:prstGeom>
        </p:spPr>
      </p:pic>
      <p:pic>
        <p:nvPicPr>
          <p:cNvPr id="9" name="Picture 8">
            <a:extLst>
              <a:ext uri="{FF2B5EF4-FFF2-40B4-BE49-F238E27FC236}">
                <a16:creationId xmlns:a16="http://schemas.microsoft.com/office/drawing/2014/main" id="{1C4A5636-2402-4F1F-8CA5-BAA3FE6589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9445" y="3894584"/>
            <a:ext cx="3556331" cy="2667249"/>
          </a:xfrm>
          <a:prstGeom prst="rect">
            <a:avLst/>
          </a:prstGeom>
        </p:spPr>
      </p:pic>
      <p:pic>
        <p:nvPicPr>
          <p:cNvPr id="11" name="Picture 10">
            <a:extLst>
              <a:ext uri="{FF2B5EF4-FFF2-40B4-BE49-F238E27FC236}">
                <a16:creationId xmlns:a16="http://schemas.microsoft.com/office/drawing/2014/main" id="{3EE8F9EA-67D6-49BC-915E-228CC5CCBF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0488" y="1350009"/>
            <a:ext cx="3605288" cy="2703966"/>
          </a:xfrm>
          <a:prstGeom prst="rect">
            <a:avLst/>
          </a:prstGeom>
        </p:spPr>
      </p:pic>
      <p:pic>
        <p:nvPicPr>
          <p:cNvPr id="17" name="Picture 16">
            <a:extLst>
              <a:ext uri="{FF2B5EF4-FFF2-40B4-BE49-F238E27FC236}">
                <a16:creationId xmlns:a16="http://schemas.microsoft.com/office/drawing/2014/main" id="{EFE0ACD8-0A23-4F30-A4C7-B91597D659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7013" y="1320898"/>
            <a:ext cx="3644102" cy="2733077"/>
          </a:xfrm>
          <a:prstGeom prst="rect">
            <a:avLst/>
          </a:prstGeom>
        </p:spPr>
      </p:pic>
      <p:pic>
        <p:nvPicPr>
          <p:cNvPr id="19" name="Picture 18">
            <a:extLst>
              <a:ext uri="{FF2B5EF4-FFF2-40B4-BE49-F238E27FC236}">
                <a16:creationId xmlns:a16="http://schemas.microsoft.com/office/drawing/2014/main" id="{CF77A0AF-065C-4F12-95F0-C6B06A9BFF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8056" y="3929062"/>
            <a:ext cx="3464388" cy="2598291"/>
          </a:xfrm>
          <a:prstGeom prst="rect">
            <a:avLst/>
          </a:prstGeom>
        </p:spPr>
      </p:pic>
    </p:spTree>
    <p:extLst>
      <p:ext uri="{BB962C8B-B14F-4D97-AF65-F5344CB8AC3E}">
        <p14:creationId xmlns:p14="http://schemas.microsoft.com/office/powerpoint/2010/main" val="323066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F29C-A97F-4C5B-B06B-34869A1F4CD1}"/>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76A84D22-FAED-4072-8C44-1DA3DD5546D7}"/>
              </a:ext>
            </a:extLst>
          </p:cNvPr>
          <p:cNvSpPr>
            <a:spLocks noGrp="1"/>
          </p:cNvSpPr>
          <p:nvPr>
            <p:ph idx="1"/>
          </p:nvPr>
        </p:nvSpPr>
        <p:spPr/>
        <p:txBody>
          <a:bodyPr/>
          <a:lstStyle/>
          <a:p>
            <a:r>
              <a:rPr lang="en-US" dirty="0"/>
              <a:t>Bayesian Neural Networks</a:t>
            </a:r>
          </a:p>
          <a:p>
            <a:r>
              <a:rPr lang="en-US" dirty="0"/>
              <a:t>Variational Inference</a:t>
            </a:r>
          </a:p>
          <a:p>
            <a:r>
              <a:rPr lang="en-US" dirty="0"/>
              <a:t>Dropout Method</a:t>
            </a:r>
          </a:p>
          <a:p>
            <a:r>
              <a:rPr lang="en-US" dirty="0"/>
              <a:t>Dropout as a Bayesian Approximation</a:t>
            </a:r>
          </a:p>
          <a:p>
            <a:r>
              <a:rPr lang="en-US" dirty="0"/>
              <a:t>Extensions</a:t>
            </a:r>
          </a:p>
          <a:p>
            <a:r>
              <a:rPr lang="en-US" dirty="0"/>
              <a:t>Evaluation Criteria for predictive maintenance </a:t>
            </a:r>
          </a:p>
          <a:p>
            <a:r>
              <a:rPr lang="en-US" dirty="0"/>
              <a:t>References</a:t>
            </a:r>
          </a:p>
          <a:p>
            <a:endParaRPr lang="en-US" dirty="0"/>
          </a:p>
          <a:p>
            <a:endParaRPr lang="en-US" dirty="0"/>
          </a:p>
        </p:txBody>
      </p:sp>
    </p:spTree>
    <p:extLst>
      <p:ext uri="{BB962C8B-B14F-4D97-AF65-F5344CB8AC3E}">
        <p14:creationId xmlns:p14="http://schemas.microsoft.com/office/powerpoint/2010/main" val="4029611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D00A-7266-4023-8362-45B05DC475F9}"/>
              </a:ext>
            </a:extLst>
          </p:cNvPr>
          <p:cNvSpPr>
            <a:spLocks noGrp="1"/>
          </p:cNvSpPr>
          <p:nvPr>
            <p:ph type="title"/>
          </p:nvPr>
        </p:nvSpPr>
        <p:spPr/>
        <p:txBody>
          <a:bodyPr/>
          <a:lstStyle/>
          <a:p>
            <a:r>
              <a:rPr lang="en-US" dirty="0"/>
              <a:t>Prognostic Model Performance Evaluation</a:t>
            </a:r>
          </a:p>
        </p:txBody>
      </p:sp>
      <p:sp>
        <p:nvSpPr>
          <p:cNvPr id="3" name="Content Placeholder 2">
            <a:extLst>
              <a:ext uri="{FF2B5EF4-FFF2-40B4-BE49-F238E27FC236}">
                <a16:creationId xmlns:a16="http://schemas.microsoft.com/office/drawing/2014/main" id="{5B25F35C-679E-4488-848C-669E999C26B2}"/>
              </a:ext>
            </a:extLst>
          </p:cNvPr>
          <p:cNvSpPr>
            <a:spLocks noGrp="1"/>
          </p:cNvSpPr>
          <p:nvPr>
            <p:ph idx="1"/>
          </p:nvPr>
        </p:nvSpPr>
        <p:spPr>
          <a:xfrm>
            <a:off x="838200" y="1825625"/>
            <a:ext cx="10515600" cy="4667250"/>
          </a:xfrm>
        </p:spPr>
        <p:txBody>
          <a:bodyPr>
            <a:normAutofit fontScale="92500" lnSpcReduction="10000"/>
          </a:bodyPr>
          <a:lstStyle/>
          <a:p>
            <a:r>
              <a:rPr lang="en-US" dirty="0"/>
              <a:t>Mean Absolute Error (Standard Model Evaluation Metrics)</a:t>
            </a:r>
          </a:p>
          <a:p>
            <a:endParaRPr lang="en-US" dirty="0"/>
          </a:p>
          <a:p>
            <a:endParaRPr lang="en-US" dirty="0"/>
          </a:p>
          <a:p>
            <a:r>
              <a:rPr lang="en-US" dirty="0"/>
              <a:t>These metrics are useful for comparing separate models built upon similar data, or data from systems with comparable lifetime scales, but give no clear indication of prediction performance without some context to the data.</a:t>
            </a:r>
          </a:p>
          <a:p>
            <a:r>
              <a:rPr lang="en-US" dirty="0"/>
              <a:t>Unfortunately as far as prognostics is concerned predictions near the end of a unit or system’s lifetime are much more critical than those near the beginning of life.</a:t>
            </a:r>
          </a:p>
          <a:p>
            <a:r>
              <a:rPr lang="en-US" dirty="0"/>
              <a:t>Therefore, priority need to be increase when moving from beginning to the end of the machine life.</a:t>
            </a:r>
          </a:p>
        </p:txBody>
      </p:sp>
      <p:pic>
        <p:nvPicPr>
          <p:cNvPr id="4" name="Picture 3">
            <a:extLst>
              <a:ext uri="{FF2B5EF4-FFF2-40B4-BE49-F238E27FC236}">
                <a16:creationId xmlns:a16="http://schemas.microsoft.com/office/drawing/2014/main" id="{A4D0E347-DC11-4FA6-8DF3-4A1293A4D7AF}"/>
              </a:ext>
            </a:extLst>
          </p:cNvPr>
          <p:cNvPicPr>
            <a:picLocks noChangeAspect="1"/>
          </p:cNvPicPr>
          <p:nvPr/>
        </p:nvPicPr>
        <p:blipFill>
          <a:blip r:embed="rId2"/>
          <a:stretch>
            <a:fillRect/>
          </a:stretch>
        </p:blipFill>
        <p:spPr>
          <a:xfrm>
            <a:off x="3075088" y="2300753"/>
            <a:ext cx="4376845" cy="860887"/>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A33CA7A-73E8-4D6F-AD37-CF2C570E650F}"/>
                  </a:ext>
                </a:extLst>
              </p:cNvPr>
              <p:cNvSpPr txBox="1"/>
              <p:nvPr/>
            </p:nvSpPr>
            <p:spPr>
              <a:xfrm>
                <a:off x="7657448" y="2408030"/>
                <a:ext cx="2783775" cy="646331"/>
              </a:xfrm>
              <a:prstGeom prst="rect">
                <a:avLst/>
              </a:prstGeom>
              <a:noFill/>
            </p:spPr>
            <p:txBody>
              <a:bodyPr wrap="none" rtlCol="0">
                <a:spAutoFit/>
              </a:bodyPr>
              <a:lstStyle/>
              <a:p>
                <a:r>
                  <a:rPr lang="en-US" dirty="0"/>
                  <a:t>N – number of engines </a:t>
                </a:r>
                <a:endParaRPr lang="en-US" b="0"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a14:m>
                <a:r>
                  <a:rPr lang="en-US" dirty="0"/>
                  <a:t>- Failure time of engine </a:t>
                </a:r>
                <a14:m>
                  <m:oMath xmlns:m="http://schemas.openxmlformats.org/officeDocument/2006/math">
                    <m:r>
                      <a:rPr lang="en-US" b="0" i="1" smtClean="0">
                        <a:latin typeface="Cambria Math" panose="02040503050406030204" pitchFamily="18" charset="0"/>
                      </a:rPr>
                      <m:t>𝑖</m:t>
                    </m:r>
                  </m:oMath>
                </a14:m>
                <a:endParaRPr lang="en-US" dirty="0"/>
              </a:p>
            </p:txBody>
          </p:sp>
        </mc:Choice>
        <mc:Fallback xmlns="">
          <p:sp>
            <p:nvSpPr>
              <p:cNvPr id="5" name="TextBox 4">
                <a:extLst>
                  <a:ext uri="{FF2B5EF4-FFF2-40B4-BE49-F238E27FC236}">
                    <a16:creationId xmlns:a16="http://schemas.microsoft.com/office/drawing/2014/main" id="{5A33CA7A-73E8-4D6F-AD37-CF2C570E650F}"/>
                  </a:ext>
                </a:extLst>
              </p:cNvPr>
              <p:cNvSpPr txBox="1">
                <a:spLocks noRot="1" noChangeAspect="1" noMove="1" noResize="1" noEditPoints="1" noAdjustHandles="1" noChangeArrowheads="1" noChangeShapeType="1" noTextEdit="1"/>
              </p:cNvSpPr>
              <p:nvPr/>
            </p:nvSpPr>
            <p:spPr>
              <a:xfrm>
                <a:off x="7657448" y="2408030"/>
                <a:ext cx="2783775" cy="646331"/>
              </a:xfrm>
              <a:prstGeom prst="rect">
                <a:avLst/>
              </a:prstGeom>
              <a:blipFill>
                <a:blip r:embed="rId3"/>
                <a:stretch>
                  <a:fillRect l="-1751"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121353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64286-E983-4FDF-BA9E-BE833B86B8F7}"/>
              </a:ext>
            </a:extLst>
          </p:cNvPr>
          <p:cNvSpPr>
            <a:spLocks noGrp="1"/>
          </p:cNvSpPr>
          <p:nvPr>
            <p:ph type="title"/>
          </p:nvPr>
        </p:nvSpPr>
        <p:spPr/>
        <p:txBody>
          <a:bodyPr/>
          <a:lstStyle/>
          <a:p>
            <a:r>
              <a:rPr lang="en-US" dirty="0"/>
              <a:t>Traditional Hierarchical Based Metrics</a:t>
            </a:r>
          </a:p>
        </p:txBody>
      </p:sp>
      <p:graphicFrame>
        <p:nvGraphicFramePr>
          <p:cNvPr id="4" name="Content Placeholder 3">
            <a:extLst>
              <a:ext uri="{FF2B5EF4-FFF2-40B4-BE49-F238E27FC236}">
                <a16:creationId xmlns:a16="http://schemas.microsoft.com/office/drawing/2014/main" id="{94B21AEE-DE26-4F8B-BB8C-20752284E1BD}"/>
              </a:ext>
            </a:extLst>
          </p:cNvPr>
          <p:cNvGraphicFramePr>
            <a:graphicFrameLocks noGrp="1"/>
          </p:cNvGraphicFramePr>
          <p:nvPr>
            <p:ph idx="1"/>
            <p:extLst>
              <p:ext uri="{D42A27DB-BD31-4B8C-83A1-F6EECF244321}">
                <p14:modId xmlns:p14="http://schemas.microsoft.com/office/powerpoint/2010/main" val="280065710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2539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86D2-2DFB-46D6-8B06-7801862E9644}"/>
              </a:ext>
            </a:extLst>
          </p:cNvPr>
          <p:cNvSpPr>
            <a:spLocks noGrp="1"/>
          </p:cNvSpPr>
          <p:nvPr>
            <p:ph type="title"/>
          </p:nvPr>
        </p:nvSpPr>
        <p:spPr/>
        <p:txBody>
          <a:bodyPr/>
          <a:lstStyle/>
          <a:p>
            <a:r>
              <a:rPr lang="en-US" dirty="0"/>
              <a:t>Weighted Error Bias (WEB) </a:t>
            </a:r>
          </a:p>
        </p:txBody>
      </p:sp>
      <p:sp>
        <p:nvSpPr>
          <p:cNvPr id="3" name="Content Placeholder 2">
            <a:extLst>
              <a:ext uri="{FF2B5EF4-FFF2-40B4-BE49-F238E27FC236}">
                <a16:creationId xmlns:a16="http://schemas.microsoft.com/office/drawing/2014/main" id="{D3E1BF1D-D3CA-448C-99E3-B5683D540598}"/>
              </a:ext>
            </a:extLst>
          </p:cNvPr>
          <p:cNvSpPr>
            <a:spLocks noGrp="1"/>
          </p:cNvSpPr>
          <p:nvPr>
            <p:ph idx="1"/>
          </p:nvPr>
        </p:nvSpPr>
        <p:spPr>
          <a:xfrm>
            <a:off x="723549" y="4026319"/>
            <a:ext cx="10515600" cy="2743597"/>
          </a:xfrm>
        </p:spPr>
        <p:txBody>
          <a:bodyPr>
            <a:normAutofit fontScale="77500" lnSpcReduction="20000"/>
          </a:bodyPr>
          <a:lstStyle/>
          <a:p>
            <a:r>
              <a:rPr lang="en-US" dirty="0"/>
              <a:t>A model whose predictions yield a 10%WEB would be expected to be better than one with a 25%WEB regardless of the systems, equipment, or time scales involved.</a:t>
            </a:r>
          </a:p>
          <a:p>
            <a:r>
              <a:rPr lang="en-US" dirty="0"/>
              <a:t>In order to give more priority to the end of the life cycle, one can choose a Gaussian kernel Function with a mean value set to the lifetime of the engine and a standard deviation set to 50% or 30% of that lifetime. </a:t>
            </a:r>
          </a:p>
          <a:p>
            <a:r>
              <a:rPr lang="en-US" dirty="0"/>
              <a:t>0% WPS alone would seem to indicate absolute certainty in all predicted values, but this may be misleading. </a:t>
            </a:r>
            <a:br>
              <a:rPr lang="en-US" dirty="0"/>
            </a:br>
            <a:br>
              <a:rPr lang="en-US" dirty="0"/>
            </a:br>
            <a:endParaRPr lang="en-US" dirty="0"/>
          </a:p>
        </p:txBody>
      </p:sp>
      <p:pic>
        <p:nvPicPr>
          <p:cNvPr id="4" name="Picture 3">
            <a:extLst>
              <a:ext uri="{FF2B5EF4-FFF2-40B4-BE49-F238E27FC236}">
                <a16:creationId xmlns:a16="http://schemas.microsoft.com/office/drawing/2014/main" id="{C4632336-3A71-45A0-B2AE-EB76045CB94F}"/>
              </a:ext>
            </a:extLst>
          </p:cNvPr>
          <p:cNvPicPr>
            <a:picLocks noChangeAspect="1"/>
          </p:cNvPicPr>
          <p:nvPr/>
        </p:nvPicPr>
        <p:blipFill>
          <a:blip r:embed="rId2"/>
          <a:stretch>
            <a:fillRect/>
          </a:stretch>
        </p:blipFill>
        <p:spPr>
          <a:xfrm>
            <a:off x="388690" y="2101472"/>
            <a:ext cx="5064153" cy="925790"/>
          </a:xfrm>
          <a:prstGeom prst="rect">
            <a:avLst/>
          </a:prstGeom>
        </p:spPr>
      </p:pic>
      <p:pic>
        <p:nvPicPr>
          <p:cNvPr id="6" name="Picture 5">
            <a:extLst>
              <a:ext uri="{FF2B5EF4-FFF2-40B4-BE49-F238E27FC236}">
                <a16:creationId xmlns:a16="http://schemas.microsoft.com/office/drawing/2014/main" id="{735C0D79-A4D0-406B-92FD-6EDE19DAFBA9}"/>
              </a:ext>
            </a:extLst>
          </p:cNvPr>
          <p:cNvPicPr>
            <a:picLocks noChangeAspect="1"/>
          </p:cNvPicPr>
          <p:nvPr/>
        </p:nvPicPr>
        <p:blipFill>
          <a:blip r:embed="rId3"/>
          <a:stretch>
            <a:fillRect/>
          </a:stretch>
        </p:blipFill>
        <p:spPr>
          <a:xfrm>
            <a:off x="5523449" y="1481889"/>
            <a:ext cx="6486525" cy="2095500"/>
          </a:xfrm>
          <a:prstGeom prst="rect">
            <a:avLst/>
          </a:prstGeom>
        </p:spPr>
      </p:pic>
    </p:spTree>
    <p:extLst>
      <p:ext uri="{BB962C8B-B14F-4D97-AF65-F5344CB8AC3E}">
        <p14:creationId xmlns:p14="http://schemas.microsoft.com/office/powerpoint/2010/main" val="3411918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84E4-CC39-4CEE-956C-0D115142B434}"/>
              </a:ext>
            </a:extLst>
          </p:cNvPr>
          <p:cNvSpPr>
            <a:spLocks noGrp="1"/>
          </p:cNvSpPr>
          <p:nvPr>
            <p:ph type="title"/>
          </p:nvPr>
        </p:nvSpPr>
        <p:spPr/>
        <p:txBody>
          <a:bodyPr/>
          <a:lstStyle/>
          <a:p>
            <a:r>
              <a:rPr lang="en-US" dirty="0"/>
              <a:t>Percent Error Value Binning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28FFC9-2165-4948-9952-4901FFCCE478}"/>
                  </a:ext>
                </a:extLst>
              </p:cNvPr>
              <p:cNvSpPr>
                <a:spLocks noGrp="1"/>
              </p:cNvSpPr>
              <p:nvPr>
                <p:ph idx="1"/>
              </p:nvPr>
            </p:nvSpPr>
            <p:spPr>
              <a:xfrm>
                <a:off x="687198" y="3749728"/>
                <a:ext cx="10515600" cy="3011648"/>
              </a:xfrm>
            </p:spPr>
            <p:txBody>
              <a:bodyPr/>
              <a:lstStyle/>
              <a:p>
                <a:r>
                  <a:rPr lang="en-US" dirty="0"/>
                  <a:t>The corresponding percentage of actual lifetime (POL), defined by the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𝑐𝑢𝑟𝑟𝑒𝑛𝑡</m:t>
                        </m:r>
                        <m:r>
                          <a:rPr lang="en-US" b="0" i="1" smtClean="0">
                            <a:latin typeface="Cambria Math" panose="02040503050406030204" pitchFamily="18" charset="0"/>
                          </a:rPr>
                          <m:t> </m:t>
                        </m:r>
                        <m:r>
                          <a:rPr lang="en-US" b="0" i="1" smtClean="0">
                            <a:latin typeface="Cambria Math" panose="02040503050406030204" pitchFamily="18" charset="0"/>
                          </a:rPr>
                          <m:t>𝑡𝑖𝑚𝑒</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𝑙𝑖𝑓𝑒</m:t>
                        </m:r>
                        <m:r>
                          <a:rPr lang="en-US" b="0" i="1" smtClean="0">
                            <a:latin typeface="Cambria Math" panose="02040503050406030204" pitchFamily="18" charset="0"/>
                          </a:rPr>
                          <m:t> </m:t>
                        </m:r>
                        <m:r>
                          <a:rPr lang="en-US" b="0" i="1" smtClean="0">
                            <a:latin typeface="Cambria Math" panose="02040503050406030204" pitchFamily="18" charset="0"/>
                          </a:rPr>
                          <m:t>𝑡𝑖𝑚𝑒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𝑐𝑜𝑚𝑝𝑜𝑛𝑒𝑛𝑡</m:t>
                        </m:r>
                        <m:r>
                          <a:rPr lang="en-US" b="0" i="1" smtClean="0">
                            <a:latin typeface="Cambria Math" panose="02040503050406030204" pitchFamily="18" charset="0"/>
                          </a:rPr>
                          <m:t> </m:t>
                        </m:r>
                        <m:r>
                          <a:rPr lang="en-US" b="0" i="1" smtClean="0">
                            <a:latin typeface="Cambria Math" panose="02040503050406030204" pitchFamily="18" charset="0"/>
                          </a:rPr>
                          <m:t>𝑖</m:t>
                        </m:r>
                      </m:den>
                    </m:f>
                  </m:oMath>
                </a14:m>
                <a:endParaRPr lang="en-US" dirty="0"/>
              </a:p>
              <a:p>
                <a:r>
                  <a:rPr lang="en-US" dirty="0"/>
                  <a:t>Finally place the calculated percent error into the POL bin</a:t>
                </a:r>
              </a:p>
              <a:p>
                <a:r>
                  <a:rPr lang="en-US" dirty="0"/>
                  <a:t>Once this series of regular serial bins are populated, a 95% confidence interval around the mean value can be calculated from the 2.5% and 97.5% percentiles of the error set for each bin.</a:t>
                </a:r>
              </a:p>
            </p:txBody>
          </p:sp>
        </mc:Choice>
        <mc:Fallback xmlns="">
          <p:sp>
            <p:nvSpPr>
              <p:cNvPr id="3" name="Content Placeholder 2">
                <a:extLst>
                  <a:ext uri="{FF2B5EF4-FFF2-40B4-BE49-F238E27FC236}">
                    <a16:creationId xmlns:a16="http://schemas.microsoft.com/office/drawing/2014/main" id="{9A28FFC9-2165-4948-9952-4901FFCCE478}"/>
                  </a:ext>
                </a:extLst>
              </p:cNvPr>
              <p:cNvSpPr>
                <a:spLocks noGrp="1" noRot="1" noChangeAspect="1" noMove="1" noResize="1" noEditPoints="1" noAdjustHandles="1" noChangeArrowheads="1" noChangeShapeType="1" noTextEdit="1"/>
              </p:cNvSpPr>
              <p:nvPr>
                <p:ph idx="1"/>
              </p:nvPr>
            </p:nvSpPr>
            <p:spPr>
              <a:xfrm>
                <a:off x="687198" y="3749728"/>
                <a:ext cx="10515600" cy="3011648"/>
              </a:xfrm>
              <a:blipFill>
                <a:blip r:embed="rId2"/>
                <a:stretch>
                  <a:fillRect l="-1043" t="-3239" r="-1855" b="-121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057777A-ACD1-4751-AF11-E48F6136B0F6}"/>
              </a:ext>
            </a:extLst>
          </p:cNvPr>
          <p:cNvPicPr>
            <a:picLocks noChangeAspect="1"/>
          </p:cNvPicPr>
          <p:nvPr/>
        </p:nvPicPr>
        <p:blipFill>
          <a:blip r:embed="rId3"/>
          <a:stretch>
            <a:fillRect/>
          </a:stretch>
        </p:blipFill>
        <p:spPr>
          <a:xfrm>
            <a:off x="1322710" y="2006116"/>
            <a:ext cx="3098465" cy="797981"/>
          </a:xfrm>
          <a:prstGeom prst="rect">
            <a:avLst/>
          </a:prstGeom>
        </p:spPr>
      </p:pic>
      <p:pic>
        <p:nvPicPr>
          <p:cNvPr id="7" name="Picture 6">
            <a:extLst>
              <a:ext uri="{FF2B5EF4-FFF2-40B4-BE49-F238E27FC236}">
                <a16:creationId xmlns:a16="http://schemas.microsoft.com/office/drawing/2014/main" id="{CC4123DB-8B12-4CCC-AEC4-A5162061968E}"/>
              </a:ext>
            </a:extLst>
          </p:cNvPr>
          <p:cNvPicPr>
            <a:picLocks noChangeAspect="1"/>
          </p:cNvPicPr>
          <p:nvPr/>
        </p:nvPicPr>
        <p:blipFill>
          <a:blip r:embed="rId4"/>
          <a:stretch>
            <a:fillRect/>
          </a:stretch>
        </p:blipFill>
        <p:spPr>
          <a:xfrm>
            <a:off x="4905684" y="1347187"/>
            <a:ext cx="6513352" cy="2402541"/>
          </a:xfrm>
          <a:prstGeom prst="rect">
            <a:avLst/>
          </a:prstGeom>
        </p:spPr>
      </p:pic>
    </p:spTree>
    <p:extLst>
      <p:ext uri="{BB962C8B-B14F-4D97-AF65-F5344CB8AC3E}">
        <p14:creationId xmlns:p14="http://schemas.microsoft.com/office/powerpoint/2010/main" val="3253527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EF0BA-7CBC-4C78-B250-FCEA2032A44B}"/>
              </a:ext>
            </a:extLst>
          </p:cNvPr>
          <p:cNvSpPr>
            <a:spLocks noGrp="1"/>
          </p:cNvSpPr>
          <p:nvPr>
            <p:ph type="title"/>
          </p:nvPr>
        </p:nvSpPr>
        <p:spPr/>
        <p:txBody>
          <a:bodyPr/>
          <a:lstStyle/>
          <a:p>
            <a:r>
              <a:rPr lang="en-US" dirty="0"/>
              <a:t>Weighted Prediction Spread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EAB56F-A58B-4A47-A6FC-A50A246329D5}"/>
                  </a:ext>
                </a:extLst>
              </p:cNvPr>
              <p:cNvSpPr>
                <a:spLocks noGrp="1"/>
              </p:cNvSpPr>
              <p:nvPr>
                <p:ph idx="1"/>
              </p:nvPr>
            </p:nvSpPr>
            <p:spPr>
              <a:xfrm>
                <a:off x="854322" y="3531152"/>
                <a:ext cx="10515600" cy="2938858"/>
              </a:xfrm>
            </p:spPr>
            <p:txBody>
              <a:bodyPr>
                <a:normAutofit fontScale="92500" lnSpcReduction="20000"/>
              </a:bodyPr>
              <a:lstStyle/>
              <a:p>
                <a:r>
                  <a:rPr lang="en-US" dirty="0"/>
                  <a:t>The spread of the model predictions at various points in life are an important factor in the total considerations of the uncertainty of a series of predictions. </a:t>
                </a:r>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𝐶𝐼</m:t>
                    </m:r>
                  </m:oMath>
                </a14:m>
                <a:r>
                  <a:rPr lang="en-US" dirty="0"/>
                  <a:t>- The prediction spread for each binned point of system life, is calculated as the difference between the upper and lower bounds of the corresponding 95% confidence intervals from the binned error values discussed previously. </a:t>
                </a:r>
              </a:p>
              <a:p>
                <a:r>
                  <a:rPr lang="en-US" dirty="0"/>
                  <a:t>The WPS metric can be used in conjunction with the WEB to infer the level of model uncertainty according to the equation: </a:t>
                </a:r>
              </a:p>
              <a:p>
                <a:endParaRPr lang="en-US" dirty="0"/>
              </a:p>
            </p:txBody>
          </p:sp>
        </mc:Choice>
        <mc:Fallback xmlns="">
          <p:sp>
            <p:nvSpPr>
              <p:cNvPr id="3" name="Content Placeholder 2">
                <a:extLst>
                  <a:ext uri="{FF2B5EF4-FFF2-40B4-BE49-F238E27FC236}">
                    <a16:creationId xmlns:a16="http://schemas.microsoft.com/office/drawing/2014/main" id="{43EAB56F-A58B-4A47-A6FC-A50A246329D5}"/>
                  </a:ext>
                </a:extLst>
              </p:cNvPr>
              <p:cNvSpPr>
                <a:spLocks noGrp="1" noRot="1" noChangeAspect="1" noMove="1" noResize="1" noEditPoints="1" noAdjustHandles="1" noChangeArrowheads="1" noChangeShapeType="1" noTextEdit="1"/>
              </p:cNvSpPr>
              <p:nvPr>
                <p:ph idx="1"/>
              </p:nvPr>
            </p:nvSpPr>
            <p:spPr>
              <a:xfrm>
                <a:off x="854322" y="3531152"/>
                <a:ext cx="10515600" cy="2938858"/>
              </a:xfrm>
              <a:blipFill>
                <a:blip r:embed="rId2"/>
                <a:stretch>
                  <a:fillRect l="-870" t="-5187" r="-1333" b="-290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2F368BC-429F-4C2F-9B75-BEFAFD837396}"/>
              </a:ext>
            </a:extLst>
          </p:cNvPr>
          <p:cNvPicPr>
            <a:picLocks noChangeAspect="1"/>
          </p:cNvPicPr>
          <p:nvPr/>
        </p:nvPicPr>
        <p:blipFill>
          <a:blip r:embed="rId3"/>
          <a:stretch>
            <a:fillRect/>
          </a:stretch>
        </p:blipFill>
        <p:spPr>
          <a:xfrm>
            <a:off x="1696979" y="1531298"/>
            <a:ext cx="2925355" cy="1547417"/>
          </a:xfrm>
          <a:prstGeom prst="rect">
            <a:avLst/>
          </a:prstGeom>
        </p:spPr>
      </p:pic>
      <p:pic>
        <p:nvPicPr>
          <p:cNvPr id="5" name="Picture 4">
            <a:extLst>
              <a:ext uri="{FF2B5EF4-FFF2-40B4-BE49-F238E27FC236}">
                <a16:creationId xmlns:a16="http://schemas.microsoft.com/office/drawing/2014/main" id="{9F1D06DB-DF9A-4C2F-B6BB-5F808844A721}"/>
              </a:ext>
            </a:extLst>
          </p:cNvPr>
          <p:cNvPicPr>
            <a:picLocks noChangeAspect="1"/>
          </p:cNvPicPr>
          <p:nvPr/>
        </p:nvPicPr>
        <p:blipFill>
          <a:blip r:embed="rId4"/>
          <a:stretch>
            <a:fillRect/>
          </a:stretch>
        </p:blipFill>
        <p:spPr>
          <a:xfrm>
            <a:off x="5128863" y="1397552"/>
            <a:ext cx="6581775" cy="2133600"/>
          </a:xfrm>
          <a:prstGeom prst="rect">
            <a:avLst/>
          </a:prstGeom>
        </p:spPr>
      </p:pic>
      <p:pic>
        <p:nvPicPr>
          <p:cNvPr id="6" name="Picture 5">
            <a:extLst>
              <a:ext uri="{FF2B5EF4-FFF2-40B4-BE49-F238E27FC236}">
                <a16:creationId xmlns:a16="http://schemas.microsoft.com/office/drawing/2014/main" id="{A911D251-AF66-4BEF-BFA5-DB6B61BB1D54}"/>
              </a:ext>
            </a:extLst>
          </p:cNvPr>
          <p:cNvPicPr>
            <a:picLocks noChangeAspect="1"/>
          </p:cNvPicPr>
          <p:nvPr/>
        </p:nvPicPr>
        <p:blipFill>
          <a:blip r:embed="rId5"/>
          <a:stretch>
            <a:fillRect/>
          </a:stretch>
        </p:blipFill>
        <p:spPr>
          <a:xfrm>
            <a:off x="7709482" y="6021509"/>
            <a:ext cx="2923563" cy="448501"/>
          </a:xfrm>
          <a:prstGeom prst="rect">
            <a:avLst/>
          </a:prstGeom>
        </p:spPr>
      </p:pic>
    </p:spTree>
    <p:extLst>
      <p:ext uri="{BB962C8B-B14F-4D97-AF65-F5344CB8AC3E}">
        <p14:creationId xmlns:p14="http://schemas.microsoft.com/office/powerpoint/2010/main" val="1659918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C0AF-0114-4A8C-AD9B-98C49A5C6E63}"/>
              </a:ext>
            </a:extLst>
          </p:cNvPr>
          <p:cNvSpPr>
            <a:spLocks noGrp="1"/>
          </p:cNvSpPr>
          <p:nvPr>
            <p:ph type="title"/>
          </p:nvPr>
        </p:nvSpPr>
        <p:spPr/>
        <p:txBody>
          <a:bodyPr/>
          <a:lstStyle/>
          <a:p>
            <a:r>
              <a:rPr lang="en-US" dirty="0"/>
              <a:t>Confidence Interval Coverage</a:t>
            </a:r>
          </a:p>
        </p:txBody>
      </p:sp>
      <p:sp>
        <p:nvSpPr>
          <p:cNvPr id="3" name="Content Placeholder 2">
            <a:extLst>
              <a:ext uri="{FF2B5EF4-FFF2-40B4-BE49-F238E27FC236}">
                <a16:creationId xmlns:a16="http://schemas.microsoft.com/office/drawing/2014/main" id="{7383C858-532A-4D63-9751-93F76FE7F6B8}"/>
              </a:ext>
            </a:extLst>
          </p:cNvPr>
          <p:cNvSpPr>
            <a:spLocks noGrp="1"/>
          </p:cNvSpPr>
          <p:nvPr>
            <p:ph idx="1"/>
          </p:nvPr>
        </p:nvSpPr>
        <p:spPr>
          <a:xfrm>
            <a:off x="838200" y="1825624"/>
            <a:ext cx="10515600" cy="4843623"/>
          </a:xfrm>
        </p:spPr>
        <p:txBody>
          <a:bodyPr>
            <a:normAutofit fontScale="92500" lnSpcReduction="10000"/>
          </a:bodyPr>
          <a:lstStyle/>
          <a:p>
            <a:r>
              <a:rPr lang="en-US" dirty="0"/>
              <a:t>Next thing is to check is WPS&gt;=WEB, which is whether the confidence interval of the prediction spread covers the true Remaining Useful Life (RUL).</a:t>
            </a:r>
          </a:p>
          <a:p>
            <a:endParaRPr lang="en-US" dirty="0"/>
          </a:p>
          <a:p>
            <a:endParaRPr lang="en-US" dirty="0"/>
          </a:p>
          <a:p>
            <a:r>
              <a:rPr lang="en-US" dirty="0"/>
              <a:t>This equation is interpreted as the sum number of true percent RUL values that are contained within their corresponding error bin set, and divided by the total number of bins and multiplied by 100 to convert to a percentage.</a:t>
            </a:r>
          </a:p>
          <a:p>
            <a:r>
              <a:rPr lang="en-US" dirty="0"/>
              <a:t>An optimal coverage of 100% shows that the true value of any prediction is contained within the prediction spread or approximate confidence interval of the prognostic model’s predictions.</a:t>
            </a:r>
            <a:br>
              <a:rPr lang="en-US" dirty="0"/>
            </a:br>
            <a:endParaRPr lang="en-US" dirty="0"/>
          </a:p>
        </p:txBody>
      </p:sp>
      <p:pic>
        <p:nvPicPr>
          <p:cNvPr id="4" name="Picture 3">
            <a:extLst>
              <a:ext uri="{FF2B5EF4-FFF2-40B4-BE49-F238E27FC236}">
                <a16:creationId xmlns:a16="http://schemas.microsoft.com/office/drawing/2014/main" id="{4FB6FF8D-D6BC-4096-948F-3662A698E0B2}"/>
              </a:ext>
            </a:extLst>
          </p:cNvPr>
          <p:cNvPicPr>
            <a:picLocks noChangeAspect="1"/>
          </p:cNvPicPr>
          <p:nvPr/>
        </p:nvPicPr>
        <p:blipFill>
          <a:blip r:embed="rId2"/>
          <a:stretch>
            <a:fillRect/>
          </a:stretch>
        </p:blipFill>
        <p:spPr>
          <a:xfrm>
            <a:off x="4169328" y="2692609"/>
            <a:ext cx="3101436" cy="948998"/>
          </a:xfrm>
          <a:prstGeom prst="rect">
            <a:avLst/>
          </a:prstGeom>
        </p:spPr>
      </p:pic>
    </p:spTree>
    <p:extLst>
      <p:ext uri="{BB962C8B-B14F-4D97-AF65-F5344CB8AC3E}">
        <p14:creationId xmlns:p14="http://schemas.microsoft.com/office/powerpoint/2010/main" val="1055181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1324-3C61-4482-8412-DBA47EC6FD55}"/>
              </a:ext>
            </a:extLst>
          </p:cNvPr>
          <p:cNvSpPr>
            <a:spLocks noGrp="1"/>
          </p:cNvSpPr>
          <p:nvPr>
            <p:ph type="title"/>
          </p:nvPr>
        </p:nvSpPr>
        <p:spPr/>
        <p:txBody>
          <a:bodyPr/>
          <a:lstStyle/>
          <a:p>
            <a:r>
              <a:rPr lang="en-US" dirty="0"/>
              <a:t>Confidence Convergence Horizon (CCH)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848C7E-8CFB-456E-B057-FB7043EFFE35}"/>
                  </a:ext>
                </a:extLst>
              </p:cNvPr>
              <p:cNvSpPr>
                <a:spLocks noGrp="1"/>
              </p:cNvSpPr>
              <p:nvPr>
                <p:ph idx="1"/>
              </p:nvPr>
            </p:nvSpPr>
            <p:spPr>
              <a:xfrm>
                <a:off x="838199" y="1825625"/>
                <a:ext cx="5520655" cy="4818456"/>
              </a:xfrm>
            </p:spPr>
            <p:txBody>
              <a:bodyPr>
                <a:normAutofit fontScale="77500" lnSpcReduction="20000"/>
              </a:bodyPr>
              <a:lstStyle/>
              <a:p>
                <a:r>
                  <a:rPr lang="en-US" dirty="0"/>
                  <a:t>This final standalone metric captures and quantifies the end of life quality of both the precision and accuracy of a prediction set.</a:t>
                </a:r>
              </a:p>
              <a:p>
                <a:r>
                  <a:rPr lang="en-US" dirty="0"/>
                  <a:t>A 10% Confidence Convergence Horizon (CCH), or simply the Convergence Horizon (CH), identifies the percentage of system Remaining Useful Life (RUL) beyond which, all prediction confidence intervals are both less than 10% of the total system life and contain the true RUL.</a:t>
                </a:r>
              </a:p>
              <a:p>
                <a:r>
                  <a:rPr lang="en-US" dirty="0"/>
                  <a:t>If total life time is 95, then 10% of it equals to 9.5, then color the bins that have 95% confidence interval value less than 9.5 and contain the true RUL, from the end of the lifetime</a:t>
                </a:r>
              </a:p>
              <a:p>
                <a14:m>
                  <m:oMath xmlns:m="http://schemas.openxmlformats.org/officeDocument/2006/math">
                    <m:r>
                      <a:rPr lang="en-US" b="0" i="1" smtClean="0">
                        <a:latin typeface="Cambria Math" panose="02040503050406030204" pitchFamily="18" charset="0"/>
                      </a:rPr>
                      <m:t>𝐶𝐶𝐻</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𝑇𝑖𝑚𝑒</m:t>
                        </m:r>
                        <m:r>
                          <a:rPr lang="en-US" b="0" i="1" smtClean="0">
                            <a:latin typeface="Cambria Math" panose="02040503050406030204" pitchFamily="18" charset="0"/>
                          </a:rPr>
                          <m:t> </m:t>
                        </m:r>
                        <m:r>
                          <a:rPr lang="en-US" b="0" i="1" smtClean="0">
                            <a:latin typeface="Cambria Math" panose="02040503050406030204" pitchFamily="18" charset="0"/>
                          </a:rPr>
                          <m:t>𝑐𝑦𝑐𝑙𝑒𝑠</m:t>
                        </m:r>
                        <m:r>
                          <a:rPr lang="en-US" b="0" i="1" smtClean="0">
                            <a:latin typeface="Cambria Math" panose="02040503050406030204" pitchFamily="18" charset="0"/>
                          </a:rPr>
                          <m:t> </m:t>
                        </m:r>
                        <m:r>
                          <a:rPr lang="en-US" b="0" i="1" smtClean="0">
                            <a:latin typeface="Cambria Math" panose="02040503050406030204" pitchFamily="18" charset="0"/>
                          </a:rPr>
                          <m:t>𝑖𝑛𝑐𝑙𝑢𝑑𝑒𝑑</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𝑐𝑜𝑙𝑜𝑟𝑑</m:t>
                        </m:r>
                        <m:r>
                          <a:rPr lang="en-US" b="0" i="1" smtClean="0">
                            <a:latin typeface="Cambria Math" panose="02040503050406030204" pitchFamily="18" charset="0"/>
                          </a:rPr>
                          <m:t> </m:t>
                        </m:r>
                        <m:r>
                          <a:rPr lang="en-US" b="0" i="1" smtClean="0">
                            <a:latin typeface="Cambria Math" panose="02040503050406030204" pitchFamily="18" charset="0"/>
                          </a:rPr>
                          <m:t>𝑎𝑟𝑒𝑎</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𝑈𝑛𝑖𝑡</m:t>
                        </m:r>
                        <m:r>
                          <a:rPr lang="en-US" b="0" i="1" smtClean="0">
                            <a:latin typeface="Cambria Math" panose="02040503050406030204" pitchFamily="18" charset="0"/>
                          </a:rPr>
                          <m:t> </m:t>
                        </m:r>
                        <m:r>
                          <a:rPr lang="en-US" b="0" i="1" smtClean="0">
                            <a:latin typeface="Cambria Math" panose="02040503050406030204" pitchFamily="18" charset="0"/>
                          </a:rPr>
                          <m:t>𝐿𝑖𝑓𝑒𝑡𝑖𝑚𝑒</m:t>
                        </m:r>
                      </m:den>
                    </m:f>
                  </m:oMath>
                </a14:m>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0A848C7E-8CFB-456E-B057-FB7043EFFE35}"/>
                  </a:ext>
                </a:extLst>
              </p:cNvPr>
              <p:cNvSpPr>
                <a:spLocks noGrp="1" noRot="1" noChangeAspect="1" noMove="1" noResize="1" noEditPoints="1" noAdjustHandles="1" noChangeArrowheads="1" noChangeShapeType="1" noTextEdit="1"/>
              </p:cNvSpPr>
              <p:nvPr>
                <p:ph idx="1"/>
              </p:nvPr>
            </p:nvSpPr>
            <p:spPr>
              <a:xfrm>
                <a:off x="838199" y="1825625"/>
                <a:ext cx="5520655" cy="4818456"/>
              </a:xfrm>
              <a:blipFill>
                <a:blip r:embed="rId2"/>
                <a:stretch>
                  <a:fillRect l="-1214" t="-252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3A7B967-118D-46AC-89AE-03E935323A7F}"/>
              </a:ext>
            </a:extLst>
          </p:cNvPr>
          <p:cNvPicPr>
            <a:picLocks noChangeAspect="1"/>
          </p:cNvPicPr>
          <p:nvPr/>
        </p:nvPicPr>
        <p:blipFill>
          <a:blip r:embed="rId3"/>
          <a:stretch>
            <a:fillRect/>
          </a:stretch>
        </p:blipFill>
        <p:spPr>
          <a:xfrm>
            <a:off x="6203466" y="1935855"/>
            <a:ext cx="5988533" cy="3936440"/>
          </a:xfrm>
          <a:prstGeom prst="rect">
            <a:avLst/>
          </a:prstGeom>
        </p:spPr>
      </p:pic>
    </p:spTree>
    <p:extLst>
      <p:ext uri="{BB962C8B-B14F-4D97-AF65-F5344CB8AC3E}">
        <p14:creationId xmlns:p14="http://schemas.microsoft.com/office/powerpoint/2010/main" val="1692362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A9C0-7830-4C59-9E4D-51BC18628DDB}"/>
              </a:ext>
            </a:extLst>
          </p:cNvPr>
          <p:cNvSpPr>
            <a:spLocks noGrp="1"/>
          </p:cNvSpPr>
          <p:nvPr>
            <p:ph type="title"/>
          </p:nvPr>
        </p:nvSpPr>
        <p:spPr/>
        <p:txBody>
          <a:bodyPr/>
          <a:lstStyle/>
          <a:p>
            <a:r>
              <a:rPr lang="en-US" dirty="0"/>
              <a:t>Total Score Metric</a:t>
            </a:r>
          </a:p>
        </p:txBody>
      </p:sp>
      <p:sp>
        <p:nvSpPr>
          <p:cNvPr id="3" name="Content Placeholder 2">
            <a:extLst>
              <a:ext uri="{FF2B5EF4-FFF2-40B4-BE49-F238E27FC236}">
                <a16:creationId xmlns:a16="http://schemas.microsoft.com/office/drawing/2014/main" id="{D3868DB1-837C-4352-BC0E-319C908B4F32}"/>
              </a:ext>
            </a:extLst>
          </p:cNvPr>
          <p:cNvSpPr>
            <a:spLocks noGrp="1"/>
          </p:cNvSpPr>
          <p:nvPr>
            <p:ph idx="1"/>
          </p:nvPr>
        </p:nvSpPr>
        <p:spPr>
          <a:xfrm>
            <a:off x="838200" y="3330429"/>
            <a:ext cx="10515600" cy="3257594"/>
          </a:xfrm>
        </p:spPr>
        <p:txBody>
          <a:bodyPr/>
          <a:lstStyle/>
          <a:p>
            <a:r>
              <a:rPr lang="en-US" dirty="0"/>
              <a:t>Both the absolute value of the WEB and the WPS are subtracted from 100 to reflect that the minimums of these values are the desired quantities.</a:t>
            </a:r>
          </a:p>
          <a:p>
            <a:r>
              <a:rPr lang="en-US" dirty="0"/>
              <a:t>N is any normalized vector weighting the importance of the four metrics. (</a:t>
            </a:r>
            <a:r>
              <a:rPr lang="en-US" dirty="0" err="1"/>
              <a:t>eg</a:t>
            </a:r>
            <a:r>
              <a:rPr lang="en-US" dirty="0"/>
              <a:t>: N = [.25 .25 .25 .25])</a:t>
            </a:r>
          </a:p>
          <a:p>
            <a:endParaRPr lang="en-US" dirty="0"/>
          </a:p>
        </p:txBody>
      </p:sp>
      <p:pic>
        <p:nvPicPr>
          <p:cNvPr id="4" name="Picture 3">
            <a:extLst>
              <a:ext uri="{FF2B5EF4-FFF2-40B4-BE49-F238E27FC236}">
                <a16:creationId xmlns:a16="http://schemas.microsoft.com/office/drawing/2014/main" id="{6E53D198-BE7B-4B80-AFA7-0E080D96964D}"/>
              </a:ext>
            </a:extLst>
          </p:cNvPr>
          <p:cNvPicPr>
            <a:picLocks noChangeAspect="1"/>
          </p:cNvPicPr>
          <p:nvPr/>
        </p:nvPicPr>
        <p:blipFill>
          <a:blip r:embed="rId2"/>
          <a:stretch>
            <a:fillRect/>
          </a:stretch>
        </p:blipFill>
        <p:spPr>
          <a:xfrm>
            <a:off x="4045285" y="1309644"/>
            <a:ext cx="3228975" cy="1609725"/>
          </a:xfrm>
          <a:prstGeom prst="rect">
            <a:avLst/>
          </a:prstGeom>
        </p:spPr>
      </p:pic>
    </p:spTree>
    <p:extLst>
      <p:ext uri="{BB962C8B-B14F-4D97-AF65-F5344CB8AC3E}">
        <p14:creationId xmlns:p14="http://schemas.microsoft.com/office/powerpoint/2010/main" val="1787415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0C0F-839E-4820-B2E7-74B52BBC479B}"/>
              </a:ext>
            </a:extLst>
          </p:cNvPr>
          <p:cNvSpPr>
            <a:spLocks noGrp="1"/>
          </p:cNvSpPr>
          <p:nvPr>
            <p:ph type="title"/>
          </p:nvPr>
        </p:nvSpPr>
        <p:spPr/>
        <p:txBody>
          <a:bodyPr/>
          <a:lstStyle/>
          <a:p>
            <a:r>
              <a:rPr lang="en-US" dirty="0"/>
              <a:t>Summary</a:t>
            </a:r>
          </a:p>
        </p:txBody>
      </p:sp>
      <p:graphicFrame>
        <p:nvGraphicFramePr>
          <p:cNvPr id="4" name="Content Placeholder 3">
            <a:extLst>
              <a:ext uri="{FF2B5EF4-FFF2-40B4-BE49-F238E27FC236}">
                <a16:creationId xmlns:a16="http://schemas.microsoft.com/office/drawing/2014/main" id="{CA5D77BD-77B5-4C8B-9E2C-E11F34FC0A0F}"/>
              </a:ext>
            </a:extLst>
          </p:cNvPr>
          <p:cNvGraphicFramePr>
            <a:graphicFrameLocks noGrp="1"/>
          </p:cNvGraphicFramePr>
          <p:nvPr>
            <p:ph idx="1"/>
            <p:extLst>
              <p:ext uri="{D42A27DB-BD31-4B8C-83A1-F6EECF244321}">
                <p14:modId xmlns:p14="http://schemas.microsoft.com/office/powerpoint/2010/main" val="2365083574"/>
              </p:ext>
            </p:extLst>
          </p:nvPr>
        </p:nvGraphicFramePr>
        <p:xfrm>
          <a:off x="838200" y="1671955"/>
          <a:ext cx="10515600" cy="48209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851272411"/>
                    </a:ext>
                  </a:extLst>
                </a:gridCol>
                <a:gridCol w="3505200">
                  <a:extLst>
                    <a:ext uri="{9D8B030D-6E8A-4147-A177-3AD203B41FA5}">
                      <a16:colId xmlns:a16="http://schemas.microsoft.com/office/drawing/2014/main" val="2765713544"/>
                    </a:ext>
                  </a:extLst>
                </a:gridCol>
                <a:gridCol w="3505200">
                  <a:extLst>
                    <a:ext uri="{9D8B030D-6E8A-4147-A177-3AD203B41FA5}">
                      <a16:colId xmlns:a16="http://schemas.microsoft.com/office/drawing/2014/main" val="1138098096"/>
                    </a:ext>
                  </a:extLst>
                </a:gridCol>
              </a:tblGrid>
              <a:tr h="370840">
                <a:tc>
                  <a:txBody>
                    <a:bodyPr/>
                    <a:lstStyle/>
                    <a:p>
                      <a:r>
                        <a:rPr lang="en-US" sz="1600" dirty="0"/>
                        <a:t>Metric Name</a:t>
                      </a:r>
                    </a:p>
                  </a:txBody>
                  <a:tcPr/>
                </a:tc>
                <a:tc>
                  <a:txBody>
                    <a:bodyPr/>
                    <a:lstStyle/>
                    <a:p>
                      <a:r>
                        <a:rPr lang="en-US" sz="1600" dirty="0"/>
                        <a:t>Quality Aspect Reflected</a:t>
                      </a:r>
                    </a:p>
                  </a:txBody>
                  <a:tcPr/>
                </a:tc>
                <a:tc>
                  <a:txBody>
                    <a:bodyPr/>
                    <a:lstStyle/>
                    <a:p>
                      <a:r>
                        <a:rPr lang="en-US" sz="1600" dirty="0"/>
                        <a:t>Units</a:t>
                      </a:r>
                    </a:p>
                  </a:txBody>
                  <a:tcPr/>
                </a:tc>
                <a:extLst>
                  <a:ext uri="{0D108BD9-81ED-4DB2-BD59-A6C34878D82A}">
                    <a16:rowId xmlns:a16="http://schemas.microsoft.com/office/drawing/2014/main" val="488115857"/>
                  </a:ext>
                </a:extLst>
              </a:tr>
              <a:tr h="370840">
                <a:tc>
                  <a:txBody>
                    <a:bodyPr/>
                    <a:lstStyle/>
                    <a:p>
                      <a:r>
                        <a:rPr lang="en-US" sz="1600" dirty="0"/>
                        <a:t>Mean Absolute Error (MAE)</a:t>
                      </a:r>
                    </a:p>
                  </a:txBody>
                  <a:tcPr/>
                </a:tc>
                <a:tc>
                  <a:txBody>
                    <a:bodyPr/>
                    <a:lstStyle/>
                    <a:p>
                      <a:r>
                        <a:rPr lang="en-US" sz="1600" dirty="0"/>
                        <a:t>Precision: Average distance from true value</a:t>
                      </a:r>
                    </a:p>
                  </a:txBody>
                  <a:tcPr/>
                </a:tc>
                <a:tc>
                  <a:txBody>
                    <a:bodyPr/>
                    <a:lstStyle/>
                    <a:p>
                      <a:r>
                        <a:rPr lang="en-US" sz="1600" dirty="0"/>
                        <a:t>Real Time Units</a:t>
                      </a:r>
                    </a:p>
                  </a:txBody>
                  <a:tcPr/>
                </a:tc>
                <a:extLst>
                  <a:ext uri="{0D108BD9-81ED-4DB2-BD59-A6C34878D82A}">
                    <a16:rowId xmlns:a16="http://schemas.microsoft.com/office/drawing/2014/main" val="3073304422"/>
                  </a:ext>
                </a:extLst>
              </a:tr>
              <a:tr h="370840">
                <a:tc>
                  <a:txBody>
                    <a:bodyPr/>
                    <a:lstStyle/>
                    <a:p>
                      <a:r>
                        <a:rPr lang="en-US" sz="1600" dirty="0"/>
                        <a:t>Weighted Error Bias (WEB)</a:t>
                      </a:r>
                    </a:p>
                  </a:txBody>
                  <a:tcPr/>
                </a:tc>
                <a:tc>
                  <a:txBody>
                    <a:bodyPr/>
                    <a:lstStyle/>
                    <a:p>
                      <a:r>
                        <a:rPr lang="en-US" sz="1600" dirty="0"/>
                        <a:t>Timely Precision: Scaled expected distance from true value</a:t>
                      </a:r>
                    </a:p>
                  </a:txBody>
                  <a:tcPr/>
                </a:tc>
                <a:tc>
                  <a:txBody>
                    <a:bodyPr/>
                    <a:lstStyle/>
                    <a:p>
                      <a:r>
                        <a:rPr lang="en-US" sz="1600" dirty="0"/>
                        <a:t>Percent of Unit Life Weighted by Lifetime Importance</a:t>
                      </a:r>
                    </a:p>
                  </a:txBody>
                  <a:tcPr/>
                </a:tc>
                <a:extLst>
                  <a:ext uri="{0D108BD9-81ED-4DB2-BD59-A6C34878D82A}">
                    <a16:rowId xmlns:a16="http://schemas.microsoft.com/office/drawing/2014/main" val="1062669837"/>
                  </a:ext>
                </a:extLst>
              </a:tr>
              <a:tr h="370840">
                <a:tc>
                  <a:txBody>
                    <a:bodyPr/>
                    <a:lstStyle/>
                    <a:p>
                      <a:r>
                        <a:rPr lang="en-US" sz="1600" dirty="0"/>
                        <a:t>Weighted Prediction Spread (WPS)</a:t>
                      </a:r>
                    </a:p>
                  </a:txBody>
                  <a:tcPr/>
                </a:tc>
                <a:tc>
                  <a:txBody>
                    <a:bodyPr/>
                    <a:lstStyle/>
                    <a:p>
                      <a:r>
                        <a:rPr lang="en-US" sz="1600" dirty="0"/>
                        <a:t>Timely Accuracy: Scaled uncertainty estimate associated with each prediction</a:t>
                      </a:r>
                    </a:p>
                  </a:txBody>
                  <a:tcPr/>
                </a:tc>
                <a:tc>
                  <a:txBody>
                    <a:bodyPr/>
                    <a:lstStyle/>
                    <a:p>
                      <a:r>
                        <a:rPr lang="en-US" sz="1600" dirty="0"/>
                        <a:t>Percent of Unit Life Weighted by Lifetime Importance</a:t>
                      </a:r>
                    </a:p>
                  </a:txBody>
                  <a:tcPr/>
                </a:tc>
                <a:extLst>
                  <a:ext uri="{0D108BD9-81ED-4DB2-BD59-A6C34878D82A}">
                    <a16:rowId xmlns:a16="http://schemas.microsoft.com/office/drawing/2014/main" val="3541154099"/>
                  </a:ext>
                </a:extLst>
              </a:tr>
              <a:tr h="370840">
                <a:tc>
                  <a:txBody>
                    <a:bodyPr/>
                    <a:lstStyle/>
                    <a:p>
                      <a:r>
                        <a:rPr lang="en-US" sz="1600" dirty="0"/>
                        <a:t>Confidence Interval Coverage (CIC)</a:t>
                      </a:r>
                    </a:p>
                  </a:txBody>
                  <a:tcPr/>
                </a:tc>
                <a:tc>
                  <a:txBody>
                    <a:bodyPr/>
                    <a:lstStyle/>
                    <a:p>
                      <a:r>
                        <a:rPr lang="en-US" sz="1600" dirty="0"/>
                        <a:t>Accuracy: How often the estimated uncertainty contains the true value</a:t>
                      </a:r>
                    </a:p>
                  </a:txBody>
                  <a:tcPr/>
                </a:tc>
                <a:tc>
                  <a:txBody>
                    <a:bodyPr/>
                    <a:lstStyle/>
                    <a:p>
                      <a:r>
                        <a:rPr lang="en-US" sz="1600" dirty="0"/>
                        <a:t>Percent of Unit Life</a:t>
                      </a:r>
                    </a:p>
                  </a:txBody>
                  <a:tcPr/>
                </a:tc>
                <a:extLst>
                  <a:ext uri="{0D108BD9-81ED-4DB2-BD59-A6C34878D82A}">
                    <a16:rowId xmlns:a16="http://schemas.microsoft.com/office/drawing/2014/main" val="49327946"/>
                  </a:ext>
                </a:extLst>
              </a:tr>
              <a:tr h="370840">
                <a:tc>
                  <a:txBody>
                    <a:bodyPr/>
                    <a:lstStyle/>
                    <a:p>
                      <a:r>
                        <a:rPr lang="en-US" sz="1600" dirty="0"/>
                        <a:t>Confidence Convergence Horizon (CCH)</a:t>
                      </a:r>
                    </a:p>
                  </a:txBody>
                  <a:tcPr/>
                </a:tc>
                <a:tc>
                  <a:txBody>
                    <a:bodyPr/>
                    <a:lstStyle/>
                    <a:p>
                      <a:r>
                        <a:rPr lang="en-US" sz="1600" dirty="0"/>
                        <a:t>Timely Accuracy &amp; Precision: What part of life can all remaining estimates be trusted to within 10%</a:t>
                      </a:r>
                    </a:p>
                  </a:txBody>
                  <a:tcPr/>
                </a:tc>
                <a:tc>
                  <a:txBody>
                    <a:bodyPr/>
                    <a:lstStyle/>
                    <a:p>
                      <a:r>
                        <a:rPr lang="en-US" sz="1600" dirty="0"/>
                        <a:t>Percent of Unit Remaining Useful Life</a:t>
                      </a:r>
                    </a:p>
                  </a:txBody>
                  <a:tcPr/>
                </a:tc>
                <a:extLst>
                  <a:ext uri="{0D108BD9-81ED-4DB2-BD59-A6C34878D82A}">
                    <a16:rowId xmlns:a16="http://schemas.microsoft.com/office/drawing/2014/main" val="3082317798"/>
                  </a:ext>
                </a:extLst>
              </a:tr>
              <a:tr h="370840">
                <a:tc>
                  <a:txBody>
                    <a:bodyPr/>
                    <a:lstStyle/>
                    <a:p>
                      <a:r>
                        <a:rPr lang="en-US" sz="1600" dirty="0"/>
                        <a:t>Binned Prediction Value Map</a:t>
                      </a:r>
                    </a:p>
                  </a:txBody>
                  <a:tcPr/>
                </a:tc>
                <a:tc>
                  <a:txBody>
                    <a:bodyPr/>
                    <a:lstStyle/>
                    <a:p>
                      <a:r>
                        <a:rPr lang="en-US" sz="1600" dirty="0"/>
                        <a:t>Timely Accuracy &amp; Precision: Detailed visualization of the evolution of the prognostic predictions. Used to calculate other metrics</a:t>
                      </a:r>
                    </a:p>
                  </a:txBody>
                  <a:tcPr/>
                </a:tc>
                <a:tc>
                  <a:txBody>
                    <a:bodyPr/>
                    <a:lstStyle/>
                    <a:p>
                      <a:r>
                        <a:rPr lang="en-US" sz="1600" dirty="0"/>
                        <a:t>Percent of Unit Life</a:t>
                      </a:r>
                    </a:p>
                  </a:txBody>
                  <a:tcPr/>
                </a:tc>
                <a:extLst>
                  <a:ext uri="{0D108BD9-81ED-4DB2-BD59-A6C34878D82A}">
                    <a16:rowId xmlns:a16="http://schemas.microsoft.com/office/drawing/2014/main" val="1246439448"/>
                  </a:ext>
                </a:extLst>
              </a:tr>
            </a:tbl>
          </a:graphicData>
        </a:graphic>
      </p:graphicFrame>
    </p:spTree>
    <p:extLst>
      <p:ext uri="{BB962C8B-B14F-4D97-AF65-F5344CB8AC3E}">
        <p14:creationId xmlns:p14="http://schemas.microsoft.com/office/powerpoint/2010/main" val="3768752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B2704-15A9-49FB-808C-63D93CA02FCD}"/>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0B3A5C00-46BD-4B6B-A935-6D9816AD6F41}"/>
              </a:ext>
            </a:extLst>
          </p:cNvPr>
          <p:cNvSpPr>
            <a:spLocks noGrp="1"/>
          </p:cNvSpPr>
          <p:nvPr>
            <p:ph idx="1"/>
          </p:nvPr>
        </p:nvSpPr>
        <p:spPr/>
        <p:txBody>
          <a:bodyPr>
            <a:normAutofit/>
          </a:bodyPr>
          <a:lstStyle/>
          <a:p>
            <a:r>
              <a:rPr lang="en-US" sz="1600" dirty="0"/>
              <a:t>Barbieri, F., Hines, W., Sharp, M., and </a:t>
            </a:r>
            <a:r>
              <a:rPr lang="en-US" sz="1600" dirty="0" err="1"/>
              <a:t>Venturini</a:t>
            </a:r>
            <a:r>
              <a:rPr lang="en-US" sz="1600" dirty="0"/>
              <a:t>, M., 2015, “Sensor-Based Degradation Prediction and Prognosis for Remaining Useful Life Estimation: Validation on Experimental Data of Electric Motors,” International Journal of Prognostics and Health Management, July 2015.</a:t>
            </a:r>
          </a:p>
          <a:p>
            <a:r>
              <a:rPr lang="en-US" sz="1600" dirty="0"/>
              <a:t>Sharp, M. (2013). Simple Metrics for Evaluating and Conveying Prognostic Model Performance To Users With Varied Backgrounds. International Journal of Prognostics and Health Management</a:t>
            </a:r>
          </a:p>
          <a:p>
            <a:r>
              <a:rPr lang="en-US" sz="1600" dirty="0"/>
              <a:t>Srivastava, Nitish, Hinton, Geoffrey, </a:t>
            </a:r>
            <a:r>
              <a:rPr lang="en-US" sz="1600" dirty="0" err="1"/>
              <a:t>Krizhevsky</a:t>
            </a:r>
            <a:r>
              <a:rPr lang="en-US" sz="1600" dirty="0"/>
              <a:t>, Alex, </a:t>
            </a:r>
            <a:r>
              <a:rPr lang="en-US" sz="1600" dirty="0" err="1"/>
              <a:t>Sutskever</a:t>
            </a:r>
            <a:r>
              <a:rPr lang="en-US" sz="1600" dirty="0"/>
              <a:t>, Ilya, and </a:t>
            </a:r>
            <a:r>
              <a:rPr lang="en-US" sz="1600" dirty="0" err="1"/>
              <a:t>Salakhutdinov</a:t>
            </a:r>
            <a:r>
              <a:rPr lang="en-US" sz="1600" dirty="0"/>
              <a:t>, Ruslan. Dropout: A simple way to prevent neural networks from overfitting. J. Mach. Learn. Res., 15(1):1929–1958, January 2014.</a:t>
            </a:r>
          </a:p>
          <a:p>
            <a:r>
              <a:rPr lang="en-US" sz="1600" dirty="0" err="1"/>
              <a:t>Yarin</a:t>
            </a:r>
            <a:r>
              <a:rPr lang="en-US" sz="1600" dirty="0"/>
              <a:t> Gal and </a:t>
            </a:r>
            <a:r>
              <a:rPr lang="en-US" sz="1600" dirty="0" err="1"/>
              <a:t>Zoubin</a:t>
            </a:r>
            <a:r>
              <a:rPr lang="en-US" sz="1600" dirty="0"/>
              <a:t> </a:t>
            </a:r>
            <a:r>
              <a:rPr lang="en-US" sz="1600" dirty="0" err="1"/>
              <a:t>Ghahramani</a:t>
            </a:r>
            <a:r>
              <a:rPr lang="en-US" sz="1600" dirty="0"/>
              <a:t>. Dropout as a Bayesian approximation: Representing model uncertainty in deep learning. arXiv:1506.02142, 2015.</a:t>
            </a:r>
          </a:p>
          <a:p>
            <a:r>
              <a:rPr lang="en-US" sz="1600" dirty="0" err="1"/>
              <a:t>Yarin</a:t>
            </a:r>
            <a:r>
              <a:rPr lang="en-US" sz="1600" dirty="0"/>
              <a:t> Gal and </a:t>
            </a:r>
            <a:r>
              <a:rPr lang="en-US" sz="1600" dirty="0" err="1"/>
              <a:t>Zoubin</a:t>
            </a:r>
            <a:r>
              <a:rPr lang="en-US" sz="1600" dirty="0"/>
              <a:t> </a:t>
            </a:r>
            <a:r>
              <a:rPr lang="en-US" sz="1600" dirty="0" err="1"/>
              <a:t>Ghahramani</a:t>
            </a:r>
            <a:r>
              <a:rPr lang="en-US" sz="1600" dirty="0"/>
              <a:t>. Bayesian convolutional neural networks with Bernoulli </a:t>
            </a:r>
            <a:r>
              <a:rPr lang="en-US" sz="1600" dirty="0" err="1"/>
              <a:t>approximaten</a:t>
            </a:r>
            <a:r>
              <a:rPr lang="en-US" sz="1600" dirty="0"/>
              <a:t> variational inference. arXiv:1506.02158, 2015.</a:t>
            </a:r>
          </a:p>
          <a:p>
            <a:r>
              <a:rPr lang="en-US" sz="1600" dirty="0"/>
              <a:t>Gal, </a:t>
            </a:r>
            <a:r>
              <a:rPr lang="en-US" sz="1600" dirty="0" err="1"/>
              <a:t>Yarin</a:t>
            </a:r>
            <a:r>
              <a:rPr lang="en-US" sz="1600" dirty="0"/>
              <a:t>. A theoretically grounded application of dropout in recurrent neural networks. </a:t>
            </a:r>
            <a:r>
              <a:rPr lang="en-US" sz="1600" dirty="0" err="1"/>
              <a:t>arXiv</a:t>
            </a:r>
            <a:r>
              <a:rPr lang="en-US" sz="1600" dirty="0"/>
              <a:t> preprint arXiv:1512.05287, 2015.</a:t>
            </a:r>
          </a:p>
          <a:p>
            <a:r>
              <a:rPr lang="en-US" sz="1600" dirty="0"/>
              <a:t>Patrick McClure and Nikolaus </a:t>
            </a:r>
            <a:r>
              <a:rPr lang="en-US" sz="1600" dirty="0" err="1"/>
              <a:t>Kriegeskorte</a:t>
            </a:r>
            <a:r>
              <a:rPr lang="en-US" sz="1600" dirty="0"/>
              <a:t>. Representing inferential uncertainty in deep neural networks through sampling. </a:t>
            </a:r>
            <a:r>
              <a:rPr lang="en-US" sz="1600" dirty="0" err="1"/>
              <a:t>arXiv</a:t>
            </a:r>
            <a:r>
              <a:rPr lang="en-US" sz="1600" dirty="0"/>
              <a:t> preprint arXiv:1611.01639, 2016.</a:t>
            </a:r>
          </a:p>
        </p:txBody>
      </p:sp>
    </p:spTree>
    <p:extLst>
      <p:ext uri="{BB962C8B-B14F-4D97-AF65-F5344CB8AC3E}">
        <p14:creationId xmlns:p14="http://schemas.microsoft.com/office/powerpoint/2010/main" val="3087562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4DAF-C501-4620-B38F-41203C1553B8}"/>
              </a:ext>
            </a:extLst>
          </p:cNvPr>
          <p:cNvSpPr>
            <a:spLocks noGrp="1"/>
          </p:cNvSpPr>
          <p:nvPr>
            <p:ph type="title"/>
          </p:nvPr>
        </p:nvSpPr>
        <p:spPr/>
        <p:txBody>
          <a:bodyPr/>
          <a:lstStyle/>
          <a:p>
            <a:r>
              <a:rPr lang="en-US" dirty="0"/>
              <a:t>Bayesian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96CF32-BA86-4633-800E-504CADAADA7A}"/>
                  </a:ext>
                </a:extLst>
              </p:cNvPr>
              <p:cNvSpPr>
                <a:spLocks noGrp="1"/>
              </p:cNvSpPr>
              <p:nvPr>
                <p:ph idx="1"/>
              </p:nvPr>
            </p:nvSpPr>
            <p:spPr>
              <a:xfrm>
                <a:off x="838199" y="1825624"/>
                <a:ext cx="10604383" cy="4893957"/>
              </a:xfrm>
            </p:spPr>
            <p:txBody>
              <a:bodyPr/>
              <a:lstStyle/>
              <a:p>
                <a:r>
                  <a:rPr lang="en-US" dirty="0"/>
                  <a:t>A Bayesian neural network is a neural network with a prior distribution on the weights</a:t>
                </a:r>
              </a:p>
              <a:p>
                <a:r>
                  <a:rPr lang="en-US" dirty="0"/>
                  <a:t>Data </a:t>
                </a:r>
                <a14:m>
                  <m:oMath xmlns:m="http://schemas.openxmlformats.org/officeDocument/2006/math">
                    <m:r>
                      <a:rPr lang="en-US" i="1" smtClean="0">
                        <a:latin typeface="Cambria Math" panose="02040503050406030204" pitchFamily="18" charset="0"/>
                        <a:ea typeface="Cambria Math" panose="02040503050406030204" pitchFamily="18" charset="0"/>
                      </a:rPr>
                      <m:t>𝒟</m:t>
                    </m:r>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e>
                        </m:d>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𝑁</m:t>
                        </m:r>
                      </m:sup>
                    </m:sSubSup>
                  </m:oMath>
                </a14:m>
                <a:r>
                  <a:rPr lang="en-US" dirty="0"/>
                  <a:t>for input data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𝑑</m:t>
                        </m:r>
                      </m:sup>
                    </m:sSup>
                  </m:oMath>
                </a14:m>
                <a:r>
                  <a:rPr lang="en-US" dirty="0"/>
                  <a:t> and output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r>
                  <a:rPr lang="en-US" dirty="0"/>
                  <a:t>.</a:t>
                </a:r>
              </a:p>
              <a:p>
                <a:r>
                  <a:rPr lang="en-US" dirty="0"/>
                  <a:t>Parameters: network weights </a:t>
                </a:r>
                <a:r>
                  <a:rPr lang="en-US" b="1" dirty="0"/>
                  <a:t>w </a:t>
                </a:r>
                <a:r>
                  <a:rPr lang="en-US" dirty="0"/>
                  <a:t>and biases </a:t>
                </a:r>
                <a:r>
                  <a:rPr lang="en-US" b="1" dirty="0"/>
                  <a:t>b</a:t>
                </a:r>
                <a:r>
                  <a:rPr lang="en-US" dirty="0"/>
                  <a:t>.</a:t>
                </a:r>
              </a:p>
              <a:p>
                <a:r>
                  <a:rPr lang="en-US" dirty="0"/>
                  <a:t>For Bayesian neural networks normal priors are often used: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Σ</m:t>
                    </m:r>
                    <m:r>
                      <a:rPr lang="en-US" b="0" i="1" smtClean="0">
                        <a:latin typeface="Cambria Math" panose="02040503050406030204" pitchFamily="18" charset="0"/>
                        <a:ea typeface="Cambria Math" panose="02040503050406030204" pitchFamily="18" charset="0"/>
                      </a:rPr>
                      <m:t>)</m:t>
                    </m:r>
                  </m:oMath>
                </a14:m>
                <a:endParaRPr lang="en-US" dirty="0"/>
              </a:p>
              <a:p>
                <a:r>
                  <a:rPr lang="en-US" b="0" dirty="0"/>
                  <a:t>Posterior: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1" i="1" smtClean="0">
                            <a:latin typeface="Cambria Math" panose="02040503050406030204" pitchFamily="18" charset="0"/>
                          </a:rPr>
                          <m:t>𝒘</m:t>
                        </m:r>
                      </m:e>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𝑋</m:t>
                            </m:r>
                            <m:r>
                              <a:rPr lang="en-US" b="0" i="1" smtClean="0">
                                <a:latin typeface="Cambria Math" panose="02040503050406030204" pitchFamily="18" charset="0"/>
                              </a:rPr>
                              <m:t>,</m:t>
                            </m:r>
                            <m:r>
                              <a:rPr lang="en-US" b="1" i="1" smtClean="0">
                                <a:latin typeface="Cambria Math" panose="02040503050406030204" pitchFamily="18" charset="0"/>
                              </a:rPr>
                              <m:t>𝒘</m:t>
                            </m:r>
                          </m:e>
                        </m:d>
                        <m:r>
                          <a:rPr lang="en-US" b="0" i="1" smtClean="0">
                            <a:latin typeface="Cambria Math" panose="02040503050406030204" pitchFamily="18" charset="0"/>
                          </a:rPr>
                          <m:t> </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1" i="1" smtClean="0">
                                <a:latin typeface="Cambria Math" panose="02040503050406030204" pitchFamily="18" charset="0"/>
                              </a:rPr>
                              <m:t>𝒘</m:t>
                            </m:r>
                          </m:e>
                        </m:d>
                      </m:num>
                      <m:den>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den>
                    </m:f>
                  </m:oMath>
                </a14:m>
                <a:endParaRPr lang="en-US" dirty="0"/>
              </a:p>
              <a:p>
                <a:r>
                  <a:rPr lang="en-US" dirty="0"/>
                  <a:t>Predictive distribution of output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oMath>
                </a14:m>
                <a:r>
                  <a:rPr lang="en-US" dirty="0"/>
                  <a:t>given a new input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CC96CF32-BA86-4633-800E-504CADAADA7A}"/>
                  </a:ext>
                </a:extLst>
              </p:cNvPr>
              <p:cNvSpPr>
                <a:spLocks noGrp="1" noRot="1" noChangeAspect="1" noMove="1" noResize="1" noEditPoints="1" noAdjustHandles="1" noChangeArrowheads="1" noChangeShapeType="1" noTextEdit="1"/>
              </p:cNvSpPr>
              <p:nvPr>
                <p:ph idx="1"/>
              </p:nvPr>
            </p:nvSpPr>
            <p:spPr>
              <a:xfrm>
                <a:off x="838199" y="1825624"/>
                <a:ext cx="10604383" cy="4893957"/>
              </a:xfrm>
              <a:blipFill>
                <a:blip r:embed="rId2"/>
                <a:stretch>
                  <a:fillRect l="-977" t="-1993" r="-19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66EE9AA-59AA-4494-B1EB-18A71E6E36DA}"/>
                  </a:ext>
                </a:extLst>
              </p:cNvPr>
              <p:cNvSpPr txBox="1"/>
              <p:nvPr/>
            </p:nvSpPr>
            <p:spPr>
              <a:xfrm>
                <a:off x="2952924" y="5900702"/>
                <a:ext cx="4486100" cy="8188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1" i="1" smtClean="0">
                                  <a:latin typeface="Cambria Math" panose="02040503050406030204" pitchFamily="18" charset="0"/>
                                </a:rPr>
                                <m:t>,</m:t>
                              </m:r>
                              <m:r>
                                <a:rPr lang="en-US" b="1" i="1" smtClean="0">
                                  <a:latin typeface="Cambria Math" panose="02040503050406030204" pitchFamily="18" charset="0"/>
                                </a:rPr>
                                <m:t>𝒘</m:t>
                              </m:r>
                            </m:e>
                          </m:d>
                          <m:r>
                            <a:rPr lang="en-US" b="0" i="1" smtClean="0">
                              <a:latin typeface="Cambria Math" panose="02040503050406030204" pitchFamily="18" charset="0"/>
                            </a:rPr>
                            <m:t>𝑝</m:t>
                          </m:r>
                          <m:d>
                            <m:dPr>
                              <m:ctrlPr>
                                <a:rPr lang="en-US" b="1" i="1" smtClean="0">
                                  <a:latin typeface="Cambria Math" panose="02040503050406030204" pitchFamily="18" charset="0"/>
                                </a:rPr>
                              </m:ctrlPr>
                            </m:dPr>
                            <m:e>
                              <m:r>
                                <a:rPr lang="en-US" b="1" i="1" smtClean="0">
                                  <a:latin typeface="Cambria Math" panose="02040503050406030204" pitchFamily="18" charset="0"/>
                                </a:rPr>
                                <m:t>𝒘</m:t>
                              </m:r>
                            </m:e>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𝑑</m:t>
                          </m:r>
                          <m:r>
                            <a:rPr lang="en-US" b="1" i="1" smtClean="0">
                              <a:latin typeface="Cambria Math" panose="02040503050406030204" pitchFamily="18" charset="0"/>
                            </a:rPr>
                            <m:t>𝒘</m:t>
                          </m:r>
                        </m:e>
                      </m:nary>
                    </m:oMath>
                  </m:oMathPara>
                </a14:m>
                <a:endParaRPr lang="en-US" dirty="0"/>
              </a:p>
            </p:txBody>
          </p:sp>
        </mc:Choice>
        <mc:Fallback xmlns="">
          <p:sp>
            <p:nvSpPr>
              <p:cNvPr id="5" name="TextBox 4">
                <a:extLst>
                  <a:ext uri="{FF2B5EF4-FFF2-40B4-BE49-F238E27FC236}">
                    <a16:creationId xmlns:a16="http://schemas.microsoft.com/office/drawing/2014/main" id="{866EE9AA-59AA-4494-B1EB-18A71E6E36DA}"/>
                  </a:ext>
                </a:extLst>
              </p:cNvPr>
              <p:cNvSpPr txBox="1">
                <a:spLocks noRot="1" noChangeAspect="1" noMove="1" noResize="1" noEditPoints="1" noAdjustHandles="1" noChangeArrowheads="1" noChangeShapeType="1" noTextEdit="1"/>
              </p:cNvSpPr>
              <p:nvPr/>
            </p:nvSpPr>
            <p:spPr>
              <a:xfrm>
                <a:off x="2952924" y="5900702"/>
                <a:ext cx="4486100" cy="81887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40710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AB86E-9CC5-4D95-8938-F26B02BC0E11}"/>
              </a:ext>
            </a:extLst>
          </p:cNvPr>
          <p:cNvSpPr>
            <a:spLocks noGrp="1"/>
          </p:cNvSpPr>
          <p:nvPr>
            <p:ph type="title"/>
          </p:nvPr>
        </p:nvSpPr>
        <p:spPr>
          <a:xfrm>
            <a:off x="4749217" y="2766218"/>
            <a:ext cx="2693565" cy="1325563"/>
          </a:xfrm>
        </p:spPr>
        <p:txBody>
          <a:bodyPr/>
          <a:lstStyle/>
          <a:p>
            <a:r>
              <a:rPr lang="en-US" dirty="0"/>
              <a:t>Thank You</a:t>
            </a:r>
          </a:p>
        </p:txBody>
      </p:sp>
    </p:spTree>
    <p:extLst>
      <p:ext uri="{BB962C8B-B14F-4D97-AF65-F5344CB8AC3E}">
        <p14:creationId xmlns:p14="http://schemas.microsoft.com/office/powerpoint/2010/main" val="1815625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32B4-97B4-488A-B943-448E13E02806}"/>
              </a:ext>
            </a:extLst>
          </p:cNvPr>
          <p:cNvSpPr>
            <a:spLocks noGrp="1"/>
          </p:cNvSpPr>
          <p:nvPr>
            <p:ph type="title"/>
          </p:nvPr>
        </p:nvSpPr>
        <p:spPr/>
        <p:txBody>
          <a:bodyPr/>
          <a:lstStyle/>
          <a:p>
            <a:r>
              <a:rPr lang="en-US" dirty="0"/>
              <a:t>Bayesian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58B283-C8BF-4508-B4AD-1AD782CAACEE}"/>
                  </a:ext>
                </a:extLst>
              </p:cNvPr>
              <p:cNvSpPr>
                <a:spLocks noGrp="1"/>
              </p:cNvSpPr>
              <p:nvPr>
                <p:ph idx="1"/>
              </p:nvPr>
            </p:nvSpPr>
            <p:spPr/>
            <p:txBody>
              <a:bodyPr/>
              <a:lstStyle/>
              <a:p>
                <a:r>
                  <a:rPr lang="en-US" dirty="0"/>
                  <a:t>But exact inference is intractable. Therefore, need to approximate the weight posterior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1" i="1" smtClean="0">
                            <a:latin typeface="Cambria Math" panose="02040503050406030204" pitchFamily="18" charset="0"/>
                          </a:rPr>
                          <m:t>𝒘</m:t>
                        </m:r>
                      </m:e>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𝑦</m:t>
                        </m:r>
                      </m:e>
                    </m:d>
                  </m:oMath>
                </a14:m>
                <a:endParaRPr lang="en-US" dirty="0"/>
              </a:p>
              <a:p>
                <a:r>
                  <a:rPr lang="en-US" dirty="0"/>
                  <a:t>Approximate Inference in Bayesian Neural Networks</a:t>
                </a:r>
              </a:p>
              <a:p>
                <a:pPr lvl="1"/>
                <a:r>
                  <a:rPr lang="en-US" dirty="0"/>
                  <a:t>Laplace Approximation - David MacKay (1992)</a:t>
                </a:r>
              </a:p>
              <a:p>
                <a:pPr lvl="1"/>
                <a:r>
                  <a:rPr lang="en-US" dirty="0"/>
                  <a:t>Minimal Description Length - Hinton &amp; Van Kamp (1993)</a:t>
                </a:r>
              </a:p>
              <a:p>
                <a:pPr lvl="1"/>
                <a:r>
                  <a:rPr lang="en-US" dirty="0"/>
                  <a:t>Hamiltonian Monte Carlo - Radford Neal (1995)</a:t>
                </a:r>
              </a:p>
              <a:p>
                <a:pPr lvl="1"/>
                <a:r>
                  <a:rPr lang="en-US" dirty="0"/>
                  <a:t>Ensemble Learning - Barber &amp; Bishop (1998)</a:t>
                </a:r>
              </a:p>
              <a:p>
                <a:r>
                  <a:rPr lang="en-US" dirty="0"/>
                  <a:t>But above methods are not scalable for modern applications and massive datasets</a:t>
                </a:r>
              </a:p>
            </p:txBody>
          </p:sp>
        </mc:Choice>
        <mc:Fallback xmlns="">
          <p:sp>
            <p:nvSpPr>
              <p:cNvPr id="3" name="Content Placeholder 2">
                <a:extLst>
                  <a:ext uri="{FF2B5EF4-FFF2-40B4-BE49-F238E27FC236}">
                    <a16:creationId xmlns:a16="http://schemas.microsoft.com/office/drawing/2014/main" id="{5F58B283-C8BF-4508-B4AD-1AD782CAACEE}"/>
                  </a:ext>
                </a:extLst>
              </p:cNvPr>
              <p:cNvSpPr>
                <a:spLocks noGrp="1" noRot="1" noChangeAspect="1" noMove="1" noResize="1" noEditPoints="1" noAdjustHandles="1" noChangeArrowheads="1" noChangeShapeType="1" noTextEdit="1"/>
              </p:cNvSpPr>
              <p:nvPr>
                <p:ph idx="1"/>
              </p:nvPr>
            </p:nvSpPr>
            <p:spPr>
              <a:blipFill>
                <a:blip r:embed="rId2"/>
                <a:stretch>
                  <a:fillRect l="-1043" t="-2241" r="-1275"/>
                </a:stretch>
              </a:blipFill>
            </p:spPr>
            <p:txBody>
              <a:bodyPr/>
              <a:lstStyle/>
              <a:p>
                <a:r>
                  <a:rPr lang="en-US">
                    <a:noFill/>
                  </a:rPr>
                  <a:t> </a:t>
                </a:r>
              </a:p>
            </p:txBody>
          </p:sp>
        </mc:Fallback>
      </mc:AlternateContent>
    </p:spTree>
    <p:extLst>
      <p:ext uri="{BB962C8B-B14F-4D97-AF65-F5344CB8AC3E}">
        <p14:creationId xmlns:p14="http://schemas.microsoft.com/office/powerpoint/2010/main" val="145412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F29C-A97F-4C5B-B06B-34869A1F4CD1}"/>
              </a:ext>
            </a:extLst>
          </p:cNvPr>
          <p:cNvSpPr>
            <a:spLocks noGrp="1"/>
          </p:cNvSpPr>
          <p:nvPr>
            <p:ph type="title"/>
          </p:nvPr>
        </p:nvSpPr>
        <p:spPr>
          <a:xfrm>
            <a:off x="838200" y="365125"/>
            <a:ext cx="10515600" cy="1325563"/>
          </a:xfrm>
        </p:spPr>
        <p:txBody>
          <a:bodyPr/>
          <a:lstStyle/>
          <a:p>
            <a:r>
              <a:rPr lang="en-US" dirty="0"/>
              <a:t>Content</a:t>
            </a:r>
          </a:p>
        </p:txBody>
      </p:sp>
      <p:sp>
        <p:nvSpPr>
          <p:cNvPr id="3" name="Content Placeholder 2">
            <a:extLst>
              <a:ext uri="{FF2B5EF4-FFF2-40B4-BE49-F238E27FC236}">
                <a16:creationId xmlns:a16="http://schemas.microsoft.com/office/drawing/2014/main" id="{76A84D22-FAED-4072-8C44-1DA3DD5546D7}"/>
              </a:ext>
            </a:extLst>
          </p:cNvPr>
          <p:cNvSpPr>
            <a:spLocks noGrp="1"/>
          </p:cNvSpPr>
          <p:nvPr>
            <p:ph idx="1"/>
          </p:nvPr>
        </p:nvSpPr>
        <p:spPr/>
        <p:txBody>
          <a:bodyPr/>
          <a:lstStyle/>
          <a:p>
            <a:r>
              <a:rPr lang="en-US" dirty="0"/>
              <a:t>Bayesian Neural Networks</a:t>
            </a:r>
          </a:p>
          <a:p>
            <a:r>
              <a:rPr lang="en-US" dirty="0"/>
              <a:t>Variational Inference</a:t>
            </a:r>
          </a:p>
          <a:p>
            <a:r>
              <a:rPr lang="en-US" dirty="0">
                <a:solidFill>
                  <a:srgbClr val="EBEFF3"/>
                </a:solidFill>
              </a:rPr>
              <a:t>Dropout Method</a:t>
            </a:r>
          </a:p>
          <a:p>
            <a:r>
              <a:rPr lang="en-US" dirty="0">
                <a:solidFill>
                  <a:srgbClr val="EBEFF3"/>
                </a:solidFill>
              </a:rPr>
              <a:t>Dropout as a Bayesian Approximation</a:t>
            </a:r>
          </a:p>
          <a:p>
            <a:r>
              <a:rPr lang="en-US" dirty="0">
                <a:solidFill>
                  <a:srgbClr val="EBEFF3"/>
                </a:solidFill>
              </a:rPr>
              <a:t>Extensions</a:t>
            </a:r>
          </a:p>
          <a:p>
            <a:r>
              <a:rPr lang="en-US" dirty="0">
                <a:solidFill>
                  <a:srgbClr val="EBEFF3"/>
                </a:solidFill>
              </a:rPr>
              <a:t>Evaluation Criteria for predictive maintenance </a:t>
            </a:r>
          </a:p>
          <a:p>
            <a:r>
              <a:rPr lang="en-US" dirty="0">
                <a:solidFill>
                  <a:srgbClr val="EBEFF3"/>
                </a:solidFill>
              </a:rPr>
              <a:t>References</a:t>
            </a:r>
          </a:p>
          <a:p>
            <a:endParaRPr lang="en-US" dirty="0"/>
          </a:p>
          <a:p>
            <a:endParaRPr lang="en-US" dirty="0"/>
          </a:p>
        </p:txBody>
      </p:sp>
    </p:spTree>
    <p:extLst>
      <p:ext uri="{BB962C8B-B14F-4D97-AF65-F5344CB8AC3E}">
        <p14:creationId xmlns:p14="http://schemas.microsoft.com/office/powerpoint/2010/main" val="162321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32B4-97B4-488A-B943-448E13E02806}"/>
              </a:ext>
            </a:extLst>
          </p:cNvPr>
          <p:cNvSpPr>
            <a:spLocks noGrp="1"/>
          </p:cNvSpPr>
          <p:nvPr>
            <p:ph type="title"/>
          </p:nvPr>
        </p:nvSpPr>
        <p:spPr>
          <a:xfrm>
            <a:off x="838200" y="365125"/>
            <a:ext cx="10981888" cy="1325563"/>
          </a:xfrm>
        </p:spPr>
        <p:txBody>
          <a:bodyPr>
            <a:normAutofit/>
          </a:bodyPr>
          <a:lstStyle/>
          <a:p>
            <a:r>
              <a:rPr lang="en-US" sz="3600" dirty="0"/>
              <a:t>Bayesian inference as optimization – Variational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58B283-C8BF-4508-B4AD-1AD782CAACEE}"/>
                  </a:ext>
                </a:extLst>
              </p:cNvPr>
              <p:cNvSpPr>
                <a:spLocks noGrp="1"/>
              </p:cNvSpPr>
              <p:nvPr>
                <p:ph idx="1"/>
              </p:nvPr>
            </p:nvSpPr>
            <p:spPr>
              <a:xfrm>
                <a:off x="838200" y="1913709"/>
                <a:ext cx="10515600" cy="4814262"/>
              </a:xfrm>
            </p:spPr>
            <p:txBody>
              <a:bodyPr>
                <a:normAutofit/>
              </a:bodyPr>
              <a:lstStyle/>
              <a:p>
                <a:r>
                  <a:rPr lang="en-US" sz="2400" dirty="0"/>
                  <a:t>Approximate the posterior </a:t>
                </a:r>
                <a14:m>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𝒘</m:t>
                        </m:r>
                      </m:e>
                      <m:e>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 </m:t>
                    </m:r>
                  </m:oMath>
                </a14:m>
                <a:r>
                  <a:rPr lang="en-US" sz="2400" dirty="0"/>
                  <a:t>with a simpler distribution from a variational family of distributions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ea typeface="Cambria Math" panose="02040503050406030204" pitchFamily="18" charset="0"/>
                          </a:rPr>
                          <m:t>𝜃</m:t>
                        </m:r>
                      </m:sub>
                    </m:sSub>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 </m:t>
                    </m:r>
                  </m:oMath>
                </a14:m>
                <a:r>
                  <a:rPr lang="en-US" sz="2400" dirty="0"/>
                  <a:t>parameterized by </a:t>
                </a:r>
                <a14:m>
                  <m:oMath xmlns:m="http://schemas.openxmlformats.org/officeDocument/2006/math">
                    <m:r>
                      <a:rPr lang="en-US" sz="2400" b="0" i="1" smtClean="0">
                        <a:latin typeface="Cambria Math" panose="02040503050406030204" pitchFamily="18" charset="0"/>
                        <a:ea typeface="Cambria Math" panose="02040503050406030204" pitchFamily="18" charset="0"/>
                      </a:rPr>
                      <m:t>𝜃</m:t>
                    </m:r>
                  </m:oMath>
                </a14:m>
                <a:endParaRPr lang="en-US" sz="2400" dirty="0"/>
              </a:p>
              <a:p>
                <a:endParaRPr lang="en-US" sz="2400" dirty="0"/>
              </a:p>
              <a:p>
                <a:endParaRPr lang="en-US" sz="2400" dirty="0"/>
              </a:p>
              <a:p>
                <a:endParaRPr lang="en-US" sz="2400" dirty="0"/>
              </a:p>
              <a:p>
                <a:endParaRPr lang="en-US" sz="2400" dirty="0"/>
              </a:p>
              <a:p>
                <a:endParaRPr lang="en-US" sz="2400" dirty="0"/>
              </a:p>
              <a:p>
                <a:r>
                  <a:rPr lang="en-US" sz="2400" b="1" dirty="0"/>
                  <a:t>Minimize</a:t>
                </a:r>
                <a:r>
                  <a:rPr lang="en-US" sz="2400" dirty="0"/>
                  <a:t> the </a:t>
                </a:r>
                <a:r>
                  <a:rPr lang="en-US" sz="2400" dirty="0" err="1"/>
                  <a:t>Kullback-Leibler</a:t>
                </a:r>
                <a:r>
                  <a:rPr lang="en-US" sz="2400" dirty="0"/>
                  <a:t> (KL) divergence between approximate posterior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ea typeface="Cambria Math" panose="02040503050406030204" pitchFamily="18" charset="0"/>
                          </a:rPr>
                          <m:t>𝜃</m:t>
                        </m:r>
                      </m:sub>
                    </m:sSub>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 </m:t>
                    </m:r>
                  </m:oMath>
                </a14:m>
                <a:r>
                  <a:rPr lang="en-US" sz="2400" dirty="0"/>
                  <a:t>and the actual posterior </a:t>
                </a:r>
                <a14:m>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𝒘</m:t>
                        </m:r>
                      </m:e>
                      <m:e>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 </m:t>
                    </m:r>
                  </m:oMath>
                </a14:m>
                <a:r>
                  <a:rPr lang="en-US" sz="2400" dirty="0" err="1"/>
                  <a:t>w.r.t.</a:t>
                </a:r>
                <a:r>
                  <a:rPr lang="en-US" sz="2400" dirty="0"/>
                  <a:t> </a:t>
                </a:r>
                <a14:m>
                  <m:oMath xmlns:m="http://schemas.openxmlformats.org/officeDocument/2006/math">
                    <m:r>
                      <a:rPr lang="en-US" sz="2400" b="0" i="1" smtClean="0">
                        <a:latin typeface="Cambria Math" panose="02040503050406030204" pitchFamily="18" charset="0"/>
                        <a:ea typeface="Cambria Math" panose="02040503050406030204" pitchFamily="18" charset="0"/>
                      </a:rPr>
                      <m:t>𝜃</m:t>
                    </m:r>
                  </m:oMath>
                </a14:m>
                <a:endParaRPr lang="en-US" sz="2400" dirty="0"/>
              </a:p>
              <a:p>
                <a:r>
                  <a:rPr lang="en-US" sz="2400" b="1" dirty="0"/>
                  <a:t>Mean Field approximation</a:t>
                </a:r>
                <a:r>
                  <a:rPr lang="en-US" sz="2400" dirty="0"/>
                  <a:t>: factories the approximating posterior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ea typeface="Cambria Math" panose="02040503050406030204" pitchFamily="18" charset="0"/>
                          </a:rPr>
                          <m:t>𝜃</m:t>
                        </m:r>
                      </m:sub>
                    </m:sSub>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 </m:t>
                    </m:r>
                  </m:oMath>
                </a14:m>
                <a:r>
                  <a:rPr lang="en-US" sz="2400" dirty="0"/>
                  <a:t>into independent distributions for each weight layer</a:t>
                </a:r>
              </a:p>
              <a:p>
                <a:endParaRPr lang="en-US" sz="2400" dirty="0"/>
              </a:p>
            </p:txBody>
          </p:sp>
        </mc:Choice>
        <mc:Fallback xmlns="">
          <p:sp>
            <p:nvSpPr>
              <p:cNvPr id="3" name="Content Placeholder 2">
                <a:extLst>
                  <a:ext uri="{FF2B5EF4-FFF2-40B4-BE49-F238E27FC236}">
                    <a16:creationId xmlns:a16="http://schemas.microsoft.com/office/drawing/2014/main" id="{5F58B283-C8BF-4508-B4AD-1AD782CAACEE}"/>
                  </a:ext>
                </a:extLst>
              </p:cNvPr>
              <p:cNvSpPr>
                <a:spLocks noGrp="1" noRot="1" noChangeAspect="1" noMove="1" noResize="1" noEditPoints="1" noAdjustHandles="1" noChangeArrowheads="1" noChangeShapeType="1" noTextEdit="1"/>
              </p:cNvSpPr>
              <p:nvPr>
                <p:ph idx="1"/>
              </p:nvPr>
            </p:nvSpPr>
            <p:spPr>
              <a:xfrm>
                <a:off x="838200" y="1913709"/>
                <a:ext cx="10515600" cy="4814262"/>
              </a:xfrm>
              <a:blipFill>
                <a:blip r:embed="rId2"/>
                <a:stretch>
                  <a:fillRect l="-812" t="-177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209F17A-8E95-45F9-9C14-90DC4ABEF184}"/>
              </a:ext>
            </a:extLst>
          </p:cNvPr>
          <p:cNvPicPr>
            <a:picLocks noChangeAspect="1"/>
          </p:cNvPicPr>
          <p:nvPr/>
        </p:nvPicPr>
        <p:blipFill>
          <a:blip r:embed="rId3"/>
          <a:stretch>
            <a:fillRect/>
          </a:stretch>
        </p:blipFill>
        <p:spPr>
          <a:xfrm>
            <a:off x="3641616" y="3042728"/>
            <a:ext cx="4126590" cy="1951668"/>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E9B5BAD-0996-4A43-8ABD-C00B49919054}"/>
                  </a:ext>
                </a:extLst>
              </p:cNvPr>
              <p:cNvSpPr/>
              <p:nvPr/>
            </p:nvSpPr>
            <p:spPr>
              <a:xfrm>
                <a:off x="4303552" y="3548543"/>
                <a:ext cx="549310"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𝑞</m:t>
                          </m:r>
                        </m:e>
                        <m:sub>
                          <m:r>
                            <a:rPr lang="en-US" sz="1200" b="0" i="1" smtClean="0">
                              <a:latin typeface="Cambria Math" panose="02040503050406030204" pitchFamily="18" charset="0"/>
                              <a:ea typeface="Cambria Math" panose="02040503050406030204" pitchFamily="18" charset="0"/>
                            </a:rPr>
                            <m:t>𝜃</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𝑧</m:t>
                      </m:r>
                      <m:r>
                        <a:rPr lang="en-US" sz="1200" b="0" i="1" smtClean="0">
                          <a:latin typeface="Cambria Math" panose="02040503050406030204" pitchFamily="18" charset="0"/>
                          <a:ea typeface="Cambria Math" panose="02040503050406030204" pitchFamily="18" charset="0"/>
                        </a:rPr>
                        <m:t>)</m:t>
                      </m:r>
                    </m:oMath>
                  </m:oMathPara>
                </a14:m>
                <a:endParaRPr lang="en-US" sz="1200" dirty="0"/>
              </a:p>
            </p:txBody>
          </p:sp>
        </mc:Choice>
        <mc:Fallback xmlns="">
          <p:sp>
            <p:nvSpPr>
              <p:cNvPr id="5" name="Rectangle 4">
                <a:extLst>
                  <a:ext uri="{FF2B5EF4-FFF2-40B4-BE49-F238E27FC236}">
                    <a16:creationId xmlns:a16="http://schemas.microsoft.com/office/drawing/2014/main" id="{4E9B5BAD-0996-4A43-8ABD-C00B49919054}"/>
                  </a:ext>
                </a:extLst>
              </p:cNvPr>
              <p:cNvSpPr>
                <a:spLocks noRot="1" noChangeAspect="1" noMove="1" noResize="1" noEditPoints="1" noAdjustHandles="1" noChangeArrowheads="1" noChangeShapeType="1" noTextEdit="1"/>
              </p:cNvSpPr>
              <p:nvPr/>
            </p:nvSpPr>
            <p:spPr>
              <a:xfrm>
                <a:off x="4303552" y="3548543"/>
                <a:ext cx="549310" cy="276999"/>
              </a:xfrm>
              <a:prstGeom prst="rect">
                <a:avLst/>
              </a:prstGeom>
              <a:blipFill>
                <a:blip r:embed="rId4"/>
                <a:stretch>
                  <a:fillRect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6D028C5-6E16-4B4B-BE18-CA4352990511}"/>
                  </a:ext>
                </a:extLst>
              </p:cNvPr>
              <p:cNvSpPr/>
              <p:nvPr/>
            </p:nvSpPr>
            <p:spPr>
              <a:xfrm>
                <a:off x="6275105" y="3379265"/>
                <a:ext cx="1493101" cy="307777"/>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𝐾𝐿</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𝜃</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𝑧</m:t>
                          </m:r>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𝑝</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𝑧</m:t>
                          </m:r>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 </m:t>
                      </m:r>
                    </m:oMath>
                  </m:oMathPara>
                </a14:m>
                <a:endParaRPr lang="en-US" sz="1400" dirty="0"/>
              </a:p>
            </p:txBody>
          </p:sp>
        </mc:Choice>
        <mc:Fallback xmlns="">
          <p:sp>
            <p:nvSpPr>
              <p:cNvPr id="6" name="Rectangle 5">
                <a:extLst>
                  <a:ext uri="{FF2B5EF4-FFF2-40B4-BE49-F238E27FC236}">
                    <a16:creationId xmlns:a16="http://schemas.microsoft.com/office/drawing/2014/main" id="{D6D028C5-6E16-4B4B-BE18-CA4352990511}"/>
                  </a:ext>
                </a:extLst>
              </p:cNvPr>
              <p:cNvSpPr>
                <a:spLocks noRot="1" noChangeAspect="1" noMove="1" noResize="1" noEditPoints="1" noAdjustHandles="1" noChangeArrowheads="1" noChangeShapeType="1" noTextEdit="1"/>
              </p:cNvSpPr>
              <p:nvPr/>
            </p:nvSpPr>
            <p:spPr>
              <a:xfrm>
                <a:off x="6275105" y="3379265"/>
                <a:ext cx="1493101" cy="307777"/>
              </a:xfrm>
              <a:prstGeom prst="rect">
                <a:avLst/>
              </a:prstGeom>
              <a:blipFill>
                <a:blip r:embed="rId5"/>
                <a:stretch>
                  <a:fillRect b="-7843"/>
                </a:stretch>
              </a:blipFill>
            </p:spPr>
            <p:txBody>
              <a:bodyPr/>
              <a:lstStyle/>
              <a:p>
                <a:r>
                  <a:rPr lang="en-US">
                    <a:noFill/>
                  </a:rPr>
                  <a:t> </a:t>
                </a:r>
              </a:p>
            </p:txBody>
          </p:sp>
        </mc:Fallback>
      </mc:AlternateContent>
    </p:spTree>
    <p:extLst>
      <p:ext uri="{BB962C8B-B14F-4D97-AF65-F5344CB8AC3E}">
        <p14:creationId xmlns:p14="http://schemas.microsoft.com/office/powerpoint/2010/main" val="728381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D6711-B135-4B7F-B446-71DF11F58A6C}"/>
              </a:ext>
            </a:extLst>
          </p:cNvPr>
          <p:cNvSpPr>
            <a:spLocks noGrp="1"/>
          </p:cNvSpPr>
          <p:nvPr>
            <p:ph type="title"/>
          </p:nvPr>
        </p:nvSpPr>
        <p:spPr>
          <a:xfrm>
            <a:off x="838199" y="365125"/>
            <a:ext cx="10956721" cy="1325563"/>
          </a:xfrm>
        </p:spPr>
        <p:txBody>
          <a:bodyPr>
            <a:normAutofit/>
          </a:bodyPr>
          <a:lstStyle/>
          <a:p>
            <a:r>
              <a:rPr lang="en-US" sz="3600" dirty="0"/>
              <a:t>Bayesian inference as optimization – Variational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022EFE-DBF8-4549-8B88-B90200DA935E}"/>
                  </a:ext>
                </a:extLst>
              </p:cNvPr>
              <p:cNvSpPr>
                <a:spLocks noGrp="1"/>
              </p:cNvSpPr>
              <p:nvPr>
                <p:ph idx="1"/>
              </p:nvPr>
            </p:nvSpPr>
            <p:spPr/>
            <p:txBody>
              <a:bodyPr/>
              <a:lstStyle/>
              <a:p>
                <a:r>
                  <a:rPr lang="en-US" dirty="0"/>
                  <a:t>But minimizing KL divergence is hard!  </a:t>
                </a:r>
                <a14:m>
                  <m:oMath xmlns:m="http://schemas.openxmlformats.org/officeDocument/2006/math">
                    <m:r>
                      <a:rPr lang="en-US" b="0" i="1" smtClean="0">
                        <a:solidFill>
                          <a:srgbClr val="FF0000"/>
                        </a:solidFill>
                        <a:latin typeface="Cambria Math" panose="02040503050406030204" pitchFamily="18" charset="0"/>
                      </a:rPr>
                      <m:t>𝐾𝐿</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𝑞</m:t>
                    </m:r>
                    <m:r>
                      <a:rPr lang="en-US" b="0" i="1" smtClean="0">
                        <a:solidFill>
                          <a:srgbClr val="FF0000"/>
                        </a:solidFill>
                        <a:latin typeface="Cambria Math" panose="02040503050406030204" pitchFamily="18" charset="0"/>
                      </a:rPr>
                      <m:t>|</m:t>
                    </m:r>
                    <m:d>
                      <m:dPr>
                        <m:begChr m:val="|"/>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𝑝</m:t>
                        </m:r>
                      </m:e>
                    </m:d>
                    <m:r>
                      <a:rPr lang="en-US" b="0" i="1" smtClean="0">
                        <a:solidFill>
                          <a:srgbClr val="FF0000"/>
                        </a:solidFill>
                        <a:latin typeface="Cambria Math" panose="02040503050406030204" pitchFamily="18" charset="0"/>
                      </a:rPr>
                      <m:t>=−</m:t>
                    </m:r>
                    <m:nary>
                      <m:naryPr>
                        <m:chr m:val="∑"/>
                        <m:supHide m:val="on"/>
                        <m:ctrlPr>
                          <a:rPr lang="en-US" b="0" i="1" smtClean="0">
                            <a:solidFill>
                              <a:srgbClr val="FF0000"/>
                            </a:solidFill>
                            <a:latin typeface="Cambria Math" panose="02040503050406030204" pitchFamily="18" charset="0"/>
                          </a:rPr>
                        </m:ctrlPr>
                      </m:naryPr>
                      <m:sub>
                        <m:r>
                          <m:rPr>
                            <m:brk m:alnAt="7"/>
                          </m:rPr>
                          <a:rPr lang="en-US" b="0" i="1" smtClean="0">
                            <a:solidFill>
                              <a:srgbClr val="FF0000"/>
                            </a:solidFill>
                            <a:latin typeface="Cambria Math" panose="02040503050406030204" pitchFamily="18" charset="0"/>
                          </a:rPr>
                          <m:t>𝑧</m:t>
                        </m:r>
                      </m:sub>
                      <m:sup/>
                      <m:e>
                        <m:r>
                          <a:rPr lang="en-US" b="0" i="1" smtClean="0">
                            <a:solidFill>
                              <a:srgbClr val="FF0000"/>
                            </a:solidFill>
                            <a:latin typeface="Cambria Math" panose="02040503050406030204" pitchFamily="18" charset="0"/>
                          </a:rPr>
                          <m:t>𝑞</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𝑧</m:t>
                            </m:r>
                          </m:e>
                        </m:d>
                        <m:func>
                          <m:funcPr>
                            <m:ctrlPr>
                              <a:rPr lang="en-US" b="0" i="1" smtClean="0">
                                <a:solidFill>
                                  <a:srgbClr val="FF0000"/>
                                </a:solidFill>
                                <a:latin typeface="Cambria Math" panose="02040503050406030204" pitchFamily="18" charset="0"/>
                              </a:rPr>
                            </m:ctrlPr>
                          </m:funcPr>
                          <m:fName>
                            <m:r>
                              <m:rPr>
                                <m:sty m:val="p"/>
                              </m:rPr>
                              <a:rPr lang="en-US" b="0" i="0" smtClean="0">
                                <a:solidFill>
                                  <a:srgbClr val="FF0000"/>
                                </a:solidFill>
                                <a:latin typeface="Cambria Math" panose="02040503050406030204" pitchFamily="18" charset="0"/>
                              </a:rPr>
                              <m:t>ln</m:t>
                            </m:r>
                          </m:fName>
                          <m:e>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𝑝</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𝑍</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𝑋</m:t>
                                </m:r>
                                <m:r>
                                  <a:rPr lang="en-US" b="0" i="1" smtClean="0">
                                    <a:solidFill>
                                      <a:srgbClr val="FF0000"/>
                                    </a:solidFill>
                                    <a:latin typeface="Cambria Math" panose="02040503050406030204" pitchFamily="18" charset="0"/>
                                  </a:rPr>
                                  <m:t>)</m:t>
                                </m:r>
                              </m:num>
                              <m:den>
                                <m:r>
                                  <a:rPr lang="en-US" b="0" i="1" smtClean="0">
                                    <a:solidFill>
                                      <a:srgbClr val="FF0000"/>
                                    </a:solidFill>
                                    <a:latin typeface="Cambria Math" panose="02040503050406030204" pitchFamily="18" charset="0"/>
                                  </a:rPr>
                                  <m:t>𝑞</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𝑍</m:t>
                                </m:r>
                                <m:r>
                                  <a:rPr lang="en-US" b="0" i="1" smtClean="0">
                                    <a:solidFill>
                                      <a:srgbClr val="FF0000"/>
                                    </a:solidFill>
                                    <a:latin typeface="Cambria Math" panose="02040503050406030204" pitchFamily="18" charset="0"/>
                                  </a:rPr>
                                  <m:t>)</m:t>
                                </m:r>
                              </m:den>
                            </m:f>
                          </m:e>
                        </m:func>
                      </m:e>
                    </m:nary>
                  </m:oMath>
                </a14:m>
                <a:endParaRPr lang="en-US" dirty="0"/>
              </a:p>
              <a:p>
                <a:r>
                  <a:rPr lang="en-US" dirty="0"/>
                  <a:t>Minimizing the KL divergence = maximizing the Evidence Lower Bound (ELBO) </a:t>
                </a:r>
                <a:r>
                  <a:rPr lang="en-US" dirty="0" err="1"/>
                  <a:t>w.r.t.</a:t>
                </a:r>
                <a:r>
                  <a:rPr lang="en-US" dirty="0"/>
                  <a:t> θ</a:t>
                </a:r>
              </a:p>
              <a:p>
                <a:pPr lvl="1"/>
                <a14:m>
                  <m:oMath xmlns:m="http://schemas.openxmlformats.org/officeDocument/2006/math">
                    <m:r>
                      <a:rPr lang="en-US" b="0" i="1" smtClean="0">
                        <a:latin typeface="Cambria Math" panose="02040503050406030204" pitchFamily="18" charset="0"/>
                      </a:rPr>
                      <m:t>𝐾𝐿</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d>
                      <m:dPr>
                        <m:begChr m:val="|"/>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oMath>
                </a14:m>
                <a:r>
                  <a:rPr lang="en-US" b="0" dirty="0"/>
                  <a:t> </a:t>
                </a:r>
                <a14:m>
                  <m:oMath xmlns:m="http://schemas.openxmlformats.org/officeDocument/2006/math">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𝑧</m:t>
                        </m:r>
                      </m:sub>
                      <m:sup/>
                      <m:e>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num>
                              <m:den>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den>
                            </m:f>
                          </m:e>
                        </m:func>
                      </m:e>
                    </m:nary>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AC022EFE-DBF8-4549-8B88-B90200DA935E}"/>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41CF9F3-F22E-49A3-B9BF-3680C37BC2AD}"/>
                  </a:ext>
                </a:extLst>
              </p:cNvPr>
              <p:cNvSpPr txBox="1"/>
              <p:nvPr/>
            </p:nvSpPr>
            <p:spPr>
              <a:xfrm>
                <a:off x="2961314" y="4307665"/>
                <a:ext cx="2457975" cy="646331"/>
              </a:xfrm>
              <a:prstGeom prst="rect">
                <a:avLst/>
              </a:prstGeom>
              <a:noFill/>
            </p:spPr>
            <p:txBody>
              <a:bodyPr wrap="square" rtlCol="0">
                <a:spAutoFit/>
              </a:bodyPr>
              <a:lstStyle/>
              <a:p>
                <a:pPr algn="ctr"/>
                <a:r>
                  <a:rPr lang="en-US" dirty="0"/>
                  <a:t>ELBO - </a:t>
                </a:r>
                <a14:m>
                  <m:oMath xmlns:m="http://schemas.openxmlformats.org/officeDocument/2006/math">
                    <m:r>
                      <a:rPr lang="en-US" i="1">
                        <a:latin typeface="Cambria Math" panose="02040503050406030204" pitchFamily="18" charset="0"/>
                        <a:ea typeface="Cambria Math" panose="02040503050406030204" pitchFamily="18" charset="0"/>
                      </a:rPr>
                      <m:t>ℒ</m:t>
                    </m:r>
                  </m:oMath>
                </a14:m>
                <a:br>
                  <a:rPr lang="en-US" dirty="0"/>
                </a:br>
                <a:r>
                  <a:rPr lang="en-US" dirty="0"/>
                  <a:t>(Evidence Lower Bound)</a:t>
                </a:r>
              </a:p>
            </p:txBody>
          </p:sp>
        </mc:Choice>
        <mc:Fallback xmlns="">
          <p:sp>
            <p:nvSpPr>
              <p:cNvPr id="4" name="TextBox 3">
                <a:extLst>
                  <a:ext uri="{FF2B5EF4-FFF2-40B4-BE49-F238E27FC236}">
                    <a16:creationId xmlns:a16="http://schemas.microsoft.com/office/drawing/2014/main" id="{641CF9F3-F22E-49A3-B9BF-3680C37BC2AD}"/>
                  </a:ext>
                </a:extLst>
              </p:cNvPr>
              <p:cNvSpPr txBox="1">
                <a:spLocks noRot="1" noChangeAspect="1" noMove="1" noResize="1" noEditPoints="1" noAdjustHandles="1" noChangeArrowheads="1" noChangeShapeType="1" noTextEdit="1"/>
              </p:cNvSpPr>
              <p:nvPr/>
            </p:nvSpPr>
            <p:spPr>
              <a:xfrm>
                <a:off x="2961314" y="4307665"/>
                <a:ext cx="2457975" cy="646331"/>
              </a:xfrm>
              <a:prstGeom prst="rect">
                <a:avLst/>
              </a:prstGeom>
              <a:blipFill>
                <a:blip r:embed="rId3"/>
                <a:stretch>
                  <a:fillRect l="-1985" t="-5660" r="-1737" b="-1415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2168933-8CCB-41D3-8F61-C4A5BC21E75B}"/>
              </a:ext>
            </a:extLst>
          </p:cNvPr>
          <p:cNvSpPr txBox="1"/>
          <p:nvPr/>
        </p:nvSpPr>
        <p:spPr>
          <a:xfrm>
            <a:off x="1627113" y="4307665"/>
            <a:ext cx="402674" cy="369332"/>
          </a:xfrm>
          <a:prstGeom prst="rect">
            <a:avLst/>
          </a:prstGeom>
          <a:noFill/>
        </p:spPr>
        <p:txBody>
          <a:bodyPr wrap="none" rtlCol="0">
            <a:spAutoFit/>
          </a:bodyPr>
          <a:lstStyle/>
          <a:p>
            <a:r>
              <a:rPr lang="en-US" dirty="0"/>
              <a:t>KL</a:t>
            </a:r>
          </a:p>
        </p:txBody>
      </p:sp>
      <p:sp>
        <p:nvSpPr>
          <p:cNvPr id="6" name="TextBox 5">
            <a:extLst>
              <a:ext uri="{FF2B5EF4-FFF2-40B4-BE49-F238E27FC236}">
                <a16:creationId xmlns:a16="http://schemas.microsoft.com/office/drawing/2014/main" id="{1BC2F934-697A-486B-AFEB-06FE164C223B}"/>
              </a:ext>
            </a:extLst>
          </p:cNvPr>
          <p:cNvSpPr txBox="1"/>
          <p:nvPr/>
        </p:nvSpPr>
        <p:spPr>
          <a:xfrm>
            <a:off x="5763237" y="4307665"/>
            <a:ext cx="1020344" cy="369332"/>
          </a:xfrm>
          <a:prstGeom prst="rect">
            <a:avLst/>
          </a:prstGeom>
          <a:noFill/>
        </p:spPr>
        <p:txBody>
          <a:bodyPr wrap="none" rtlCol="0">
            <a:spAutoFit/>
          </a:bodyPr>
          <a:lstStyle/>
          <a:p>
            <a:r>
              <a:rPr lang="en-US" dirty="0"/>
              <a:t>Constant</a:t>
            </a:r>
          </a:p>
        </p:txBody>
      </p:sp>
      <p:sp>
        <p:nvSpPr>
          <p:cNvPr id="7" name="TextBox 6">
            <a:extLst>
              <a:ext uri="{FF2B5EF4-FFF2-40B4-BE49-F238E27FC236}">
                <a16:creationId xmlns:a16="http://schemas.microsoft.com/office/drawing/2014/main" id="{882AA0EA-4252-4669-BA7A-02E1616E4381}"/>
              </a:ext>
            </a:extLst>
          </p:cNvPr>
          <p:cNvSpPr txBox="1"/>
          <p:nvPr/>
        </p:nvSpPr>
        <p:spPr>
          <a:xfrm>
            <a:off x="2558641" y="4307665"/>
            <a:ext cx="300082" cy="369332"/>
          </a:xfrm>
          <a:prstGeom prst="rect">
            <a:avLst/>
          </a:prstGeom>
          <a:noFill/>
        </p:spPr>
        <p:txBody>
          <a:bodyPr wrap="none" rtlCol="0">
            <a:spAutoFit/>
          </a:bodyPr>
          <a:lstStyle/>
          <a:p>
            <a:r>
              <a:rPr lang="en-US" dirty="0"/>
              <a:t>+</a:t>
            </a:r>
          </a:p>
        </p:txBody>
      </p:sp>
      <p:sp>
        <p:nvSpPr>
          <p:cNvPr id="8" name="TextBox 7">
            <a:extLst>
              <a:ext uri="{FF2B5EF4-FFF2-40B4-BE49-F238E27FC236}">
                <a16:creationId xmlns:a16="http://schemas.microsoft.com/office/drawing/2014/main" id="{DAD0CF76-2F6A-48BF-A719-8257DA826075}"/>
              </a:ext>
            </a:extLst>
          </p:cNvPr>
          <p:cNvSpPr txBox="1"/>
          <p:nvPr/>
        </p:nvSpPr>
        <p:spPr>
          <a:xfrm>
            <a:off x="5452845" y="4307665"/>
            <a:ext cx="300082" cy="369332"/>
          </a:xfrm>
          <a:prstGeom prst="rect">
            <a:avLst/>
          </a:prstGeom>
          <a:noFill/>
        </p:spPr>
        <p:txBody>
          <a:bodyPr wrap="none" rtlCol="0">
            <a:spAutoFit/>
          </a:bodyPr>
          <a:lstStyle/>
          <a:p>
            <a:r>
              <a:rPr lang="en-US" dirty="0"/>
              <a:t>=</a:t>
            </a:r>
          </a:p>
        </p:txBody>
      </p:sp>
      <p:sp>
        <p:nvSpPr>
          <p:cNvPr id="9" name="Rectangle 8">
            <a:extLst>
              <a:ext uri="{FF2B5EF4-FFF2-40B4-BE49-F238E27FC236}">
                <a16:creationId xmlns:a16="http://schemas.microsoft.com/office/drawing/2014/main" id="{05997700-ECD7-43D8-AD04-EA51743DDAC5}"/>
              </a:ext>
            </a:extLst>
          </p:cNvPr>
          <p:cNvSpPr/>
          <p:nvPr/>
        </p:nvSpPr>
        <p:spPr>
          <a:xfrm>
            <a:off x="1493241" y="4228051"/>
            <a:ext cx="5511567" cy="84728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18A9D9AF-A9CF-4D65-AE1E-8F58E0D5BCA5}"/>
              </a:ext>
            </a:extLst>
          </p:cNvPr>
          <p:cNvCxnSpPr>
            <a:stCxn id="5" idx="0"/>
          </p:cNvCxnSpPr>
          <p:nvPr/>
        </p:nvCxnSpPr>
        <p:spPr>
          <a:xfrm flipV="1">
            <a:off x="1828450" y="3928611"/>
            <a:ext cx="350" cy="379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BF34FF8-B767-4391-AC56-1B2E5A832D3B}"/>
              </a:ext>
            </a:extLst>
          </p:cNvPr>
          <p:cNvCxnSpPr/>
          <p:nvPr/>
        </p:nvCxnSpPr>
        <p:spPr>
          <a:xfrm flipV="1">
            <a:off x="4189951" y="3928611"/>
            <a:ext cx="350" cy="379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F429E93-0BC1-401F-9B0F-708951683C2A}"/>
              </a:ext>
            </a:extLst>
          </p:cNvPr>
          <p:cNvCxnSpPr/>
          <p:nvPr/>
        </p:nvCxnSpPr>
        <p:spPr>
          <a:xfrm flipV="1">
            <a:off x="6251719" y="3938611"/>
            <a:ext cx="350" cy="379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34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F29C-A97F-4C5B-B06B-34869A1F4CD1}"/>
              </a:ext>
            </a:extLst>
          </p:cNvPr>
          <p:cNvSpPr>
            <a:spLocks noGrp="1"/>
          </p:cNvSpPr>
          <p:nvPr>
            <p:ph type="title"/>
          </p:nvPr>
        </p:nvSpPr>
        <p:spPr>
          <a:xfrm>
            <a:off x="838200" y="365125"/>
            <a:ext cx="10515600" cy="1325563"/>
          </a:xfrm>
        </p:spPr>
        <p:txBody>
          <a:bodyPr/>
          <a:lstStyle/>
          <a:p>
            <a:r>
              <a:rPr lang="en-US" dirty="0"/>
              <a:t>Content</a:t>
            </a:r>
          </a:p>
        </p:txBody>
      </p:sp>
      <p:sp>
        <p:nvSpPr>
          <p:cNvPr id="3" name="Content Placeholder 2">
            <a:extLst>
              <a:ext uri="{FF2B5EF4-FFF2-40B4-BE49-F238E27FC236}">
                <a16:creationId xmlns:a16="http://schemas.microsoft.com/office/drawing/2014/main" id="{76A84D22-FAED-4072-8C44-1DA3DD5546D7}"/>
              </a:ext>
            </a:extLst>
          </p:cNvPr>
          <p:cNvSpPr>
            <a:spLocks noGrp="1"/>
          </p:cNvSpPr>
          <p:nvPr>
            <p:ph idx="1"/>
          </p:nvPr>
        </p:nvSpPr>
        <p:spPr/>
        <p:txBody>
          <a:bodyPr/>
          <a:lstStyle/>
          <a:p>
            <a:r>
              <a:rPr lang="en-US" dirty="0"/>
              <a:t>Bayesian Neural Networks</a:t>
            </a:r>
          </a:p>
          <a:p>
            <a:r>
              <a:rPr lang="en-US" dirty="0"/>
              <a:t>Variational Inference</a:t>
            </a:r>
          </a:p>
          <a:p>
            <a:r>
              <a:rPr lang="en-US" dirty="0"/>
              <a:t>Dropout Method</a:t>
            </a:r>
          </a:p>
          <a:p>
            <a:r>
              <a:rPr lang="en-US" dirty="0">
                <a:solidFill>
                  <a:srgbClr val="EBEFF3"/>
                </a:solidFill>
              </a:rPr>
              <a:t>Dropout as a Bayesian Approximation</a:t>
            </a:r>
          </a:p>
          <a:p>
            <a:r>
              <a:rPr lang="en-US" dirty="0">
                <a:solidFill>
                  <a:srgbClr val="EBEFF3"/>
                </a:solidFill>
              </a:rPr>
              <a:t>Extensions</a:t>
            </a:r>
          </a:p>
          <a:p>
            <a:r>
              <a:rPr lang="en-US" dirty="0">
                <a:solidFill>
                  <a:srgbClr val="EBEFF3"/>
                </a:solidFill>
              </a:rPr>
              <a:t>Evaluation Criteria for predictive maintenance </a:t>
            </a:r>
          </a:p>
          <a:p>
            <a:r>
              <a:rPr lang="en-US" dirty="0">
                <a:solidFill>
                  <a:srgbClr val="EBEFF3"/>
                </a:solidFill>
              </a:rPr>
              <a:t>References</a:t>
            </a:r>
          </a:p>
          <a:p>
            <a:endParaRPr lang="en-US" dirty="0"/>
          </a:p>
          <a:p>
            <a:endParaRPr lang="en-US" dirty="0"/>
          </a:p>
        </p:txBody>
      </p:sp>
    </p:spTree>
    <p:extLst>
      <p:ext uri="{BB962C8B-B14F-4D97-AF65-F5344CB8AC3E}">
        <p14:creationId xmlns:p14="http://schemas.microsoft.com/office/powerpoint/2010/main" val="424550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E86B6-27D3-4DD5-A3A2-EB90681F6A32}"/>
              </a:ext>
            </a:extLst>
          </p:cNvPr>
          <p:cNvSpPr>
            <a:spLocks noGrp="1"/>
          </p:cNvSpPr>
          <p:nvPr>
            <p:ph type="title"/>
          </p:nvPr>
        </p:nvSpPr>
        <p:spPr/>
        <p:txBody>
          <a:bodyPr/>
          <a:lstStyle/>
          <a:p>
            <a:r>
              <a:rPr lang="en-US" dirty="0"/>
              <a:t>Dropout </a:t>
            </a:r>
          </a:p>
        </p:txBody>
      </p:sp>
      <p:pic>
        <p:nvPicPr>
          <p:cNvPr id="8" name="Content Placeholder 7">
            <a:extLst>
              <a:ext uri="{FF2B5EF4-FFF2-40B4-BE49-F238E27FC236}">
                <a16:creationId xmlns:a16="http://schemas.microsoft.com/office/drawing/2014/main" id="{B1A4A31F-311F-4E41-A580-2BEEE7692413}"/>
              </a:ext>
            </a:extLst>
          </p:cNvPr>
          <p:cNvPicPr>
            <a:picLocks noGrp="1" noChangeAspect="1"/>
          </p:cNvPicPr>
          <p:nvPr>
            <p:ph idx="1"/>
          </p:nvPr>
        </p:nvPicPr>
        <p:blipFill>
          <a:blip r:embed="rId2"/>
          <a:stretch>
            <a:fillRect/>
          </a:stretch>
        </p:blipFill>
        <p:spPr>
          <a:xfrm>
            <a:off x="6258187" y="1912691"/>
            <a:ext cx="5496250" cy="2813741"/>
          </a:xfrm>
          <a:prstGeom prst="rect">
            <a:avLst/>
          </a:prstGeom>
        </p:spPr>
      </p:pic>
      <p:sp>
        <p:nvSpPr>
          <p:cNvPr id="9" name="Content Placeholder 2">
            <a:extLst>
              <a:ext uri="{FF2B5EF4-FFF2-40B4-BE49-F238E27FC236}">
                <a16:creationId xmlns:a16="http://schemas.microsoft.com/office/drawing/2014/main" id="{8BF48611-4DB3-4EA4-9763-665B12CC5C77}"/>
              </a:ext>
            </a:extLst>
          </p:cNvPr>
          <p:cNvSpPr txBox="1">
            <a:spLocks/>
          </p:cNvSpPr>
          <p:nvPr/>
        </p:nvSpPr>
        <p:spPr>
          <a:xfrm>
            <a:off x="838200" y="1825625"/>
            <a:ext cx="5419987" cy="403828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Deep neural networks: many parameters; very prone to overfitting; require large data sets</a:t>
            </a:r>
          </a:p>
          <a:p>
            <a:r>
              <a:rPr lang="en-US" b="1" dirty="0"/>
              <a:t>Dropout</a:t>
            </a:r>
            <a:r>
              <a:rPr lang="en-US" dirty="0"/>
              <a:t> is an empirical technique used to avoid overfitting in neural networks</a:t>
            </a:r>
          </a:p>
          <a:p>
            <a:r>
              <a:rPr lang="en-US" dirty="0"/>
              <a:t>Dropout multiplies hidden activations by Bernoulli distributed random variables which take the value 1 with probability p and 0 otherwise</a:t>
            </a:r>
          </a:p>
          <a:p>
            <a:r>
              <a:rPr lang="en-US" dirty="0"/>
              <a:t>Randomly "drop out" hidden units and their connections during training time to prevents hidden units from co-adapting too much</a:t>
            </a:r>
          </a:p>
          <a:p>
            <a:r>
              <a:rPr lang="en-US" dirty="0"/>
              <a:t>Often yields significant improvements over other regularization methods</a:t>
            </a:r>
          </a:p>
        </p:txBody>
      </p:sp>
    </p:spTree>
    <p:extLst>
      <p:ext uri="{BB962C8B-B14F-4D97-AF65-F5344CB8AC3E}">
        <p14:creationId xmlns:p14="http://schemas.microsoft.com/office/powerpoint/2010/main" val="1273492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1988</Words>
  <Application>Microsoft Office PowerPoint</Application>
  <PresentationFormat>Widescreen</PresentationFormat>
  <Paragraphs>209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Office Theme</vt:lpstr>
      <vt:lpstr>Dropout as a Bayesian Approximation for Predictive Maintenance</vt:lpstr>
      <vt:lpstr>Content</vt:lpstr>
      <vt:lpstr>Bayesian Neural Networks</vt:lpstr>
      <vt:lpstr>Bayesian Neural Networks</vt:lpstr>
      <vt:lpstr>Content</vt:lpstr>
      <vt:lpstr>Bayesian inference as optimization – Variational Inference</vt:lpstr>
      <vt:lpstr>Bayesian inference as optimization – Variational Inference</vt:lpstr>
      <vt:lpstr>Content</vt:lpstr>
      <vt:lpstr>Dropout </vt:lpstr>
      <vt:lpstr>Dropout</vt:lpstr>
      <vt:lpstr>Content</vt:lpstr>
      <vt:lpstr>Dropout Objective</vt:lpstr>
      <vt:lpstr>Dropout as a Bayesian Approximation</vt:lpstr>
      <vt:lpstr>Dropout as a Bayesian Approximation</vt:lpstr>
      <vt:lpstr>Content</vt:lpstr>
      <vt:lpstr>MC Dropout extensions</vt:lpstr>
      <vt:lpstr>Variations of MC Dropout</vt:lpstr>
      <vt:lpstr>Content</vt:lpstr>
      <vt:lpstr>Results for CMAPSS dataset with MC Dropout</vt:lpstr>
      <vt:lpstr>Prognostic Model Performance Evaluation</vt:lpstr>
      <vt:lpstr>Traditional Hierarchical Based Metrics</vt:lpstr>
      <vt:lpstr>Weighted Error Bias (WEB) </vt:lpstr>
      <vt:lpstr>Percent Error Value Binning</vt:lpstr>
      <vt:lpstr>Weighted Prediction Spread</vt:lpstr>
      <vt:lpstr>Confidence Interval Coverage</vt:lpstr>
      <vt:lpstr>Confidence Convergence Horizon (CCH)</vt:lpstr>
      <vt:lpstr>Total Score Metric</vt:lpstr>
      <vt:lpstr>Summary</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Dropout as a Bayesian Approximation for Predictive Maintenance</dc:title>
  <dc:creator>Lahiru Aruna Jayasinghe</dc:creator>
  <cp:lastModifiedBy>Lahiru Aruna Jayasinghe</cp:lastModifiedBy>
  <cp:revision>41</cp:revision>
  <dcterms:created xsi:type="dcterms:W3CDTF">2019-01-09T17:38:06Z</dcterms:created>
  <dcterms:modified xsi:type="dcterms:W3CDTF">2019-01-10T02:41:42Z</dcterms:modified>
</cp:coreProperties>
</file>