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57" r:id="rId4"/>
    <p:sldId id="258" r:id="rId5"/>
    <p:sldId id="260" r:id="rId6"/>
    <p:sldId id="261" r:id="rId7"/>
    <p:sldId id="262" r:id="rId8"/>
    <p:sldId id="263" r:id="rId9"/>
    <p:sldId id="264" r:id="rId10"/>
    <p:sldId id="265" r:id="rId11"/>
    <p:sldId id="266" r:id="rId12"/>
    <p:sldId id="267" r:id="rId13"/>
    <p:sldId id="292" r:id="rId14"/>
    <p:sldId id="268" r:id="rId15"/>
    <p:sldId id="269" r:id="rId16"/>
    <p:sldId id="270" r:id="rId17"/>
    <p:sldId id="271" r:id="rId18"/>
    <p:sldId id="272" r:id="rId19"/>
    <p:sldId id="291" r:id="rId20"/>
    <p:sldId id="275" r:id="rId21"/>
    <p:sldId id="276" r:id="rId22"/>
    <p:sldId id="280" r:id="rId23"/>
    <p:sldId id="279" r:id="rId24"/>
    <p:sldId id="281" r:id="rId25"/>
    <p:sldId id="282" r:id="rId26"/>
    <p:sldId id="284"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5B6A64-9ECD-4A01-9818-7BE7335CC0ED}" type="datetimeFigureOut">
              <a:rPr lang="en-IN" smtClean="0"/>
              <a:t>25-04-2013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210184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5B6A64-9ECD-4A01-9818-7BE7335CC0ED}" type="datetimeFigureOut">
              <a:rPr lang="en-IN" smtClean="0"/>
              <a:t>25-04-2013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170985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5B6A64-9ECD-4A01-9818-7BE7335CC0ED}" type="datetimeFigureOut">
              <a:rPr lang="en-IN" smtClean="0"/>
              <a:t>25-04-2013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34946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5B6A64-9ECD-4A01-9818-7BE7335CC0ED}" type="datetimeFigureOut">
              <a:rPr lang="en-IN" smtClean="0"/>
              <a:t>25-04-2013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269705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B6A64-9ECD-4A01-9818-7BE7335CC0ED}" type="datetimeFigureOut">
              <a:rPr lang="en-IN" smtClean="0"/>
              <a:t>25-04-2013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128867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5B6A64-9ECD-4A01-9818-7BE7335CC0ED}" type="datetimeFigureOut">
              <a:rPr lang="en-IN" smtClean="0"/>
              <a:t>25-04-2013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400429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E5B6A64-9ECD-4A01-9818-7BE7335CC0ED}" type="datetimeFigureOut">
              <a:rPr lang="en-IN" smtClean="0"/>
              <a:t>25-04-2013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198069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5B6A64-9ECD-4A01-9818-7BE7335CC0ED}" type="datetimeFigureOut">
              <a:rPr lang="en-IN" smtClean="0"/>
              <a:t>25-04-2013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197464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B6A64-9ECD-4A01-9818-7BE7335CC0ED}" type="datetimeFigureOut">
              <a:rPr lang="en-IN" smtClean="0"/>
              <a:t>25-04-2013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3545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B6A64-9ECD-4A01-9818-7BE7335CC0ED}" type="datetimeFigureOut">
              <a:rPr lang="en-IN" smtClean="0"/>
              <a:t>25-04-2013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71089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B6A64-9ECD-4A01-9818-7BE7335CC0ED}" type="datetimeFigureOut">
              <a:rPr lang="en-IN" smtClean="0"/>
              <a:t>25-04-2013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646DF-5B0C-434C-9061-C9A52C947C86}" type="slidenum">
              <a:rPr lang="en-IN" smtClean="0"/>
              <a:t>‹#›</a:t>
            </a:fld>
            <a:endParaRPr lang="en-IN"/>
          </a:p>
        </p:txBody>
      </p:sp>
    </p:spTree>
    <p:extLst>
      <p:ext uri="{BB962C8B-B14F-4D97-AF65-F5344CB8AC3E}">
        <p14:creationId xmlns:p14="http://schemas.microsoft.com/office/powerpoint/2010/main" val="109246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B6A64-9ECD-4A01-9818-7BE7335CC0ED}" type="datetimeFigureOut">
              <a:rPr lang="en-IN" smtClean="0"/>
              <a:t>25-04-2013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646DF-5B0C-434C-9061-C9A52C947C86}" type="slidenum">
              <a:rPr lang="en-IN" smtClean="0"/>
              <a:t>‹#›</a:t>
            </a:fld>
            <a:endParaRPr lang="en-IN"/>
          </a:p>
        </p:txBody>
      </p:sp>
    </p:spTree>
    <p:extLst>
      <p:ext uri="{BB962C8B-B14F-4D97-AF65-F5344CB8AC3E}">
        <p14:creationId xmlns:p14="http://schemas.microsoft.com/office/powerpoint/2010/main" val="190236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087451" y="463639"/>
            <a:ext cx="8001000" cy="2127161"/>
          </a:xfrm>
        </p:spPr>
        <p:txBody>
          <a:bodyPr/>
          <a:lstStyle/>
          <a:p>
            <a:pPr eaLnBrk="1" hangingPunct="1"/>
            <a:r>
              <a:rPr lang="en-US" sz="3200" b="1" dirty="0" smtClean="0">
                <a:latin typeface="Times New Roman" panose="02020603050405020304" pitchFamily="18" charset="0"/>
                <a:cs typeface="Times New Roman" panose="02020603050405020304" pitchFamily="18" charset="0"/>
              </a:rPr>
              <a:t>Cloud Information Accountability Framework for data sharing</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1800" b="1" dirty="0"/>
              <a:t>	</a:t>
            </a:r>
            <a:br>
              <a:rPr lang="en-US" sz="1800" b="1" dirty="0"/>
            </a:br>
            <a:r>
              <a:rPr lang="en-US" sz="2000" b="1" dirty="0"/>
              <a:t>                                                                                                 </a:t>
            </a:r>
          </a:p>
        </p:txBody>
      </p:sp>
      <p:sp>
        <p:nvSpPr>
          <p:cNvPr id="2051" name="Subtitle 2"/>
          <p:cNvSpPr txBox="1">
            <a:spLocks/>
          </p:cNvSpPr>
          <p:nvPr/>
        </p:nvSpPr>
        <p:spPr bwMode="auto">
          <a:xfrm>
            <a:off x="2087451" y="2590800"/>
            <a:ext cx="6335332" cy="390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erpetua" panose="02020502060401020303" pitchFamily="18" charset="0"/>
                <a:cs typeface="Arial" panose="020B0604020202020204" pitchFamily="34" charset="0"/>
              </a:defRPr>
            </a:lvl1pPr>
            <a:lvl2pPr marL="742950" indent="-285750" eaLnBrk="0" hangingPunct="0">
              <a:defRPr>
                <a:solidFill>
                  <a:schemeClr val="tx1"/>
                </a:solidFill>
                <a:latin typeface="Perpetua" panose="02020502060401020303" pitchFamily="18" charset="0"/>
                <a:cs typeface="Arial" panose="020B0604020202020204" pitchFamily="34" charset="0"/>
              </a:defRPr>
            </a:lvl2pPr>
            <a:lvl3pPr marL="1143000" indent="-228600" eaLnBrk="0" hangingPunct="0">
              <a:defRPr>
                <a:solidFill>
                  <a:schemeClr val="tx1"/>
                </a:solidFill>
                <a:latin typeface="Perpetua" panose="02020502060401020303" pitchFamily="18" charset="0"/>
                <a:cs typeface="Arial" panose="020B0604020202020204" pitchFamily="34" charset="0"/>
              </a:defRPr>
            </a:lvl3pPr>
            <a:lvl4pPr marL="1600200" indent="-228600" eaLnBrk="0" hangingPunct="0">
              <a:defRPr>
                <a:solidFill>
                  <a:schemeClr val="tx1"/>
                </a:solidFill>
                <a:latin typeface="Perpetua" panose="02020502060401020303" pitchFamily="18" charset="0"/>
                <a:cs typeface="Arial" panose="020B0604020202020204" pitchFamily="34" charset="0"/>
              </a:defRPr>
            </a:lvl4pPr>
            <a:lvl5pPr marL="2057400" indent="-228600" eaLnBrk="0" hangingPunct="0">
              <a:defRPr>
                <a:solidFill>
                  <a:schemeClr val="tx1"/>
                </a:solidFill>
                <a:latin typeface="Perpetua" panose="02020502060401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erpetua" panose="02020502060401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erpetua" panose="02020502060401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erpetua" panose="02020502060401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erpetua" panose="02020502060401020303" pitchFamily="18" charset="0"/>
                <a:cs typeface="Arial" panose="020B0604020202020204" pitchFamily="34" charset="0"/>
              </a:defRPr>
            </a:lvl9pPr>
          </a:lstStyle>
          <a:p>
            <a:pPr eaLnBrk="1" hangingPunct="1">
              <a:spcBef>
                <a:spcPts val="575"/>
              </a:spcBef>
              <a:buClr>
                <a:schemeClr val="accent1"/>
              </a:buClr>
              <a:buSzPct val="85000"/>
            </a:pPr>
            <a:endParaRPr lang="en-US" sz="2000" dirty="0" smtClean="0">
              <a:latin typeface="Times New Roman" panose="02020603050405020304" pitchFamily="18" charset="0"/>
              <a:cs typeface="Times New Roman" panose="02020603050405020304" pitchFamily="18" charset="0"/>
            </a:endParaRPr>
          </a:p>
          <a:p>
            <a:pPr eaLnBrk="1" hangingPunct="1">
              <a:spcBef>
                <a:spcPts val="575"/>
              </a:spcBef>
              <a:buClr>
                <a:schemeClr val="accent1"/>
              </a:buClr>
              <a:buSzPct val="85000"/>
            </a:pPr>
            <a:r>
              <a:rPr lang="en-US" sz="2400" dirty="0" smtClean="0">
                <a:latin typeface="Times New Roman" panose="02020603050405020304" pitchFamily="18" charset="0"/>
                <a:cs typeface="Times New Roman" panose="02020603050405020304" pitchFamily="18" charset="0"/>
              </a:rPr>
              <a:t>Date          </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26/04/2013</a:t>
            </a:r>
            <a:endParaRPr lang="en-US" sz="2400" dirty="0">
              <a:latin typeface="Times New Roman" panose="02020603050405020304" pitchFamily="18" charset="0"/>
              <a:cs typeface="Times New Roman" panose="02020603050405020304" pitchFamily="18" charset="0"/>
            </a:endParaRPr>
          </a:p>
          <a:p>
            <a:pPr eaLnBrk="1" hangingPunct="1">
              <a:spcBef>
                <a:spcPts val="575"/>
              </a:spcBef>
              <a:buClr>
                <a:schemeClr val="accent1"/>
              </a:buClr>
              <a:buSzPct val="85000"/>
            </a:pPr>
            <a:r>
              <a:rPr lang="en-US" sz="2400" dirty="0">
                <a:latin typeface="Times New Roman" panose="02020603050405020304" pitchFamily="18" charset="0"/>
                <a:cs typeface="Times New Roman" panose="02020603050405020304" pitchFamily="18" charset="0"/>
              </a:rPr>
              <a:t>Members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J. Godwin</a:t>
            </a:r>
            <a:endParaRPr lang="en-US" sz="2400" dirty="0">
              <a:latin typeface="Times New Roman" panose="02020603050405020304" pitchFamily="18" charset="0"/>
              <a:cs typeface="Times New Roman" panose="02020603050405020304" pitchFamily="18" charset="0"/>
            </a:endParaRPr>
          </a:p>
          <a:p>
            <a:pPr eaLnBrk="1" hangingPunct="1">
              <a:spcBef>
                <a:spcPts val="575"/>
              </a:spcBef>
              <a:buClr>
                <a:schemeClr val="accent1"/>
              </a:buClr>
              <a:buSzPct val="85000"/>
            </a:pPr>
            <a:r>
              <a:rPr lang="en-US" sz="2400" dirty="0">
                <a:latin typeface="Times New Roman" panose="02020603050405020304" pitchFamily="18" charset="0"/>
                <a:cs typeface="Times New Roman" panose="02020603050405020304" pitchFamily="18" charset="0"/>
              </a:rPr>
              <a:t>		  U. Vinoth </a:t>
            </a:r>
            <a:r>
              <a:rPr lang="en-US" sz="2400" dirty="0" smtClean="0">
                <a:latin typeface="Times New Roman" panose="02020603050405020304" pitchFamily="18" charset="0"/>
                <a:cs typeface="Times New Roman" panose="02020603050405020304" pitchFamily="18" charset="0"/>
              </a:rPr>
              <a:t>Kumar</a:t>
            </a:r>
          </a:p>
          <a:p>
            <a:pPr eaLnBrk="1" hangingPunct="1">
              <a:spcBef>
                <a:spcPts val="575"/>
              </a:spcBef>
              <a:buClr>
                <a:schemeClr val="accent1"/>
              </a:buClr>
              <a:buSzPct val="85000"/>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Yogeshwaran</a:t>
            </a:r>
            <a:endParaRPr lang="en-US" sz="2400" dirty="0">
              <a:latin typeface="Times New Roman" panose="02020603050405020304" pitchFamily="18" charset="0"/>
              <a:cs typeface="Times New Roman" panose="02020603050405020304" pitchFamily="18" charset="0"/>
            </a:endParaRPr>
          </a:p>
          <a:p>
            <a:pPr eaLnBrk="1" hangingPunct="1">
              <a:spcBef>
                <a:spcPts val="575"/>
              </a:spcBef>
              <a:buClr>
                <a:schemeClr val="accent1"/>
              </a:buClr>
              <a:buSzPct val="85000"/>
            </a:pPr>
            <a:r>
              <a:rPr lang="en-US" sz="2400" dirty="0">
                <a:latin typeface="Times New Roman" panose="02020603050405020304" pitchFamily="18" charset="0"/>
                <a:cs typeface="Times New Roman" panose="02020603050405020304" pitchFamily="18" charset="0"/>
              </a:rPr>
              <a:t>Class		: IV-CSE-’B’</a:t>
            </a:r>
          </a:p>
          <a:p>
            <a:pPr eaLnBrk="1" hangingPunct="1">
              <a:spcBef>
                <a:spcPts val="575"/>
              </a:spcBef>
              <a:buClr>
                <a:schemeClr val="accent1"/>
              </a:buClr>
              <a:buSzPct val="85000"/>
            </a:pPr>
            <a:r>
              <a:rPr lang="en-US" sz="2400" dirty="0">
                <a:latin typeface="Times New Roman" panose="02020603050405020304" pitchFamily="18" charset="0"/>
                <a:cs typeface="Times New Roman" panose="02020603050405020304" pitchFamily="18" charset="0"/>
              </a:rPr>
              <a:t>Guide		: </a:t>
            </a:r>
            <a:r>
              <a:rPr lang="en-US" sz="2400" dirty="0" smtClean="0">
                <a:latin typeface="Times New Roman" panose="02020603050405020304" pitchFamily="18" charset="0"/>
                <a:cs typeface="Times New Roman" panose="02020603050405020304" pitchFamily="18" charset="0"/>
              </a:rPr>
              <a:t>Ms. </a:t>
            </a:r>
            <a:r>
              <a:rPr lang="en-US" sz="2400" dirty="0">
                <a:latin typeface="Times New Roman" panose="02020603050405020304" pitchFamily="18" charset="0"/>
                <a:cs typeface="Times New Roman" panose="02020603050405020304" pitchFamily="18" charset="0"/>
              </a:rPr>
              <a:t>P. </a:t>
            </a:r>
            <a:r>
              <a:rPr lang="en-US" sz="2400" dirty="0" err="1" smtClean="0">
                <a:latin typeface="Times New Roman" panose="02020603050405020304" pitchFamily="18" charset="0"/>
                <a:cs typeface="Times New Roman" panose="02020603050405020304" pitchFamily="18" charset="0"/>
              </a:rPr>
              <a:t>Suthanthira</a:t>
            </a:r>
            <a:r>
              <a:rPr lang="en-US" sz="2400" dirty="0" smtClean="0">
                <a:latin typeface="Times New Roman" panose="02020603050405020304" pitchFamily="18" charset="0"/>
                <a:cs typeface="Times New Roman" panose="02020603050405020304" pitchFamily="18" charset="0"/>
              </a:rPr>
              <a:t> Devi, M.E.,</a:t>
            </a:r>
            <a:endParaRPr lang="en-US" sz="2400" dirty="0">
              <a:latin typeface="Times New Roman" panose="02020603050405020304" pitchFamily="18" charset="0"/>
              <a:cs typeface="Times New Roman" panose="02020603050405020304" pitchFamily="18" charset="0"/>
            </a:endParaRPr>
          </a:p>
          <a:p>
            <a:pPr algn="ctr" eaLnBrk="1" hangingPunct="1">
              <a:spcBef>
                <a:spcPts val="575"/>
              </a:spcBef>
              <a:buClr>
                <a:schemeClr val="accent1"/>
              </a:buClr>
              <a:buSzPct val="85000"/>
            </a:pPr>
            <a:endParaRPr lang="en-US" sz="2000" dirty="0">
              <a:latin typeface="Times New Roman" panose="02020603050405020304" pitchFamily="18" charset="0"/>
              <a:cs typeface="Times New Roman" panose="02020603050405020304" pitchFamily="18" charset="0"/>
            </a:endParaRPr>
          </a:p>
          <a:p>
            <a:pPr algn="ctr" eaLnBrk="1" hangingPunct="1">
              <a:spcBef>
                <a:spcPts val="575"/>
              </a:spcBef>
              <a:buClr>
                <a:schemeClr val="accent1"/>
              </a:buClr>
              <a:buSzPct val="85000"/>
            </a:pPr>
            <a:endParaRPr 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902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642" y="656823"/>
            <a:ext cx="11303358" cy="5602309"/>
          </a:xfrm>
        </p:spPr>
        <p:txBody>
          <a:bodyPr>
            <a:normAutofit/>
          </a:bodyPr>
          <a:lstStyle/>
          <a:p>
            <a:pPr marL="0" indent="0">
              <a:buNone/>
            </a:pPr>
            <a:r>
              <a:rPr lang="en-US" dirty="0" smtClean="0"/>
              <a:t> </a:t>
            </a:r>
            <a:endParaRPr lang="en-IN" dirty="0" smtClean="0"/>
          </a:p>
          <a:p>
            <a:pPr marL="0" indent="0">
              <a:buNone/>
            </a:pPr>
            <a:r>
              <a:rPr lang="en-US" b="1" dirty="0" smtClean="0"/>
              <a:t>SOFTWARE SPECIFICATION </a:t>
            </a:r>
          </a:p>
          <a:p>
            <a:pPr marL="0" indent="0">
              <a:buNone/>
            </a:pPr>
            <a:r>
              <a:rPr lang="en-IN" b="1" dirty="0" smtClean="0"/>
              <a:t>	</a:t>
            </a:r>
            <a:endParaRPr lang="en-IN" dirty="0" smtClean="0"/>
          </a:p>
          <a:p>
            <a:r>
              <a:rPr lang="en-US" dirty="0" smtClean="0"/>
              <a:t>Operating </a:t>
            </a:r>
            <a:r>
              <a:rPr lang="en-US" dirty="0" smtClean="0"/>
              <a:t>System           -   	</a:t>
            </a:r>
            <a:r>
              <a:rPr lang="en-US" dirty="0" err="1" smtClean="0"/>
              <a:t>WindowsXP</a:t>
            </a:r>
            <a:r>
              <a:rPr lang="en-US" dirty="0" smtClean="0"/>
              <a:t>(Client), Ubuntu 10.10 (Server)</a:t>
            </a:r>
            <a:endParaRPr lang="en-IN" dirty="0" smtClean="0"/>
          </a:p>
          <a:p>
            <a:r>
              <a:rPr lang="en-US" dirty="0" smtClean="0"/>
              <a:t>Application Server         	- 	Tomcat 7.0 </a:t>
            </a:r>
          </a:p>
          <a:p>
            <a:r>
              <a:rPr lang="en-US" dirty="0" smtClean="0"/>
              <a:t>Cloud </a:t>
            </a:r>
            <a:r>
              <a:rPr lang="en-US" dirty="0" err="1" smtClean="0"/>
              <a:t>PaaS</a:t>
            </a:r>
            <a:r>
              <a:rPr lang="en-US" dirty="0" smtClean="0"/>
              <a:t>                       -  	Red Hat OpenShift 		</a:t>
            </a:r>
            <a:endParaRPr lang="en-IN" dirty="0" smtClean="0"/>
          </a:p>
          <a:p>
            <a:r>
              <a:rPr lang="en-US" dirty="0" smtClean="0"/>
              <a:t>Front End                       	- 	HTML, CSS</a:t>
            </a:r>
            <a:endParaRPr lang="en-IN" dirty="0" smtClean="0"/>
          </a:p>
          <a:p>
            <a:r>
              <a:rPr lang="en-US" dirty="0" smtClean="0"/>
              <a:t>Scripts                            	-   	Shell Scripts, JavaScript</a:t>
            </a:r>
            <a:endParaRPr lang="en-IN" dirty="0" smtClean="0"/>
          </a:p>
          <a:p>
            <a:r>
              <a:rPr lang="en-US" dirty="0" smtClean="0"/>
              <a:t>Server side Script           	-   	Java Server Pages</a:t>
            </a:r>
            <a:endParaRPr lang="en-IN" dirty="0" smtClean="0"/>
          </a:p>
          <a:p>
            <a:r>
              <a:rPr lang="en-US" dirty="0" smtClean="0"/>
              <a:t>Database                         	-   	MySQL 5.1</a:t>
            </a:r>
            <a:endParaRPr lang="en-IN" dirty="0" smtClean="0"/>
          </a:p>
          <a:p>
            <a:r>
              <a:rPr lang="en-US" dirty="0" smtClean="0"/>
              <a:t>Database Connectivity   -   	JDBC </a:t>
            </a:r>
            <a:endParaRPr lang="en-IN" dirty="0" smtClean="0"/>
          </a:p>
          <a:p>
            <a:endParaRPr lang="en-IN" dirty="0"/>
          </a:p>
        </p:txBody>
      </p:sp>
    </p:spTree>
    <p:extLst>
      <p:ext uri="{BB962C8B-B14F-4D97-AF65-F5344CB8AC3E}">
        <p14:creationId xmlns:p14="http://schemas.microsoft.com/office/powerpoint/2010/main" val="194560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SYSTEM ARCHITECTURE</a:t>
            </a:r>
            <a:endParaRPr lang="en-IN"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7565"/>
            <a:ext cx="10515600" cy="5027458"/>
          </a:xfrm>
        </p:spPr>
      </p:pic>
    </p:spTree>
    <p:extLst>
      <p:ext uri="{BB962C8B-B14F-4D97-AF65-F5344CB8AC3E}">
        <p14:creationId xmlns:p14="http://schemas.microsoft.com/office/powerpoint/2010/main" val="1030919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50006" y="577850"/>
            <a:ext cx="9360794" cy="1143000"/>
          </a:xfrm>
        </p:spPr>
        <p:txBody>
          <a:bodyPr/>
          <a:lstStyle/>
          <a:p>
            <a:pPr algn="l" eaLnBrk="1" hangingPunct="1"/>
            <a:r>
              <a:rPr lang="en-US" sz="3200" dirty="0">
                <a:latin typeface="Times New Roman" panose="02020603050405020304" pitchFamily="18" charset="0"/>
                <a:cs typeface="Times New Roman" panose="02020603050405020304" pitchFamily="18" charset="0"/>
              </a:rPr>
              <a:t>MODULES</a:t>
            </a:r>
          </a:p>
        </p:txBody>
      </p:sp>
      <p:sp>
        <p:nvSpPr>
          <p:cNvPr id="22531" name="Content Placeholder 2"/>
          <p:cNvSpPr>
            <a:spLocks noGrp="1"/>
          </p:cNvSpPr>
          <p:nvPr>
            <p:ph idx="1"/>
          </p:nvPr>
        </p:nvSpPr>
        <p:spPr>
          <a:xfrm>
            <a:off x="850006" y="2102386"/>
            <a:ext cx="10122794" cy="3448408"/>
          </a:xfrm>
        </p:spPr>
        <p:txBody>
          <a:bodyPr rtlCol="0">
            <a:normAutofit/>
          </a:bodyPr>
          <a:lstStyle/>
          <a:p>
            <a:pPr marL="0" indent="0">
              <a:buNone/>
              <a:defRPr/>
            </a:pPr>
            <a:r>
              <a:rPr lang="en-US" sz="3200" dirty="0">
                <a:latin typeface="Times New Roman" pitchFamily="18" charset="0"/>
                <a:cs typeface="Times New Roman" pitchFamily="18" charset="0"/>
              </a:rPr>
              <a:t>The modules of this project are:</a:t>
            </a:r>
          </a:p>
          <a:p>
            <a:pPr marL="1031875" indent="-398463" fontAlgn="auto">
              <a:spcAft>
                <a:spcPts val="0"/>
              </a:spcAft>
              <a:buFont typeface="+mj-lt"/>
              <a:buAutoNum type="arabicPeriod"/>
              <a:defRPr/>
            </a:pPr>
            <a:r>
              <a:rPr lang="en-US" dirty="0">
                <a:latin typeface="Times New Roman" pitchFamily="18" charset="0"/>
                <a:cs typeface="Times New Roman" pitchFamily="18" charset="0"/>
              </a:rPr>
              <a:t>Cloud Information Accountability (CIA) Framework</a:t>
            </a:r>
          </a:p>
          <a:p>
            <a:pPr marL="1031875" indent="-398463" fontAlgn="auto">
              <a:spcAft>
                <a:spcPts val="0"/>
              </a:spcAft>
              <a:buFont typeface="+mj-lt"/>
              <a:buAutoNum type="arabicPeriod"/>
              <a:defRPr/>
            </a:pPr>
            <a:r>
              <a:rPr lang="en-US" dirty="0">
                <a:latin typeface="Times New Roman" pitchFamily="18" charset="0"/>
                <a:cs typeface="Times New Roman" pitchFamily="18" charset="0"/>
              </a:rPr>
              <a:t>Auditing Mechanisms</a:t>
            </a:r>
          </a:p>
          <a:p>
            <a:pPr marL="1031875" indent="-398463" fontAlgn="auto">
              <a:spcAft>
                <a:spcPts val="0"/>
              </a:spcAft>
              <a:buFont typeface="+mj-lt"/>
              <a:buAutoNum type="arabicPeriod"/>
              <a:defRPr/>
            </a:pPr>
            <a:r>
              <a:rPr lang="en-US" dirty="0">
                <a:latin typeface="Times New Roman" pitchFamily="18" charset="0"/>
                <a:cs typeface="Times New Roman" pitchFamily="18" charset="0"/>
              </a:rPr>
              <a:t>Logger</a:t>
            </a:r>
          </a:p>
          <a:p>
            <a:pPr marL="1031875" indent="-398463" fontAlgn="auto">
              <a:spcAft>
                <a:spcPts val="0"/>
              </a:spcAft>
              <a:buFont typeface="+mj-lt"/>
              <a:buAutoNum type="arabicPeriod"/>
              <a:defRPr/>
            </a:pPr>
            <a:r>
              <a:rPr lang="en-US" dirty="0">
                <a:latin typeface="Times New Roman" pitchFamily="18" charset="0"/>
                <a:cs typeface="Times New Roman" pitchFamily="18" charset="0"/>
              </a:rPr>
              <a:t>Log Harmonizer</a:t>
            </a:r>
          </a:p>
          <a:p>
            <a:pPr marL="0" indent="0">
              <a:buNone/>
              <a:defRPr/>
            </a:pPr>
            <a:endParaRPr lang="en-US" b="1" dirty="0" smtClean="0"/>
          </a:p>
          <a:p>
            <a:pPr>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4141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normAutofit/>
          </a:bodyPr>
          <a:lstStyle/>
          <a:p>
            <a:r>
              <a:rPr lang="en-IN" sz="3200" dirty="0" smtClean="0">
                <a:latin typeface="Times New Roman" panose="02020603050405020304" pitchFamily="18" charset="0"/>
                <a:cs typeface="Times New Roman" panose="02020603050405020304" pitchFamily="18" charset="0"/>
              </a:rPr>
              <a:t>MODULE DESCRIPTION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9411"/>
            <a:ext cx="10515600" cy="4974420"/>
          </a:xfrm>
        </p:spPr>
        <p:txBody>
          <a:bodyPr>
            <a:normAutofit/>
          </a:bodyPr>
          <a:lstStyle/>
          <a:p>
            <a:pPr marL="0" indent="0">
              <a:buNone/>
              <a:defRPr/>
            </a:pPr>
            <a:r>
              <a:rPr lang="en-US" sz="2600" b="1" dirty="0" smtClean="0">
                <a:latin typeface="Times New Roman" panose="02020603050405020304" pitchFamily="18" charset="0"/>
                <a:cs typeface="Times New Roman" panose="02020603050405020304" pitchFamily="18" charset="0"/>
              </a:rPr>
              <a:t>1. Cloud </a:t>
            </a:r>
            <a:r>
              <a:rPr lang="en-US" sz="2600" b="1" dirty="0">
                <a:latin typeface="Times New Roman" panose="02020603050405020304" pitchFamily="18" charset="0"/>
                <a:cs typeface="Times New Roman" panose="02020603050405020304" pitchFamily="18" charset="0"/>
              </a:rPr>
              <a:t>Information Accountability (CIA) Framework</a:t>
            </a:r>
            <a:r>
              <a:rPr lang="en-US" sz="2600" b="1" dirty="0" smtClean="0">
                <a:latin typeface="Times New Roman" panose="02020603050405020304" pitchFamily="18" charset="0"/>
                <a:cs typeface="Times New Roman" panose="02020603050405020304" pitchFamily="18" charset="0"/>
              </a:rPr>
              <a:t>:</a:t>
            </a:r>
            <a:endParaRPr lang="en-US" sz="2600" dirty="0">
              <a:latin typeface="Times New Roman" pitchFamily="18" charset="0"/>
              <a:cs typeface="Times New Roman" pitchFamily="18" charset="0"/>
            </a:endParaRPr>
          </a:p>
          <a:p>
            <a:pPr>
              <a:buFont typeface="Arial" charset="0"/>
              <a:buChar char="•"/>
              <a:defRPr/>
            </a:pPr>
            <a:r>
              <a:rPr lang="en-US" sz="2400" dirty="0">
                <a:latin typeface="Times New Roman" pitchFamily="18" charset="0"/>
                <a:cs typeface="Times New Roman" pitchFamily="18" charset="0"/>
              </a:rPr>
              <a:t>Lightweight and powerful  accountability framework </a:t>
            </a:r>
            <a:endParaRPr lang="en-US" sz="2400" dirty="0" smtClean="0">
              <a:latin typeface="Times New Roman" pitchFamily="18" charset="0"/>
              <a:cs typeface="Times New Roman" pitchFamily="18" charset="0"/>
            </a:endParaRPr>
          </a:p>
          <a:p>
            <a:pPr>
              <a:buFont typeface="Arial" charset="0"/>
              <a:buChar char="•"/>
              <a:defRPr/>
            </a:pPr>
            <a:r>
              <a:rPr lang="en-US" sz="2400" dirty="0" smtClean="0">
                <a:latin typeface="Times New Roman" pitchFamily="18" charset="0"/>
                <a:cs typeface="Times New Roman" pitchFamily="18" charset="0"/>
              </a:rPr>
              <a:t>Data owners can track whether or not the service-level agreements are being honored.</a:t>
            </a:r>
            <a:r>
              <a:rPr lang="en-US" sz="2400" dirty="0">
                <a:latin typeface="Times New Roman" pitchFamily="18" charset="0"/>
                <a:cs typeface="Times New Roman" pitchFamily="18" charset="0"/>
              </a:rPr>
              <a:t> </a:t>
            </a:r>
          </a:p>
          <a:p>
            <a:pPr marL="0" indent="0">
              <a:buNone/>
              <a:defRPr/>
            </a:pPr>
            <a:r>
              <a:rPr lang="en-US" sz="2600" b="1" dirty="0">
                <a:latin typeface="Times New Roman" panose="02020603050405020304" pitchFamily="18" charset="0"/>
                <a:cs typeface="Times New Roman" panose="02020603050405020304" pitchFamily="18" charset="0"/>
              </a:rPr>
              <a:t>2. Auditing Mechanisms:</a:t>
            </a:r>
            <a:r>
              <a:rPr lang="en-US" sz="2600" dirty="0">
                <a:latin typeface="Times New Roman" panose="02020603050405020304" pitchFamily="18" charset="0"/>
                <a:cs typeface="Times New Roman" panose="02020603050405020304" pitchFamily="18" charset="0"/>
              </a:rPr>
              <a:t> </a:t>
            </a:r>
          </a:p>
          <a:p>
            <a:pPr>
              <a:defRPr/>
            </a:pPr>
            <a:r>
              <a:rPr lang="en-US" sz="2600" b="1" dirty="0">
                <a:latin typeface="Times New Roman" panose="02020603050405020304" pitchFamily="18" charset="0"/>
                <a:cs typeface="Times New Roman" panose="02020603050405020304" pitchFamily="18" charset="0"/>
              </a:rPr>
              <a:t>Push mode:</a:t>
            </a:r>
          </a:p>
          <a:p>
            <a:pPr marL="0" indent="0">
              <a:buNone/>
              <a:defRPr/>
            </a:pPr>
            <a:r>
              <a:rPr lang="en-US" sz="2600" dirty="0">
                <a:latin typeface="Times New Roman" pitchFamily="18" charset="0"/>
                <a:cs typeface="Times New Roman" pitchFamily="18" charset="0"/>
              </a:rPr>
              <a:t>	</a:t>
            </a:r>
            <a:r>
              <a:rPr lang="en-US" sz="2400" dirty="0">
                <a:latin typeface="Times New Roman" pitchFamily="18" charset="0"/>
                <a:cs typeface="Times New Roman" pitchFamily="18" charset="0"/>
              </a:rPr>
              <a:t>The push mode refers to logs being periodically sent to the data owner or stakeholder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defRPr/>
            </a:pPr>
            <a:r>
              <a:rPr lang="en-US" sz="2600" b="1" dirty="0">
                <a:latin typeface="Times New Roman" panose="02020603050405020304" pitchFamily="18" charset="0"/>
                <a:cs typeface="Times New Roman" panose="02020603050405020304" pitchFamily="18" charset="0"/>
              </a:rPr>
              <a:t>Pull mode: </a:t>
            </a:r>
          </a:p>
          <a:p>
            <a:pPr marL="0" indent="0">
              <a:buNone/>
              <a:defRPr/>
            </a:pPr>
            <a:r>
              <a:rPr lang="en-US" sz="2600" dirty="0">
                <a:latin typeface="Times New Roman" pitchFamily="18" charset="0"/>
                <a:cs typeface="Times New Roman" pitchFamily="18" charset="0"/>
              </a:rPr>
              <a:t> 	</a:t>
            </a:r>
            <a:r>
              <a:rPr lang="en-US" sz="2400" dirty="0">
                <a:latin typeface="Times New Roman" pitchFamily="18" charset="0"/>
                <a:cs typeface="Times New Roman" pitchFamily="18" charset="0"/>
              </a:rPr>
              <a:t>Pull mode refers to an alternative approach whereby the user</a:t>
            </a:r>
          </a:p>
          <a:p>
            <a:pPr marL="0" indent="0">
              <a:buNone/>
              <a:defRPr/>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Or another authorized party) can retrieve the logs as needed.</a:t>
            </a:r>
          </a:p>
          <a:p>
            <a:endParaRPr lang="en-IN" dirty="0"/>
          </a:p>
        </p:txBody>
      </p:sp>
    </p:spTree>
    <p:extLst>
      <p:ext uri="{BB962C8B-B14F-4D97-AF65-F5344CB8AC3E}">
        <p14:creationId xmlns:p14="http://schemas.microsoft.com/office/powerpoint/2010/main" val="3622033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7583" y="228600"/>
            <a:ext cx="9981127" cy="6172200"/>
          </a:xfrm>
        </p:spPr>
        <p:txBody>
          <a:bodyPr rtlCol="0">
            <a:normAutofit fontScale="85000" lnSpcReduction="10000"/>
          </a:bodyPr>
          <a:lstStyle/>
          <a:p>
            <a:pPr marL="0" indent="0">
              <a:buNone/>
              <a:defRPr/>
            </a:pPr>
            <a:endParaRPr lang="en-US" sz="2600" b="1" dirty="0">
              <a:latin typeface="Adobe Garamond Pro" pitchFamily="18" charset="0"/>
            </a:endParaRPr>
          </a:p>
          <a:p>
            <a:pPr marL="0" indent="0">
              <a:buNone/>
              <a:defRPr/>
            </a:pPr>
            <a:endParaRPr lang="en-US" sz="2600" b="1" dirty="0">
              <a:latin typeface="Adobe Garamond Pro" pitchFamily="18" charset="0"/>
            </a:endParaRPr>
          </a:p>
          <a:p>
            <a:pPr marL="0" indent="0">
              <a:lnSpc>
                <a:spcPct val="150000"/>
              </a:lnSpc>
              <a:buNone/>
              <a:defRPr/>
            </a:pPr>
            <a:r>
              <a:rPr lang="en-US" sz="2600" b="1" dirty="0">
                <a:latin typeface="Adobe Garamond Pro" pitchFamily="18" charset="0"/>
              </a:rPr>
              <a:t>3. Logger</a:t>
            </a:r>
          </a:p>
          <a:p>
            <a:pPr marL="514350" indent="-514350">
              <a:lnSpc>
                <a:spcPct val="150000"/>
              </a:lnSpc>
              <a:buNone/>
              <a:defRPr/>
            </a:pPr>
            <a:r>
              <a:rPr lang="en-US" dirty="0">
                <a:latin typeface="Adobe Garamond Pro" pitchFamily="18" charset="0"/>
              </a:rPr>
              <a:t>      	</a:t>
            </a:r>
            <a:r>
              <a:rPr lang="en-US" dirty="0" smtClean="0">
                <a:latin typeface="Adobe Garamond Pro" pitchFamily="18" charset="0"/>
              </a:rPr>
              <a:t>	</a:t>
            </a:r>
            <a:r>
              <a:rPr lang="en-US" dirty="0" smtClean="0">
                <a:latin typeface="Times New Roman" panose="02020603050405020304" pitchFamily="18" charset="0"/>
                <a:cs typeface="Times New Roman" panose="02020603050405020304" pitchFamily="18" charset="0"/>
              </a:rPr>
              <a:t>The logger component is responsible for the generation of data usage logs which are eventually sent to the log harmonizer. </a:t>
            </a:r>
            <a:r>
              <a:rPr lang="en-US" dirty="0">
                <a:latin typeface="Times New Roman" panose="02020603050405020304" pitchFamily="18" charset="0"/>
                <a:cs typeface="Times New Roman" panose="02020603050405020304" pitchFamily="18" charset="0"/>
              </a:rPr>
              <a:t>Its main tasks include automatically logging </a:t>
            </a:r>
            <a:r>
              <a:rPr lang="en-US" dirty="0" smtClean="0">
                <a:latin typeface="Times New Roman" panose="02020603050405020304" pitchFamily="18" charset="0"/>
                <a:cs typeface="Times New Roman" panose="02020603050405020304" pitchFamily="18" charset="0"/>
              </a:rPr>
              <a:t>data transactions that happen in the cloud.</a:t>
            </a:r>
            <a:endParaRPr lang="en-US" dirty="0">
              <a:latin typeface="Times New Roman" panose="02020603050405020304" pitchFamily="18" charset="0"/>
              <a:cs typeface="Times New Roman" panose="02020603050405020304" pitchFamily="18" charset="0"/>
            </a:endParaRPr>
          </a:p>
          <a:p>
            <a:pPr marL="514350" indent="-514350">
              <a:lnSpc>
                <a:spcPct val="150000"/>
              </a:lnSpc>
              <a:buNone/>
              <a:defRPr/>
            </a:pPr>
            <a:endParaRPr lang="en-US" sz="2400" dirty="0">
              <a:latin typeface="Adobe Garamond Pro" pitchFamily="18" charset="0"/>
            </a:endParaRPr>
          </a:p>
          <a:p>
            <a:pPr marL="0" indent="0">
              <a:lnSpc>
                <a:spcPct val="150000"/>
              </a:lnSpc>
              <a:buNone/>
              <a:defRPr/>
            </a:pPr>
            <a:r>
              <a:rPr lang="en-US" sz="2600" b="1" dirty="0">
                <a:latin typeface="Adobe Garamond Pro" pitchFamily="18" charset="0"/>
              </a:rPr>
              <a:t>4. Log Harmonizer</a:t>
            </a:r>
          </a:p>
          <a:p>
            <a:pPr marL="514350" indent="-514350">
              <a:lnSpc>
                <a:spcPct val="150000"/>
              </a:lnSpc>
              <a:buNone/>
              <a:defRPr/>
            </a:pPr>
            <a:r>
              <a:rPr lang="en-US" dirty="0">
                <a:latin typeface="Adobe Garamond Pro" pitchFamily="18" charset="0"/>
              </a:rPr>
              <a:t>     		The log harmonizer forms the central component which allows the user access to the log files. The log harmonizer is responsible for auditing.</a:t>
            </a:r>
          </a:p>
          <a:p>
            <a:pPr marL="0" indent="0">
              <a:buNone/>
              <a:defRPr/>
            </a:pPr>
            <a:endParaRPr lang="en-US" dirty="0"/>
          </a:p>
        </p:txBody>
      </p:sp>
    </p:spTree>
    <p:extLst>
      <p:ext uri="{BB962C8B-B14F-4D97-AF65-F5344CB8AC3E}">
        <p14:creationId xmlns:p14="http://schemas.microsoft.com/office/powerpoint/2010/main" val="2970211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7127" y="1584100"/>
            <a:ext cx="10071279" cy="4327303"/>
          </a:xfrm>
        </p:spPr>
        <p:txBody>
          <a:bodyPr rtlCol="0">
            <a:normAutofit/>
          </a:bodyPr>
          <a:lstStyle/>
          <a:p>
            <a:pPr>
              <a:lnSpc>
                <a:spcPct val="150000"/>
              </a:lnSpc>
              <a:spcBef>
                <a:spcPts val="672"/>
              </a:spcBef>
              <a:buFont typeface="Arial" charset="0"/>
              <a:buChar char="•"/>
              <a:defRPr/>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should verify and record the actual operations on the data as well as the time that the data have been </a:t>
            </a:r>
            <a:r>
              <a:rPr lang="en-US" dirty="0" smtClean="0">
                <a:latin typeface="Times New Roman" pitchFamily="18" charset="0"/>
                <a:cs typeface="Times New Roman" pitchFamily="18" charset="0"/>
              </a:rPr>
              <a:t>accessed.</a:t>
            </a:r>
            <a:endParaRPr lang="en-US" sz="2600" dirty="0">
              <a:latin typeface="Times New Roman" pitchFamily="18" charset="0"/>
              <a:cs typeface="Times New Roman" pitchFamily="18" charset="0"/>
            </a:endParaRPr>
          </a:p>
          <a:p>
            <a:pPr>
              <a:lnSpc>
                <a:spcPct val="150000"/>
              </a:lnSpc>
              <a:spcBef>
                <a:spcPts val="672"/>
              </a:spcBef>
              <a:buFont typeface="Arial" charset="0"/>
              <a:buChar char="•"/>
              <a:defRPr/>
            </a:pPr>
            <a:r>
              <a:rPr lang="en-US" sz="2600" dirty="0">
                <a:latin typeface="Times New Roman" pitchFamily="18" charset="0"/>
                <a:cs typeface="Times New Roman" pitchFamily="18" charset="0"/>
              </a:rPr>
              <a:t>Log files should be reliable and tamper proof to avoid illegal insertion, deletion, and modification by malicious parties. </a:t>
            </a:r>
          </a:p>
          <a:p>
            <a:pPr>
              <a:lnSpc>
                <a:spcPct val="150000"/>
              </a:lnSpc>
              <a:spcBef>
                <a:spcPts val="672"/>
              </a:spcBef>
              <a:buFont typeface="Arial" charset="0"/>
              <a:buChar char="•"/>
              <a:defRPr/>
            </a:pPr>
            <a:r>
              <a:rPr lang="en-US" sz="2600" dirty="0">
                <a:latin typeface="Times New Roman" pitchFamily="18" charset="0"/>
                <a:cs typeface="Times New Roman" pitchFamily="18" charset="0"/>
              </a:rPr>
              <a:t>Log files should be sent back to their data owners periodically to inform them of the current usage of their </a:t>
            </a:r>
            <a:r>
              <a:rPr lang="en-US" sz="2600" dirty="0" smtClean="0">
                <a:latin typeface="Times New Roman" pitchFamily="18" charset="0"/>
                <a:cs typeface="Times New Roman" pitchFamily="18" charset="0"/>
              </a:rPr>
              <a:t>data.</a:t>
            </a:r>
            <a:endParaRPr lang="en-US" sz="2600" dirty="0">
              <a:latin typeface="Times New Roman" pitchFamily="18" charset="0"/>
              <a:cs typeface="Times New Roman" pitchFamily="18" charset="0"/>
            </a:endParaRPr>
          </a:p>
          <a:p>
            <a:pPr>
              <a:buFont typeface="Arial" charset="0"/>
              <a:buChar char="•"/>
              <a:defRPr/>
            </a:pPr>
            <a:endParaRPr lang="en-US" sz="2600" dirty="0">
              <a:latin typeface="Times New Roman" pitchFamily="18" charset="0"/>
              <a:cs typeface="Times New Roman" pitchFamily="18" charset="0"/>
            </a:endParaRPr>
          </a:p>
          <a:p>
            <a:pPr marL="0" indent="0">
              <a:buNone/>
              <a:defRPr/>
            </a:pPr>
            <a:endParaRPr lang="en-US" dirty="0" smtClean="0"/>
          </a:p>
          <a:p>
            <a:pPr marL="0" indent="0">
              <a:buNone/>
              <a:defRPr/>
            </a:pPr>
            <a:endParaRPr lang="en-US" dirty="0" smtClean="0">
              <a:latin typeface="Adobe Garamond Pro" pitchFamily="18" charset="0"/>
            </a:endParaRPr>
          </a:p>
        </p:txBody>
      </p:sp>
      <p:sp>
        <p:nvSpPr>
          <p:cNvPr id="3" name="Title 1"/>
          <p:cNvSpPr>
            <a:spLocks noGrp="1"/>
          </p:cNvSpPr>
          <p:nvPr>
            <p:ph type="title"/>
          </p:nvPr>
        </p:nvSpPr>
        <p:spPr>
          <a:xfrm>
            <a:off x="838200" y="365125"/>
            <a:ext cx="10515600" cy="1325563"/>
          </a:xfrm>
        </p:spPr>
        <p:txBody>
          <a:bodyPr>
            <a:normAutofit/>
          </a:bodyPr>
          <a:lstStyle/>
          <a:p>
            <a:r>
              <a:rPr lang="en-IN" sz="3200" dirty="0" smtClean="0">
                <a:latin typeface="Times New Roman" panose="02020603050405020304" pitchFamily="18" charset="0"/>
                <a:cs typeface="Times New Roman" panose="02020603050405020304" pitchFamily="18" charset="0"/>
              </a:rPr>
              <a:t>CHARACTERISTICS OF LOGS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633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DES Algorithm</a:t>
            </a:r>
            <a:endParaRPr lang="en-IN"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fontScale="92500"/>
          </a:bodyPr>
          <a:lstStyle/>
          <a:p>
            <a:pPr>
              <a:lnSpc>
                <a:spcPct val="150000"/>
              </a:lnSpc>
            </a:pPr>
            <a:r>
              <a:rPr lang="en-IN" dirty="0" smtClean="0">
                <a:latin typeface="Times New Roman" panose="02020603050405020304" pitchFamily="18" charset="0"/>
                <a:cs typeface="Times New Roman" panose="02020603050405020304" pitchFamily="18" charset="0"/>
              </a:rPr>
              <a:t>The main parts of the algorithm are as follows: </a:t>
            </a:r>
          </a:p>
          <a:p>
            <a:pPr>
              <a:lnSpc>
                <a:spcPct val="150000"/>
              </a:lnSpc>
            </a:pPr>
            <a:r>
              <a:rPr lang="en-IN" dirty="0" smtClean="0">
                <a:latin typeface="Times New Roman" panose="02020603050405020304" pitchFamily="18" charset="0"/>
                <a:cs typeface="Times New Roman" panose="02020603050405020304" pitchFamily="18" charset="0"/>
              </a:rPr>
              <a:t>Fractioning of the text into 64-bit (8 octet) blocks,</a:t>
            </a:r>
          </a:p>
          <a:p>
            <a:pPr>
              <a:lnSpc>
                <a:spcPct val="150000"/>
              </a:lnSpc>
            </a:pPr>
            <a:r>
              <a:rPr lang="en-IN" dirty="0" smtClean="0">
                <a:latin typeface="Times New Roman" panose="02020603050405020304" pitchFamily="18" charset="0"/>
                <a:cs typeface="Times New Roman" panose="02020603050405020304" pitchFamily="18" charset="0"/>
              </a:rPr>
              <a:t>Initial permutation of blocks,</a:t>
            </a:r>
          </a:p>
          <a:p>
            <a:pPr>
              <a:lnSpc>
                <a:spcPct val="150000"/>
              </a:lnSpc>
            </a:pPr>
            <a:r>
              <a:rPr lang="en-IN" dirty="0" smtClean="0">
                <a:latin typeface="Times New Roman" panose="02020603050405020304" pitchFamily="18" charset="0"/>
                <a:cs typeface="Times New Roman" panose="02020603050405020304" pitchFamily="18" charset="0"/>
              </a:rPr>
              <a:t>Breakdown of the blocks into two parts: left and right, named </a:t>
            </a:r>
            <a:r>
              <a:rPr lang="en-IN" i="1" dirty="0">
                <a:latin typeface="Times New Roman" panose="02020603050405020304" pitchFamily="18" charset="0"/>
                <a:cs typeface="Times New Roman" panose="02020603050405020304" pitchFamily="18" charset="0"/>
              </a:rPr>
              <a:t>G</a:t>
            </a:r>
            <a:r>
              <a:rPr lang="en-IN" dirty="0" smtClean="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a:t>
            </a:r>
          </a:p>
          <a:p>
            <a:pPr>
              <a:lnSpc>
                <a:spcPct val="150000"/>
              </a:lnSpc>
            </a:pPr>
            <a:r>
              <a:rPr lang="en-IN" dirty="0" smtClean="0">
                <a:latin typeface="Times New Roman" panose="02020603050405020304" pitchFamily="18" charset="0"/>
                <a:cs typeface="Times New Roman" panose="02020603050405020304" pitchFamily="18" charset="0"/>
              </a:rPr>
              <a:t>Permutation and substitution steps repeated 16 times (called </a:t>
            </a:r>
            <a:r>
              <a:rPr lang="en-IN" b="1" dirty="0" smtClean="0">
                <a:latin typeface="Times New Roman" panose="02020603050405020304" pitchFamily="18" charset="0"/>
                <a:cs typeface="Times New Roman" panose="02020603050405020304" pitchFamily="18" charset="0"/>
              </a:rPr>
              <a:t>rounds</a:t>
            </a:r>
            <a:r>
              <a:rPr lang="en-IN" dirty="0" smtClean="0">
                <a:latin typeface="Times New Roman" panose="02020603050405020304" pitchFamily="18" charset="0"/>
                <a:cs typeface="Times New Roman" panose="02020603050405020304" pitchFamily="18" charset="0"/>
              </a:rPr>
              <a:t>),</a:t>
            </a:r>
          </a:p>
          <a:p>
            <a:pPr>
              <a:lnSpc>
                <a:spcPct val="150000"/>
              </a:lnSpc>
            </a:pPr>
            <a:r>
              <a:rPr lang="en-IN" dirty="0" smtClean="0">
                <a:latin typeface="Times New Roman" panose="02020603050405020304" pitchFamily="18" charset="0"/>
                <a:cs typeface="Times New Roman" panose="02020603050405020304" pitchFamily="18" charset="0"/>
              </a:rPr>
              <a:t>Re-joining of the left and right parts then inverse initial permutation.</a:t>
            </a:r>
          </a:p>
        </p:txBody>
      </p:sp>
    </p:spTree>
    <p:extLst>
      <p:ext uri="{BB962C8B-B14F-4D97-AF65-F5344CB8AC3E}">
        <p14:creationId xmlns:p14="http://schemas.microsoft.com/office/powerpoint/2010/main" val="439360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013" y="128372"/>
            <a:ext cx="7791719" cy="6729628"/>
          </a:xfrm>
        </p:spPr>
      </p:pic>
    </p:spTree>
    <p:extLst>
      <p:ext uri="{BB962C8B-B14F-4D97-AF65-F5344CB8AC3E}">
        <p14:creationId xmlns:p14="http://schemas.microsoft.com/office/powerpoint/2010/main" val="4058960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38200" y="223457"/>
            <a:ext cx="10744200" cy="1325563"/>
          </a:xfrm>
        </p:spPr>
        <p:txBody>
          <a:bodyPr rtlCol="0">
            <a:normAutofit/>
          </a:bodyPr>
          <a:lstStyle/>
          <a:p>
            <a:pPr>
              <a:defRPr/>
            </a:pPr>
            <a:r>
              <a:rPr lang="en-US" sz="3200" dirty="0" smtClean="0">
                <a:latin typeface="Times New Roman" panose="02020603050405020304" pitchFamily="18" charset="0"/>
                <a:cs typeface="Times New Roman" panose="02020603050405020304" pitchFamily="18" charset="0"/>
              </a:rPr>
              <a:t>Push/Pull mode of log retrieval</a:t>
            </a:r>
            <a:endParaRPr lang="en-US" sz="32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lstStyle/>
          <a:p>
            <a:pPr>
              <a:lnSpc>
                <a:spcPct val="150000"/>
              </a:lnSpc>
            </a:pPr>
            <a:r>
              <a:rPr lang="en-IN" dirty="0">
                <a:latin typeface="Times New Roman" panose="02020603050405020304" pitchFamily="18" charset="0"/>
                <a:cs typeface="Times New Roman" panose="02020603050405020304" pitchFamily="18" charset="0"/>
              </a:rPr>
              <a:t>The push mode refers to logs </a:t>
            </a:r>
            <a:r>
              <a:rPr lang="en-IN" dirty="0" smtClean="0">
                <a:latin typeface="Times New Roman" panose="02020603050405020304" pitchFamily="18" charset="0"/>
                <a:cs typeface="Times New Roman" panose="02020603050405020304" pitchFamily="18" charset="0"/>
              </a:rPr>
              <a:t>being periodically </a:t>
            </a:r>
            <a:r>
              <a:rPr lang="en-IN" dirty="0">
                <a:latin typeface="Times New Roman" panose="02020603050405020304" pitchFamily="18" charset="0"/>
                <a:cs typeface="Times New Roman" panose="02020603050405020304" pitchFamily="18" charset="0"/>
              </a:rPr>
              <a:t>sent to the data owner or </a:t>
            </a:r>
            <a:r>
              <a:rPr lang="en-IN" dirty="0" smtClean="0">
                <a:latin typeface="Times New Roman" panose="02020603050405020304" pitchFamily="18" charset="0"/>
                <a:cs typeface="Times New Roman" panose="02020603050405020304" pitchFamily="18" charset="0"/>
              </a:rPr>
              <a:t>stakeholder</a:t>
            </a:r>
          </a:p>
          <a:p>
            <a:pPr>
              <a:lnSpc>
                <a:spcPct val="150000"/>
              </a:lnSpc>
            </a:pPr>
            <a:r>
              <a:rPr lang="en-IN" dirty="0" smtClean="0">
                <a:latin typeface="Times New Roman" panose="02020603050405020304" pitchFamily="18" charset="0"/>
                <a:cs typeface="Times New Roman" panose="02020603050405020304" pitchFamily="18" charset="0"/>
              </a:rPr>
              <a:t>The pull </a:t>
            </a:r>
            <a:r>
              <a:rPr lang="en-IN" dirty="0">
                <a:latin typeface="Times New Roman" panose="02020603050405020304" pitchFamily="18" charset="0"/>
                <a:cs typeface="Times New Roman" panose="02020603050405020304" pitchFamily="18" charset="0"/>
              </a:rPr>
              <a:t>mode refers to an alternative approach whereby the </a:t>
            </a:r>
            <a:r>
              <a:rPr lang="en-IN" dirty="0" smtClean="0">
                <a:latin typeface="Times New Roman" panose="02020603050405020304" pitchFamily="18" charset="0"/>
                <a:cs typeface="Times New Roman" panose="02020603050405020304" pitchFamily="18" charset="0"/>
              </a:rPr>
              <a:t>user (or </a:t>
            </a:r>
            <a:r>
              <a:rPr lang="en-IN" dirty="0">
                <a:latin typeface="Times New Roman" panose="02020603050405020304" pitchFamily="18" charset="0"/>
                <a:cs typeface="Times New Roman" panose="02020603050405020304" pitchFamily="18" charset="0"/>
              </a:rPr>
              <a:t>another authorized party) can retrieve the logs as needed</a:t>
            </a:r>
            <a:r>
              <a:rPr lang="en-IN" dirty="0" smtClean="0">
                <a:latin typeface="Times New Roman" panose="02020603050405020304" pitchFamily="18" charset="0"/>
                <a:cs typeface="Times New Roman" panose="02020603050405020304" pitchFamily="18" charset="0"/>
              </a:rPr>
              <a:t>.</a:t>
            </a:r>
          </a:p>
          <a:p>
            <a:pPr>
              <a:lnSpc>
                <a:spcPct val="150000"/>
              </a:lnSpc>
            </a:pPr>
            <a:r>
              <a:rPr lang="en-IN" dirty="0" smtClean="0">
                <a:latin typeface="Times New Roman" panose="02020603050405020304" pitchFamily="18" charset="0"/>
                <a:cs typeface="Times New Roman" panose="02020603050405020304" pitchFamily="18" charset="0"/>
              </a:rPr>
              <a:t>In order to implement the push we use CRON, a time based job scheduler.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31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Shell Scripts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Hourly execution script</a:t>
            </a:r>
          </a:p>
          <a:p>
            <a:pPr marL="0" indent="0">
              <a:buNone/>
            </a:pPr>
            <a:r>
              <a:rPr lang="en-US" dirty="0"/>
              <a:t>mail -s "Usage Log"  &lt;email&gt;@gmail.com &lt; /</a:t>
            </a:r>
            <a:r>
              <a:rPr lang="en-US" dirty="0" err="1"/>
              <a:t>var</a:t>
            </a:r>
            <a:r>
              <a:rPr lang="en-US" dirty="0"/>
              <a:t>/lib/</a:t>
            </a:r>
            <a:r>
              <a:rPr lang="en-US" dirty="0" err="1"/>
              <a:t>openshift</a:t>
            </a:r>
            <a:r>
              <a:rPr lang="en-US" dirty="0"/>
              <a:t>/515516b35973cae68c00019f/app-root/data/</a:t>
            </a:r>
            <a:r>
              <a:rPr lang="en-US" dirty="0" err="1"/>
              <a:t>cronlogs</a:t>
            </a:r>
            <a:r>
              <a:rPr lang="en-US" dirty="0"/>
              <a:t>/sql.log</a:t>
            </a:r>
            <a:endParaRPr lang="en-IN" dirty="0"/>
          </a:p>
          <a:p>
            <a:pPr marL="0" indent="0">
              <a:buNone/>
            </a:pPr>
            <a:endParaRPr lang="en-IN" dirty="0"/>
          </a:p>
          <a:p>
            <a:pPr marL="0" indent="0">
              <a:buNone/>
            </a:pPr>
            <a:r>
              <a:rPr lang="en-IN" dirty="0" smtClean="0"/>
              <a:t>Minutely execution script</a:t>
            </a:r>
          </a:p>
          <a:p>
            <a:pPr marL="0" indent="0">
              <a:buNone/>
            </a:pPr>
            <a:r>
              <a:rPr lang="en-US" dirty="0" err="1"/>
              <a:t>mysql</a:t>
            </a:r>
            <a:r>
              <a:rPr lang="en-US" dirty="0"/>
              <a:t> -t -h 127.8.1.1 -u adminsWtjE3x -p8h1kTabnsNwn -D </a:t>
            </a:r>
            <a:r>
              <a:rPr lang="en-US" dirty="0" err="1"/>
              <a:t>cia</a:t>
            </a:r>
            <a:r>
              <a:rPr lang="en-US" dirty="0"/>
              <a:t> -e "select </a:t>
            </a:r>
            <a:r>
              <a:rPr lang="en-US" dirty="0" err="1"/>
              <a:t>filename,uploadtime,downloadtime,username,cspname</a:t>
            </a:r>
            <a:r>
              <a:rPr lang="en-US" dirty="0"/>
              <a:t> from </a:t>
            </a:r>
            <a:r>
              <a:rPr lang="en-US" dirty="0" err="1"/>
              <a:t>ciaproperty</a:t>
            </a:r>
            <a:r>
              <a:rPr lang="en-US" dirty="0"/>
              <a:t> where </a:t>
            </a:r>
            <a:r>
              <a:rPr lang="en-US" dirty="0" err="1"/>
              <a:t>ownername</a:t>
            </a:r>
            <a:r>
              <a:rPr lang="en-US" dirty="0"/>
              <a:t> = '&lt;</a:t>
            </a:r>
            <a:r>
              <a:rPr lang="en-US" dirty="0" err="1"/>
              <a:t>ownername</a:t>
            </a:r>
            <a:r>
              <a:rPr lang="en-US" dirty="0"/>
              <a:t>&gt;';" &gt;/</a:t>
            </a:r>
            <a:r>
              <a:rPr lang="en-US" dirty="0" err="1"/>
              <a:t>var</a:t>
            </a:r>
            <a:r>
              <a:rPr lang="en-US" dirty="0"/>
              <a:t>/lib/</a:t>
            </a:r>
            <a:r>
              <a:rPr lang="en-US" dirty="0" err="1"/>
              <a:t>openshift</a:t>
            </a:r>
            <a:r>
              <a:rPr lang="en-US" dirty="0"/>
              <a:t>/515516b35973cae68c00019f/app-root/data/</a:t>
            </a:r>
            <a:r>
              <a:rPr lang="en-US" dirty="0" err="1"/>
              <a:t>cronlogs</a:t>
            </a:r>
            <a:r>
              <a:rPr lang="en-US" dirty="0"/>
              <a:t>/sql.log</a:t>
            </a:r>
            <a:endParaRPr lang="en-IN" dirty="0"/>
          </a:p>
        </p:txBody>
      </p:sp>
    </p:spTree>
    <p:extLst>
      <p:ext uri="{BB962C8B-B14F-4D97-AF65-F5344CB8AC3E}">
        <p14:creationId xmlns:p14="http://schemas.microsoft.com/office/powerpoint/2010/main" val="3545069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5170"/>
            <a:ext cx="10515600" cy="4351338"/>
          </a:xfrm>
        </p:spPr>
        <p:txBody>
          <a:bodyPr>
            <a:normAutofit fontScale="85000" lnSpcReduction="10000"/>
          </a:bodyPr>
          <a:lstStyle/>
          <a:p>
            <a:pPr marL="0" indent="0">
              <a:spcBef>
                <a:spcPts val="575"/>
              </a:spcBef>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spcBef>
                <a:spcPts val="575"/>
              </a:spcBef>
              <a:buNone/>
            </a:pPr>
            <a:r>
              <a:rPr lang="en-US"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main objective of the project is to provide accountability for data that is shared in the cloud among different cloud service providers. This is accomplished with the help of a Cloud Information Accountability Framework that keeps track of the actual usage of the data in the cloud and ensures that any access to user’s data will trigger authentication and automated logging. To strengthen user’s control we provide distributed auditing mechanisms where the data usage logs are sent to the owner at regular intervals.</a:t>
            </a:r>
          </a:p>
          <a:p>
            <a:pPr marL="0" indent="0">
              <a:spcBef>
                <a:spcPts val="575"/>
              </a:spcBef>
              <a:buNone/>
            </a:pPr>
            <a:endParaRPr lang="en-US" dirty="0"/>
          </a:p>
          <a:p>
            <a:pPr marL="0" indent="0">
              <a:spcBef>
                <a:spcPts val="575"/>
              </a:spcBef>
              <a:buNone/>
            </a:pPr>
            <a:endParaRPr lang="en-US" dirty="0"/>
          </a:p>
          <a:p>
            <a:pPr marL="0" indent="0">
              <a:buNone/>
            </a:pPr>
            <a:endParaRPr lang="en-IN" dirty="0"/>
          </a:p>
        </p:txBody>
      </p:sp>
    </p:spTree>
    <p:extLst>
      <p:ext uri="{BB962C8B-B14F-4D97-AF65-F5344CB8AC3E}">
        <p14:creationId xmlns:p14="http://schemas.microsoft.com/office/powerpoint/2010/main" val="1547359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anose="02020603050405020304" pitchFamily="18" charset="0"/>
                <a:cs typeface="Times New Roman" panose="02020603050405020304" pitchFamily="18" charset="0"/>
              </a:rPr>
              <a:t>SCREENSHOTS</a:t>
            </a:r>
            <a:r>
              <a:rPr lang="en-IN" dirty="0" smtClean="0"/>
              <a:t>:</a:t>
            </a:r>
            <a:endParaRPr lang="en-IN" dirty="0"/>
          </a:p>
        </p:txBody>
      </p:sp>
      <p:pic>
        <p:nvPicPr>
          <p:cNvPr id="20" name="Content Placeholder 1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599" cy="4819874"/>
          </a:xfrm>
        </p:spPr>
      </p:pic>
    </p:spTree>
    <p:extLst>
      <p:ext uri="{BB962C8B-B14F-4D97-AF65-F5344CB8AC3E}">
        <p14:creationId xmlns:p14="http://schemas.microsoft.com/office/powerpoint/2010/main" val="331263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CIA Framework login screen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599" cy="4832752"/>
          </a:xfrm>
        </p:spPr>
      </p:pic>
    </p:spTree>
    <p:extLst>
      <p:ext uri="{BB962C8B-B14F-4D97-AF65-F5344CB8AC3E}">
        <p14:creationId xmlns:p14="http://schemas.microsoft.com/office/powerpoint/2010/main" val="2842936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Request CIA to grant upload/download authorization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599" cy="4819874"/>
          </a:xfrm>
        </p:spPr>
      </p:pic>
    </p:spTree>
    <p:extLst>
      <p:ext uri="{BB962C8B-B14F-4D97-AF65-F5344CB8AC3E}">
        <p14:creationId xmlns:p14="http://schemas.microsoft.com/office/powerpoint/2010/main" val="1399961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requests in the CIA</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599" cy="4845631"/>
          </a:xfrm>
        </p:spPr>
      </p:pic>
    </p:spTree>
    <p:extLst>
      <p:ext uri="{BB962C8B-B14F-4D97-AF65-F5344CB8AC3E}">
        <p14:creationId xmlns:p14="http://schemas.microsoft.com/office/powerpoint/2010/main" val="126486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Uploaded files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599" cy="4832752"/>
          </a:xfrm>
        </p:spPr>
      </p:pic>
    </p:spTree>
    <p:extLst>
      <p:ext uri="{BB962C8B-B14F-4D97-AF65-F5344CB8AC3E}">
        <p14:creationId xmlns:p14="http://schemas.microsoft.com/office/powerpoint/2010/main" val="1539503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Payment screen</a:t>
            </a:r>
            <a:endParaRPr lang="en-IN" dirty="0"/>
          </a:p>
        </p:txBody>
      </p:sp>
      <p:pic>
        <p:nvPicPr>
          <p:cNvPr id="6" name="Picture 5"/>
          <p:cNvPicPr>
            <a:picLocks noChangeAspect="1"/>
          </p:cNvPicPr>
          <p:nvPr/>
        </p:nvPicPr>
        <p:blipFill>
          <a:blip r:embed="rId2"/>
          <a:stretch>
            <a:fillRect/>
          </a:stretch>
        </p:blipFill>
        <p:spPr>
          <a:xfrm>
            <a:off x="838200" y="1825625"/>
            <a:ext cx="10515600" cy="4897147"/>
          </a:xfrm>
          <a:prstGeom prst="rect">
            <a:avLst/>
          </a:prstGeom>
        </p:spPr>
      </p:pic>
    </p:spTree>
    <p:extLst>
      <p:ext uri="{BB962C8B-B14F-4D97-AF65-F5344CB8AC3E}">
        <p14:creationId xmlns:p14="http://schemas.microsoft.com/office/powerpoint/2010/main" val="1799186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download after entering file key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599" cy="4806996"/>
          </a:xfrm>
        </p:spPr>
      </p:pic>
    </p:spTree>
    <p:extLst>
      <p:ext uri="{BB962C8B-B14F-4D97-AF65-F5344CB8AC3E}">
        <p14:creationId xmlns:p14="http://schemas.microsoft.com/office/powerpoint/2010/main" val="1160984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Encrypted file stored in the cloud server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4770300"/>
          </a:xfrm>
        </p:spPr>
      </p:pic>
    </p:spTree>
    <p:extLst>
      <p:ext uri="{BB962C8B-B14F-4D97-AF65-F5344CB8AC3E}">
        <p14:creationId xmlns:p14="http://schemas.microsoft.com/office/powerpoint/2010/main" val="523052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Logs received by the data owner as email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599" cy="4893394"/>
          </a:xfrm>
        </p:spPr>
      </p:pic>
    </p:spTree>
    <p:extLst>
      <p:ext uri="{BB962C8B-B14F-4D97-AF65-F5344CB8AC3E}">
        <p14:creationId xmlns:p14="http://schemas.microsoft.com/office/powerpoint/2010/main" val="3765767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rtlCol="0">
            <a:normAutofit/>
          </a:bodyPr>
          <a:lstStyle/>
          <a:p>
            <a:pPr>
              <a:defRPr/>
            </a:pPr>
            <a:r>
              <a:rPr lang="en-US" sz="3200" dirty="0">
                <a:latin typeface="Times New Roman" panose="02020603050405020304" pitchFamily="18" charset="0"/>
                <a:cs typeface="Times New Roman" panose="02020603050405020304" pitchFamily="18" charset="0"/>
              </a:rPr>
              <a:t>CONCLUSION</a:t>
            </a:r>
          </a:p>
        </p:txBody>
      </p:sp>
      <p:sp>
        <p:nvSpPr>
          <p:cNvPr id="21507" name="Content Placeholder 2"/>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	We proposed innovative approaches for automatically logging any access to the data in the cloud together with an auditing mechanism. Our approach allows the data owner to not only audit his content but also enforce strong back-end protection if needed. Moreover, one of the main features of our work is that it enables the data owner to audit even those copies of its data that were made without his knowledge.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196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rtlCol="0">
            <a:normAutofit/>
          </a:bodyPr>
          <a:lstStyle/>
          <a:p>
            <a:pPr>
              <a:defRPr/>
            </a:pPr>
            <a:r>
              <a:rPr lang="en-US" sz="2800" dirty="0">
                <a:latin typeface="Times New Roman" panose="02020603050405020304" pitchFamily="18" charset="0"/>
                <a:cs typeface="Times New Roman" panose="02020603050405020304" pitchFamily="18" charset="0"/>
              </a:rPr>
              <a:t>LITERATURE </a:t>
            </a:r>
            <a:r>
              <a:rPr lang="en-US" sz="2800" dirty="0" smtClean="0">
                <a:latin typeface="Times New Roman" panose="02020603050405020304" pitchFamily="18" charset="0"/>
                <a:cs typeface="Times New Roman" panose="02020603050405020304" pitchFamily="18" charset="0"/>
              </a:rPr>
              <a:t>SURVEY-1</a:t>
            </a:r>
            <a:endParaRPr lang="en-US" sz="2800" dirty="0">
              <a:latin typeface="Times New Roman" panose="02020603050405020304" pitchFamily="18" charset="0"/>
              <a:cs typeface="Times New Roman" panose="02020603050405020304" pitchFamily="18" charset="0"/>
            </a:endParaRPr>
          </a:p>
        </p:txBody>
      </p:sp>
      <p:sp>
        <p:nvSpPr>
          <p:cNvPr id="6147" name="Content Placeholder 2"/>
          <p:cNvSpPr>
            <a:spLocks noGrp="1"/>
          </p:cNvSpPr>
          <p:nvPr>
            <p:ph idx="1"/>
          </p:nvPr>
        </p:nvSpPr>
        <p:spPr>
          <a:xfrm>
            <a:off x="838200" y="1847045"/>
            <a:ext cx="10515600" cy="4800600"/>
          </a:xfrm>
        </p:spPr>
        <p:txBody>
          <a:bodyPr/>
          <a:lstStyle/>
          <a:p>
            <a:pPr eaLnBrk="1" hangingPunct="1"/>
            <a:r>
              <a:rPr lang="en-US" dirty="0" smtClean="0">
                <a:latin typeface="Times New Roman" panose="02020603050405020304" pitchFamily="18" charset="0"/>
                <a:cs typeface="Times New Roman" panose="02020603050405020304" pitchFamily="18" charset="0"/>
              </a:rPr>
              <a:t>Reference:</a:t>
            </a:r>
            <a:r>
              <a:rPr lang="en-IN" dirty="0" smtClean="0">
                <a:latin typeface="Times New Roman" panose="02020603050405020304" pitchFamily="18" charset="0"/>
                <a:cs typeface="Times New Roman" panose="02020603050405020304" pitchFamily="18" charset="0"/>
              </a:rPr>
              <a:t> Accountability as a Way Forward for Privacy Protection in the Cloud</a:t>
            </a:r>
          </a:p>
          <a:p>
            <a:pPr eaLnBrk="1" hangingPunct="1"/>
            <a:r>
              <a:rPr lang="en-US" dirty="0" smtClean="0">
                <a:latin typeface="Times New Roman" panose="02020603050405020304" pitchFamily="18" charset="0"/>
                <a:cs typeface="Times New Roman" panose="02020603050405020304" pitchFamily="18" charset="0"/>
              </a:rPr>
              <a:t>Author: </a:t>
            </a:r>
            <a:r>
              <a:rPr lang="en-IN" dirty="0" smtClean="0">
                <a:latin typeface="Times New Roman" panose="02020603050405020304" pitchFamily="18" charset="0"/>
                <a:cs typeface="Times New Roman" panose="02020603050405020304" pitchFamily="18" charset="0"/>
              </a:rPr>
              <a:t>S. Pearson and A. </a:t>
            </a:r>
            <a:r>
              <a:rPr lang="en-IN" dirty="0" err="1" smtClean="0">
                <a:latin typeface="Times New Roman" panose="02020603050405020304" pitchFamily="18" charset="0"/>
                <a:cs typeface="Times New Roman" panose="02020603050405020304" pitchFamily="18" charset="0"/>
              </a:rPr>
              <a:t>Charlesworth</a:t>
            </a:r>
            <a:endParaRPr lang="en-US" dirty="0" smtClean="0">
              <a:latin typeface="Times New Roman" panose="02020603050405020304" pitchFamily="18" charset="0"/>
              <a:cs typeface="Times New Roman" panose="02020603050405020304" pitchFamily="18" charset="0"/>
            </a:endParaRPr>
          </a:p>
          <a:p>
            <a:pPr eaLnBrk="1" hangingPunct="1"/>
            <a:r>
              <a:rPr lang="en-US" dirty="0" smtClean="0">
                <a:latin typeface="Times New Roman" panose="02020603050405020304" pitchFamily="18" charset="0"/>
                <a:cs typeface="Times New Roman" panose="02020603050405020304" pitchFamily="18" charset="0"/>
              </a:rPr>
              <a:t>Publication: </a:t>
            </a:r>
            <a:r>
              <a:rPr lang="en-IN" dirty="0" smtClean="0">
                <a:latin typeface="Times New Roman" panose="02020603050405020304" pitchFamily="18" charset="0"/>
                <a:cs typeface="Times New Roman" panose="02020603050405020304" pitchFamily="18" charset="0"/>
              </a:rPr>
              <a:t>Conf. Cloud Computing, 2009.</a:t>
            </a:r>
            <a:endParaRPr lang="en-US" dirty="0" smtClean="0">
              <a:latin typeface="Times New Roman" panose="02020603050405020304" pitchFamily="18" charset="0"/>
              <a:cs typeface="Times New Roman" panose="02020603050405020304" pitchFamily="18" charset="0"/>
            </a:endParaRPr>
          </a:p>
          <a:p>
            <a:pPr eaLnBrk="1" hangingPunct="1"/>
            <a:r>
              <a:rPr lang="en-US" dirty="0" smtClean="0">
                <a:latin typeface="Times New Roman" panose="02020603050405020304" pitchFamily="18" charset="0"/>
                <a:cs typeface="Times New Roman" panose="02020603050405020304" pitchFamily="18" charset="0"/>
              </a:rPr>
              <a:t>Technology Used: User can store data on remote servers. The data processes on cloud are often outsourced, leading to a number of issues related to accountability.</a:t>
            </a:r>
          </a:p>
          <a:p>
            <a:pPr eaLnBrk="1" hangingPunct="1"/>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90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rtlCol="0">
            <a:normAutofit/>
          </a:bodyPr>
          <a:lstStyle/>
          <a:p>
            <a:pPr>
              <a:defRPr/>
            </a:pPr>
            <a:r>
              <a:rPr lang="en-US" sz="3200" dirty="0">
                <a:latin typeface="Times New Roman" panose="02020603050405020304" pitchFamily="18" charset="0"/>
                <a:cs typeface="Times New Roman" panose="02020603050405020304" pitchFamily="18" charset="0"/>
              </a:rPr>
              <a:t>FUTURE ENHANCEMENT</a:t>
            </a:r>
          </a:p>
        </p:txBody>
      </p:sp>
      <p:sp>
        <p:nvSpPr>
          <p:cNvPr id="22531"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In future we plan to use a more efficient encryption algorithm with 256 bit key size such as AES for data encryption.</a:t>
            </a:r>
          </a:p>
          <a:p>
            <a:pPr>
              <a:lnSpc>
                <a:spcPct val="150000"/>
              </a:lnSpc>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also plan to create a system that verify the authenticity of the users by using phone verification.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a:t>We would like to support a variety of </a:t>
            </a:r>
            <a:r>
              <a:rPr lang="en-US" sz="2400" dirty="0" smtClean="0"/>
              <a:t>security, access and usage policies </a:t>
            </a:r>
            <a:r>
              <a:rPr lang="en-US" sz="2400" dirty="0" smtClean="0"/>
              <a:t>that would </a:t>
            </a:r>
            <a:r>
              <a:rPr lang="en-US" sz="2400" dirty="0" smtClean="0"/>
              <a:t>provide the data owner even more control ove</a:t>
            </a:r>
            <a:r>
              <a:rPr lang="en-US" sz="2400" dirty="0" smtClean="0"/>
              <a:t>r the data.</a:t>
            </a:r>
            <a:endParaRPr lang="en-US" sz="24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928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0666" y="927279"/>
            <a:ext cx="9667740" cy="4572000"/>
          </a:xfrm>
        </p:spPr>
        <p:txBody>
          <a:bodyPr rtlCol="0">
            <a:normAutofit/>
          </a:bodyPr>
          <a:lstStyle/>
          <a:p>
            <a:pPr marL="0" indent="0">
              <a:buNone/>
              <a:defRPr/>
            </a:pPr>
            <a:r>
              <a:rPr lang="en-US" sz="6000" b="1" dirty="0">
                <a:latin typeface="Times New Roman" pitchFamily="18" charset="0"/>
                <a:cs typeface="Times New Roman" pitchFamily="18" charset="0"/>
              </a:rPr>
              <a:t>	</a:t>
            </a:r>
          </a:p>
          <a:p>
            <a:pPr marL="0" indent="0">
              <a:buNone/>
              <a:defRPr/>
            </a:pPr>
            <a:endParaRPr lang="en-US" sz="6000" b="1" dirty="0">
              <a:latin typeface="Times New Roman" pitchFamily="18" charset="0"/>
              <a:cs typeface="Times New Roman" pitchFamily="18" charset="0"/>
            </a:endParaRPr>
          </a:p>
          <a:p>
            <a:pPr marL="0" indent="0" algn="ctr">
              <a:buNone/>
              <a:defRPr/>
            </a:pPr>
            <a:r>
              <a:rPr lang="en-US" sz="6000" b="1" dirty="0" smtClean="0">
                <a:latin typeface="Times New Roman" pitchFamily="18" charset="0"/>
                <a:cs typeface="Times New Roman" pitchFamily="18" charset="0"/>
              </a:rPr>
              <a:t>Thank </a:t>
            </a:r>
            <a:r>
              <a:rPr lang="en-US" sz="6000" b="1" dirty="0">
                <a:latin typeface="Times New Roman" pitchFamily="18" charset="0"/>
                <a:cs typeface="Times New Roman" pitchFamily="18" charset="0"/>
              </a:rPr>
              <a:t>You !</a:t>
            </a:r>
          </a:p>
          <a:p>
            <a:pPr>
              <a:buNone/>
              <a:defRPr/>
            </a:pPr>
            <a:endParaRPr lang="en-US" sz="6000" dirty="0"/>
          </a:p>
        </p:txBody>
      </p:sp>
    </p:spTree>
    <p:extLst>
      <p:ext uri="{BB962C8B-B14F-4D97-AF65-F5344CB8AC3E}">
        <p14:creationId xmlns:p14="http://schemas.microsoft.com/office/powerpoint/2010/main" val="2696169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algn="l" eaLnBrk="1" hangingPunct="1"/>
            <a:r>
              <a:rPr lang="en-US" sz="2800" dirty="0">
                <a:latin typeface="Times New Roman" panose="02020603050405020304" pitchFamily="18" charset="0"/>
                <a:cs typeface="Times New Roman" panose="02020603050405020304" pitchFamily="18" charset="0"/>
              </a:rPr>
              <a:t>LITERATURE SURVEY-2</a:t>
            </a:r>
          </a:p>
        </p:txBody>
      </p:sp>
      <p:sp>
        <p:nvSpPr>
          <p:cNvPr id="7171" name="Content Placeholder 2"/>
          <p:cNvSpPr>
            <a:spLocks noGrp="1"/>
          </p:cNvSpPr>
          <p:nvPr>
            <p:ph idx="1"/>
          </p:nvPr>
        </p:nvSpPr>
        <p:spPr>
          <a:xfrm>
            <a:off x="838200" y="1752600"/>
            <a:ext cx="10515600" cy="5105400"/>
          </a:xfrm>
        </p:spPr>
        <p:txBody>
          <a:bodyPr/>
          <a:lstStyle/>
          <a:p>
            <a:pPr eaLnBrk="1" hangingPunct="1"/>
            <a:r>
              <a:rPr lang="en-US" dirty="0" smtClean="0">
                <a:latin typeface="Times New Roman" panose="02020603050405020304" pitchFamily="18" charset="0"/>
                <a:cs typeface="Times New Roman" panose="02020603050405020304" pitchFamily="18" charset="0"/>
              </a:rPr>
              <a:t>Reference:</a:t>
            </a:r>
            <a:r>
              <a:rPr lang="de-DE" dirty="0" smtClean="0"/>
              <a:t> </a:t>
            </a:r>
            <a:r>
              <a:rPr lang="en-IN" dirty="0" smtClean="0"/>
              <a:t> Information Accountability</a:t>
            </a:r>
            <a:endParaRPr lang="en-US" dirty="0" smtClean="0">
              <a:latin typeface="Times New Roman" panose="02020603050405020304" pitchFamily="18" charset="0"/>
              <a:cs typeface="Times New Roman" panose="02020603050405020304" pitchFamily="18" charset="0"/>
            </a:endParaRPr>
          </a:p>
          <a:p>
            <a:pPr eaLnBrk="1" hangingPunct="1"/>
            <a:r>
              <a:rPr lang="en-US" dirty="0" smtClean="0">
                <a:latin typeface="Times New Roman" panose="02020603050405020304" pitchFamily="18" charset="0"/>
                <a:cs typeface="Times New Roman" panose="02020603050405020304" pitchFamily="18" charset="0"/>
              </a:rPr>
              <a:t>Author:</a:t>
            </a:r>
            <a:r>
              <a:rPr lang="de-DE" dirty="0" smtClean="0"/>
              <a:t> D.J. Weitzner, H. Abelson, T. Berners-Lee, J. Feigen-baum, J.</a:t>
            </a:r>
            <a:r>
              <a:rPr lang="en-IN" dirty="0" err="1" smtClean="0"/>
              <a:t>Hendler</a:t>
            </a:r>
            <a:r>
              <a:rPr lang="en-IN" dirty="0" smtClean="0"/>
              <a:t>, and G.J. </a:t>
            </a:r>
            <a:r>
              <a:rPr lang="en-IN" dirty="0" err="1" smtClean="0"/>
              <a:t>Sussman</a:t>
            </a:r>
            <a:r>
              <a:rPr lang="en-IN" dirty="0" smtClean="0"/>
              <a:t>,</a:t>
            </a:r>
            <a:endParaRPr lang="en-US" dirty="0" smtClean="0">
              <a:latin typeface="Times New Roman" panose="02020603050405020304" pitchFamily="18" charset="0"/>
              <a:cs typeface="Times New Roman" panose="02020603050405020304" pitchFamily="18" charset="0"/>
            </a:endParaRPr>
          </a:p>
          <a:p>
            <a:pPr eaLnBrk="1" hangingPunct="1"/>
            <a:r>
              <a:rPr lang="en-US" dirty="0" smtClean="0">
                <a:latin typeface="Times New Roman" panose="02020603050405020304" pitchFamily="18" charset="0"/>
                <a:cs typeface="Times New Roman" panose="02020603050405020304" pitchFamily="18" charset="0"/>
              </a:rPr>
              <a:t>Publication: </a:t>
            </a:r>
            <a:r>
              <a:rPr lang="en-IN" dirty="0" smtClean="0"/>
              <a:t>vol. 51, no. 6, pp. 82-87, 2008.</a:t>
            </a:r>
            <a:endParaRPr lang="en-US" dirty="0" smtClean="0">
              <a:latin typeface="Times New Roman" panose="02020603050405020304" pitchFamily="18" charset="0"/>
              <a:cs typeface="Times New Roman" panose="02020603050405020304" pitchFamily="18" charset="0"/>
            </a:endParaRPr>
          </a:p>
          <a:p>
            <a:pPr eaLnBrk="1" hangingPunct="1"/>
            <a:r>
              <a:rPr lang="en-US" dirty="0" smtClean="0">
                <a:latin typeface="Times New Roman" panose="02020603050405020304" pitchFamily="18" charset="0"/>
                <a:cs typeface="Times New Roman" panose="02020603050405020304" pitchFamily="18" charset="0"/>
              </a:rPr>
              <a:t>Technology Used: CIA framework conducts automated logging and distributed auditing of  relevant access performed by any entity carried out at any point of time at any cloud service provider.</a:t>
            </a:r>
          </a:p>
          <a:p>
            <a:pPr lvl="1" eaLnBrk="1" hangingPunct="1">
              <a:buFont typeface="Arial" panose="020B0604020202020204" pitchFamily="34" charset="0"/>
              <a:buNone/>
            </a:pPr>
            <a:endParaRPr lang="en-US" dirty="0" smtClean="0"/>
          </a:p>
        </p:txBody>
      </p:sp>
    </p:spTree>
    <p:extLst>
      <p:ext uri="{BB962C8B-B14F-4D97-AF65-F5344CB8AC3E}">
        <p14:creationId xmlns:p14="http://schemas.microsoft.com/office/powerpoint/2010/main" val="3305334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lgn="l" eaLnBrk="1" hangingPunct="1"/>
            <a:r>
              <a:rPr lang="en-US" sz="2800" dirty="0">
                <a:latin typeface="Times New Roman" panose="02020603050405020304" pitchFamily="18" charset="0"/>
                <a:cs typeface="Times New Roman" panose="02020603050405020304" pitchFamily="18" charset="0"/>
              </a:rPr>
              <a:t>LITERATURE SURVEY-3</a:t>
            </a:r>
          </a:p>
        </p:txBody>
      </p:sp>
      <p:sp>
        <p:nvSpPr>
          <p:cNvPr id="9219" name="Content Placeholder 2"/>
          <p:cNvSpPr>
            <a:spLocks noGrp="1"/>
          </p:cNvSpPr>
          <p:nvPr>
            <p:ph idx="1"/>
          </p:nvPr>
        </p:nvSpPr>
        <p:spPr>
          <a:xfrm>
            <a:off x="838200" y="1988712"/>
            <a:ext cx="10515600" cy="5410200"/>
          </a:xfrm>
        </p:spPr>
        <p:txBody>
          <a:bodyPr/>
          <a:lstStyle/>
          <a:p>
            <a:pPr eaLnBrk="1" hangingPunct="1"/>
            <a:r>
              <a:rPr lang="en-US" dirty="0" smtClean="0">
                <a:latin typeface="Times New Roman" panose="02020603050405020304" pitchFamily="18" charset="0"/>
                <a:cs typeface="Times New Roman" panose="02020603050405020304" pitchFamily="18" charset="0"/>
              </a:rPr>
              <a:t>Reference: </a:t>
            </a:r>
            <a:r>
              <a:rPr lang="en-IN" dirty="0" smtClean="0"/>
              <a:t>Applied Cryptography: Protocols, Algorithms, and Source Code in C. </a:t>
            </a:r>
          </a:p>
          <a:p>
            <a:pPr eaLnBrk="1" hangingPunct="1"/>
            <a:r>
              <a:rPr lang="en-US" dirty="0" smtClean="0">
                <a:latin typeface="Times New Roman" panose="02020603050405020304" pitchFamily="18" charset="0"/>
                <a:cs typeface="Times New Roman" panose="02020603050405020304" pitchFamily="18" charset="0"/>
              </a:rPr>
              <a:t>Author:</a:t>
            </a:r>
            <a:r>
              <a:rPr lang="en-IN" dirty="0" smtClean="0"/>
              <a:t> B. </a:t>
            </a:r>
            <a:r>
              <a:rPr lang="en-IN" dirty="0" err="1" smtClean="0"/>
              <a:t>Schneier</a:t>
            </a:r>
            <a:endParaRPr lang="en-US" dirty="0" smtClean="0">
              <a:latin typeface="Times New Roman" panose="02020603050405020304" pitchFamily="18" charset="0"/>
              <a:cs typeface="Times New Roman" panose="02020603050405020304" pitchFamily="18" charset="0"/>
            </a:endParaRPr>
          </a:p>
          <a:p>
            <a:pPr eaLnBrk="1" hangingPunct="1"/>
            <a:r>
              <a:rPr lang="en-US" dirty="0" smtClean="0">
                <a:latin typeface="Times New Roman" panose="02020603050405020304" pitchFamily="18" charset="0"/>
                <a:cs typeface="Times New Roman" panose="02020603050405020304" pitchFamily="18" charset="0"/>
              </a:rPr>
              <a:t>Publication:</a:t>
            </a:r>
            <a:r>
              <a:rPr lang="en-IN" dirty="0" smtClean="0"/>
              <a:t>John Wiley &amp; Sons, 1993.</a:t>
            </a:r>
            <a:endParaRPr lang="en-US" dirty="0" smtClean="0">
              <a:latin typeface="Times New Roman" panose="02020603050405020304" pitchFamily="18" charset="0"/>
              <a:cs typeface="Times New Roman" panose="02020603050405020304" pitchFamily="18" charset="0"/>
            </a:endParaRPr>
          </a:p>
          <a:p>
            <a:pPr eaLnBrk="1" hangingPunct="1"/>
            <a:r>
              <a:rPr lang="en-US" dirty="0" smtClean="0">
                <a:latin typeface="Times New Roman" panose="02020603050405020304" pitchFamily="18" charset="0"/>
                <a:cs typeface="Times New Roman" panose="02020603050405020304" pitchFamily="18" charset="0"/>
              </a:rPr>
              <a:t>Technology Used: Log record generation:</a:t>
            </a:r>
          </a:p>
          <a:p>
            <a:pPr eaLnBrk="1" hangingPunct="1">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Log records are generated by the logger component. Logging occurs when there is some kind of access to the data. Log files are merged together and sent to the appropriate owner.</a:t>
            </a:r>
          </a:p>
          <a:p>
            <a:pPr eaLnBrk="1" hangingPunct="1">
              <a:buFont typeface="Arial" panose="020B0604020202020204" pitchFamily="34" charset="0"/>
              <a:buNone/>
            </a:pPr>
            <a:endParaRPr lang="en-US" dirty="0" smtClean="0">
              <a:latin typeface="Times New Roman" panose="02020603050405020304" pitchFamily="18" charset="0"/>
              <a:cs typeface="Times New Roman" panose="02020603050405020304" pitchFamily="18" charset="0"/>
            </a:endParaRPr>
          </a:p>
          <a:p>
            <a:pPr lvl="1" eaLnBrk="1" hangingPunct="1"/>
            <a:endParaRPr lang="en-US" dirty="0" smtClean="0"/>
          </a:p>
        </p:txBody>
      </p:sp>
    </p:spTree>
    <p:extLst>
      <p:ext uri="{BB962C8B-B14F-4D97-AF65-F5344CB8AC3E}">
        <p14:creationId xmlns:p14="http://schemas.microsoft.com/office/powerpoint/2010/main" val="18640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algn="l" eaLnBrk="1" hangingPunct="1"/>
            <a:r>
              <a:rPr lang="en-US" sz="2800" dirty="0">
                <a:latin typeface="Times New Roman" panose="02020603050405020304" pitchFamily="18" charset="0"/>
                <a:cs typeface="Times New Roman" panose="02020603050405020304" pitchFamily="18" charset="0"/>
              </a:rPr>
              <a:t>LITERATURE </a:t>
            </a:r>
            <a:r>
              <a:rPr lang="en-US" sz="2800" dirty="0" smtClean="0">
                <a:latin typeface="Times New Roman" panose="02020603050405020304" pitchFamily="18" charset="0"/>
                <a:cs typeface="Times New Roman" panose="02020603050405020304" pitchFamily="18" charset="0"/>
              </a:rPr>
              <a:t>SURVEY-4</a:t>
            </a:r>
            <a:endParaRPr lang="en-US" sz="2800" dirty="0">
              <a:latin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a:xfrm>
            <a:off x="838200" y="1825625"/>
            <a:ext cx="10515600" cy="4351338"/>
          </a:xfrm>
        </p:spPr>
        <p:txBody>
          <a:bodyPr/>
          <a:lstStyle/>
          <a:p>
            <a:pPr eaLnBrk="1" hangingPunct="1"/>
            <a:r>
              <a:rPr lang="en-US" dirty="0" smtClean="0"/>
              <a:t>Reference:</a:t>
            </a:r>
            <a:r>
              <a:rPr lang="en-IN" dirty="0" smtClean="0"/>
              <a:t> Location Systems for Ubiquitous Computing</a:t>
            </a:r>
          </a:p>
          <a:p>
            <a:pPr eaLnBrk="1" hangingPunct="1"/>
            <a:r>
              <a:rPr lang="en-US" dirty="0" smtClean="0"/>
              <a:t>Author: </a:t>
            </a:r>
            <a:r>
              <a:rPr lang="en-IN" dirty="0" smtClean="0"/>
              <a:t>J. Hightower and G. </a:t>
            </a:r>
            <a:r>
              <a:rPr lang="en-IN" dirty="0" err="1" smtClean="0"/>
              <a:t>Borriello</a:t>
            </a:r>
            <a:endParaRPr lang="en-US" dirty="0" smtClean="0"/>
          </a:p>
          <a:p>
            <a:pPr eaLnBrk="1" hangingPunct="1"/>
            <a:r>
              <a:rPr lang="en-US" dirty="0" smtClean="0"/>
              <a:t>Publication: </a:t>
            </a:r>
            <a:r>
              <a:rPr lang="en-IN" dirty="0" smtClean="0"/>
              <a:t>Computer, vol. 34, no. 8, pp. 57-66, Aug. 2001.</a:t>
            </a:r>
            <a:endParaRPr lang="en-US" dirty="0" smtClean="0"/>
          </a:p>
          <a:p>
            <a:pPr eaLnBrk="1" hangingPunct="1"/>
            <a:r>
              <a:rPr lang="en-US" dirty="0" smtClean="0"/>
              <a:t>Technology Used: </a:t>
            </a:r>
            <a:r>
              <a:rPr lang="en-US" dirty="0" smtClean="0">
                <a:latin typeface="Times New Roman" panose="02020603050405020304" pitchFamily="18" charset="0"/>
                <a:cs typeface="Times New Roman" panose="02020603050405020304" pitchFamily="18" charset="0"/>
              </a:rPr>
              <a:t>To ensure correctness of log records we verify access time, location as well as actions.</a:t>
            </a:r>
          </a:p>
          <a:p>
            <a:pPr eaLnBrk="1" hangingPunct="1"/>
            <a:endParaRPr lang="en-IN"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IN" dirty="0" smtClean="0"/>
          </a:p>
        </p:txBody>
      </p:sp>
    </p:spTree>
    <p:extLst>
      <p:ext uri="{BB962C8B-B14F-4D97-AF65-F5344CB8AC3E}">
        <p14:creationId xmlns:p14="http://schemas.microsoft.com/office/powerpoint/2010/main" val="391962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gn="l"/>
            <a:r>
              <a:rPr lang="en-US" sz="3200" dirty="0" smtClean="0">
                <a:latin typeface="Times New Roman" panose="02020603050405020304" pitchFamily="18" charset="0"/>
                <a:cs typeface="Times New Roman" panose="02020603050405020304" pitchFamily="18" charset="0"/>
              </a:rPr>
              <a:t>EXISTING SYSTEM</a:t>
            </a:r>
            <a:endParaRPr lang="en-US" sz="32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rtlCol="0">
            <a:normAutofit/>
          </a:bodyPr>
          <a:lstStyle/>
          <a:p>
            <a:pPr marL="0" indent="0">
              <a:lnSpc>
                <a:spcPct val="150000"/>
              </a:lnSpc>
              <a:buNone/>
              <a:defRPr/>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onventional </a:t>
            </a:r>
            <a:r>
              <a:rPr lang="en-US" dirty="0">
                <a:latin typeface="Times New Roman" panose="02020603050405020304" pitchFamily="18" charset="0"/>
                <a:cs typeface="Times New Roman" panose="02020603050405020304" pitchFamily="18" charset="0"/>
              </a:rPr>
              <a:t>access control approaches </a:t>
            </a:r>
            <a:r>
              <a:rPr lang="en-US" dirty="0" smtClean="0">
                <a:latin typeface="Times New Roman" panose="02020603050405020304" pitchFamily="18" charset="0"/>
                <a:cs typeface="Times New Roman" panose="02020603050405020304" pitchFamily="18" charset="0"/>
              </a:rPr>
              <a:t>are not suitable because :</a:t>
            </a:r>
          </a:p>
          <a:p>
            <a:pPr>
              <a:lnSpc>
                <a:spcPct val="150000"/>
              </a:lnSpc>
              <a:defRPr/>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ata </a:t>
            </a:r>
            <a:r>
              <a:rPr lang="en-US" dirty="0">
                <a:latin typeface="Times New Roman" panose="02020603050405020304" pitchFamily="18" charset="0"/>
                <a:cs typeface="Times New Roman" panose="02020603050405020304" pitchFamily="18" charset="0"/>
              </a:rPr>
              <a:t>can be outsourced by the </a:t>
            </a:r>
            <a:r>
              <a:rPr lang="en-US" dirty="0" smtClean="0">
                <a:latin typeface="Times New Roman" panose="02020603050405020304" pitchFamily="18" charset="0"/>
                <a:cs typeface="Times New Roman" panose="02020603050405020304" pitchFamily="18" charset="0"/>
              </a:rPr>
              <a:t>CSP to </a:t>
            </a:r>
            <a:r>
              <a:rPr lang="en-US" dirty="0">
                <a:latin typeface="Times New Roman" panose="02020603050405020304" pitchFamily="18" charset="0"/>
                <a:cs typeface="Times New Roman" panose="02020603050405020304" pitchFamily="18" charset="0"/>
              </a:rPr>
              <a:t>other entities in </a:t>
            </a:r>
            <a:r>
              <a:rPr lang="en-US" dirty="0" smtClean="0">
                <a:latin typeface="Times New Roman" panose="02020603050405020304" pitchFamily="18" charset="0"/>
                <a:cs typeface="Times New Roman" panose="02020603050405020304" pitchFamily="18" charset="0"/>
              </a:rPr>
              <a:t>the cloud </a:t>
            </a:r>
            <a:r>
              <a:rPr lang="en-US" dirty="0">
                <a:latin typeface="Times New Roman" panose="02020603050405020304" pitchFamily="18" charset="0"/>
                <a:cs typeface="Times New Roman" panose="02020603050405020304" pitchFamily="18" charset="0"/>
              </a:rPr>
              <a:t>entities can also delegate the tasks to others, and so </a:t>
            </a:r>
            <a:r>
              <a:rPr lang="en-US" dirty="0" smtClean="0">
                <a:latin typeface="Times New Roman" panose="02020603050405020304" pitchFamily="18" charset="0"/>
                <a:cs typeface="Times New Roman" panose="02020603050405020304" pitchFamily="18" charset="0"/>
              </a:rPr>
              <a:t>on.</a:t>
            </a:r>
          </a:p>
          <a:p>
            <a:pPr>
              <a:lnSpc>
                <a:spcPct val="150000"/>
              </a:lnSpc>
              <a:defRPr/>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ata </a:t>
            </a:r>
            <a:r>
              <a:rPr lang="en-US" dirty="0">
                <a:latin typeface="Times New Roman" panose="02020603050405020304" pitchFamily="18" charset="0"/>
                <a:cs typeface="Times New Roman" panose="02020603050405020304" pitchFamily="18" charset="0"/>
              </a:rPr>
              <a:t>handling in the cloud </a:t>
            </a:r>
            <a:r>
              <a:rPr lang="en-US" dirty="0" smtClean="0">
                <a:latin typeface="Times New Roman" panose="02020603050405020304" pitchFamily="18" charset="0"/>
                <a:cs typeface="Times New Roman" panose="02020603050405020304" pitchFamily="18" charset="0"/>
              </a:rPr>
              <a:t>goes through </a:t>
            </a:r>
            <a:r>
              <a:rPr lang="en-US" dirty="0">
                <a:latin typeface="Times New Roman" panose="02020603050405020304" pitchFamily="18" charset="0"/>
                <a:cs typeface="Times New Roman" panose="02020603050405020304" pitchFamily="18" charset="0"/>
              </a:rPr>
              <a:t>a complex and dynamic hierarchical service </a:t>
            </a:r>
            <a:r>
              <a:rPr lang="en-US" dirty="0" smtClean="0">
                <a:latin typeface="Times New Roman" panose="02020603050405020304" pitchFamily="18" charset="0"/>
                <a:cs typeface="Times New Roman" panose="02020603050405020304" pitchFamily="18" charset="0"/>
              </a:rPr>
              <a:t>chain.</a:t>
            </a:r>
          </a:p>
          <a:p>
            <a:pPr>
              <a:lnSpc>
                <a:spcPct val="150000"/>
              </a:lnSpc>
              <a:defRPr/>
            </a:pPr>
            <a:r>
              <a:rPr lang="en-US" dirty="0" smtClean="0">
                <a:latin typeface="Times New Roman" panose="02020603050405020304" pitchFamily="18" charset="0"/>
                <a:cs typeface="Times New Roman" panose="02020603050405020304" pitchFamily="18" charset="0"/>
              </a:rPr>
              <a:t>Service level agreement may or may not be honored.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662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pPr algn="l"/>
            <a:r>
              <a:rPr lang="en-US" sz="3200" dirty="0" smtClean="0">
                <a:latin typeface="Times New Roman" panose="02020603050405020304" pitchFamily="18" charset="0"/>
                <a:cs typeface="Times New Roman" panose="02020603050405020304" pitchFamily="18" charset="0"/>
              </a:rPr>
              <a:t>PROPOSED SYSTEM </a:t>
            </a:r>
            <a:endParaRPr lang="en-US" sz="3200" dirty="0" smtClean="0">
              <a:latin typeface="Times New Roman" panose="02020603050405020304" pitchFamily="18" charset="0"/>
              <a:cs typeface="Times New Roman" panose="02020603050405020304" pitchFamily="18" charset="0"/>
            </a:endParaRPr>
          </a:p>
        </p:txBody>
      </p:sp>
      <p:sp>
        <p:nvSpPr>
          <p:cNvPr id="5123" name="Content Placeholder 2"/>
          <p:cNvSpPr>
            <a:spLocks noGrp="1"/>
          </p:cNvSpPr>
          <p:nvPr>
            <p:ph idx="1"/>
          </p:nvPr>
        </p:nvSpPr>
        <p:spPr/>
        <p:txBody>
          <a:bodyPr/>
          <a:lstStyle/>
          <a:p>
            <a:pPr>
              <a:lnSpc>
                <a:spcPct val="150000"/>
              </a:lnSpc>
            </a:pPr>
            <a:r>
              <a:rPr lang="en-US" dirty="0" smtClean="0">
                <a:latin typeface="Times New Roman" panose="02020603050405020304" pitchFamily="18" charset="0"/>
                <a:cs typeface="Times New Roman" panose="02020603050405020304" pitchFamily="18" charset="0"/>
              </a:rPr>
              <a:t>Cloud Information Accountability (CIA) framework</a:t>
            </a:r>
          </a:p>
          <a:p>
            <a:pPr>
              <a:lnSpc>
                <a:spcPct val="150000"/>
              </a:lnSpc>
            </a:pPr>
            <a:r>
              <a:rPr lang="en-US" dirty="0" smtClean="0">
                <a:latin typeface="Times New Roman" panose="02020603050405020304" pitchFamily="18" charset="0"/>
                <a:cs typeface="Times New Roman" panose="02020603050405020304" pitchFamily="18" charset="0"/>
              </a:rPr>
              <a:t>Provides end-to-end accountability in a highly distributed fashion.</a:t>
            </a:r>
          </a:p>
          <a:p>
            <a:pPr>
              <a:lnSpc>
                <a:spcPct val="150000"/>
              </a:lnSpc>
            </a:pPr>
            <a:r>
              <a:rPr lang="en-US" dirty="0" smtClean="0">
                <a:latin typeface="Times New Roman" panose="02020603050405020304" pitchFamily="18" charset="0"/>
                <a:cs typeface="Times New Roman" panose="02020603050405020304" pitchFamily="18" charset="0"/>
              </a:rPr>
              <a:t>Lightweight and powerful accountability that combines aspects of access control, usage control and authentication.</a:t>
            </a:r>
          </a:p>
          <a:p>
            <a:pPr>
              <a:lnSpc>
                <a:spcPct val="150000"/>
              </a:lnSpc>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nables the data owner to audit even those copies of their data that were made without their knowledge.</a:t>
            </a:r>
          </a:p>
        </p:txBody>
      </p:sp>
    </p:spTree>
    <p:extLst>
      <p:ext uri="{BB962C8B-B14F-4D97-AF65-F5344CB8AC3E}">
        <p14:creationId xmlns:p14="http://schemas.microsoft.com/office/powerpoint/2010/main" val="954882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265"/>
            <a:ext cx="10515600" cy="1325563"/>
          </a:xfrm>
        </p:spPr>
        <p:txBody>
          <a:bodyPr>
            <a:normAutofit/>
          </a:bodyPr>
          <a:lstStyle/>
          <a:p>
            <a:r>
              <a:rPr lang="en-IN" sz="3200" dirty="0" smtClean="0">
                <a:latin typeface="Times New Roman" panose="02020603050405020304" pitchFamily="18" charset="0"/>
                <a:cs typeface="Times New Roman" panose="02020603050405020304" pitchFamily="18" charset="0"/>
              </a:rPr>
              <a:t>SYSTEM REQUIREMENTS </a:t>
            </a:r>
            <a:r>
              <a:rPr lang="en-IN" sz="3600" dirty="0" smtClean="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6828"/>
            <a:ext cx="10515600" cy="4670135"/>
          </a:xfrm>
        </p:spPr>
        <p:txBody>
          <a:bodyPr>
            <a:normAutofit/>
          </a:bodyPr>
          <a:lstStyle/>
          <a:p>
            <a:pPr marL="0" indent="0">
              <a:buNone/>
            </a:pPr>
            <a:r>
              <a:rPr lang="en-US" b="1" dirty="0" smtClean="0"/>
              <a:t>HARDWARE SPECIFICATION</a:t>
            </a:r>
          </a:p>
          <a:p>
            <a:pPr marL="0" indent="0">
              <a:buNone/>
            </a:pPr>
            <a:r>
              <a:rPr lang="en-US" dirty="0" smtClean="0"/>
              <a:t> </a:t>
            </a:r>
            <a:endParaRPr lang="en-IN" dirty="0" smtClean="0"/>
          </a:p>
          <a:p>
            <a:pPr lvl="0"/>
            <a:r>
              <a:rPr lang="en-US" dirty="0" smtClean="0"/>
              <a:t>Processor               </a:t>
            </a:r>
            <a:r>
              <a:rPr lang="en-US" dirty="0"/>
              <a:t>	</a:t>
            </a:r>
            <a:r>
              <a:rPr lang="en-US" dirty="0" smtClean="0"/>
              <a:t>-   </a:t>
            </a:r>
            <a:r>
              <a:rPr lang="en-US" dirty="0"/>
              <a:t>	I</a:t>
            </a:r>
            <a:r>
              <a:rPr lang="en-US" dirty="0" smtClean="0"/>
              <a:t>ntel Dual Core </a:t>
            </a:r>
          </a:p>
          <a:p>
            <a:pPr lvl="0"/>
            <a:r>
              <a:rPr lang="en-US" dirty="0" smtClean="0"/>
              <a:t>Speed                         </a:t>
            </a:r>
            <a:r>
              <a:rPr lang="en-US" dirty="0"/>
              <a:t>	-    	</a:t>
            </a:r>
            <a:r>
              <a:rPr lang="en-US" dirty="0" smtClean="0"/>
              <a:t>1.70 </a:t>
            </a:r>
            <a:r>
              <a:rPr lang="en-US" dirty="0"/>
              <a:t>GHz</a:t>
            </a:r>
            <a:endParaRPr lang="en-IN" dirty="0"/>
          </a:p>
          <a:p>
            <a:r>
              <a:rPr lang="en-US" dirty="0"/>
              <a:t>RAM                           	-    	</a:t>
            </a:r>
            <a:r>
              <a:rPr lang="en-US" dirty="0" smtClean="0"/>
              <a:t>1 GB</a:t>
            </a:r>
            <a:endParaRPr lang="en-IN" dirty="0"/>
          </a:p>
          <a:p>
            <a:r>
              <a:rPr lang="en-US" dirty="0"/>
              <a:t>Hard Disk                  	-   	</a:t>
            </a:r>
            <a:r>
              <a:rPr lang="en-US" dirty="0" smtClean="0"/>
              <a:t>160 </a:t>
            </a:r>
            <a:r>
              <a:rPr lang="en-US" dirty="0"/>
              <a:t>GB</a:t>
            </a:r>
            <a:endParaRPr lang="en-IN" dirty="0"/>
          </a:p>
          <a:p>
            <a:r>
              <a:rPr lang="en-US" dirty="0"/>
              <a:t>Key Board                     	-    	Standard </a:t>
            </a:r>
            <a:r>
              <a:rPr lang="en-US" dirty="0" smtClean="0"/>
              <a:t>Qwerty </a:t>
            </a:r>
            <a:r>
              <a:rPr lang="en-US" dirty="0"/>
              <a:t>Keyboard</a:t>
            </a:r>
            <a:endParaRPr lang="en-IN" dirty="0"/>
          </a:p>
          <a:p>
            <a:r>
              <a:rPr lang="en-US" dirty="0"/>
              <a:t>Mouse                            	-   	</a:t>
            </a:r>
            <a:r>
              <a:rPr lang="en-IN" dirty="0" smtClean="0"/>
              <a:t>Optical Mouse</a:t>
            </a:r>
            <a:endParaRPr lang="en-IN" dirty="0"/>
          </a:p>
          <a:p>
            <a:r>
              <a:rPr lang="en-US" dirty="0"/>
              <a:t>Monitor                         	-    	</a:t>
            </a:r>
            <a:r>
              <a:rPr lang="en-US" dirty="0" smtClean="0"/>
              <a:t>15’’ CRT</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864375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789</Words>
  <Application>Microsoft Office PowerPoint</Application>
  <PresentationFormat>Widescreen</PresentationFormat>
  <Paragraphs>128</Paragraphs>
  <Slides>31</Slides>
  <Notes>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Adobe Garamond Pro</vt:lpstr>
      <vt:lpstr>Arial</vt:lpstr>
      <vt:lpstr>Calibri</vt:lpstr>
      <vt:lpstr>Calibri Light</vt:lpstr>
      <vt:lpstr>Times New Roman</vt:lpstr>
      <vt:lpstr>Office Theme</vt:lpstr>
      <vt:lpstr>Cloud Information Accountability Framework for data sharing                                                                                                    </vt:lpstr>
      <vt:lpstr>ABSTRACT</vt:lpstr>
      <vt:lpstr>LITERATURE SURVEY-1</vt:lpstr>
      <vt:lpstr>LITERATURE SURVEY-2</vt:lpstr>
      <vt:lpstr>LITERATURE SURVEY-3</vt:lpstr>
      <vt:lpstr>LITERATURE SURVEY-4</vt:lpstr>
      <vt:lpstr>EXISTING SYSTEM</vt:lpstr>
      <vt:lpstr>PROPOSED SYSTEM </vt:lpstr>
      <vt:lpstr>SYSTEM REQUIREMENTS : </vt:lpstr>
      <vt:lpstr>PowerPoint Presentation</vt:lpstr>
      <vt:lpstr>SYSTEM ARCHITECTURE</vt:lpstr>
      <vt:lpstr>MODULES</vt:lpstr>
      <vt:lpstr>MODULE DESCRIPTION</vt:lpstr>
      <vt:lpstr>PowerPoint Presentation</vt:lpstr>
      <vt:lpstr>CHARACTERISTICS OF LOGS</vt:lpstr>
      <vt:lpstr>DES Algorithm</vt:lpstr>
      <vt:lpstr>PowerPoint Presentation</vt:lpstr>
      <vt:lpstr>Push/Pull mode of log retrieval</vt:lpstr>
      <vt:lpstr>Shell Scripts</vt:lpstr>
      <vt:lpstr>SCREENSHOTS:</vt:lpstr>
      <vt:lpstr>CIA Framework login screen</vt:lpstr>
      <vt:lpstr>Request CIA to grant upload/download authorization</vt:lpstr>
      <vt:lpstr>List of requests in the CIA</vt:lpstr>
      <vt:lpstr>Uploaded files </vt:lpstr>
      <vt:lpstr>Payment screen</vt:lpstr>
      <vt:lpstr>File download after entering file key</vt:lpstr>
      <vt:lpstr>Encrypted file stored in the cloud server</vt:lpstr>
      <vt:lpstr>Logs received by the data owner as email </vt:lpstr>
      <vt:lpstr>CONCLUSION</vt:lpstr>
      <vt:lpstr>FUTURE ENHANCEMENT</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Accountability Framework for data sharing in the cloud                                                                                                    Final Project Review</dc:title>
  <dc:creator>Yogeshwaran .</dc:creator>
  <cp:lastModifiedBy>Yogeshwaran .</cp:lastModifiedBy>
  <cp:revision>44</cp:revision>
  <dcterms:created xsi:type="dcterms:W3CDTF">2013-04-07T11:00:56Z</dcterms:created>
  <dcterms:modified xsi:type="dcterms:W3CDTF">2013-04-25T17:44:12Z</dcterms:modified>
</cp:coreProperties>
</file>