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70" r:id="rId4"/>
    <p:sldId id="257" r:id="rId5"/>
    <p:sldId id="276" r:id="rId6"/>
    <p:sldId id="275" r:id="rId7"/>
    <p:sldId id="271" r:id="rId8"/>
    <p:sldId id="272" r:id="rId9"/>
    <p:sldId id="273" r:id="rId10"/>
    <p:sldId id="274" r:id="rId11"/>
    <p:sldId id="260" r:id="rId12"/>
    <p:sldId id="261" r:id="rId13"/>
    <p:sldId id="262" r:id="rId14"/>
    <p:sldId id="263" r:id="rId15"/>
    <p:sldId id="267" r:id="rId16"/>
    <p:sldId id="265" r:id="rId17"/>
    <p:sldId id="266" r:id="rId18"/>
    <p:sldId id="268"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232A"/>
    <a:srgbClr val="EDF1F0"/>
    <a:srgbClr val="59C8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77" autoAdjust="0"/>
    <p:restoredTop sz="94660"/>
  </p:normalViewPr>
  <p:slideViewPr>
    <p:cSldViewPr snapToGrid="0">
      <p:cViewPr varScale="1">
        <p:scale>
          <a:sx n="85" d="100"/>
          <a:sy n="85" d="100"/>
        </p:scale>
        <p:origin x="226"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E8160-0F8A-1007-5545-63FC592A89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F1EE85-04D5-AF0B-D81D-2516A29CB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DF8E9B-A1A0-7C4E-96E0-C292AA2BFC0F}"/>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A5EA40B8-FC56-B431-3DB9-97AD3A70F5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DEBC87-415F-C287-1238-BD281AFFE69A}"/>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6086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86259-E3A5-70C3-1BA9-D947B813EE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0634F-70D2-7D13-3C72-F0913CFA00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CF7F1A-B981-0A96-3AE0-549E9F10B290}"/>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47BA8B1F-9A1F-FFC8-6983-7FE9C85359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327A95-EB04-12C7-5891-F4897EC22367}"/>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337026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DD267C-03A6-ED9F-F512-88422587DD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29577D-4A47-699E-1086-06806134926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5DC434-159E-241A-DDFA-F5EE8CA62632}"/>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81AD4BF-F25B-3302-7C25-6836F620D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F6E4C-3AF0-C553-05BD-E47DBA895541}"/>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53721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0518A-2661-5BDA-2E97-366F7DF00C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645482-8B39-0A61-A629-3D579647086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30EE27-557E-4BE2-FEE0-C1873AAE3A21}"/>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19FD2BCF-885E-DCE1-F5F8-37A83EE46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EACF87-5B4E-FE94-F65F-856EB6C1F764}"/>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40801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CCE06-FFAC-6207-DEFF-A59A87E360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552ECF8-D90E-D47A-50FD-6A72E059C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BCD33C-5606-A4D8-DD75-C3AB10A45288}"/>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E83EC478-BCE6-4064-4B4B-69213A3EE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623BC8-AE58-3BCE-963F-1B551800A618}"/>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7323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F5EEA-7B5F-9F8D-CB36-442ACEAA37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430B6D-0D12-1648-58D0-82D4EE9413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E02250-883E-9879-17A6-9F4554F119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CDD5208-7F15-F6D2-A7C5-538F81A1953B}"/>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AE238D10-8CF3-F474-7493-5D4D6F4E8F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1A44D1-BBD7-AA9D-5388-114DDA4CB334}"/>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389679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930A0-F520-7383-0F00-5F2B9C5F709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091F21-3518-B173-E29F-6706F0C8F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07448C5-95AF-C697-3C44-CFF52173249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1395AC4-24CB-7A58-04F4-EC284E45B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EB269EA-6A6B-4C46-37B3-07BA6BF630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3A9CA6-5D16-A093-40D4-DBABAE73C8B5}"/>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027734ED-E7BC-8E30-3BF3-A9C79CE602C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94963D-5F23-0A2A-CDC8-752758B4C80B}"/>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72668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2FFE0-C10B-AE08-0EB2-70BC927BF6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82BDF5-AAFF-E818-B94D-5716D93EA8B8}"/>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ADF45202-93A5-6E8A-307F-B4F8FE659D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64E32B-AE15-1D3A-BD0B-E3D6562DCC83}"/>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41376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FF6151-4A50-F46C-F80B-377D57B9DA62}"/>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46D07511-F770-B91B-7C8A-96162A224D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D074C2A-1F60-AB9F-3609-F7BA91125FA4}"/>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6520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F5CF3-20AF-6A4C-4EA0-972C01EDBC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770A15-9B59-7C9F-E626-D5DAC103AA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168354-2B2C-653A-96F2-B7E1FDBB6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3ABAFB-EC29-A90B-54E6-9D702AC66CC9}"/>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08F731F5-1CFC-E193-B196-A08CD7BEBA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9AE2EE-EBC6-24C8-3108-7CEDB0519B1D}"/>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406398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BCEC3-6FA6-0366-7013-CC15BB993B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8318EE-AA34-2E9C-4AAE-DDA341861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C97F97-3AF4-A0F1-0A3C-E4C88154E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DBCEB3-6F18-757B-4238-73458C09E642}"/>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93B5CA1F-78CB-B0D8-CC14-DEB0A8A643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430F32-A98E-1D66-AC5F-B894F1AABBF1}"/>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271137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8AC699-0A23-B9EE-3EE6-FE1814CB31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21637D-21EF-67FB-4E1E-FE8770106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EC803F-E109-2F02-6ACD-B7E30EA95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F66EA34-EE49-1691-0251-51AF41AE2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FA8A2C-A33D-4B09-13BD-D86E78DB4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81978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91895F4-FAEA-F6E9-B79C-D361CFEB5B48}"/>
              </a:ext>
            </a:extLst>
          </p:cNvPr>
          <p:cNvSpPr/>
          <p:nvPr/>
        </p:nvSpPr>
        <p:spPr>
          <a:xfrm>
            <a:off x="0" y="-156030"/>
            <a:ext cx="12192000" cy="7014029"/>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a:extLst>
              <a:ext uri="{FF2B5EF4-FFF2-40B4-BE49-F238E27FC236}">
                <a16:creationId xmlns:a16="http://schemas.microsoft.com/office/drawing/2014/main" id="{0AE8EF6A-C0F0-9E0D-7411-D9ED656C7ADB}"/>
              </a:ext>
            </a:extLst>
          </p:cNvPr>
          <p:cNvSpPr>
            <a:spLocks noGrp="1"/>
          </p:cNvSpPr>
          <p:nvPr>
            <p:ph type="ctrTitle"/>
          </p:nvPr>
        </p:nvSpPr>
        <p:spPr>
          <a:xfrm>
            <a:off x="-1" y="979721"/>
            <a:ext cx="12191999" cy="1872343"/>
          </a:xfrm>
        </p:spPr>
        <p:txBody>
          <a:bodyPr>
            <a:normAutofit/>
          </a:bodyPr>
          <a:lstStyle/>
          <a:p>
            <a:r>
              <a:rPr lang="en-US" altLang="zh-CN" sz="4400" dirty="0">
                <a:solidFill>
                  <a:srgbClr val="A9232A"/>
                </a:solidFill>
                <a:effectLst/>
                <a:latin typeface="Leelawadee UI" panose="020B0502040204020203" pitchFamily="34" charset="-34"/>
                <a:cs typeface="Leelawadee UI" panose="020B0502040204020203" pitchFamily="34" charset="-34"/>
              </a:rPr>
              <a:t>Online Education </a:t>
            </a:r>
            <a:r>
              <a:rPr lang="en-US" altLang="zh-CN" sz="4400" dirty="0">
                <a:solidFill>
                  <a:srgbClr val="A9232A"/>
                </a:solidFill>
                <a:latin typeface="Leelawadee UI" panose="020B0502040204020203" pitchFamily="34" charset="-34"/>
                <a:cs typeface="Leelawadee UI" panose="020B0502040204020203" pitchFamily="34" charset="-34"/>
              </a:rPr>
              <a:t>D</a:t>
            </a:r>
            <a:r>
              <a:rPr lang="en-US" altLang="zh-CN" sz="4400" dirty="0">
                <a:solidFill>
                  <a:srgbClr val="A9232A"/>
                </a:solidFill>
                <a:effectLst/>
                <a:latin typeface="Leelawadee UI" panose="020B0502040204020203" pitchFamily="34" charset="-34"/>
                <a:cs typeface="Leelawadee UI" panose="020B0502040204020203" pitchFamily="34" charset="-34"/>
              </a:rPr>
              <a:t>ata </a:t>
            </a:r>
            <a:r>
              <a:rPr lang="en-US" altLang="zh-CN" sz="4400" dirty="0">
                <a:solidFill>
                  <a:srgbClr val="A9232A"/>
                </a:solidFill>
                <a:latin typeface="Leelawadee UI" panose="020B0502040204020203" pitchFamily="34" charset="-34"/>
                <a:cs typeface="Leelawadee UI" panose="020B0502040204020203" pitchFamily="34" charset="-34"/>
              </a:rPr>
              <a:t>A</a:t>
            </a:r>
            <a:r>
              <a:rPr lang="en-US" altLang="zh-CN" sz="4400" dirty="0">
                <a:solidFill>
                  <a:srgbClr val="A9232A"/>
                </a:solidFill>
                <a:effectLst/>
                <a:latin typeface="Leelawadee UI" panose="020B0502040204020203" pitchFamily="34" charset="-34"/>
                <a:cs typeface="Leelawadee UI" panose="020B0502040204020203" pitchFamily="34" charset="-34"/>
              </a:rPr>
              <a:t>nalysis and Forecast</a:t>
            </a:r>
            <a:br>
              <a:rPr lang="en-US" altLang="zh-CN" sz="4400" dirty="0">
                <a:solidFill>
                  <a:srgbClr val="A9232A"/>
                </a:solidFill>
                <a:effectLst/>
                <a:latin typeface="Leelawadee UI" panose="020B0502040204020203" pitchFamily="34" charset="-34"/>
                <a:cs typeface="Leelawadee UI" panose="020B0502040204020203" pitchFamily="34" charset="-34"/>
              </a:rPr>
            </a:br>
            <a:endParaRPr lang="zh-CN" altLang="en-US" sz="8000" dirty="0">
              <a:solidFill>
                <a:srgbClr val="A9232A"/>
              </a:solidFill>
            </a:endParaRPr>
          </a:p>
        </p:txBody>
      </p:sp>
      <p:sp>
        <p:nvSpPr>
          <p:cNvPr id="5" name="副标题 4">
            <a:extLst>
              <a:ext uri="{FF2B5EF4-FFF2-40B4-BE49-F238E27FC236}">
                <a16:creationId xmlns:a16="http://schemas.microsoft.com/office/drawing/2014/main" id="{EF8B4E2F-6283-5D26-E585-511811B68E46}"/>
              </a:ext>
            </a:extLst>
          </p:cNvPr>
          <p:cNvSpPr>
            <a:spLocks noGrp="1"/>
          </p:cNvSpPr>
          <p:nvPr>
            <p:ph type="subTitle" idx="1"/>
          </p:nvPr>
        </p:nvSpPr>
        <p:spPr>
          <a:xfrm>
            <a:off x="-3" y="2524365"/>
            <a:ext cx="12191998" cy="871977"/>
          </a:xfrm>
        </p:spPr>
        <p:txBody>
          <a:bodyPr>
            <a:normAutofit/>
          </a:bodyPr>
          <a:lstStyle/>
          <a:p>
            <a:r>
              <a:rPr lang="en-US" altLang="zh-CN" sz="4800" dirty="0">
                <a:solidFill>
                  <a:srgbClr val="EDF1F0"/>
                </a:solidFill>
                <a:latin typeface="Book Antiqua" panose="02040602050305030304" pitchFamily="18" charset="0"/>
                <a:cs typeface="Leelawadee UI" panose="020B0502040204020203" pitchFamily="34" charset="-34"/>
              </a:rPr>
              <a:t>Group 51</a:t>
            </a:r>
            <a:endParaRPr lang="zh-CN" altLang="en-US" sz="4800" dirty="0">
              <a:solidFill>
                <a:srgbClr val="EDF1F0"/>
              </a:solidFill>
              <a:latin typeface="Book Antiqua" panose="02040602050305030304" pitchFamily="18" charset="0"/>
              <a:cs typeface="Leelawadee UI" panose="020B0502040204020203" pitchFamily="34" charset="-34"/>
            </a:endParaRPr>
          </a:p>
        </p:txBody>
      </p:sp>
      <p:sp>
        <p:nvSpPr>
          <p:cNvPr id="7" name="文本框 6">
            <a:extLst>
              <a:ext uri="{FF2B5EF4-FFF2-40B4-BE49-F238E27FC236}">
                <a16:creationId xmlns:a16="http://schemas.microsoft.com/office/drawing/2014/main" id="{170478A0-1CC7-2E4A-4471-2764443DC121}"/>
              </a:ext>
            </a:extLst>
          </p:cNvPr>
          <p:cNvSpPr txBox="1"/>
          <p:nvPr/>
        </p:nvSpPr>
        <p:spPr>
          <a:xfrm>
            <a:off x="4067624" y="4064001"/>
            <a:ext cx="4056743" cy="707886"/>
          </a:xfrm>
          <a:prstGeom prst="rect">
            <a:avLst/>
          </a:prstGeom>
          <a:noFill/>
        </p:spPr>
        <p:txBody>
          <a:bodyPr wrap="square" rtlCol="0">
            <a:spAutoFit/>
          </a:bodyPr>
          <a:lstStyle/>
          <a:p>
            <a:pPr algn="ctr"/>
            <a:r>
              <a:rPr lang="en-US" altLang="zh-CN" sz="4000" dirty="0">
                <a:solidFill>
                  <a:srgbClr val="EDF1F0"/>
                </a:solidFill>
                <a:latin typeface="Book Antiqua" panose="02040602050305030304" pitchFamily="18" charset="0"/>
                <a:cs typeface="Leelawadee UI" panose="020B0502040204020203" pitchFamily="34" charset="-34"/>
              </a:rPr>
              <a:t>by</a:t>
            </a:r>
            <a:endParaRPr lang="zh-CN" altLang="en-US" sz="4000" dirty="0">
              <a:solidFill>
                <a:srgbClr val="EDF1F0"/>
              </a:solidFill>
              <a:latin typeface="Book Antiqua" panose="02040602050305030304" pitchFamily="18" charset="0"/>
              <a:cs typeface="Leelawadee UI" panose="020B0502040204020203" pitchFamily="34" charset="-34"/>
            </a:endParaRPr>
          </a:p>
        </p:txBody>
      </p:sp>
      <p:sp>
        <p:nvSpPr>
          <p:cNvPr id="8" name="文本框 7">
            <a:extLst>
              <a:ext uri="{FF2B5EF4-FFF2-40B4-BE49-F238E27FC236}">
                <a16:creationId xmlns:a16="http://schemas.microsoft.com/office/drawing/2014/main" id="{9BEEC038-72D2-1A4A-F4A9-B25BAB40F701}"/>
              </a:ext>
            </a:extLst>
          </p:cNvPr>
          <p:cNvSpPr txBox="1"/>
          <p:nvPr/>
        </p:nvSpPr>
        <p:spPr>
          <a:xfrm>
            <a:off x="0" y="5421085"/>
            <a:ext cx="12191999" cy="646331"/>
          </a:xfrm>
          <a:prstGeom prst="rect">
            <a:avLst/>
          </a:prstGeom>
          <a:noFill/>
        </p:spPr>
        <p:txBody>
          <a:bodyPr wrap="square" rtlCol="0">
            <a:spAutoFit/>
          </a:bodyPr>
          <a:lstStyle/>
          <a:p>
            <a:pPr algn="ctr"/>
            <a:r>
              <a:rPr lang="en-US" altLang="zh-CN" sz="3600" dirty="0">
                <a:solidFill>
                  <a:srgbClr val="EDF1F0"/>
                </a:solidFill>
                <a:latin typeface="Book Antiqua" panose="02040602050305030304" pitchFamily="18" charset="0"/>
              </a:rPr>
              <a:t>Nian Liu and Haobo Yang</a:t>
            </a:r>
            <a:endParaRPr lang="zh-CN" altLang="en-US" sz="3600" dirty="0">
              <a:solidFill>
                <a:srgbClr val="EDF1F0"/>
              </a:solidFill>
              <a:latin typeface="Book Antiqua" panose="02040602050305030304" pitchFamily="18" charset="0"/>
            </a:endParaRPr>
          </a:p>
        </p:txBody>
      </p:sp>
    </p:spTree>
    <p:extLst>
      <p:ext uri="{BB962C8B-B14F-4D97-AF65-F5344CB8AC3E}">
        <p14:creationId xmlns:p14="http://schemas.microsoft.com/office/powerpoint/2010/main" val="381689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sp>
        <p:nvSpPr>
          <p:cNvPr id="14" name="文本框 13">
            <a:extLst>
              <a:ext uri="{FF2B5EF4-FFF2-40B4-BE49-F238E27FC236}">
                <a16:creationId xmlns:a16="http://schemas.microsoft.com/office/drawing/2014/main" id="{C203A49C-3F4E-6055-1555-C19F516F7BB7}"/>
              </a:ext>
            </a:extLst>
          </p:cNvPr>
          <p:cNvSpPr txBox="1"/>
          <p:nvPr/>
        </p:nvSpPr>
        <p:spPr>
          <a:xfrm>
            <a:off x="3176252" y="5653159"/>
            <a:ext cx="5839496" cy="523220"/>
          </a:xfrm>
          <a:prstGeom prst="rect">
            <a:avLst/>
          </a:prstGeom>
          <a:noFill/>
        </p:spPr>
        <p:txBody>
          <a:bodyPr wrap="square" rtlCol="0">
            <a:spAutoFit/>
          </a:bodyPr>
          <a:lstStyle/>
          <a:p>
            <a:pPr algn="ctr"/>
            <a:r>
              <a:rPr lang="en-US" altLang="zh-CN" sz="2800" b="1" dirty="0">
                <a:solidFill>
                  <a:schemeClr val="bg1">
                    <a:lumMod val="50000"/>
                  </a:schemeClr>
                </a:solidFill>
                <a:latin typeface="Leelawadee UI" panose="020B0502040204020203" pitchFamily="34" charset="-34"/>
                <a:cs typeface="Leelawadee UI" panose="020B0502040204020203" pitchFamily="34" charset="-34"/>
              </a:rPr>
              <a:t>Full information after preprocess</a:t>
            </a:r>
            <a:endParaRPr lang="zh-CN" altLang="en-US" sz="2800" b="1" dirty="0">
              <a:solidFill>
                <a:schemeClr val="bg1">
                  <a:lumMod val="50000"/>
                </a:schemeClr>
              </a:solidFill>
              <a:latin typeface="Leelawadee UI" panose="020B0502040204020203" pitchFamily="34" charset="-34"/>
              <a:cs typeface="Leelawadee UI" panose="020B0502040204020203" pitchFamily="34" charset="-34"/>
            </a:endParaRPr>
          </a:p>
        </p:txBody>
      </p:sp>
      <p:pic>
        <p:nvPicPr>
          <p:cNvPr id="7" name="图片 6">
            <a:extLst>
              <a:ext uri="{FF2B5EF4-FFF2-40B4-BE49-F238E27FC236}">
                <a16:creationId xmlns:a16="http://schemas.microsoft.com/office/drawing/2014/main" id="{D42650FD-47F7-A965-3DBB-EE7FCC2DF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061" y="2134964"/>
            <a:ext cx="9323878" cy="2941575"/>
          </a:xfrm>
          <a:prstGeom prst="rect">
            <a:avLst/>
          </a:prstGeom>
        </p:spPr>
      </p:pic>
    </p:spTree>
    <p:extLst>
      <p:ext uri="{BB962C8B-B14F-4D97-AF65-F5344CB8AC3E}">
        <p14:creationId xmlns:p14="http://schemas.microsoft.com/office/powerpoint/2010/main" val="95222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000" dirty="0">
                <a:solidFill>
                  <a:srgbClr val="EDF1F0"/>
                </a:solidFill>
                <a:latin typeface="Leelawadee UI" panose="020B0502040204020203" pitchFamily="34" charset="-34"/>
                <a:ea typeface="等线" panose="02010600030101010101" pitchFamily="2" charset="-122"/>
                <a:cs typeface="Leelawadee UI" panose="020B0502040204020203" pitchFamily="34" charset="-34"/>
              </a:rPr>
              <a:t>3</a:t>
            </a: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4684156"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63EA5C9A-9C25-0F9C-5A42-E046097261B3}"/>
              </a:ext>
            </a:extLst>
          </p:cNvPr>
          <p:cNvPicPr>
            <a:picLocks noChangeAspect="1"/>
          </p:cNvPicPr>
          <p:nvPr/>
        </p:nvPicPr>
        <p:blipFill>
          <a:blip r:embed="rId2"/>
          <a:stretch>
            <a:fillRect/>
          </a:stretch>
        </p:blipFill>
        <p:spPr>
          <a:xfrm>
            <a:off x="7009097" y="1925388"/>
            <a:ext cx="4688230" cy="4541914"/>
          </a:xfrm>
          <a:prstGeom prst="rect">
            <a:avLst/>
          </a:prstGeom>
        </p:spPr>
      </p:pic>
      <p:pic>
        <p:nvPicPr>
          <p:cNvPr id="10" name="图片 9">
            <a:extLst>
              <a:ext uri="{FF2B5EF4-FFF2-40B4-BE49-F238E27FC236}">
                <a16:creationId xmlns:a16="http://schemas.microsoft.com/office/drawing/2014/main" id="{DF49CC44-071E-BD83-113D-3C04D0B5A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14" y="2258027"/>
            <a:ext cx="3759201" cy="3875314"/>
          </a:xfrm>
          <a:prstGeom prst="rect">
            <a:avLst/>
          </a:prstGeom>
        </p:spPr>
      </p:pic>
      <p:sp>
        <p:nvSpPr>
          <p:cNvPr id="11" name="文本框 10">
            <a:extLst>
              <a:ext uri="{FF2B5EF4-FFF2-40B4-BE49-F238E27FC236}">
                <a16:creationId xmlns:a16="http://schemas.microsoft.com/office/drawing/2014/main" id="{1F2A831B-F073-E294-8610-DA2A87D8F2E9}"/>
              </a:ext>
            </a:extLst>
          </p:cNvPr>
          <p:cNvSpPr txBox="1"/>
          <p:nvPr/>
        </p:nvSpPr>
        <p:spPr>
          <a:xfrm>
            <a:off x="7612743" y="2417156"/>
            <a:ext cx="3679371"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The distribution of the users’ age</a:t>
            </a:r>
          </a:p>
          <a:p>
            <a:pPr marL="285750" indent="-28575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Mainly between the 18-22</a:t>
            </a:r>
          </a:p>
          <a:p>
            <a:endParaRPr lang="zh-CN" altLang="en-US" sz="2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77359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4684156"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63EA5C9A-9C25-0F9C-5A42-E046097261B3}"/>
              </a:ext>
            </a:extLst>
          </p:cNvPr>
          <p:cNvPicPr>
            <a:picLocks noChangeAspect="1"/>
          </p:cNvPicPr>
          <p:nvPr/>
        </p:nvPicPr>
        <p:blipFill>
          <a:blip r:embed="rId2"/>
          <a:stretch>
            <a:fillRect/>
          </a:stretch>
        </p:blipFill>
        <p:spPr>
          <a:xfrm>
            <a:off x="7009097" y="1925388"/>
            <a:ext cx="4688230" cy="4541914"/>
          </a:xfrm>
          <a:prstGeom prst="rect">
            <a:avLst/>
          </a:prstGeom>
        </p:spPr>
      </p:pic>
      <p:sp>
        <p:nvSpPr>
          <p:cNvPr id="11" name="文本框 10">
            <a:extLst>
              <a:ext uri="{FF2B5EF4-FFF2-40B4-BE49-F238E27FC236}">
                <a16:creationId xmlns:a16="http://schemas.microsoft.com/office/drawing/2014/main" id="{1F2A831B-F073-E294-8610-DA2A87D8F2E9}"/>
              </a:ext>
            </a:extLst>
          </p:cNvPr>
          <p:cNvSpPr txBox="1"/>
          <p:nvPr/>
        </p:nvSpPr>
        <p:spPr>
          <a:xfrm>
            <a:off x="7612743" y="2417156"/>
            <a:ext cx="3679371" cy="310854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rPr>
              <a:t>The amount of male and female are nearly the same.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800" dirty="0">
                <a:solidFill>
                  <a:prstClr val="black"/>
                </a:solidFill>
                <a:latin typeface="Leelawadee UI" panose="020B0502040204020203" pitchFamily="34" charset="-34"/>
                <a:ea typeface="等线" panose="02010600030101010101" pitchFamily="2" charset="-122"/>
                <a:cs typeface="Leelawadee UI" panose="020B0502040204020203" pitchFamily="34" charset="-34"/>
              </a:rPr>
              <a:t>Male students skip more classes than female.</a:t>
            </a:r>
            <a:endPar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pic>
        <p:nvPicPr>
          <p:cNvPr id="7" name="图片 6">
            <a:extLst>
              <a:ext uri="{FF2B5EF4-FFF2-40B4-BE49-F238E27FC236}">
                <a16:creationId xmlns:a16="http://schemas.microsoft.com/office/drawing/2014/main" id="{90D72652-A532-D77B-4E18-0518CD90C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58" y="3035108"/>
            <a:ext cx="4086185" cy="2321152"/>
          </a:xfrm>
          <a:prstGeom prst="rect">
            <a:avLst/>
          </a:prstGeom>
        </p:spPr>
      </p:pic>
    </p:spTree>
    <p:extLst>
      <p:ext uri="{BB962C8B-B14F-4D97-AF65-F5344CB8AC3E}">
        <p14:creationId xmlns:p14="http://schemas.microsoft.com/office/powerpoint/2010/main" val="106017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8748" y="2078841"/>
            <a:ext cx="4684156"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63EA5C9A-9C25-0F9C-5A42-E046097261B3}"/>
              </a:ext>
            </a:extLst>
          </p:cNvPr>
          <p:cNvPicPr>
            <a:picLocks noChangeAspect="1"/>
          </p:cNvPicPr>
          <p:nvPr/>
        </p:nvPicPr>
        <p:blipFill>
          <a:blip r:embed="rId2"/>
          <a:stretch>
            <a:fillRect/>
          </a:stretch>
        </p:blipFill>
        <p:spPr>
          <a:xfrm>
            <a:off x="7009097" y="1925388"/>
            <a:ext cx="4688230" cy="4541914"/>
          </a:xfrm>
          <a:prstGeom prst="rect">
            <a:avLst/>
          </a:prstGeom>
        </p:spPr>
      </p:pic>
      <p:sp>
        <p:nvSpPr>
          <p:cNvPr id="11" name="文本框 10">
            <a:extLst>
              <a:ext uri="{FF2B5EF4-FFF2-40B4-BE49-F238E27FC236}">
                <a16:creationId xmlns:a16="http://schemas.microsoft.com/office/drawing/2014/main" id="{1F2A831B-F073-E294-8610-DA2A87D8F2E9}"/>
              </a:ext>
            </a:extLst>
          </p:cNvPr>
          <p:cNvSpPr txBox="1"/>
          <p:nvPr/>
        </p:nvSpPr>
        <p:spPr>
          <a:xfrm>
            <a:off x="7612743" y="2417156"/>
            <a:ext cx="3679371" cy="26776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rPr>
              <a:t>The main users are from university and college</a:t>
            </a:r>
          </a:p>
          <a:p>
            <a:pPr marR="0" lvl="0" algn="l" defTabSz="914400" rtl="0" eaLnBrk="1" fontAlgn="auto" latinLnBrk="0" hangingPunct="1">
              <a:lnSpc>
                <a:spcPct val="100000"/>
              </a:lnSpc>
              <a:spcBef>
                <a:spcPts val="0"/>
              </a:spcBef>
              <a:spcAft>
                <a:spcPts val="0"/>
              </a:spcAft>
              <a:buClrTx/>
              <a:buSzTx/>
              <a:tabLst/>
              <a:defRPr/>
            </a:pPr>
            <a:endPar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pic>
        <p:nvPicPr>
          <p:cNvPr id="7" name="图片 6">
            <a:extLst>
              <a:ext uri="{FF2B5EF4-FFF2-40B4-BE49-F238E27FC236}">
                <a16:creationId xmlns:a16="http://schemas.microsoft.com/office/drawing/2014/main" id="{F53BF9EB-BFFF-6601-B037-F0DAE8C5A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92" y="2726573"/>
            <a:ext cx="4275886" cy="3250277"/>
          </a:xfrm>
          <a:prstGeom prst="rect">
            <a:avLst/>
          </a:prstGeom>
        </p:spPr>
      </p:pic>
    </p:spTree>
    <p:extLst>
      <p:ext uri="{BB962C8B-B14F-4D97-AF65-F5344CB8AC3E}">
        <p14:creationId xmlns:p14="http://schemas.microsoft.com/office/powerpoint/2010/main" val="281022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000" dirty="0">
                <a:solidFill>
                  <a:srgbClr val="EDF1F0"/>
                </a:solidFill>
                <a:latin typeface="Leelawadee UI" panose="020B0502040204020203" pitchFamily="34" charset="-34"/>
                <a:ea typeface="等线" panose="02010600030101010101" pitchFamily="2" charset="-122"/>
                <a:cs typeface="Leelawadee UI" panose="020B0502040204020203" pitchFamily="34" charset="-34"/>
              </a:rPr>
              <a:t>3</a:t>
            </a: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4684156"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63EA5C9A-9C25-0F9C-5A42-E046097261B3}"/>
              </a:ext>
            </a:extLst>
          </p:cNvPr>
          <p:cNvPicPr>
            <a:picLocks noChangeAspect="1"/>
          </p:cNvPicPr>
          <p:nvPr/>
        </p:nvPicPr>
        <p:blipFill>
          <a:blip r:embed="rId2"/>
          <a:stretch>
            <a:fillRect/>
          </a:stretch>
        </p:blipFill>
        <p:spPr>
          <a:xfrm>
            <a:off x="5241671" y="1925388"/>
            <a:ext cx="6455656" cy="4541914"/>
          </a:xfrm>
          <a:prstGeom prst="rect">
            <a:avLst/>
          </a:prstGeom>
        </p:spPr>
      </p:pic>
      <p:sp>
        <p:nvSpPr>
          <p:cNvPr id="11" name="文本框 10">
            <a:extLst>
              <a:ext uri="{FF2B5EF4-FFF2-40B4-BE49-F238E27FC236}">
                <a16:creationId xmlns:a16="http://schemas.microsoft.com/office/drawing/2014/main" id="{1F2A831B-F073-E294-8610-DA2A87D8F2E9}"/>
              </a:ext>
            </a:extLst>
          </p:cNvPr>
          <p:cNvSpPr txBox="1"/>
          <p:nvPr/>
        </p:nvSpPr>
        <p:spPr>
          <a:xfrm>
            <a:off x="5434809" y="2034770"/>
            <a:ext cx="5857305"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Access: Click into Mooc</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Wiki: Go to wiki for information</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Video: Check the study videos</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Problem: Do the homework</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Page Close: Turn down the web page</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Navigate: Look other relative pages</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Discussion: Discussion</a:t>
            </a:r>
          </a:p>
          <a:p>
            <a:endParaRPr lang="zh-CN" altLang="en-US" sz="2800" dirty="0">
              <a:latin typeface="Leelawadee UI" panose="020B0502040204020203" pitchFamily="34" charset="-34"/>
              <a:cs typeface="Leelawadee UI" panose="020B0502040204020203" pitchFamily="34" charset="-34"/>
            </a:endParaRPr>
          </a:p>
        </p:txBody>
      </p:sp>
      <p:pic>
        <p:nvPicPr>
          <p:cNvPr id="7" name="图片 6">
            <a:extLst>
              <a:ext uri="{FF2B5EF4-FFF2-40B4-BE49-F238E27FC236}">
                <a16:creationId xmlns:a16="http://schemas.microsoft.com/office/drawing/2014/main" id="{89A6A434-0940-BC6D-3CD1-6DB8622F3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886" y="2322600"/>
            <a:ext cx="3936572" cy="3770628"/>
          </a:xfrm>
          <a:prstGeom prst="rect">
            <a:avLst/>
          </a:prstGeom>
        </p:spPr>
      </p:pic>
    </p:spTree>
    <p:extLst>
      <p:ext uri="{BB962C8B-B14F-4D97-AF65-F5344CB8AC3E}">
        <p14:creationId xmlns:p14="http://schemas.microsoft.com/office/powerpoint/2010/main" val="58228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11134832"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992056F-981A-4D52-40AE-C0F7AB288E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3411" y="2520296"/>
            <a:ext cx="4441054" cy="3375203"/>
          </a:xfrm>
          <a:prstGeom prst="rect">
            <a:avLst/>
          </a:prstGeom>
        </p:spPr>
      </p:pic>
      <p:pic>
        <p:nvPicPr>
          <p:cNvPr id="7" name="图片 6">
            <a:extLst>
              <a:ext uri="{FF2B5EF4-FFF2-40B4-BE49-F238E27FC236}">
                <a16:creationId xmlns:a16="http://schemas.microsoft.com/office/drawing/2014/main" id="{1A9B3532-D8B6-31FF-485B-B1E1B8E782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97537" y="2579288"/>
            <a:ext cx="4194441" cy="3278568"/>
          </a:xfrm>
          <a:prstGeom prst="rect">
            <a:avLst/>
          </a:prstGeom>
        </p:spPr>
      </p:pic>
    </p:spTree>
    <p:extLst>
      <p:ext uri="{BB962C8B-B14F-4D97-AF65-F5344CB8AC3E}">
        <p14:creationId xmlns:p14="http://schemas.microsoft.com/office/powerpoint/2010/main" val="63334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000" dirty="0">
                <a:solidFill>
                  <a:srgbClr val="EDF1F0"/>
                </a:solidFill>
                <a:latin typeface="Leelawadee UI" panose="020B0502040204020203" pitchFamily="34" charset="-34"/>
                <a:ea typeface="等线" panose="02010600030101010101" pitchFamily="2" charset="-122"/>
                <a:cs typeface="Leelawadee UI" panose="020B0502040204020203" pitchFamily="34" charset="-34"/>
              </a:rPr>
              <a:t>3</a:t>
            </a: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11134832"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992056F-981A-4D52-40AE-C0F7AB288E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9402" y="2506271"/>
            <a:ext cx="4409071" cy="3403253"/>
          </a:xfrm>
          <a:prstGeom prst="rect">
            <a:avLst/>
          </a:prstGeom>
        </p:spPr>
      </p:pic>
      <p:pic>
        <p:nvPicPr>
          <p:cNvPr id="7" name="图片 6">
            <a:extLst>
              <a:ext uri="{FF2B5EF4-FFF2-40B4-BE49-F238E27FC236}">
                <a16:creationId xmlns:a16="http://schemas.microsoft.com/office/drawing/2014/main" id="{1A9B3532-D8B6-31FF-485B-B1E1B8E782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06740" y="2527620"/>
            <a:ext cx="4176034" cy="3381904"/>
          </a:xfrm>
          <a:prstGeom prst="rect">
            <a:avLst/>
          </a:prstGeom>
        </p:spPr>
      </p:pic>
    </p:spTree>
    <p:extLst>
      <p:ext uri="{BB962C8B-B14F-4D97-AF65-F5344CB8AC3E}">
        <p14:creationId xmlns:p14="http://schemas.microsoft.com/office/powerpoint/2010/main" val="46572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11134832"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992056F-981A-4D52-40AE-C0F7AB288E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3411" y="2580388"/>
            <a:ext cx="4441054" cy="3255018"/>
          </a:xfrm>
          <a:prstGeom prst="rect">
            <a:avLst/>
          </a:prstGeom>
        </p:spPr>
      </p:pic>
      <p:pic>
        <p:nvPicPr>
          <p:cNvPr id="7" name="图片 6">
            <a:extLst>
              <a:ext uri="{FF2B5EF4-FFF2-40B4-BE49-F238E27FC236}">
                <a16:creationId xmlns:a16="http://schemas.microsoft.com/office/drawing/2014/main" id="{1A9B3532-D8B6-31FF-485B-B1E1B8E782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97537" y="2681439"/>
            <a:ext cx="4194441" cy="3074265"/>
          </a:xfrm>
          <a:prstGeom prst="rect">
            <a:avLst/>
          </a:prstGeom>
        </p:spPr>
      </p:pic>
    </p:spTree>
    <p:extLst>
      <p:ext uri="{BB962C8B-B14F-4D97-AF65-F5344CB8AC3E}">
        <p14:creationId xmlns:p14="http://schemas.microsoft.com/office/powerpoint/2010/main" val="81689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11134832"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DA99368E-1B3F-0088-6931-88F7FCC33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267" y="2181174"/>
            <a:ext cx="5253644" cy="4029020"/>
          </a:xfrm>
          <a:prstGeom prst="rect">
            <a:avLst/>
          </a:prstGeom>
        </p:spPr>
      </p:pic>
    </p:spTree>
    <p:extLst>
      <p:ext uri="{BB962C8B-B14F-4D97-AF65-F5344CB8AC3E}">
        <p14:creationId xmlns:p14="http://schemas.microsoft.com/office/powerpoint/2010/main" val="162776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91895F4-FAEA-F6E9-B79C-D361CFEB5B48}"/>
              </a:ext>
            </a:extLst>
          </p:cNvPr>
          <p:cNvSpPr/>
          <p:nvPr/>
        </p:nvSpPr>
        <p:spPr>
          <a:xfrm>
            <a:off x="0" y="-156030"/>
            <a:ext cx="12192000" cy="7014029"/>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05349C7E-1C3E-6E2C-1DA7-507D0BBA6DB4}"/>
              </a:ext>
            </a:extLst>
          </p:cNvPr>
          <p:cNvSpPr txBox="1"/>
          <p:nvPr/>
        </p:nvSpPr>
        <p:spPr>
          <a:xfrm>
            <a:off x="1752600" y="2321004"/>
            <a:ext cx="8686800" cy="2215991"/>
          </a:xfrm>
          <a:prstGeom prst="rect">
            <a:avLst/>
          </a:prstGeom>
          <a:noFill/>
        </p:spPr>
        <p:txBody>
          <a:bodyPr wrap="square" rtlCol="0">
            <a:spAutoFit/>
          </a:bodyPr>
          <a:lstStyle/>
          <a:p>
            <a:pPr algn="ctr"/>
            <a:r>
              <a:rPr lang="en-US" altLang="zh-CN" sz="13800" dirty="0">
                <a:solidFill>
                  <a:srgbClr val="A9232A"/>
                </a:solidFill>
                <a:latin typeface="Leelawadee UI" panose="020B0502040204020203" pitchFamily="34" charset="-34"/>
                <a:cs typeface="Leelawadee UI" panose="020B0502040204020203" pitchFamily="34" charset="-34"/>
              </a:rPr>
              <a:t>Thanks!</a:t>
            </a:r>
            <a:endParaRPr lang="zh-CN" altLang="en-US" dirty="0">
              <a:solidFill>
                <a:srgbClr val="A9232A"/>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405018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E363D7-D088-27F7-D0AB-73BAD817FA36}"/>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D190CB3-25D2-8A6F-9F86-1B7B155A9197}"/>
              </a:ext>
            </a:extLst>
          </p:cNvPr>
          <p:cNvSpPr txBox="1"/>
          <p:nvPr/>
        </p:nvSpPr>
        <p:spPr>
          <a:xfrm>
            <a:off x="85960" y="235923"/>
            <a:ext cx="10438327" cy="1015663"/>
          </a:xfrm>
          <a:prstGeom prst="rect">
            <a:avLst/>
          </a:prstGeom>
          <a:noFill/>
        </p:spPr>
        <p:txBody>
          <a:bodyPr wrap="square" rtlCol="0">
            <a:spAutoFit/>
          </a:bodyPr>
          <a:lstStyle/>
          <a:p>
            <a:r>
              <a:rPr lang="en-US" altLang="zh-CN" sz="6000" dirty="0">
                <a:solidFill>
                  <a:srgbClr val="EDF1F0"/>
                </a:solidFill>
                <a:latin typeface="Leelawadee UI" panose="020B0502040204020203" pitchFamily="34" charset="-34"/>
                <a:ea typeface="苹方 粗体" panose="020B0600000000000000" pitchFamily="34" charset="-122"/>
                <a:cs typeface="Leelawadee UI" panose="020B0502040204020203" pitchFamily="34" charset="-34"/>
              </a:rPr>
              <a:t>1.Background Information</a:t>
            </a:r>
            <a:endParaRPr lang="zh-CN" altLang="en-US" sz="6000" dirty="0">
              <a:solidFill>
                <a:srgbClr val="EDF1F0"/>
              </a:solidFill>
              <a:latin typeface="Leelawadee UI" panose="020B0502040204020203" pitchFamily="34" charset="-34"/>
              <a:ea typeface="苹方 粗体" panose="020B0600000000000000" pitchFamily="34" charset="-122"/>
              <a:cs typeface="Leelawadee UI" panose="020B0502040204020203" pitchFamily="34" charset="-34"/>
            </a:endParaRPr>
          </a:p>
        </p:txBody>
      </p:sp>
      <p:sp>
        <p:nvSpPr>
          <p:cNvPr id="6" name="文本框 5">
            <a:extLst>
              <a:ext uri="{FF2B5EF4-FFF2-40B4-BE49-F238E27FC236}">
                <a16:creationId xmlns:a16="http://schemas.microsoft.com/office/drawing/2014/main" id="{D943DF48-FF89-7736-8BF5-4736D04F493B}"/>
              </a:ext>
            </a:extLst>
          </p:cNvPr>
          <p:cNvSpPr txBox="1"/>
          <p:nvPr/>
        </p:nvSpPr>
        <p:spPr>
          <a:xfrm>
            <a:off x="509788" y="1741201"/>
            <a:ext cx="11172423" cy="4031873"/>
          </a:xfrm>
          <a:prstGeom prst="rect">
            <a:avLst/>
          </a:prstGeom>
          <a:noFill/>
        </p:spPr>
        <p:txBody>
          <a:bodyPr wrap="square" rtlCol="0">
            <a:spAutoFit/>
          </a:bodyPr>
          <a:lstStyle/>
          <a:p>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The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public online class </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has gradually become a mainstream teaching method, but due to the large number of participants, the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level gap </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is large, the quality of online class needs to be improved. Based on the collection and investigation of online classroom platform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users' feature</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 this paper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predicts</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 whether users skip class. It is useful for online course platform companies to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improve the quality</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 of courses.</a:t>
            </a:r>
            <a:endParaRPr lang="zh-CN" altLang="en-US" sz="3200" dirty="0">
              <a:solidFill>
                <a:schemeClr val="tx1">
                  <a:lumMod val="95000"/>
                  <a:lumOff val="5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15945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E363D7-D088-27F7-D0AB-73BAD817FA36}"/>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D190CB3-25D2-8A6F-9F86-1B7B155A9197}"/>
              </a:ext>
            </a:extLst>
          </p:cNvPr>
          <p:cNvSpPr txBox="1"/>
          <p:nvPr/>
        </p:nvSpPr>
        <p:spPr>
          <a:xfrm>
            <a:off x="85960" y="235923"/>
            <a:ext cx="10438327" cy="1015663"/>
          </a:xfrm>
          <a:prstGeom prst="rect">
            <a:avLst/>
          </a:prstGeom>
          <a:noFill/>
        </p:spPr>
        <p:txBody>
          <a:bodyPr wrap="square" rtlCol="0">
            <a:spAutoFit/>
          </a:bodyPr>
          <a:lstStyle/>
          <a:p>
            <a:r>
              <a:rPr lang="en-US" altLang="zh-CN" sz="6000" dirty="0">
                <a:solidFill>
                  <a:srgbClr val="EDF1F0"/>
                </a:solidFill>
                <a:latin typeface="Leelawadee UI" panose="020B0502040204020203" pitchFamily="34" charset="-34"/>
                <a:ea typeface="苹方 粗体" panose="020B0600000000000000" pitchFamily="34" charset="-122"/>
                <a:cs typeface="Leelawadee UI" panose="020B0502040204020203" pitchFamily="34" charset="-34"/>
              </a:rPr>
              <a:t>1.Background Information</a:t>
            </a:r>
            <a:endParaRPr lang="zh-CN" altLang="en-US" sz="6000" dirty="0">
              <a:solidFill>
                <a:srgbClr val="EDF1F0"/>
              </a:solidFill>
              <a:latin typeface="Leelawadee UI" panose="020B0502040204020203" pitchFamily="34" charset="-34"/>
              <a:ea typeface="苹方 粗体" panose="020B0600000000000000" pitchFamily="34" charset="-122"/>
              <a:cs typeface="Leelawadee UI" panose="020B0502040204020203" pitchFamily="34" charset="-34"/>
            </a:endParaRPr>
          </a:p>
        </p:txBody>
      </p:sp>
      <p:sp>
        <p:nvSpPr>
          <p:cNvPr id="6" name="文本框 5">
            <a:extLst>
              <a:ext uri="{FF2B5EF4-FFF2-40B4-BE49-F238E27FC236}">
                <a16:creationId xmlns:a16="http://schemas.microsoft.com/office/drawing/2014/main" id="{D943DF48-FF89-7736-8BF5-4736D04F493B}"/>
              </a:ext>
            </a:extLst>
          </p:cNvPr>
          <p:cNvSpPr txBox="1"/>
          <p:nvPr/>
        </p:nvSpPr>
        <p:spPr>
          <a:xfrm>
            <a:off x="509788" y="1741201"/>
            <a:ext cx="11172423" cy="4401205"/>
          </a:xfrm>
          <a:prstGeom prst="rect">
            <a:avLst/>
          </a:prstGeom>
          <a:noFill/>
        </p:spPr>
        <p:txBody>
          <a:bodyPr wrap="square" rtlCol="0">
            <a:spAutoFit/>
          </a:bodyPr>
          <a:lstStyle/>
          <a:p>
            <a:r>
              <a:rPr lang="en-US" altLang="zh-CN" sz="2800" b="1" dirty="0">
                <a:solidFill>
                  <a:schemeClr val="tx1">
                    <a:lumMod val="95000"/>
                    <a:lumOff val="5000"/>
                  </a:schemeClr>
                </a:solidFill>
                <a:latin typeface="Leelawadee UI" panose="020B0502040204020203" pitchFamily="34" charset="-34"/>
                <a:cs typeface="Leelawadee UI" panose="020B0502040204020203" pitchFamily="34" charset="-34"/>
              </a:rPr>
              <a:t>KDD Cup 2015 		Predict dropout rate on MOOC platforms’</a:t>
            </a:r>
          </a:p>
          <a:p>
            <a:r>
              <a:rPr lang="en-US" altLang="zh-CN" sz="2800" dirty="0">
                <a:solidFill>
                  <a:schemeClr val="tx1">
                    <a:lumMod val="95000"/>
                    <a:lumOff val="5000"/>
                  </a:schemeClr>
                </a:solidFill>
                <a:latin typeface="Leelawadee UI" panose="020B0502040204020203" pitchFamily="34" charset="-34"/>
                <a:cs typeface="Leelawadee UI" panose="020B0502040204020203" pitchFamily="34" charset="-34"/>
              </a:rPr>
              <a:t>Students' high dropout rate on MOOC platforms has been heavily criticized, and predicting their likelihood of dropout would be useful for maintaining and encouraging students' learning activities. Therefore, in KDD Cup 2015, we will predict dropout on XuetangX, one of the largest MOOC platforms in China. The competition participants need to predict whether a user will drop a course within next 10 days based on his or her prior activities. If a user C leaves no records for course C in the log during the next 10 days, we define it as dropout from course C. </a:t>
            </a:r>
            <a:endParaRPr lang="zh-CN" altLang="en-US" sz="2800" dirty="0">
              <a:solidFill>
                <a:schemeClr val="tx1">
                  <a:lumMod val="95000"/>
                  <a:lumOff val="5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27797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28171" y="1973942"/>
            <a:ext cx="11335658" cy="4523450"/>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zh-CN" altLang="en-US"/>
          </a:p>
        </p:txBody>
      </p:sp>
      <p:sp>
        <p:nvSpPr>
          <p:cNvPr id="2" name="文本框 1">
            <a:extLst>
              <a:ext uri="{FF2B5EF4-FFF2-40B4-BE49-F238E27FC236}">
                <a16:creationId xmlns:a16="http://schemas.microsoft.com/office/drawing/2014/main" id="{A2A11C3F-E144-6F24-0CE5-486ED4CE85E6}"/>
              </a:ext>
            </a:extLst>
          </p:cNvPr>
          <p:cNvSpPr txBox="1"/>
          <p:nvPr/>
        </p:nvSpPr>
        <p:spPr>
          <a:xfrm>
            <a:off x="946597" y="2472744"/>
            <a:ext cx="10296659" cy="3539430"/>
          </a:xfrm>
          <a:prstGeom prst="rect">
            <a:avLst/>
          </a:prstGeom>
          <a:noFill/>
        </p:spPr>
        <p:txBody>
          <a:bodyPr wrap="square" rtlCol="0">
            <a:spAutoFit/>
          </a:bodyPr>
          <a:lstStyle/>
          <a:p>
            <a:pPr marL="342900" indent="-342900">
              <a:buFont typeface="+mj-lt"/>
              <a:buAutoNum type="arabicPeriod"/>
            </a:pPr>
            <a:r>
              <a:rPr lang="en-US" altLang="zh-CN" sz="2800" dirty="0">
                <a:latin typeface="Leelawadee UI" panose="020B0502040204020203" pitchFamily="34" charset="-34"/>
                <a:cs typeface="Leelawadee UI" panose="020B0502040204020203" pitchFamily="34" charset="-34"/>
              </a:rPr>
              <a:t>Count</a:t>
            </a:r>
            <a:r>
              <a:rPr lang="zh-CN" altLang="en-US" sz="2800" dirty="0">
                <a:latin typeface="Leelawadee UI" panose="020B0502040204020203" pitchFamily="34" charset="-34"/>
                <a:cs typeface="Leelawadee UI" panose="020B0502040204020203" pitchFamily="34" charset="-34"/>
              </a:rPr>
              <a:t> </a:t>
            </a:r>
            <a:r>
              <a:rPr lang="en-US" altLang="zh-CN" sz="2800" dirty="0">
                <a:latin typeface="Leelawadee UI" panose="020B0502040204020203" pitchFamily="34" charset="-34"/>
                <a:cs typeface="Leelawadee UI" panose="020B0502040204020203" pitchFamily="34" charset="-34"/>
              </a:rPr>
              <a:t>the overall distribution characteristics of users  </a:t>
            </a:r>
          </a:p>
          <a:p>
            <a:pPr marL="342900" indent="-342900">
              <a:buFont typeface="+mj-lt"/>
              <a:buAutoNum type="arabicPeriod"/>
            </a:pPr>
            <a:r>
              <a:rPr lang="en-US" altLang="zh-CN" sz="2800" dirty="0">
                <a:latin typeface="Leelawadee UI" panose="020B0502040204020203" pitchFamily="34" charset="-34"/>
                <a:cs typeface="Leelawadee UI" panose="020B0502040204020203" pitchFamily="34" charset="-34"/>
              </a:rPr>
              <a:t>Preprocess the original data to distinguish the distribution characteristics of users skipping class and not skipping class, </a:t>
            </a:r>
            <a:r>
              <a:rPr lang="en-US" altLang="zh-CN" sz="2800" b="1" dirty="0">
                <a:latin typeface="Leelawadee UI" panose="020B0502040204020203" pitchFamily="34" charset="-34"/>
                <a:cs typeface="Leelawadee UI" panose="020B0502040204020203" pitchFamily="34" charset="-34"/>
              </a:rPr>
              <a:t>Visualized</a:t>
            </a:r>
            <a:r>
              <a:rPr lang="en-US" altLang="zh-CN" sz="2800" dirty="0">
                <a:latin typeface="Leelawadee UI" panose="020B0502040204020203" pitchFamily="34" charset="-34"/>
                <a:cs typeface="Leelawadee UI" panose="020B0502040204020203" pitchFamily="34" charset="-34"/>
              </a:rPr>
              <a:t> the feature data to show the relationship between learning behavior and skipping class behavior in an intuitive way.</a:t>
            </a:r>
          </a:p>
          <a:p>
            <a:pPr marL="342900" indent="-342900">
              <a:buFont typeface="+mj-lt"/>
              <a:buAutoNum type="arabicPeriod"/>
            </a:pPr>
            <a:r>
              <a:rPr lang="en-US" altLang="zh-CN" sz="2800" dirty="0">
                <a:latin typeface="Leelawadee UI" panose="020B0502040204020203" pitchFamily="34" charset="-34"/>
                <a:cs typeface="Leelawadee UI" panose="020B0502040204020203" pitchFamily="34" charset="-34"/>
              </a:rPr>
              <a:t>Train a classifier to </a:t>
            </a:r>
            <a:r>
              <a:rPr lang="en-US" altLang="zh-CN" sz="2800" b="1" dirty="0">
                <a:latin typeface="Leelawadee UI" panose="020B0502040204020203" pitchFamily="34" charset="-34"/>
                <a:cs typeface="Leelawadee UI" panose="020B0502040204020203" pitchFamily="34" charset="-34"/>
              </a:rPr>
              <a:t>predict</a:t>
            </a:r>
            <a:r>
              <a:rPr lang="en-US" altLang="zh-CN" sz="2800" dirty="0">
                <a:latin typeface="Leelawadee UI" panose="020B0502040204020203" pitchFamily="34" charset="-34"/>
                <a:cs typeface="Leelawadee UI" panose="020B0502040204020203" pitchFamily="34" charset="-34"/>
              </a:rPr>
              <a:t> whether a student will skip class</a:t>
            </a:r>
          </a:p>
          <a:p>
            <a:pPr marL="342900" indent="-342900">
              <a:buFont typeface="+mj-lt"/>
              <a:buAutoNum type="arabicPeriod"/>
            </a:pPr>
            <a:endParaRPr lang="zh-CN" altLang="en-US" sz="2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07790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28171" y="1973942"/>
            <a:ext cx="11335658" cy="2910115"/>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C8B33B2-A264-8399-B629-4CC4C60B2167}"/>
              </a:ext>
            </a:extLst>
          </p:cNvPr>
          <p:cNvSpPr txBox="1"/>
          <p:nvPr/>
        </p:nvSpPr>
        <p:spPr>
          <a:xfrm>
            <a:off x="1063171" y="3015341"/>
            <a:ext cx="10065658" cy="707886"/>
          </a:xfrm>
          <a:prstGeom prst="rect">
            <a:avLst/>
          </a:prstGeom>
          <a:noFill/>
        </p:spPr>
        <p:txBody>
          <a:bodyPr wrap="square" rtlCol="0">
            <a:spAutoFit/>
          </a:bodyPr>
          <a:lstStyle/>
          <a:p>
            <a:pPr algn="ctr"/>
            <a:r>
              <a:rPr lang="en-US" altLang="zh-CN" sz="4000" dirty="0">
                <a:solidFill>
                  <a:srgbClr val="A9232A"/>
                </a:solidFill>
                <a:latin typeface="Leelawadee UI" panose="020B0502040204020203" pitchFamily="34" charset="-34"/>
                <a:cs typeface="Leelawadee UI" panose="020B0502040204020203" pitchFamily="34" charset="-34"/>
              </a:rPr>
              <a:t>All the dataset is from the KDDCUP 2015</a:t>
            </a:r>
            <a:endParaRPr lang="zh-CN" altLang="en-US" sz="4000" dirty="0">
              <a:solidFill>
                <a:srgbClr val="A9232A"/>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57680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pic>
        <p:nvPicPr>
          <p:cNvPr id="7" name="图片 6">
            <a:extLst>
              <a:ext uri="{FF2B5EF4-FFF2-40B4-BE49-F238E27FC236}">
                <a16:creationId xmlns:a16="http://schemas.microsoft.com/office/drawing/2014/main" id="{D42650FD-47F7-A965-3DBB-EE7FCC2DF1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2589" y="1251586"/>
            <a:ext cx="10726821" cy="5561869"/>
          </a:xfrm>
          <a:prstGeom prst="rect">
            <a:avLst/>
          </a:prstGeom>
        </p:spPr>
      </p:pic>
    </p:spTree>
    <p:extLst>
      <p:ext uri="{BB962C8B-B14F-4D97-AF65-F5344CB8AC3E}">
        <p14:creationId xmlns:p14="http://schemas.microsoft.com/office/powerpoint/2010/main" val="338361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pic>
        <p:nvPicPr>
          <p:cNvPr id="10" name="内容占位符 9">
            <a:extLst>
              <a:ext uri="{FF2B5EF4-FFF2-40B4-BE49-F238E27FC236}">
                <a16:creationId xmlns:a16="http://schemas.microsoft.com/office/drawing/2014/main" id="{02E30BED-3DC9-F18B-AFDE-A26BB88AA7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677" y="4337848"/>
            <a:ext cx="8082646" cy="2023342"/>
          </a:xfrm>
        </p:spPr>
      </p:pic>
      <p:pic>
        <p:nvPicPr>
          <p:cNvPr id="12" name="图片 11">
            <a:extLst>
              <a:ext uri="{FF2B5EF4-FFF2-40B4-BE49-F238E27FC236}">
                <a16:creationId xmlns:a16="http://schemas.microsoft.com/office/drawing/2014/main" id="{1092D369-7CDA-5FBE-518E-384E01B2E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027" y="1584491"/>
            <a:ext cx="5143946" cy="2366215"/>
          </a:xfrm>
          <a:prstGeom prst="rect">
            <a:avLst/>
          </a:prstGeom>
        </p:spPr>
      </p:pic>
      <p:sp>
        <p:nvSpPr>
          <p:cNvPr id="13" name="文本框 12">
            <a:extLst>
              <a:ext uri="{FF2B5EF4-FFF2-40B4-BE49-F238E27FC236}">
                <a16:creationId xmlns:a16="http://schemas.microsoft.com/office/drawing/2014/main" id="{4617C917-C4CF-D7A4-C6A4-7C497303EDF5}"/>
              </a:ext>
            </a:extLst>
          </p:cNvPr>
          <p:cNvSpPr txBox="1"/>
          <p:nvPr/>
        </p:nvSpPr>
        <p:spPr>
          <a:xfrm>
            <a:off x="9098924" y="2228989"/>
            <a:ext cx="2498501" cy="1077218"/>
          </a:xfrm>
          <a:prstGeom prst="rect">
            <a:avLst/>
          </a:prstGeom>
          <a:noFill/>
        </p:spPr>
        <p:txBody>
          <a:bodyPr wrap="square" rtlCol="0">
            <a:spAutoFit/>
          </a:bodyPr>
          <a:lstStyle/>
          <a:p>
            <a:r>
              <a:rPr lang="en-US" altLang="zh-CN" sz="3200" b="1" dirty="0">
                <a:solidFill>
                  <a:schemeClr val="bg1">
                    <a:lumMod val="50000"/>
                  </a:schemeClr>
                </a:solidFill>
                <a:latin typeface="Leelawadee UI" panose="020B0502040204020203" pitchFamily="34" charset="-34"/>
                <a:cs typeface="Leelawadee UI" panose="020B0502040204020203" pitchFamily="34" charset="-34"/>
              </a:rPr>
              <a:t>Users’ information</a:t>
            </a:r>
            <a:endParaRPr lang="zh-CN" altLang="en-US" sz="3200" b="1" dirty="0">
              <a:solidFill>
                <a:schemeClr val="bg1">
                  <a:lumMod val="50000"/>
                </a:schemeClr>
              </a:solidFill>
              <a:latin typeface="Leelawadee UI" panose="020B0502040204020203" pitchFamily="34" charset="-34"/>
              <a:cs typeface="Leelawadee UI" panose="020B0502040204020203" pitchFamily="34" charset="-34"/>
            </a:endParaRPr>
          </a:p>
        </p:txBody>
      </p:sp>
      <p:sp>
        <p:nvSpPr>
          <p:cNvPr id="14" name="文本框 13">
            <a:extLst>
              <a:ext uri="{FF2B5EF4-FFF2-40B4-BE49-F238E27FC236}">
                <a16:creationId xmlns:a16="http://schemas.microsoft.com/office/drawing/2014/main" id="{C203A49C-3F4E-6055-1555-C19F516F7BB7}"/>
              </a:ext>
            </a:extLst>
          </p:cNvPr>
          <p:cNvSpPr txBox="1"/>
          <p:nvPr/>
        </p:nvSpPr>
        <p:spPr>
          <a:xfrm>
            <a:off x="321972" y="5118686"/>
            <a:ext cx="1687132" cy="461665"/>
          </a:xfrm>
          <a:prstGeom prst="rect">
            <a:avLst/>
          </a:prstGeom>
          <a:noFill/>
        </p:spPr>
        <p:txBody>
          <a:bodyPr wrap="square" rtlCol="0">
            <a:spAutoFit/>
          </a:bodyPr>
          <a:lstStyle/>
          <a:p>
            <a:r>
              <a:rPr lang="en-US" altLang="zh-CN" sz="2400" b="1" dirty="0">
                <a:solidFill>
                  <a:schemeClr val="bg1">
                    <a:lumMod val="50000"/>
                  </a:schemeClr>
                </a:solidFill>
                <a:latin typeface="Leelawadee UI" panose="020B0502040204020203" pitchFamily="34" charset="-34"/>
                <a:cs typeface="Leelawadee UI" panose="020B0502040204020203" pitchFamily="34" charset="-34"/>
              </a:rPr>
              <a:t>Login_log</a:t>
            </a:r>
            <a:endParaRPr lang="zh-CN" altLang="en-US" sz="2400" b="1" dirty="0">
              <a:solidFill>
                <a:schemeClr val="bg1">
                  <a:lumMod val="50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9688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pic>
        <p:nvPicPr>
          <p:cNvPr id="7" name="图片 6">
            <a:extLst>
              <a:ext uri="{FF2B5EF4-FFF2-40B4-BE49-F238E27FC236}">
                <a16:creationId xmlns:a16="http://schemas.microsoft.com/office/drawing/2014/main" id="{D5304447-00A6-AD2B-4DDE-6A9B7C206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2402" y="2148729"/>
            <a:ext cx="3139712" cy="2522439"/>
          </a:xfrm>
          <a:prstGeom prst="rect">
            <a:avLst/>
          </a:prstGeom>
        </p:spPr>
      </p:pic>
      <p:pic>
        <p:nvPicPr>
          <p:cNvPr id="9" name="图片 8">
            <a:extLst>
              <a:ext uri="{FF2B5EF4-FFF2-40B4-BE49-F238E27FC236}">
                <a16:creationId xmlns:a16="http://schemas.microsoft.com/office/drawing/2014/main" id="{84C60B98-5723-81A6-1BCA-79CC014FA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69" y="2148729"/>
            <a:ext cx="4938188" cy="2541490"/>
          </a:xfrm>
          <a:prstGeom prst="rect">
            <a:avLst/>
          </a:prstGeom>
        </p:spPr>
      </p:pic>
      <p:sp>
        <p:nvSpPr>
          <p:cNvPr id="11" name="文本框 10">
            <a:extLst>
              <a:ext uri="{FF2B5EF4-FFF2-40B4-BE49-F238E27FC236}">
                <a16:creationId xmlns:a16="http://schemas.microsoft.com/office/drawing/2014/main" id="{947935B7-89BA-F5B8-86AE-ADCF31D85F41}"/>
              </a:ext>
            </a:extLst>
          </p:cNvPr>
          <p:cNvSpPr txBox="1"/>
          <p:nvPr/>
        </p:nvSpPr>
        <p:spPr>
          <a:xfrm>
            <a:off x="1005800" y="5183746"/>
            <a:ext cx="4494726" cy="707886"/>
          </a:xfrm>
          <a:prstGeom prst="rect">
            <a:avLst/>
          </a:prstGeom>
          <a:noFill/>
        </p:spPr>
        <p:txBody>
          <a:bodyPr wrap="square" rtlCol="0">
            <a:spAutoFit/>
          </a:bodyPr>
          <a:lstStyle/>
          <a:p>
            <a:pPr algn="ctr"/>
            <a:r>
              <a:rPr lang="en-US" altLang="zh-CN" sz="4000" b="1" dirty="0">
                <a:solidFill>
                  <a:schemeClr val="bg1">
                    <a:lumMod val="50000"/>
                  </a:schemeClr>
                </a:solidFill>
                <a:latin typeface="Leelawadee UI" panose="020B0502040204020203" pitchFamily="34" charset="-34"/>
                <a:cs typeface="Leelawadee UI" panose="020B0502040204020203" pitchFamily="34" charset="-34"/>
              </a:rPr>
              <a:t>Login_date</a:t>
            </a:r>
            <a:endParaRPr lang="zh-CN" altLang="en-US" sz="4000" b="1" dirty="0">
              <a:solidFill>
                <a:schemeClr val="bg1">
                  <a:lumMod val="50000"/>
                </a:schemeClr>
              </a:solidFill>
              <a:latin typeface="Leelawadee UI" panose="020B0502040204020203" pitchFamily="34" charset="-34"/>
              <a:cs typeface="Leelawadee UI" panose="020B0502040204020203" pitchFamily="34" charset="-34"/>
            </a:endParaRPr>
          </a:p>
        </p:txBody>
      </p:sp>
      <p:sp>
        <p:nvSpPr>
          <p:cNvPr id="15" name="文本框 14">
            <a:extLst>
              <a:ext uri="{FF2B5EF4-FFF2-40B4-BE49-F238E27FC236}">
                <a16:creationId xmlns:a16="http://schemas.microsoft.com/office/drawing/2014/main" id="{0946213B-2959-3E5B-CEED-ADEA2C8C0E15}"/>
              </a:ext>
            </a:extLst>
          </p:cNvPr>
          <p:cNvSpPr txBox="1"/>
          <p:nvPr/>
        </p:nvSpPr>
        <p:spPr>
          <a:xfrm>
            <a:off x="8402173" y="4978444"/>
            <a:ext cx="2640169" cy="830997"/>
          </a:xfrm>
          <a:prstGeom prst="rect">
            <a:avLst/>
          </a:prstGeom>
          <a:noFill/>
        </p:spPr>
        <p:txBody>
          <a:bodyPr wrap="square" rtlCol="0">
            <a:spAutoFit/>
          </a:bodyPr>
          <a:lstStyle/>
          <a:p>
            <a:pPr algn="ctr"/>
            <a:r>
              <a:rPr lang="en-US" altLang="zh-CN" sz="2400" b="1" dirty="0">
                <a:solidFill>
                  <a:schemeClr val="bg1">
                    <a:lumMod val="50000"/>
                  </a:schemeClr>
                </a:solidFill>
                <a:latin typeface="Leelawadee UI" panose="020B0502040204020203" pitchFamily="34" charset="-34"/>
                <a:cs typeface="Leelawadee UI" panose="020B0502040204020203" pitchFamily="34" charset="-34"/>
              </a:rPr>
              <a:t>Truth_train</a:t>
            </a:r>
          </a:p>
          <a:p>
            <a:pPr algn="ctr"/>
            <a:r>
              <a:rPr lang="en-US" altLang="zh-CN" sz="2400" b="1" dirty="0">
                <a:solidFill>
                  <a:schemeClr val="bg1">
                    <a:lumMod val="50000"/>
                  </a:schemeClr>
                </a:solidFill>
                <a:latin typeface="Leelawadee UI" panose="020B0502040204020203" pitchFamily="34" charset="-34"/>
                <a:cs typeface="Leelawadee UI" panose="020B0502040204020203" pitchFamily="34" charset="-34"/>
              </a:rPr>
              <a:t>(whether to drop)</a:t>
            </a:r>
            <a:endParaRPr lang="zh-CN" altLang="en-US" sz="2400" b="1" dirty="0">
              <a:solidFill>
                <a:schemeClr val="bg1">
                  <a:lumMod val="50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18524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pic>
        <p:nvPicPr>
          <p:cNvPr id="10" name="内容占位符 9">
            <a:extLst>
              <a:ext uri="{FF2B5EF4-FFF2-40B4-BE49-F238E27FC236}">
                <a16:creationId xmlns:a16="http://schemas.microsoft.com/office/drawing/2014/main" id="{02E30BED-3DC9-F18B-AFDE-A26BB88AA7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03520" y="4337848"/>
            <a:ext cx="5984959" cy="2023342"/>
          </a:xfrm>
        </p:spPr>
      </p:pic>
      <p:pic>
        <p:nvPicPr>
          <p:cNvPr id="12" name="图片 11">
            <a:extLst>
              <a:ext uri="{FF2B5EF4-FFF2-40B4-BE49-F238E27FC236}">
                <a16:creationId xmlns:a16="http://schemas.microsoft.com/office/drawing/2014/main" id="{1092D369-7CDA-5FBE-518E-384E01B2E7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24027" y="1611335"/>
            <a:ext cx="5143946" cy="2312526"/>
          </a:xfrm>
          <a:prstGeom prst="rect">
            <a:avLst/>
          </a:prstGeom>
        </p:spPr>
      </p:pic>
      <p:sp>
        <p:nvSpPr>
          <p:cNvPr id="13" name="文本框 12">
            <a:extLst>
              <a:ext uri="{FF2B5EF4-FFF2-40B4-BE49-F238E27FC236}">
                <a16:creationId xmlns:a16="http://schemas.microsoft.com/office/drawing/2014/main" id="{4617C917-C4CF-D7A4-C6A4-7C497303EDF5}"/>
              </a:ext>
            </a:extLst>
          </p:cNvPr>
          <p:cNvSpPr txBox="1"/>
          <p:nvPr/>
        </p:nvSpPr>
        <p:spPr>
          <a:xfrm>
            <a:off x="9098924" y="2228989"/>
            <a:ext cx="2498501" cy="1077218"/>
          </a:xfrm>
          <a:prstGeom prst="rect">
            <a:avLst/>
          </a:prstGeom>
          <a:noFill/>
        </p:spPr>
        <p:txBody>
          <a:bodyPr wrap="square" rtlCol="0">
            <a:spAutoFit/>
          </a:bodyPr>
          <a:lstStyle/>
          <a:p>
            <a:r>
              <a:rPr lang="en-US" altLang="zh-CN" sz="3200" b="1" dirty="0">
                <a:solidFill>
                  <a:schemeClr val="bg1">
                    <a:lumMod val="50000"/>
                  </a:schemeClr>
                </a:solidFill>
                <a:latin typeface="Leelawadee UI" panose="020B0502040204020203" pitchFamily="34" charset="-34"/>
                <a:cs typeface="Leelawadee UI" panose="020B0502040204020203" pitchFamily="34" charset="-34"/>
              </a:rPr>
              <a:t>Object’s information</a:t>
            </a:r>
            <a:endParaRPr lang="zh-CN" altLang="en-US" sz="3200" b="1" dirty="0">
              <a:solidFill>
                <a:schemeClr val="bg1">
                  <a:lumMod val="50000"/>
                </a:schemeClr>
              </a:solidFill>
              <a:latin typeface="Leelawadee UI" panose="020B0502040204020203" pitchFamily="34" charset="-34"/>
              <a:cs typeface="Leelawadee UI" panose="020B0502040204020203" pitchFamily="34" charset="-34"/>
            </a:endParaRPr>
          </a:p>
        </p:txBody>
      </p:sp>
      <p:sp>
        <p:nvSpPr>
          <p:cNvPr id="14" name="文本框 13">
            <a:extLst>
              <a:ext uri="{FF2B5EF4-FFF2-40B4-BE49-F238E27FC236}">
                <a16:creationId xmlns:a16="http://schemas.microsoft.com/office/drawing/2014/main" id="{C203A49C-3F4E-6055-1555-C19F516F7BB7}"/>
              </a:ext>
            </a:extLst>
          </p:cNvPr>
          <p:cNvSpPr txBox="1"/>
          <p:nvPr/>
        </p:nvSpPr>
        <p:spPr>
          <a:xfrm>
            <a:off x="321972" y="5118686"/>
            <a:ext cx="2646608" cy="461665"/>
          </a:xfrm>
          <a:prstGeom prst="rect">
            <a:avLst/>
          </a:prstGeom>
          <a:noFill/>
        </p:spPr>
        <p:txBody>
          <a:bodyPr wrap="square" rtlCol="0">
            <a:spAutoFit/>
          </a:bodyPr>
          <a:lstStyle/>
          <a:p>
            <a:r>
              <a:rPr lang="en-US" altLang="zh-CN" sz="2400" b="1" dirty="0" err="1">
                <a:solidFill>
                  <a:schemeClr val="bg1">
                    <a:lumMod val="50000"/>
                  </a:schemeClr>
                </a:solidFill>
                <a:latin typeface="Leelawadee UI" panose="020B0502040204020203" pitchFamily="34" charset="-34"/>
                <a:cs typeface="Leelawadee UI" panose="020B0502040204020203" pitchFamily="34" charset="-34"/>
              </a:rPr>
              <a:t>Enrollment_train</a:t>
            </a:r>
            <a:endParaRPr lang="zh-CN" altLang="en-US" sz="2400" b="1" dirty="0">
              <a:solidFill>
                <a:schemeClr val="bg1">
                  <a:lumMod val="50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3552091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431</Words>
  <Application>Microsoft Office PowerPoint</Application>
  <PresentationFormat>宽屏</PresentationFormat>
  <Paragraphs>50</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等线 Light</vt:lpstr>
      <vt:lpstr>Arial</vt:lpstr>
      <vt:lpstr>Book Antiqua</vt:lpstr>
      <vt:lpstr>Leelawadee UI</vt:lpstr>
      <vt:lpstr>Office 主题​​</vt:lpstr>
      <vt:lpstr>Online Education Data Analysis and Forecast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皓博</dc:creator>
  <cp:lastModifiedBy>杨 皓博</cp:lastModifiedBy>
  <cp:revision>28</cp:revision>
  <dcterms:created xsi:type="dcterms:W3CDTF">2022-10-27T12:32:35Z</dcterms:created>
  <dcterms:modified xsi:type="dcterms:W3CDTF">2022-11-01T03:01:48Z</dcterms:modified>
</cp:coreProperties>
</file>