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24" y="287528"/>
            <a:ext cx="8988551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239000" cy="472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77964"/>
            <a:ext cx="879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634609" y="6635674"/>
            <a:ext cx="2589529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5652" y="6635674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46375" y="2287346"/>
            <a:ext cx="4453255" cy="2007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93090" algn="r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CC00"/>
                </a:solidFill>
                <a:latin typeface="Calibri"/>
                <a:cs typeface="Calibri"/>
              </a:rPr>
              <a:t>6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492" y="287528"/>
            <a:ext cx="39757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Guidelines</a:t>
            </a:r>
            <a:r>
              <a:rPr spc="-35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Naming</a:t>
            </a:r>
            <a:r>
              <a:rPr spc="10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5311619"/>
            <a:ext cx="7591425" cy="11658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30" dirty="0">
                <a:latin typeface="Calibri"/>
                <a:cs typeface="Calibri"/>
              </a:rPr>
              <a:t>Valid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names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Account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@Account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_Account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Invalid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2account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class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Acccount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Courier New"/>
                <a:cs typeface="Courier New"/>
              </a:rPr>
              <a:t>Account123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16607" y="1894332"/>
            <a:ext cx="5664835" cy="664845"/>
            <a:chOff x="1816607" y="1894332"/>
            <a:chExt cx="5664835" cy="664845"/>
          </a:xfrm>
        </p:grpSpPr>
        <p:sp>
          <p:nvSpPr>
            <p:cNvPr id="5" name="object 5"/>
            <p:cNvSpPr/>
            <p:nvPr/>
          </p:nvSpPr>
          <p:spPr>
            <a:xfrm>
              <a:off x="1829561" y="2143506"/>
              <a:ext cx="5638800" cy="402590"/>
            </a:xfrm>
            <a:custGeom>
              <a:avLst/>
              <a:gdLst/>
              <a:ahLst/>
              <a:cxnLst/>
              <a:rect l="l" t="t" r="r" b="b"/>
              <a:pathLst>
                <a:path w="5638800" h="402589">
                  <a:moveTo>
                    <a:pt x="0" y="402336"/>
                  </a:moveTo>
                  <a:lnTo>
                    <a:pt x="5638799" y="402336"/>
                  </a:lnTo>
                  <a:lnTo>
                    <a:pt x="5638799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11501" y="1907286"/>
              <a:ext cx="3947160" cy="472440"/>
            </a:xfrm>
            <a:custGeom>
              <a:avLst/>
              <a:gdLst/>
              <a:ahLst/>
              <a:cxnLst/>
              <a:rect l="l" t="t" r="r" b="b"/>
              <a:pathLst>
                <a:path w="3947160" h="472439">
                  <a:moveTo>
                    <a:pt x="3868420" y="0"/>
                  </a:moveTo>
                  <a:lnTo>
                    <a:pt x="78740" y="0"/>
                  </a:lnTo>
                  <a:lnTo>
                    <a:pt x="48113" y="6195"/>
                  </a:lnTo>
                  <a:lnTo>
                    <a:pt x="23082" y="23082"/>
                  </a:lnTo>
                  <a:lnTo>
                    <a:pt x="6195" y="48113"/>
                  </a:lnTo>
                  <a:lnTo>
                    <a:pt x="0" y="78739"/>
                  </a:lnTo>
                  <a:lnTo>
                    <a:pt x="0" y="393699"/>
                  </a:lnTo>
                  <a:lnTo>
                    <a:pt x="6195" y="424326"/>
                  </a:lnTo>
                  <a:lnTo>
                    <a:pt x="23082" y="449357"/>
                  </a:lnTo>
                  <a:lnTo>
                    <a:pt x="48113" y="466244"/>
                  </a:lnTo>
                  <a:lnTo>
                    <a:pt x="78740" y="472439"/>
                  </a:lnTo>
                  <a:lnTo>
                    <a:pt x="3868420" y="472439"/>
                  </a:lnTo>
                  <a:lnTo>
                    <a:pt x="3899046" y="466244"/>
                  </a:lnTo>
                  <a:lnTo>
                    <a:pt x="3924077" y="449357"/>
                  </a:lnTo>
                  <a:lnTo>
                    <a:pt x="3940964" y="424326"/>
                  </a:lnTo>
                  <a:lnTo>
                    <a:pt x="3947160" y="393699"/>
                  </a:lnTo>
                  <a:lnTo>
                    <a:pt x="3947160" y="78739"/>
                  </a:lnTo>
                  <a:lnTo>
                    <a:pt x="3940964" y="48113"/>
                  </a:lnTo>
                  <a:lnTo>
                    <a:pt x="3924077" y="23082"/>
                  </a:lnTo>
                  <a:lnTo>
                    <a:pt x="3899046" y="6195"/>
                  </a:lnTo>
                  <a:lnTo>
                    <a:pt x="386842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1501" y="1907286"/>
              <a:ext cx="3947160" cy="472440"/>
            </a:xfrm>
            <a:custGeom>
              <a:avLst/>
              <a:gdLst/>
              <a:ahLst/>
              <a:cxnLst/>
              <a:rect l="l" t="t" r="r" b="b"/>
              <a:pathLst>
                <a:path w="3947160" h="472439">
                  <a:moveTo>
                    <a:pt x="0" y="78739"/>
                  </a:moveTo>
                  <a:lnTo>
                    <a:pt x="6195" y="48113"/>
                  </a:lnTo>
                  <a:lnTo>
                    <a:pt x="23082" y="23082"/>
                  </a:lnTo>
                  <a:lnTo>
                    <a:pt x="48113" y="6195"/>
                  </a:lnTo>
                  <a:lnTo>
                    <a:pt x="78740" y="0"/>
                  </a:lnTo>
                  <a:lnTo>
                    <a:pt x="3868420" y="0"/>
                  </a:lnTo>
                  <a:lnTo>
                    <a:pt x="3899046" y="6195"/>
                  </a:lnTo>
                  <a:lnTo>
                    <a:pt x="3924077" y="23082"/>
                  </a:lnTo>
                  <a:lnTo>
                    <a:pt x="3940964" y="48113"/>
                  </a:lnTo>
                  <a:lnTo>
                    <a:pt x="3947160" y="78739"/>
                  </a:lnTo>
                  <a:lnTo>
                    <a:pt x="3947160" y="393699"/>
                  </a:lnTo>
                  <a:lnTo>
                    <a:pt x="3940964" y="424326"/>
                  </a:lnTo>
                  <a:lnTo>
                    <a:pt x="3924077" y="449357"/>
                  </a:lnTo>
                  <a:lnTo>
                    <a:pt x="3899046" y="466244"/>
                  </a:lnTo>
                  <a:lnTo>
                    <a:pt x="3868420" y="472439"/>
                  </a:lnTo>
                  <a:lnTo>
                    <a:pt x="78740" y="472439"/>
                  </a:lnTo>
                  <a:lnTo>
                    <a:pt x="48113" y="466244"/>
                  </a:lnTo>
                  <a:lnTo>
                    <a:pt x="23082" y="449357"/>
                  </a:lnTo>
                  <a:lnTo>
                    <a:pt x="6195" y="424326"/>
                  </a:lnTo>
                  <a:lnTo>
                    <a:pt x="0" y="393699"/>
                  </a:lnTo>
                  <a:lnTo>
                    <a:pt x="0" y="787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7340" y="774903"/>
            <a:ext cx="8175625" cy="153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certain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conventions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followed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class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while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creating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help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follow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standard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naming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conventions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state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 </a:t>
            </a:r>
            <a:r>
              <a:rPr sz="2200" spc="-10" dirty="0">
                <a:latin typeface="Calibri"/>
                <a:cs typeface="Calibri"/>
              </a:rPr>
              <a:t>name:</a:t>
            </a:r>
            <a:endParaRPr sz="2200">
              <a:latin typeface="Calibri"/>
              <a:cs typeface="Calibri"/>
            </a:endParaRPr>
          </a:p>
          <a:p>
            <a:pPr marL="1976120" marR="2822575">
              <a:lnSpc>
                <a:spcPts val="1320"/>
              </a:lnSpc>
              <a:spcBef>
                <a:spcPts val="850"/>
              </a:spcBef>
            </a:pPr>
            <a:r>
              <a:rPr sz="1200" dirty="0">
                <a:latin typeface="Calibri"/>
                <a:cs typeface="Calibri"/>
              </a:rPr>
              <a:t>Should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noun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written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initial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caps,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mixed</a:t>
            </a:r>
            <a:r>
              <a:rPr sz="1200" spc="-5" dirty="0">
                <a:latin typeface="Calibri"/>
                <a:cs typeface="Calibri"/>
              </a:rPr>
              <a:t> case.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16544" y="2619692"/>
            <a:ext cx="5664835" cy="666115"/>
            <a:chOff x="1816544" y="2619692"/>
            <a:chExt cx="5664835" cy="666115"/>
          </a:xfrm>
        </p:grpSpPr>
        <p:sp>
          <p:nvSpPr>
            <p:cNvPr id="10" name="object 10"/>
            <p:cNvSpPr/>
            <p:nvPr/>
          </p:nvSpPr>
          <p:spPr>
            <a:xfrm>
              <a:off x="1829562" y="2868929"/>
              <a:ext cx="5638800" cy="403860"/>
            </a:xfrm>
            <a:custGeom>
              <a:avLst/>
              <a:gdLst/>
              <a:ahLst/>
              <a:cxnLst/>
              <a:rect l="l" t="t" r="r" b="b"/>
              <a:pathLst>
                <a:path w="5638800" h="403860">
                  <a:moveTo>
                    <a:pt x="0" y="403860"/>
                  </a:moveTo>
                  <a:lnTo>
                    <a:pt x="5638799" y="403860"/>
                  </a:lnTo>
                  <a:lnTo>
                    <a:pt x="5638799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25908">
              <a:solidFill>
                <a:srgbClr val="5CB3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1502" y="2632709"/>
              <a:ext cx="3947160" cy="472440"/>
            </a:xfrm>
            <a:custGeom>
              <a:avLst/>
              <a:gdLst/>
              <a:ahLst/>
              <a:cxnLst/>
              <a:rect l="l" t="t" r="r" b="b"/>
              <a:pathLst>
                <a:path w="3947160" h="472439">
                  <a:moveTo>
                    <a:pt x="3868420" y="0"/>
                  </a:moveTo>
                  <a:lnTo>
                    <a:pt x="78740" y="0"/>
                  </a:lnTo>
                  <a:lnTo>
                    <a:pt x="48113" y="6195"/>
                  </a:lnTo>
                  <a:lnTo>
                    <a:pt x="23082" y="23082"/>
                  </a:lnTo>
                  <a:lnTo>
                    <a:pt x="6195" y="48113"/>
                  </a:lnTo>
                  <a:lnTo>
                    <a:pt x="0" y="78739"/>
                  </a:lnTo>
                  <a:lnTo>
                    <a:pt x="0" y="393699"/>
                  </a:lnTo>
                  <a:lnTo>
                    <a:pt x="6195" y="424326"/>
                  </a:lnTo>
                  <a:lnTo>
                    <a:pt x="23082" y="449357"/>
                  </a:lnTo>
                  <a:lnTo>
                    <a:pt x="48113" y="466244"/>
                  </a:lnTo>
                  <a:lnTo>
                    <a:pt x="78740" y="472439"/>
                  </a:lnTo>
                  <a:lnTo>
                    <a:pt x="3868420" y="472439"/>
                  </a:lnTo>
                  <a:lnTo>
                    <a:pt x="3899046" y="466244"/>
                  </a:lnTo>
                  <a:lnTo>
                    <a:pt x="3924077" y="449357"/>
                  </a:lnTo>
                  <a:lnTo>
                    <a:pt x="3940964" y="424326"/>
                  </a:lnTo>
                  <a:lnTo>
                    <a:pt x="3947160" y="393699"/>
                  </a:lnTo>
                  <a:lnTo>
                    <a:pt x="3947160" y="78739"/>
                  </a:lnTo>
                  <a:lnTo>
                    <a:pt x="3940964" y="48113"/>
                  </a:lnTo>
                  <a:lnTo>
                    <a:pt x="3924077" y="23082"/>
                  </a:lnTo>
                  <a:lnTo>
                    <a:pt x="3899046" y="6195"/>
                  </a:lnTo>
                  <a:lnTo>
                    <a:pt x="3868420" y="0"/>
                  </a:lnTo>
                  <a:close/>
                </a:path>
              </a:pathLst>
            </a:custGeom>
            <a:solidFill>
              <a:srgbClr val="5CB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11502" y="2632709"/>
              <a:ext cx="3947160" cy="472440"/>
            </a:xfrm>
            <a:custGeom>
              <a:avLst/>
              <a:gdLst/>
              <a:ahLst/>
              <a:cxnLst/>
              <a:rect l="l" t="t" r="r" b="b"/>
              <a:pathLst>
                <a:path w="3947160" h="472439">
                  <a:moveTo>
                    <a:pt x="0" y="78739"/>
                  </a:moveTo>
                  <a:lnTo>
                    <a:pt x="6195" y="48113"/>
                  </a:lnTo>
                  <a:lnTo>
                    <a:pt x="23082" y="23082"/>
                  </a:lnTo>
                  <a:lnTo>
                    <a:pt x="48113" y="6195"/>
                  </a:lnTo>
                  <a:lnTo>
                    <a:pt x="78740" y="0"/>
                  </a:lnTo>
                  <a:lnTo>
                    <a:pt x="3868420" y="0"/>
                  </a:lnTo>
                  <a:lnTo>
                    <a:pt x="3899046" y="6195"/>
                  </a:lnTo>
                  <a:lnTo>
                    <a:pt x="3924077" y="23082"/>
                  </a:lnTo>
                  <a:lnTo>
                    <a:pt x="3940964" y="48113"/>
                  </a:lnTo>
                  <a:lnTo>
                    <a:pt x="3947160" y="78739"/>
                  </a:lnTo>
                  <a:lnTo>
                    <a:pt x="3947160" y="393699"/>
                  </a:lnTo>
                  <a:lnTo>
                    <a:pt x="3940964" y="424326"/>
                  </a:lnTo>
                  <a:lnTo>
                    <a:pt x="3924077" y="449357"/>
                  </a:lnTo>
                  <a:lnTo>
                    <a:pt x="3899046" y="466244"/>
                  </a:lnTo>
                  <a:lnTo>
                    <a:pt x="3868420" y="472439"/>
                  </a:lnTo>
                  <a:lnTo>
                    <a:pt x="78740" y="472439"/>
                  </a:lnTo>
                  <a:lnTo>
                    <a:pt x="48113" y="466244"/>
                  </a:lnTo>
                  <a:lnTo>
                    <a:pt x="23082" y="449357"/>
                  </a:lnTo>
                  <a:lnTo>
                    <a:pt x="6195" y="424326"/>
                  </a:lnTo>
                  <a:lnTo>
                    <a:pt x="0" y="393699"/>
                  </a:lnTo>
                  <a:lnTo>
                    <a:pt x="0" y="787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70886" y="2746628"/>
            <a:ext cx="2912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Should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simple,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descriptive,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meaningful.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16607" y="3302508"/>
            <a:ext cx="5664835" cy="708660"/>
            <a:chOff x="1816607" y="3302508"/>
            <a:chExt cx="5664835" cy="708660"/>
          </a:xfrm>
        </p:grpSpPr>
        <p:sp>
          <p:nvSpPr>
            <p:cNvPr id="15" name="object 15"/>
            <p:cNvSpPr/>
            <p:nvPr/>
          </p:nvSpPr>
          <p:spPr>
            <a:xfrm>
              <a:off x="1829561" y="3594354"/>
              <a:ext cx="5638800" cy="403860"/>
            </a:xfrm>
            <a:custGeom>
              <a:avLst/>
              <a:gdLst/>
              <a:ahLst/>
              <a:cxnLst/>
              <a:rect l="l" t="t" r="r" b="b"/>
              <a:pathLst>
                <a:path w="5638800" h="403860">
                  <a:moveTo>
                    <a:pt x="0" y="403860"/>
                  </a:moveTo>
                  <a:lnTo>
                    <a:pt x="5638799" y="403860"/>
                  </a:lnTo>
                  <a:lnTo>
                    <a:pt x="5638799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25908">
              <a:solidFill>
                <a:srgbClr val="5F8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11501" y="3315462"/>
              <a:ext cx="3947160" cy="472440"/>
            </a:xfrm>
            <a:custGeom>
              <a:avLst/>
              <a:gdLst/>
              <a:ahLst/>
              <a:cxnLst/>
              <a:rect l="l" t="t" r="r" b="b"/>
              <a:pathLst>
                <a:path w="3947160" h="472439">
                  <a:moveTo>
                    <a:pt x="3868420" y="0"/>
                  </a:moveTo>
                  <a:lnTo>
                    <a:pt x="78740" y="0"/>
                  </a:lnTo>
                  <a:lnTo>
                    <a:pt x="48113" y="6195"/>
                  </a:lnTo>
                  <a:lnTo>
                    <a:pt x="23082" y="23082"/>
                  </a:lnTo>
                  <a:lnTo>
                    <a:pt x="6195" y="48113"/>
                  </a:lnTo>
                  <a:lnTo>
                    <a:pt x="0" y="78739"/>
                  </a:lnTo>
                  <a:lnTo>
                    <a:pt x="0" y="393699"/>
                  </a:lnTo>
                  <a:lnTo>
                    <a:pt x="6195" y="424326"/>
                  </a:lnTo>
                  <a:lnTo>
                    <a:pt x="23082" y="449357"/>
                  </a:lnTo>
                  <a:lnTo>
                    <a:pt x="48113" y="466244"/>
                  </a:lnTo>
                  <a:lnTo>
                    <a:pt x="78740" y="472439"/>
                  </a:lnTo>
                  <a:lnTo>
                    <a:pt x="3868420" y="472439"/>
                  </a:lnTo>
                  <a:lnTo>
                    <a:pt x="3899046" y="466244"/>
                  </a:lnTo>
                  <a:lnTo>
                    <a:pt x="3924077" y="449357"/>
                  </a:lnTo>
                  <a:lnTo>
                    <a:pt x="3940964" y="424326"/>
                  </a:lnTo>
                  <a:lnTo>
                    <a:pt x="3947160" y="393699"/>
                  </a:lnTo>
                  <a:lnTo>
                    <a:pt x="3947160" y="78739"/>
                  </a:lnTo>
                  <a:lnTo>
                    <a:pt x="3940964" y="48113"/>
                  </a:lnTo>
                  <a:lnTo>
                    <a:pt x="3924077" y="23082"/>
                  </a:lnTo>
                  <a:lnTo>
                    <a:pt x="3899046" y="6195"/>
                  </a:lnTo>
                  <a:lnTo>
                    <a:pt x="3868420" y="0"/>
                  </a:lnTo>
                  <a:close/>
                </a:path>
              </a:pathLst>
            </a:custGeom>
            <a:solidFill>
              <a:srgbClr val="5F8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11501" y="3315462"/>
              <a:ext cx="3947160" cy="472440"/>
            </a:xfrm>
            <a:custGeom>
              <a:avLst/>
              <a:gdLst/>
              <a:ahLst/>
              <a:cxnLst/>
              <a:rect l="l" t="t" r="r" b="b"/>
              <a:pathLst>
                <a:path w="3947160" h="472439">
                  <a:moveTo>
                    <a:pt x="0" y="78739"/>
                  </a:moveTo>
                  <a:lnTo>
                    <a:pt x="6195" y="48113"/>
                  </a:lnTo>
                  <a:lnTo>
                    <a:pt x="23082" y="23082"/>
                  </a:lnTo>
                  <a:lnTo>
                    <a:pt x="48113" y="6195"/>
                  </a:lnTo>
                  <a:lnTo>
                    <a:pt x="78740" y="0"/>
                  </a:lnTo>
                  <a:lnTo>
                    <a:pt x="3868420" y="0"/>
                  </a:lnTo>
                  <a:lnTo>
                    <a:pt x="3899046" y="6195"/>
                  </a:lnTo>
                  <a:lnTo>
                    <a:pt x="3924077" y="23082"/>
                  </a:lnTo>
                  <a:lnTo>
                    <a:pt x="3940964" y="48113"/>
                  </a:lnTo>
                  <a:lnTo>
                    <a:pt x="3947160" y="78739"/>
                  </a:lnTo>
                  <a:lnTo>
                    <a:pt x="3947160" y="393699"/>
                  </a:lnTo>
                  <a:lnTo>
                    <a:pt x="3940964" y="424326"/>
                  </a:lnTo>
                  <a:lnTo>
                    <a:pt x="3924077" y="449357"/>
                  </a:lnTo>
                  <a:lnTo>
                    <a:pt x="3899046" y="466244"/>
                  </a:lnTo>
                  <a:lnTo>
                    <a:pt x="3868420" y="472439"/>
                  </a:lnTo>
                  <a:lnTo>
                    <a:pt x="78740" y="472439"/>
                  </a:lnTo>
                  <a:lnTo>
                    <a:pt x="48113" y="466244"/>
                  </a:lnTo>
                  <a:lnTo>
                    <a:pt x="23082" y="449357"/>
                  </a:lnTo>
                  <a:lnTo>
                    <a:pt x="6195" y="424326"/>
                  </a:lnTo>
                  <a:lnTo>
                    <a:pt x="0" y="393699"/>
                  </a:lnTo>
                  <a:lnTo>
                    <a:pt x="0" y="787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70886" y="3429380"/>
            <a:ext cx="1559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Cannot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C#</a:t>
            </a:r>
            <a:r>
              <a:rPr sz="1200" spc="-15" dirty="0">
                <a:latin typeface="Calibri"/>
                <a:cs typeface="Calibri"/>
              </a:rPr>
              <a:t> keyword.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16607" y="4072128"/>
            <a:ext cx="5664835" cy="664845"/>
            <a:chOff x="1816607" y="4072128"/>
            <a:chExt cx="5664835" cy="664845"/>
          </a:xfrm>
        </p:grpSpPr>
        <p:sp>
          <p:nvSpPr>
            <p:cNvPr id="20" name="object 20"/>
            <p:cNvSpPr/>
            <p:nvPr/>
          </p:nvSpPr>
          <p:spPr>
            <a:xfrm>
              <a:off x="1829561" y="4321302"/>
              <a:ext cx="5638800" cy="402590"/>
            </a:xfrm>
            <a:custGeom>
              <a:avLst/>
              <a:gdLst/>
              <a:ahLst/>
              <a:cxnLst/>
              <a:rect l="l" t="t" r="r" b="b"/>
              <a:pathLst>
                <a:path w="5638800" h="402589">
                  <a:moveTo>
                    <a:pt x="0" y="402336"/>
                  </a:moveTo>
                  <a:lnTo>
                    <a:pt x="5638799" y="402336"/>
                  </a:lnTo>
                  <a:lnTo>
                    <a:pt x="5638799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11501" y="4085082"/>
              <a:ext cx="3947160" cy="471170"/>
            </a:xfrm>
            <a:custGeom>
              <a:avLst/>
              <a:gdLst/>
              <a:ahLst/>
              <a:cxnLst/>
              <a:rect l="l" t="t" r="r" b="b"/>
              <a:pathLst>
                <a:path w="3947160" h="471170">
                  <a:moveTo>
                    <a:pt x="3868674" y="0"/>
                  </a:moveTo>
                  <a:lnTo>
                    <a:pt x="78486" y="0"/>
                  </a:lnTo>
                  <a:lnTo>
                    <a:pt x="47952" y="6173"/>
                  </a:lnTo>
                  <a:lnTo>
                    <a:pt x="23002" y="23002"/>
                  </a:lnTo>
                  <a:lnTo>
                    <a:pt x="6173" y="47952"/>
                  </a:lnTo>
                  <a:lnTo>
                    <a:pt x="0" y="78486"/>
                  </a:lnTo>
                  <a:lnTo>
                    <a:pt x="0" y="392430"/>
                  </a:lnTo>
                  <a:lnTo>
                    <a:pt x="6173" y="422963"/>
                  </a:lnTo>
                  <a:lnTo>
                    <a:pt x="23002" y="447913"/>
                  </a:lnTo>
                  <a:lnTo>
                    <a:pt x="47952" y="464742"/>
                  </a:lnTo>
                  <a:lnTo>
                    <a:pt x="78486" y="470916"/>
                  </a:lnTo>
                  <a:lnTo>
                    <a:pt x="3868674" y="470916"/>
                  </a:lnTo>
                  <a:lnTo>
                    <a:pt x="3899207" y="464742"/>
                  </a:lnTo>
                  <a:lnTo>
                    <a:pt x="3924157" y="447913"/>
                  </a:lnTo>
                  <a:lnTo>
                    <a:pt x="3940986" y="422963"/>
                  </a:lnTo>
                  <a:lnTo>
                    <a:pt x="3947160" y="392430"/>
                  </a:lnTo>
                  <a:lnTo>
                    <a:pt x="3947160" y="78486"/>
                  </a:lnTo>
                  <a:lnTo>
                    <a:pt x="3940986" y="47952"/>
                  </a:lnTo>
                  <a:lnTo>
                    <a:pt x="3924157" y="23002"/>
                  </a:lnTo>
                  <a:lnTo>
                    <a:pt x="3899207" y="6173"/>
                  </a:lnTo>
                  <a:lnTo>
                    <a:pt x="386867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11501" y="4085082"/>
              <a:ext cx="3947160" cy="471170"/>
            </a:xfrm>
            <a:custGeom>
              <a:avLst/>
              <a:gdLst/>
              <a:ahLst/>
              <a:cxnLst/>
              <a:rect l="l" t="t" r="r" b="b"/>
              <a:pathLst>
                <a:path w="3947160" h="471170">
                  <a:moveTo>
                    <a:pt x="0" y="78486"/>
                  </a:moveTo>
                  <a:lnTo>
                    <a:pt x="6173" y="47952"/>
                  </a:lnTo>
                  <a:lnTo>
                    <a:pt x="23002" y="23002"/>
                  </a:lnTo>
                  <a:lnTo>
                    <a:pt x="47952" y="6173"/>
                  </a:lnTo>
                  <a:lnTo>
                    <a:pt x="78486" y="0"/>
                  </a:lnTo>
                  <a:lnTo>
                    <a:pt x="3868674" y="0"/>
                  </a:lnTo>
                  <a:lnTo>
                    <a:pt x="3899207" y="6173"/>
                  </a:lnTo>
                  <a:lnTo>
                    <a:pt x="3924157" y="23002"/>
                  </a:lnTo>
                  <a:lnTo>
                    <a:pt x="3940986" y="47952"/>
                  </a:lnTo>
                  <a:lnTo>
                    <a:pt x="3947160" y="78486"/>
                  </a:lnTo>
                  <a:lnTo>
                    <a:pt x="3947160" y="392430"/>
                  </a:lnTo>
                  <a:lnTo>
                    <a:pt x="3940986" y="422963"/>
                  </a:lnTo>
                  <a:lnTo>
                    <a:pt x="3924157" y="447913"/>
                  </a:lnTo>
                  <a:lnTo>
                    <a:pt x="3899207" y="464742"/>
                  </a:lnTo>
                  <a:lnTo>
                    <a:pt x="3868674" y="470916"/>
                  </a:lnTo>
                  <a:lnTo>
                    <a:pt x="78486" y="470916"/>
                  </a:lnTo>
                  <a:lnTo>
                    <a:pt x="47952" y="464742"/>
                  </a:lnTo>
                  <a:lnTo>
                    <a:pt x="23002" y="447913"/>
                  </a:lnTo>
                  <a:lnTo>
                    <a:pt x="6173" y="422963"/>
                  </a:lnTo>
                  <a:lnTo>
                    <a:pt x="0" y="392430"/>
                  </a:lnTo>
                  <a:lnTo>
                    <a:pt x="0" y="7848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70886" y="4114927"/>
            <a:ext cx="324231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240"/>
              </a:spcBef>
            </a:pPr>
            <a:r>
              <a:rPr sz="1200" spc="-5" dirty="0">
                <a:latin typeface="Calibri"/>
                <a:cs typeface="Calibri"/>
              </a:rPr>
              <a:t>Cannot </a:t>
            </a:r>
            <a:r>
              <a:rPr sz="1200" dirty="0">
                <a:latin typeface="Calibri"/>
                <a:cs typeface="Calibri"/>
              </a:rPr>
              <a:t>begin </a:t>
            </a:r>
            <a:r>
              <a:rPr sz="1200" spc="-5" dirty="0">
                <a:latin typeface="Calibri"/>
                <a:cs typeface="Calibri"/>
              </a:rPr>
              <a:t>with </a:t>
            </a:r>
            <a:r>
              <a:rPr sz="1200" dirty="0">
                <a:latin typeface="Calibri"/>
                <a:cs typeface="Calibri"/>
              </a:rPr>
              <a:t>a digit but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dirty="0">
                <a:latin typeface="Calibri"/>
                <a:cs typeface="Calibri"/>
              </a:rPr>
              <a:t>begin </a:t>
            </a:r>
            <a:r>
              <a:rPr sz="1200" spc="-5" dirty="0">
                <a:latin typeface="Calibri"/>
                <a:cs typeface="Calibri"/>
              </a:rPr>
              <a:t>with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‘@’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character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underscore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(_).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28600" y="48768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7569" y="287528"/>
            <a:ext cx="183768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Main</a:t>
            </a:r>
            <a:r>
              <a:rPr spc="-50" dirty="0"/>
              <a:t> </a:t>
            </a:r>
            <a:r>
              <a:rPr spc="-10"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59663"/>
            <a:ext cx="8007984" cy="32454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153035" indent="-342900">
              <a:lnSpc>
                <a:spcPct val="101699"/>
              </a:lnSpc>
              <a:spcBef>
                <a:spcPts val="5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ourier New"/>
                <a:cs typeface="Courier New"/>
              </a:rPr>
              <a:t>Main()</a:t>
            </a:r>
            <a:r>
              <a:rPr sz="2400" spc="-5" dirty="0">
                <a:latin typeface="Calibri"/>
                <a:cs typeface="Calibri"/>
              </a:rPr>
              <a:t>method </a:t>
            </a:r>
            <a:r>
              <a:rPr sz="2400" spc="-10" dirty="0">
                <a:latin typeface="Calibri"/>
                <a:cs typeface="Calibri"/>
              </a:rPr>
              <a:t>indicates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CLR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this is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first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dirty="0">
                <a:latin typeface="Calibri"/>
                <a:cs typeface="Calibri"/>
              </a:rPr>
              <a:t>which is </a:t>
            </a:r>
            <a:r>
              <a:rPr sz="2400" spc="-10" dirty="0">
                <a:latin typeface="Calibri"/>
                <a:cs typeface="Calibri"/>
              </a:rPr>
              <a:t>declared </a:t>
            </a:r>
            <a:r>
              <a:rPr sz="2400" dirty="0">
                <a:latin typeface="Calibri"/>
                <a:cs typeface="Calibri"/>
              </a:rPr>
              <a:t>within a class 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specifies</a:t>
            </a:r>
            <a:r>
              <a:rPr sz="2400" spc="-10" dirty="0">
                <a:latin typeface="Calibri"/>
                <a:cs typeface="Calibri"/>
              </a:rPr>
              <a:t> where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 execution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begins.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4E4B"/>
              </a:buClr>
              <a:buFont typeface="Wingdings"/>
              <a:buChar char="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Every</a:t>
            </a:r>
            <a:r>
              <a:rPr sz="2400" spc="-5" dirty="0">
                <a:latin typeface="Calibri"/>
                <a:cs typeface="Calibri"/>
              </a:rPr>
              <a:t> C#</a:t>
            </a:r>
            <a:r>
              <a:rPr sz="2400" spc="-15" dirty="0">
                <a:latin typeface="Calibri"/>
                <a:cs typeface="Calibri"/>
              </a:rPr>
              <a:t> program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executed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Main()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et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rn type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Main(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#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in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voi</a:t>
            </a:r>
            <a:r>
              <a:rPr sz="2400" dirty="0">
                <a:latin typeface="Courier New"/>
                <a:cs typeface="Courier New"/>
              </a:rPr>
              <a:t>d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5490" y="287528"/>
            <a:ext cx="32410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Instantiating</a:t>
            </a:r>
            <a:r>
              <a:rPr spc="-30" dirty="0"/>
              <a:t> </a:t>
            </a:r>
            <a:r>
              <a:rPr spc="-10" dirty="0"/>
              <a:t>Objects</a:t>
            </a:r>
            <a:r>
              <a:rPr spc="-25" dirty="0"/>
              <a:t> </a:t>
            </a:r>
            <a:r>
              <a:rPr spc="-5" dirty="0"/>
              <a:t>1-2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8187055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necessary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create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variables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r>
              <a:rPr sz="2400" spc="-10" dirty="0">
                <a:latin typeface="Calibri"/>
                <a:cs typeface="Calibri"/>
              </a:rPr>
              <a:t> defined </a:t>
            </a:r>
            <a:r>
              <a:rPr sz="2400" dirty="0">
                <a:latin typeface="Calibri"/>
                <a:cs typeface="Calibri"/>
              </a:rPr>
              <a:t>within it.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1099"/>
              </a:lnSpc>
              <a:spcBef>
                <a:spcPts val="44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C#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objec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in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new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 </a:t>
            </a:r>
            <a:r>
              <a:rPr sz="2400" spc="-10" dirty="0">
                <a:latin typeface="Calibri"/>
                <a:cs typeface="Calibri"/>
              </a:rPr>
              <a:t>encountering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20" dirty="0">
                <a:latin typeface="Calibri"/>
                <a:cs typeface="Calibri"/>
              </a:rPr>
              <a:t>keyword,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Just-in-Time </a:t>
            </a:r>
            <a:r>
              <a:rPr sz="2400" spc="-10" dirty="0">
                <a:latin typeface="Calibri"/>
                <a:cs typeface="Calibri"/>
              </a:rPr>
              <a:t>(JIT) </a:t>
            </a:r>
            <a:r>
              <a:rPr sz="2400" spc="-5" dirty="0">
                <a:latin typeface="Calibri"/>
                <a:cs typeface="Calibri"/>
              </a:rPr>
              <a:t>compiler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allocates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that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allocated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syntax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instantiate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586605"/>
            <a:ext cx="5871210" cy="11830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Calibri"/>
                <a:cs typeface="Calibri"/>
              </a:rPr>
              <a:t>where,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  <a:tab pos="2349500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ClassName</a:t>
            </a:r>
            <a:r>
              <a:rPr sz="2000" spc="-5" dirty="0">
                <a:latin typeface="Calibri"/>
                <a:cs typeface="Calibri"/>
              </a:rPr>
              <a:t>:	</a:t>
            </a:r>
            <a:r>
              <a:rPr sz="2000" dirty="0">
                <a:latin typeface="Calibri"/>
                <a:cs typeface="Calibri"/>
              </a:rPr>
              <a:t>Specifies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812800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objectName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name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704" y="4108703"/>
            <a:ext cx="7632700" cy="469900"/>
            <a:chOff x="679704" y="4108703"/>
            <a:chExt cx="7632700" cy="469900"/>
          </a:xfrm>
        </p:grpSpPr>
        <p:sp>
          <p:nvSpPr>
            <p:cNvPr id="6" name="object 6"/>
            <p:cNvSpPr/>
            <p:nvPr/>
          </p:nvSpPr>
          <p:spPr>
            <a:xfrm>
              <a:off x="685800" y="4114799"/>
              <a:ext cx="7620000" cy="457200"/>
            </a:xfrm>
            <a:custGeom>
              <a:avLst/>
              <a:gdLst/>
              <a:ahLst/>
              <a:cxnLst/>
              <a:rect l="l" t="t" r="r" b="b"/>
              <a:pathLst>
                <a:path w="7620000" h="457200">
                  <a:moveTo>
                    <a:pt x="7620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00" y="45720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FF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4114799"/>
              <a:ext cx="7620000" cy="457200"/>
            </a:xfrm>
            <a:custGeom>
              <a:avLst/>
              <a:gdLst/>
              <a:ahLst/>
              <a:cxnLst/>
              <a:rect l="l" t="t" r="r" b="b"/>
              <a:pathLst>
                <a:path w="7620000" h="457200">
                  <a:moveTo>
                    <a:pt x="0" y="457200"/>
                  </a:moveTo>
                  <a:lnTo>
                    <a:pt x="7620000" y="457200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5800" y="4114800"/>
            <a:ext cx="76200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1670"/>
              </a:lnSpc>
            </a:pPr>
            <a:r>
              <a:rPr sz="1600" spc="-5" dirty="0">
                <a:latin typeface="Courier New"/>
                <a:cs typeface="Courier New"/>
              </a:rPr>
              <a:t>&lt;ClassName&gt;&lt;objectName&gt;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 new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&lt;ClassName&gt;();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35814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5490" y="287528"/>
            <a:ext cx="32410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Instantiating</a:t>
            </a:r>
            <a:r>
              <a:rPr spc="-30" dirty="0"/>
              <a:t> </a:t>
            </a:r>
            <a:r>
              <a:rPr spc="-10" dirty="0"/>
              <a:t>Objects</a:t>
            </a:r>
            <a:r>
              <a:rPr spc="-25" dirty="0"/>
              <a:t> </a:t>
            </a:r>
            <a:r>
              <a:rPr spc="-5" dirty="0"/>
              <a:t>2-2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447800"/>
            <a:ext cx="6060948" cy="3810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340" y="778509"/>
            <a:ext cx="8226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figure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displays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10" dirty="0">
                <a:latin typeface="Calibri"/>
                <a:cs typeface="Calibri"/>
              </a:rPr>
              <a:t> instantiation: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5711" y="287528"/>
            <a:ext cx="12090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8375015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Methods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 declared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 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20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perform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variables.</a:t>
            </a:r>
            <a:endParaRPr sz="2400">
              <a:latin typeface="Calibri"/>
              <a:cs typeface="Calibri"/>
            </a:endParaRPr>
          </a:p>
          <a:p>
            <a:pPr marL="355600" marR="500380" indent="-342900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355600" marR="312420" indent="-342900">
              <a:lnSpc>
                <a:spcPct val="100000"/>
              </a:lnSpc>
              <a:spcBef>
                <a:spcPts val="5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method </a:t>
            </a:r>
            <a:r>
              <a:rPr sz="2400" spc="-5" dirty="0">
                <a:latin typeface="Calibri"/>
                <a:cs typeface="Calibri"/>
              </a:rPr>
              <a:t>implements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behavior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object,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accessed </a:t>
            </a:r>
            <a:r>
              <a:rPr sz="2400" spc="-10" dirty="0">
                <a:latin typeface="Calibri"/>
                <a:cs typeface="Calibri"/>
              </a:rPr>
              <a:t>by instantiating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object of </a:t>
            </a:r>
            <a:r>
              <a:rPr sz="2400" dirty="0">
                <a:latin typeface="Calibri"/>
                <a:cs typeface="Calibri"/>
              </a:rPr>
              <a:t>the class in which it 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15" dirty="0">
                <a:latin typeface="Calibri"/>
                <a:cs typeface="Calibri"/>
              </a:rPr>
              <a:t>invoking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Methods specify </a:t>
            </a:r>
            <a:r>
              <a:rPr sz="2400" dirty="0">
                <a:latin typeface="Calibri"/>
                <a:cs typeface="Calibri"/>
              </a:rPr>
              <a:t>the manner in which a </a:t>
            </a:r>
            <a:r>
              <a:rPr sz="2400" spc="-5" dirty="0">
                <a:latin typeface="Calibri"/>
                <a:cs typeface="Calibri"/>
              </a:rPr>
              <a:t>particular </a:t>
            </a:r>
            <a:r>
              <a:rPr sz="2400" spc="-10" dirty="0">
                <a:latin typeface="Calibri"/>
                <a:cs typeface="Calibri"/>
              </a:rPr>
              <a:t>operation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carried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members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784597"/>
            <a:ext cx="8105140" cy="15621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marR="5080" indent="-342900">
              <a:lnSpc>
                <a:spcPct val="103299"/>
              </a:lnSpc>
              <a:spcBef>
                <a:spcPts val="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class </a:t>
            </a:r>
            <a:r>
              <a:rPr sz="2400" spc="-5" dirty="0">
                <a:latin typeface="Calibri"/>
                <a:cs typeface="Calibri"/>
              </a:rPr>
              <a:t>Car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method </a:t>
            </a:r>
            <a:r>
              <a:rPr sz="2400" b="1" spc="-5" dirty="0">
                <a:latin typeface="Courier New"/>
                <a:cs typeface="Courier New"/>
              </a:rPr>
              <a:t>Brake()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spc="-10" dirty="0">
                <a:latin typeface="Calibri"/>
                <a:cs typeface="Calibri"/>
              </a:rPr>
              <a:t>represents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’Apply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Brake’ </a:t>
            </a:r>
            <a:r>
              <a:rPr sz="2400" dirty="0">
                <a:latin typeface="Calibri"/>
                <a:cs typeface="Calibri"/>
              </a:rPr>
              <a:t>action.</a:t>
            </a:r>
            <a:endParaRPr sz="2400">
              <a:latin typeface="Calibri"/>
              <a:cs typeface="Calibri"/>
            </a:endParaRPr>
          </a:p>
          <a:p>
            <a:pPr marL="355600" marR="314960" indent="-342900">
              <a:lnSpc>
                <a:spcPct val="100000"/>
              </a:lnSpc>
              <a:spcBef>
                <a:spcPts val="4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perform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method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Brake()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invoked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object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Car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4401311"/>
            <a:ext cx="1447800" cy="39941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5821" y="287528"/>
            <a:ext cx="28702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Creating</a:t>
            </a:r>
            <a:r>
              <a:rPr spc="-25" dirty="0"/>
              <a:t> </a:t>
            </a:r>
            <a:r>
              <a:rPr spc="-10" dirty="0"/>
              <a:t>Methods</a:t>
            </a:r>
            <a:r>
              <a:rPr spc="-25" dirty="0"/>
              <a:t> </a:t>
            </a:r>
            <a:r>
              <a:rPr spc="-10" dirty="0"/>
              <a:t>1-2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4903"/>
            <a:ext cx="81521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Conventions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followed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naming methods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a method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104514"/>
            <a:ext cx="58210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 </a:t>
            </a:r>
            <a:r>
              <a:rPr sz="2200" spc="-25" dirty="0">
                <a:latin typeface="Calibri"/>
                <a:cs typeface="Calibri"/>
              </a:rPr>
              <a:t>syntax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create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544" y="3566286"/>
            <a:ext cx="5588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  <a:tabLst>
                <a:tab pos="286385" algn="l"/>
              </a:tabLst>
            </a:pPr>
            <a:r>
              <a:rPr sz="900" spc="-1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gj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7344" y="1171892"/>
            <a:ext cx="5283835" cy="607060"/>
            <a:chOff x="597344" y="1171892"/>
            <a:chExt cx="5283835" cy="607060"/>
          </a:xfrm>
        </p:grpSpPr>
        <p:sp>
          <p:nvSpPr>
            <p:cNvPr id="7" name="object 7"/>
            <p:cNvSpPr/>
            <p:nvPr/>
          </p:nvSpPr>
          <p:spPr>
            <a:xfrm>
              <a:off x="610361" y="1564386"/>
              <a:ext cx="5257800" cy="201295"/>
            </a:xfrm>
            <a:custGeom>
              <a:avLst/>
              <a:gdLst/>
              <a:ahLst/>
              <a:cxnLst/>
              <a:rect l="l" t="t" r="r" b="b"/>
              <a:pathLst>
                <a:path w="5257800" h="201294">
                  <a:moveTo>
                    <a:pt x="0" y="201167"/>
                  </a:moveTo>
                  <a:lnTo>
                    <a:pt x="5257800" y="201167"/>
                  </a:lnTo>
                  <a:lnTo>
                    <a:pt x="5257800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2490" y="1184910"/>
              <a:ext cx="3677920" cy="497205"/>
            </a:xfrm>
            <a:custGeom>
              <a:avLst/>
              <a:gdLst/>
              <a:ahLst/>
              <a:cxnLst/>
              <a:rect l="l" t="t" r="r" b="b"/>
              <a:pathLst>
                <a:path w="3677920" h="497205">
                  <a:moveTo>
                    <a:pt x="3594608" y="0"/>
                  </a:moveTo>
                  <a:lnTo>
                    <a:pt x="82804" y="0"/>
                  </a:lnTo>
                  <a:lnTo>
                    <a:pt x="50572" y="6508"/>
                  </a:lnTo>
                  <a:lnTo>
                    <a:pt x="24252" y="24256"/>
                  </a:lnTo>
                  <a:lnTo>
                    <a:pt x="6506" y="50577"/>
                  </a:lnTo>
                  <a:lnTo>
                    <a:pt x="0" y="82803"/>
                  </a:lnTo>
                  <a:lnTo>
                    <a:pt x="0" y="414019"/>
                  </a:lnTo>
                  <a:lnTo>
                    <a:pt x="6506" y="446246"/>
                  </a:lnTo>
                  <a:lnTo>
                    <a:pt x="24252" y="472566"/>
                  </a:lnTo>
                  <a:lnTo>
                    <a:pt x="50572" y="490315"/>
                  </a:lnTo>
                  <a:lnTo>
                    <a:pt x="82804" y="496823"/>
                  </a:lnTo>
                  <a:lnTo>
                    <a:pt x="3594608" y="496823"/>
                  </a:lnTo>
                  <a:lnTo>
                    <a:pt x="3626834" y="490315"/>
                  </a:lnTo>
                  <a:lnTo>
                    <a:pt x="3653155" y="472566"/>
                  </a:lnTo>
                  <a:lnTo>
                    <a:pt x="3670903" y="446246"/>
                  </a:lnTo>
                  <a:lnTo>
                    <a:pt x="3677412" y="414019"/>
                  </a:lnTo>
                  <a:lnTo>
                    <a:pt x="3677412" y="82803"/>
                  </a:lnTo>
                  <a:lnTo>
                    <a:pt x="3670903" y="50577"/>
                  </a:lnTo>
                  <a:lnTo>
                    <a:pt x="3653154" y="24256"/>
                  </a:lnTo>
                  <a:lnTo>
                    <a:pt x="3626834" y="6508"/>
                  </a:lnTo>
                  <a:lnTo>
                    <a:pt x="359460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2490" y="1184910"/>
              <a:ext cx="3677920" cy="497205"/>
            </a:xfrm>
            <a:custGeom>
              <a:avLst/>
              <a:gdLst/>
              <a:ahLst/>
              <a:cxnLst/>
              <a:rect l="l" t="t" r="r" b="b"/>
              <a:pathLst>
                <a:path w="3677920" h="497205">
                  <a:moveTo>
                    <a:pt x="0" y="82803"/>
                  </a:moveTo>
                  <a:lnTo>
                    <a:pt x="6506" y="50577"/>
                  </a:lnTo>
                  <a:lnTo>
                    <a:pt x="24252" y="24256"/>
                  </a:lnTo>
                  <a:lnTo>
                    <a:pt x="50572" y="6508"/>
                  </a:lnTo>
                  <a:lnTo>
                    <a:pt x="82804" y="0"/>
                  </a:lnTo>
                  <a:lnTo>
                    <a:pt x="3594608" y="0"/>
                  </a:lnTo>
                  <a:lnTo>
                    <a:pt x="3626834" y="6508"/>
                  </a:lnTo>
                  <a:lnTo>
                    <a:pt x="3653154" y="24256"/>
                  </a:lnTo>
                  <a:lnTo>
                    <a:pt x="3670903" y="50577"/>
                  </a:lnTo>
                  <a:lnTo>
                    <a:pt x="3677412" y="82803"/>
                  </a:lnTo>
                  <a:lnTo>
                    <a:pt x="3677412" y="414019"/>
                  </a:lnTo>
                  <a:lnTo>
                    <a:pt x="3670903" y="446246"/>
                  </a:lnTo>
                  <a:lnTo>
                    <a:pt x="3653155" y="472566"/>
                  </a:lnTo>
                  <a:lnTo>
                    <a:pt x="3626834" y="490315"/>
                  </a:lnTo>
                  <a:lnTo>
                    <a:pt x="3594608" y="496823"/>
                  </a:lnTo>
                  <a:lnTo>
                    <a:pt x="82804" y="496823"/>
                  </a:lnTo>
                  <a:lnTo>
                    <a:pt x="50572" y="490315"/>
                  </a:lnTo>
                  <a:lnTo>
                    <a:pt x="24252" y="472566"/>
                  </a:lnTo>
                  <a:lnTo>
                    <a:pt x="6506" y="446246"/>
                  </a:lnTo>
                  <a:lnTo>
                    <a:pt x="0" y="414019"/>
                  </a:lnTo>
                  <a:lnTo>
                    <a:pt x="0" y="828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97570" y="1211961"/>
            <a:ext cx="3627754" cy="404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37795" marR="259079">
              <a:lnSpc>
                <a:spcPts val="1430"/>
              </a:lnSpc>
              <a:spcBef>
                <a:spcPts val="250"/>
              </a:spcBef>
            </a:pPr>
            <a:r>
              <a:rPr sz="1300" spc="-5" dirty="0">
                <a:latin typeface="Calibri"/>
                <a:cs typeface="Calibri"/>
              </a:rPr>
              <a:t>Cannot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 C#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keyword,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cannot </a:t>
            </a:r>
            <a:r>
              <a:rPr sz="1300" spc="-10" dirty="0">
                <a:latin typeface="Calibri"/>
                <a:cs typeface="Calibri"/>
              </a:rPr>
              <a:t>contain </a:t>
            </a:r>
            <a:r>
              <a:rPr sz="1300" spc="-5" dirty="0">
                <a:latin typeface="Calibri"/>
                <a:cs typeface="Calibri"/>
              </a:rPr>
              <a:t>spaces, </a:t>
            </a:r>
            <a:r>
              <a:rPr sz="1300" spc="-27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and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cannot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begin with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digit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7344" y="1796732"/>
            <a:ext cx="5283835" cy="541655"/>
            <a:chOff x="597344" y="1796732"/>
            <a:chExt cx="5283835" cy="541655"/>
          </a:xfrm>
        </p:grpSpPr>
        <p:sp>
          <p:nvSpPr>
            <p:cNvPr id="12" name="object 12"/>
            <p:cNvSpPr/>
            <p:nvPr/>
          </p:nvSpPr>
          <p:spPr>
            <a:xfrm>
              <a:off x="610361" y="2123694"/>
              <a:ext cx="5257800" cy="201295"/>
            </a:xfrm>
            <a:custGeom>
              <a:avLst/>
              <a:gdLst/>
              <a:ahLst/>
              <a:cxnLst/>
              <a:rect l="l" t="t" r="r" b="b"/>
              <a:pathLst>
                <a:path w="5257800" h="201294">
                  <a:moveTo>
                    <a:pt x="0" y="201167"/>
                  </a:moveTo>
                  <a:lnTo>
                    <a:pt x="5257800" y="201167"/>
                  </a:lnTo>
                  <a:lnTo>
                    <a:pt x="5257800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25908">
              <a:solidFill>
                <a:srgbClr val="5EA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2490" y="1809750"/>
              <a:ext cx="3677920" cy="431800"/>
            </a:xfrm>
            <a:custGeom>
              <a:avLst/>
              <a:gdLst/>
              <a:ahLst/>
              <a:cxnLst/>
              <a:rect l="l" t="t" r="r" b="b"/>
              <a:pathLst>
                <a:path w="3677920" h="431800">
                  <a:moveTo>
                    <a:pt x="3605529" y="0"/>
                  </a:moveTo>
                  <a:lnTo>
                    <a:pt x="71882" y="0"/>
                  </a:lnTo>
                  <a:lnTo>
                    <a:pt x="43901" y="5641"/>
                  </a:lnTo>
                  <a:lnTo>
                    <a:pt x="21053" y="21034"/>
                  </a:lnTo>
                  <a:lnTo>
                    <a:pt x="5648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8" y="387411"/>
                  </a:lnTo>
                  <a:lnTo>
                    <a:pt x="21053" y="410257"/>
                  </a:lnTo>
                  <a:lnTo>
                    <a:pt x="43901" y="425650"/>
                  </a:lnTo>
                  <a:lnTo>
                    <a:pt x="71882" y="431292"/>
                  </a:lnTo>
                  <a:lnTo>
                    <a:pt x="3605529" y="431292"/>
                  </a:lnTo>
                  <a:lnTo>
                    <a:pt x="3633531" y="425650"/>
                  </a:lnTo>
                  <a:lnTo>
                    <a:pt x="3656377" y="410257"/>
                  </a:lnTo>
                  <a:lnTo>
                    <a:pt x="3671770" y="387411"/>
                  </a:lnTo>
                  <a:lnTo>
                    <a:pt x="3677412" y="359410"/>
                  </a:lnTo>
                  <a:lnTo>
                    <a:pt x="3677412" y="71882"/>
                  </a:lnTo>
                  <a:lnTo>
                    <a:pt x="3671770" y="43880"/>
                  </a:lnTo>
                  <a:lnTo>
                    <a:pt x="3656377" y="21034"/>
                  </a:lnTo>
                  <a:lnTo>
                    <a:pt x="3633531" y="5641"/>
                  </a:lnTo>
                  <a:lnTo>
                    <a:pt x="3605529" y="0"/>
                  </a:lnTo>
                  <a:close/>
                </a:path>
              </a:pathLst>
            </a:custGeom>
            <a:solidFill>
              <a:srgbClr val="5EA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2490" y="1809750"/>
              <a:ext cx="3677920" cy="431800"/>
            </a:xfrm>
            <a:custGeom>
              <a:avLst/>
              <a:gdLst/>
              <a:ahLst/>
              <a:cxnLst/>
              <a:rect l="l" t="t" r="r" b="b"/>
              <a:pathLst>
                <a:path w="3677920" h="431800">
                  <a:moveTo>
                    <a:pt x="0" y="71882"/>
                  </a:moveTo>
                  <a:lnTo>
                    <a:pt x="5648" y="43880"/>
                  </a:lnTo>
                  <a:lnTo>
                    <a:pt x="21053" y="21034"/>
                  </a:lnTo>
                  <a:lnTo>
                    <a:pt x="43901" y="5641"/>
                  </a:lnTo>
                  <a:lnTo>
                    <a:pt x="71882" y="0"/>
                  </a:lnTo>
                  <a:lnTo>
                    <a:pt x="3605529" y="0"/>
                  </a:lnTo>
                  <a:lnTo>
                    <a:pt x="3633531" y="5641"/>
                  </a:lnTo>
                  <a:lnTo>
                    <a:pt x="3656377" y="21034"/>
                  </a:lnTo>
                  <a:lnTo>
                    <a:pt x="3671770" y="43880"/>
                  </a:lnTo>
                  <a:lnTo>
                    <a:pt x="3677412" y="71882"/>
                  </a:lnTo>
                  <a:lnTo>
                    <a:pt x="3677412" y="359410"/>
                  </a:lnTo>
                  <a:lnTo>
                    <a:pt x="3671770" y="387411"/>
                  </a:lnTo>
                  <a:lnTo>
                    <a:pt x="3656377" y="410257"/>
                  </a:lnTo>
                  <a:lnTo>
                    <a:pt x="3633531" y="425650"/>
                  </a:lnTo>
                  <a:lnTo>
                    <a:pt x="3605529" y="431292"/>
                  </a:lnTo>
                  <a:lnTo>
                    <a:pt x="71882" y="431292"/>
                  </a:lnTo>
                  <a:lnTo>
                    <a:pt x="43901" y="425650"/>
                  </a:lnTo>
                  <a:lnTo>
                    <a:pt x="21053" y="410257"/>
                  </a:lnTo>
                  <a:lnTo>
                    <a:pt x="5648" y="387411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19962" y="1803654"/>
            <a:ext cx="3165475" cy="404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50"/>
              </a:spcBef>
            </a:pPr>
            <a:r>
              <a:rPr sz="1300" spc="-5" dirty="0">
                <a:latin typeface="Calibri"/>
                <a:cs typeface="Calibri"/>
              </a:rPr>
              <a:t>Can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begin with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letter,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underscore,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“@”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character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7408" y="2354579"/>
            <a:ext cx="5283835" cy="666115"/>
            <a:chOff x="597408" y="2354579"/>
            <a:chExt cx="5283835" cy="666115"/>
          </a:xfrm>
        </p:grpSpPr>
        <p:sp>
          <p:nvSpPr>
            <p:cNvPr id="17" name="object 17"/>
            <p:cNvSpPr/>
            <p:nvPr/>
          </p:nvSpPr>
          <p:spPr>
            <a:xfrm>
              <a:off x="610362" y="2804921"/>
              <a:ext cx="5257800" cy="203200"/>
            </a:xfrm>
            <a:custGeom>
              <a:avLst/>
              <a:gdLst/>
              <a:ahLst/>
              <a:cxnLst/>
              <a:rect l="l" t="t" r="r" b="b"/>
              <a:pathLst>
                <a:path w="5257800" h="203200">
                  <a:moveTo>
                    <a:pt x="0" y="202691"/>
                  </a:moveTo>
                  <a:lnTo>
                    <a:pt x="5257800" y="202691"/>
                  </a:lnTo>
                  <a:lnTo>
                    <a:pt x="5257800" y="0"/>
                  </a:lnTo>
                  <a:lnTo>
                    <a:pt x="0" y="0"/>
                  </a:lnTo>
                  <a:lnTo>
                    <a:pt x="0" y="20269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2490" y="2367533"/>
              <a:ext cx="3677920" cy="556260"/>
            </a:xfrm>
            <a:custGeom>
              <a:avLst/>
              <a:gdLst/>
              <a:ahLst/>
              <a:cxnLst/>
              <a:rect l="l" t="t" r="r" b="b"/>
              <a:pathLst>
                <a:path w="3677920" h="556260">
                  <a:moveTo>
                    <a:pt x="3584702" y="0"/>
                  </a:moveTo>
                  <a:lnTo>
                    <a:pt x="92710" y="0"/>
                  </a:lnTo>
                  <a:lnTo>
                    <a:pt x="56621" y="7288"/>
                  </a:lnTo>
                  <a:lnTo>
                    <a:pt x="27152" y="27162"/>
                  </a:lnTo>
                  <a:lnTo>
                    <a:pt x="7285" y="56632"/>
                  </a:lnTo>
                  <a:lnTo>
                    <a:pt x="0" y="92710"/>
                  </a:lnTo>
                  <a:lnTo>
                    <a:pt x="0" y="463550"/>
                  </a:lnTo>
                  <a:lnTo>
                    <a:pt x="7285" y="499627"/>
                  </a:lnTo>
                  <a:lnTo>
                    <a:pt x="27152" y="529097"/>
                  </a:lnTo>
                  <a:lnTo>
                    <a:pt x="56621" y="548971"/>
                  </a:lnTo>
                  <a:lnTo>
                    <a:pt x="92710" y="556260"/>
                  </a:lnTo>
                  <a:lnTo>
                    <a:pt x="3584702" y="556260"/>
                  </a:lnTo>
                  <a:lnTo>
                    <a:pt x="3620779" y="548971"/>
                  </a:lnTo>
                  <a:lnTo>
                    <a:pt x="3650249" y="529097"/>
                  </a:lnTo>
                  <a:lnTo>
                    <a:pt x="3670123" y="499627"/>
                  </a:lnTo>
                  <a:lnTo>
                    <a:pt x="3677412" y="463550"/>
                  </a:lnTo>
                  <a:lnTo>
                    <a:pt x="3677412" y="92710"/>
                  </a:lnTo>
                  <a:lnTo>
                    <a:pt x="3670123" y="56632"/>
                  </a:lnTo>
                  <a:lnTo>
                    <a:pt x="3650249" y="27162"/>
                  </a:lnTo>
                  <a:lnTo>
                    <a:pt x="3620779" y="7288"/>
                  </a:lnTo>
                  <a:lnTo>
                    <a:pt x="358470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2490" y="2367533"/>
              <a:ext cx="3677920" cy="556260"/>
            </a:xfrm>
            <a:custGeom>
              <a:avLst/>
              <a:gdLst/>
              <a:ahLst/>
              <a:cxnLst/>
              <a:rect l="l" t="t" r="r" b="b"/>
              <a:pathLst>
                <a:path w="3677920" h="556260">
                  <a:moveTo>
                    <a:pt x="0" y="92710"/>
                  </a:moveTo>
                  <a:lnTo>
                    <a:pt x="7285" y="56632"/>
                  </a:lnTo>
                  <a:lnTo>
                    <a:pt x="27152" y="27162"/>
                  </a:lnTo>
                  <a:lnTo>
                    <a:pt x="56621" y="7288"/>
                  </a:lnTo>
                  <a:lnTo>
                    <a:pt x="92710" y="0"/>
                  </a:lnTo>
                  <a:lnTo>
                    <a:pt x="3584702" y="0"/>
                  </a:lnTo>
                  <a:lnTo>
                    <a:pt x="3620779" y="7288"/>
                  </a:lnTo>
                  <a:lnTo>
                    <a:pt x="3650249" y="27162"/>
                  </a:lnTo>
                  <a:lnTo>
                    <a:pt x="3670123" y="56632"/>
                  </a:lnTo>
                  <a:lnTo>
                    <a:pt x="3677412" y="92710"/>
                  </a:lnTo>
                  <a:lnTo>
                    <a:pt x="3677412" y="463550"/>
                  </a:lnTo>
                  <a:lnTo>
                    <a:pt x="3670123" y="499627"/>
                  </a:lnTo>
                  <a:lnTo>
                    <a:pt x="3650249" y="529097"/>
                  </a:lnTo>
                  <a:lnTo>
                    <a:pt x="3620779" y="548971"/>
                  </a:lnTo>
                  <a:lnTo>
                    <a:pt x="3584702" y="556260"/>
                  </a:lnTo>
                  <a:lnTo>
                    <a:pt x="92710" y="556260"/>
                  </a:lnTo>
                  <a:lnTo>
                    <a:pt x="56621" y="548971"/>
                  </a:lnTo>
                  <a:lnTo>
                    <a:pt x="27152" y="529097"/>
                  </a:lnTo>
                  <a:lnTo>
                    <a:pt x="7285" y="499627"/>
                  </a:lnTo>
                  <a:lnTo>
                    <a:pt x="0" y="463550"/>
                  </a:lnTo>
                  <a:lnTo>
                    <a:pt x="0" y="9271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26058" y="2421762"/>
            <a:ext cx="2941955" cy="40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05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Some</a:t>
            </a:r>
            <a:r>
              <a:rPr sz="1300" spc="-10" dirty="0">
                <a:latin typeface="Calibri"/>
                <a:cs typeface="Calibri"/>
              </a:rPr>
              <a:t> examples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 </a:t>
            </a:r>
            <a:r>
              <a:rPr sz="1300" spc="-10" dirty="0">
                <a:latin typeface="Calibri"/>
                <a:cs typeface="Calibri"/>
              </a:rPr>
              <a:t>valid </a:t>
            </a:r>
            <a:r>
              <a:rPr sz="1300" spc="-5" dirty="0">
                <a:latin typeface="Calibri"/>
                <a:cs typeface="Calibri"/>
              </a:rPr>
              <a:t>method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names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are: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505"/>
              </a:lnSpc>
            </a:pPr>
            <a:r>
              <a:rPr sz="1300" b="1" spc="-5" dirty="0">
                <a:latin typeface="Courier New"/>
                <a:cs typeface="Courier New"/>
              </a:rPr>
              <a:t>Add()</a:t>
            </a:r>
            <a:r>
              <a:rPr sz="1300" b="1" spc="-5" dirty="0">
                <a:latin typeface="Calibri"/>
                <a:cs typeface="Calibri"/>
              </a:rPr>
              <a:t>, </a:t>
            </a:r>
            <a:r>
              <a:rPr sz="1300" b="1" spc="-5" dirty="0">
                <a:latin typeface="Courier New"/>
                <a:cs typeface="Courier New"/>
              </a:rPr>
              <a:t>Sum_Add()</a:t>
            </a:r>
            <a:r>
              <a:rPr sz="1300" b="1" spc="-5" dirty="0">
                <a:latin typeface="Calibri"/>
                <a:cs typeface="Calibri"/>
              </a:rPr>
              <a:t>,</a:t>
            </a:r>
            <a:r>
              <a:rPr sz="1300" b="1" spc="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and</a:t>
            </a:r>
            <a:r>
              <a:rPr sz="1300" b="1" spc="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@Add()</a:t>
            </a:r>
            <a:r>
              <a:rPr sz="1300" b="1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4651" y="3960876"/>
            <a:ext cx="7632700" cy="693420"/>
            <a:chOff x="644651" y="3960876"/>
            <a:chExt cx="7632700" cy="693420"/>
          </a:xfrm>
        </p:grpSpPr>
        <p:sp>
          <p:nvSpPr>
            <p:cNvPr id="22" name="object 22"/>
            <p:cNvSpPr/>
            <p:nvPr/>
          </p:nvSpPr>
          <p:spPr>
            <a:xfrm>
              <a:off x="650747" y="3966972"/>
              <a:ext cx="7620000" cy="681355"/>
            </a:xfrm>
            <a:custGeom>
              <a:avLst/>
              <a:gdLst/>
              <a:ahLst/>
              <a:cxnLst/>
              <a:rect l="l" t="t" r="r" b="b"/>
              <a:pathLst>
                <a:path w="7620000" h="681354">
                  <a:moveTo>
                    <a:pt x="7620000" y="0"/>
                  </a:moveTo>
                  <a:lnTo>
                    <a:pt x="0" y="0"/>
                  </a:lnTo>
                  <a:lnTo>
                    <a:pt x="0" y="681227"/>
                  </a:lnTo>
                  <a:lnTo>
                    <a:pt x="7620000" y="681227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FF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747" y="3966972"/>
              <a:ext cx="7620000" cy="681355"/>
            </a:xfrm>
            <a:custGeom>
              <a:avLst/>
              <a:gdLst/>
              <a:ahLst/>
              <a:cxnLst/>
              <a:rect l="l" t="t" r="r" b="b"/>
              <a:pathLst>
                <a:path w="7620000" h="681354">
                  <a:moveTo>
                    <a:pt x="0" y="681227"/>
                  </a:moveTo>
                  <a:lnTo>
                    <a:pt x="7620000" y="681227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6812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50748" y="3966971"/>
            <a:ext cx="762000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340"/>
              </a:lnSpc>
            </a:pPr>
            <a:r>
              <a:rPr sz="1200" dirty="0">
                <a:latin typeface="Courier New"/>
                <a:cs typeface="Courier New"/>
              </a:rPr>
              <a:t>&lt;access_modifier&gt;&lt;return_type&gt;&lt;MethodName&gt;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([list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of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parameters]){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//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body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of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the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method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10884" y="2429255"/>
            <a:ext cx="2833370" cy="695325"/>
          </a:xfrm>
          <a:custGeom>
            <a:avLst/>
            <a:gdLst/>
            <a:ahLst/>
            <a:cxnLst/>
            <a:rect l="l" t="t" r="r" b="b"/>
            <a:pathLst>
              <a:path w="2833370" h="695325">
                <a:moveTo>
                  <a:pt x="2833116" y="0"/>
                </a:moveTo>
                <a:lnTo>
                  <a:pt x="0" y="0"/>
                </a:lnTo>
                <a:lnTo>
                  <a:pt x="0" y="694944"/>
                </a:lnTo>
                <a:lnTo>
                  <a:pt x="2833116" y="694944"/>
                </a:lnTo>
                <a:lnTo>
                  <a:pt x="2833116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90259" y="2378709"/>
            <a:ext cx="2569210" cy="68262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ct val="69700"/>
              </a:lnSpc>
              <a:spcBef>
                <a:spcPts val="755"/>
              </a:spcBef>
            </a:pPr>
            <a:r>
              <a:rPr sz="1800" spc="-10" dirty="0">
                <a:latin typeface="Calibri"/>
                <a:cs typeface="Calibri"/>
              </a:rPr>
              <a:t>Invalid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 </a:t>
            </a:r>
            <a:r>
              <a:rPr sz="1800" b="1" spc="-5" dirty="0">
                <a:latin typeface="Courier New"/>
                <a:cs typeface="Courier New"/>
              </a:rPr>
              <a:t>5Add</a:t>
            </a:r>
            <a:r>
              <a:rPr sz="1800" b="1" spc="-5" dirty="0">
                <a:latin typeface="Calibri"/>
                <a:cs typeface="Calibri"/>
              </a:rPr>
              <a:t>, </a:t>
            </a:r>
            <a:r>
              <a:rPr sz="1800" b="1" spc="-5" dirty="0">
                <a:latin typeface="Courier New"/>
                <a:cs typeface="Courier New"/>
              </a:rPr>
              <a:t>AddSum()</a:t>
            </a:r>
            <a:r>
              <a:rPr sz="1800" b="1" spc="-5" dirty="0">
                <a:latin typeface="Calibri"/>
                <a:cs typeface="Calibri"/>
              </a:rPr>
              <a:t>,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int()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383540" y="4527875"/>
            <a:ext cx="8053070" cy="18351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where,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62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access_modifier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Specifies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scope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method.</a:t>
            </a:r>
            <a:endParaRPr sz="1600">
              <a:latin typeface="Calibri"/>
              <a:cs typeface="Calibri"/>
            </a:endParaRPr>
          </a:p>
          <a:p>
            <a:pPr marL="756285" marR="5080" indent="-287020">
              <a:lnSpc>
                <a:spcPct val="103899"/>
              </a:lnSpc>
              <a:spcBef>
                <a:spcPts val="305"/>
              </a:spcBef>
              <a:tabLst>
                <a:tab pos="7562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return_type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Specifies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type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 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returned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optional.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  <a:tabLst>
                <a:tab pos="7562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MethodName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6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Specifies the name of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method.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  <a:tabLst>
                <a:tab pos="7562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list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of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parameters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Calibri"/>
                <a:cs typeface="Calibri"/>
              </a:rPr>
              <a:t>Specifies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arguments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passed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24600" y="19812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5800" y="3486911"/>
            <a:ext cx="1447800" cy="39941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5821" y="287528"/>
            <a:ext cx="28702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Creating</a:t>
            </a:r>
            <a:r>
              <a:rPr spc="-25" dirty="0"/>
              <a:t> </a:t>
            </a:r>
            <a:r>
              <a:rPr spc="-10" dirty="0"/>
              <a:t>Methods</a:t>
            </a:r>
            <a:r>
              <a:rPr spc="-25" dirty="0"/>
              <a:t> </a:t>
            </a:r>
            <a:r>
              <a:rPr spc="-10" dirty="0"/>
              <a:t>2-2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7800975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35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 code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35"/>
              </a:lnSpc>
            </a:pPr>
            <a:r>
              <a:rPr sz="2400" b="1" spc="-5" dirty="0">
                <a:latin typeface="Courier New"/>
                <a:cs typeface="Courier New"/>
              </a:rPr>
              <a:t>Add(</a:t>
            </a:r>
            <a:r>
              <a:rPr sz="2400" b="1" dirty="0">
                <a:latin typeface="Courier New"/>
                <a:cs typeface="Courier New"/>
              </a:rPr>
              <a:t>)</a:t>
            </a:r>
            <a:r>
              <a:rPr sz="2400" b="1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147753"/>
            <a:ext cx="7833359" cy="14954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  <a:tabLst>
                <a:tab pos="756285" algn="l"/>
              </a:tabLst>
            </a:pPr>
            <a:r>
              <a:rPr sz="10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Add()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parameters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 </a:t>
            </a: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performs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Calibri"/>
                <a:cs typeface="Calibri"/>
              </a:rPr>
              <a:t>addition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25" dirty="0">
                <a:latin typeface="Calibri"/>
                <a:cs typeface="Calibri"/>
              </a:rPr>
              <a:t>Finally,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</a:t>
            </a:r>
            <a:r>
              <a:rPr sz="2000" spc="-10" dirty="0">
                <a:latin typeface="Calibri"/>
                <a:cs typeface="Calibri"/>
              </a:rPr>
              <a:t> operation.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5904" y="1594103"/>
            <a:ext cx="6422390" cy="2603500"/>
            <a:chOff x="755904" y="1594103"/>
            <a:chExt cx="6422390" cy="2603500"/>
          </a:xfrm>
        </p:grpSpPr>
        <p:sp>
          <p:nvSpPr>
            <p:cNvPr id="6" name="object 6"/>
            <p:cNvSpPr/>
            <p:nvPr/>
          </p:nvSpPr>
          <p:spPr>
            <a:xfrm>
              <a:off x="762000" y="1600199"/>
              <a:ext cx="6410325" cy="2590800"/>
            </a:xfrm>
            <a:custGeom>
              <a:avLst/>
              <a:gdLst/>
              <a:ahLst/>
              <a:cxnLst/>
              <a:rect l="l" t="t" r="r" b="b"/>
              <a:pathLst>
                <a:path w="6410325" h="2590800">
                  <a:moveTo>
                    <a:pt x="6409944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6409944" y="2590800"/>
                  </a:lnTo>
                  <a:lnTo>
                    <a:pt x="6409944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" y="1600199"/>
              <a:ext cx="6410325" cy="2590800"/>
            </a:xfrm>
            <a:custGeom>
              <a:avLst/>
              <a:gdLst/>
              <a:ahLst/>
              <a:cxnLst/>
              <a:rect l="l" t="t" r="r" b="b"/>
              <a:pathLst>
                <a:path w="6410325" h="2590800">
                  <a:moveTo>
                    <a:pt x="0" y="2590800"/>
                  </a:moveTo>
                  <a:lnTo>
                    <a:pt x="6409944" y="2590800"/>
                  </a:lnTo>
                  <a:lnTo>
                    <a:pt x="6409944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2000" y="1600200"/>
            <a:ext cx="6410325" cy="259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95"/>
              </a:lnSpc>
            </a:pPr>
            <a:r>
              <a:rPr sz="1400" spc="-5" dirty="0">
                <a:latin typeface="Courier New"/>
                <a:cs typeface="Courier New"/>
              </a:rPr>
              <a:t>using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Sum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Add(int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numOne,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numTwo)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addResult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numOne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numTwo;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Console.WriteLine(“Addition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“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10" dirty="0">
                <a:latin typeface="Courier New"/>
                <a:cs typeface="Courier New"/>
              </a:rPr>
              <a:t> addResult);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.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.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6009" y="287528"/>
            <a:ext cx="28905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Invoking</a:t>
            </a:r>
            <a:r>
              <a:rPr dirty="0"/>
              <a:t> </a:t>
            </a:r>
            <a:r>
              <a:rPr spc="-10" dirty="0"/>
              <a:t>Methods</a:t>
            </a:r>
            <a:r>
              <a:rPr spc="-30" dirty="0"/>
              <a:t> </a:t>
            </a:r>
            <a:r>
              <a:rPr spc="-5" dirty="0"/>
              <a:t>1-2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6427"/>
            <a:ext cx="8419465" cy="178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invoked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dirty="0">
                <a:latin typeface="Calibri"/>
                <a:cs typeface="Calibri"/>
              </a:rPr>
              <a:t> is </a:t>
            </a:r>
            <a:r>
              <a:rPr sz="1800" spc="-10" dirty="0">
                <a:latin typeface="Calibri"/>
                <a:cs typeface="Calibri"/>
              </a:rPr>
              <a:t>followed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period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(.)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parentheses.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C#,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method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always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invoked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another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calling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invoked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called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  <a:p>
            <a:pPr marL="355600" marR="222250" indent="-342900">
              <a:lnSpc>
                <a:spcPct val="100000"/>
              </a:lnSpc>
              <a:spcBef>
                <a:spcPts val="4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invocation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stack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how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method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body</a:t>
            </a:r>
            <a:r>
              <a:rPr sz="1800" dirty="0">
                <a:latin typeface="Calibri"/>
                <a:cs typeface="Calibri"/>
              </a:rPr>
              <a:t> is </a:t>
            </a:r>
            <a:r>
              <a:rPr sz="1800" spc="-5" dirty="0">
                <a:latin typeface="Calibri"/>
                <a:cs typeface="Calibri"/>
              </a:rPr>
              <a:t>defined: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2743200"/>
            <a:ext cx="3352800" cy="3352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141089"/>
            <a:ext cx="8415655" cy="143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5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code:</a:t>
            </a:r>
            <a:endParaRPr sz="2000">
              <a:latin typeface="Calibri"/>
              <a:cs typeface="Calibri"/>
            </a:endParaRPr>
          </a:p>
          <a:p>
            <a:pPr marL="756285" marR="5080" indent="-287020">
              <a:lnSpc>
                <a:spcPct val="70000"/>
              </a:lnSpc>
              <a:spcBef>
                <a:spcPts val="365"/>
              </a:spcBef>
              <a:tabLst>
                <a:tab pos="756285" algn="l"/>
              </a:tabLst>
            </a:pPr>
            <a:r>
              <a:rPr sz="85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Main()</a:t>
            </a:r>
            <a:r>
              <a:rPr sz="1700" spc="45" dirty="0">
                <a:latin typeface="Courier New"/>
                <a:cs typeface="Courier New"/>
              </a:rPr>
              <a:t> </a:t>
            </a:r>
            <a:r>
              <a:rPr sz="1700" dirty="0">
                <a:latin typeface="Calibri"/>
                <a:cs typeface="Calibri"/>
              </a:rPr>
              <a:t>method 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calling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method and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Print()</a:t>
            </a:r>
            <a:r>
              <a:rPr sz="1700" b="1" spc="-600" dirty="0">
                <a:latin typeface="Courier New"/>
                <a:cs typeface="Courier New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Input()</a:t>
            </a:r>
            <a:r>
              <a:rPr sz="1700" spc="-5" dirty="0">
                <a:latin typeface="Calibri"/>
                <a:cs typeface="Calibri"/>
              </a:rPr>
              <a:t>methods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called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methods.</a:t>
            </a:r>
            <a:endParaRPr sz="1700">
              <a:latin typeface="Calibri"/>
              <a:cs typeface="Calibri"/>
            </a:endParaRPr>
          </a:p>
          <a:p>
            <a:pPr marL="756285" marR="154940" indent="-287020">
              <a:lnSpc>
                <a:spcPct val="70000"/>
              </a:lnSpc>
              <a:tabLst>
                <a:tab pos="756285" algn="l"/>
              </a:tabLst>
            </a:pPr>
            <a:r>
              <a:rPr sz="85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700" spc="-5" dirty="0">
                <a:latin typeface="Calibri"/>
                <a:cs typeface="Calibri"/>
              </a:rPr>
              <a:t>The </a:t>
            </a:r>
            <a:r>
              <a:rPr sz="1700" b="1" spc="-5" dirty="0">
                <a:latin typeface="Courier New"/>
                <a:cs typeface="Courier New"/>
              </a:rPr>
              <a:t>Input() </a:t>
            </a:r>
            <a:r>
              <a:rPr sz="1700" spc="-5" dirty="0">
                <a:latin typeface="Calibri"/>
                <a:cs typeface="Calibri"/>
              </a:rPr>
              <a:t>method </a:t>
            </a:r>
            <a:r>
              <a:rPr sz="1700" spc="-15" dirty="0">
                <a:latin typeface="Calibri"/>
                <a:cs typeface="Calibri"/>
              </a:rPr>
              <a:t>takes </a:t>
            </a:r>
            <a:r>
              <a:rPr sz="1700" dirty="0">
                <a:latin typeface="Calibri"/>
                <a:cs typeface="Calibri"/>
              </a:rPr>
              <a:t>in the </a:t>
            </a:r>
            <a:r>
              <a:rPr sz="1700" spc="-5" dirty="0">
                <a:latin typeface="Calibri"/>
                <a:cs typeface="Calibri"/>
              </a:rPr>
              <a:t>book name </a:t>
            </a:r>
            <a:r>
              <a:rPr sz="1700" dirty="0">
                <a:latin typeface="Calibri"/>
                <a:cs typeface="Calibri"/>
              </a:rPr>
              <a:t>as a </a:t>
            </a:r>
            <a:r>
              <a:rPr sz="1700" spc="-10" dirty="0">
                <a:latin typeface="Calibri"/>
                <a:cs typeface="Calibri"/>
              </a:rPr>
              <a:t>parameter </a:t>
            </a:r>
            <a:r>
              <a:rPr sz="1700" dirty="0">
                <a:latin typeface="Calibri"/>
                <a:cs typeface="Calibri"/>
              </a:rPr>
              <a:t>and assigns the </a:t>
            </a:r>
            <a:r>
              <a:rPr sz="1700" spc="-5" dirty="0">
                <a:latin typeface="Calibri"/>
                <a:cs typeface="Calibri"/>
              </a:rPr>
              <a:t>name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book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_bookName</a:t>
            </a:r>
            <a:r>
              <a:rPr sz="1700" b="1" spc="4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alibri"/>
                <a:cs typeface="Calibri"/>
              </a:rPr>
              <a:t>variable.</a:t>
            </a:r>
            <a:endParaRPr sz="1700">
              <a:latin typeface="Calibri"/>
              <a:cs typeface="Calibri"/>
            </a:endParaRPr>
          </a:p>
          <a:p>
            <a:pPr marL="756285" marR="342265" indent="-287020">
              <a:lnSpc>
                <a:spcPct val="70000"/>
              </a:lnSpc>
              <a:tabLst>
                <a:tab pos="756285" algn="l"/>
              </a:tabLst>
            </a:pPr>
            <a:r>
              <a:rPr sz="85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700" spc="-20" dirty="0">
                <a:latin typeface="Calibri"/>
                <a:cs typeface="Calibri"/>
              </a:rPr>
              <a:t>Finally,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Print()</a:t>
            </a:r>
            <a:r>
              <a:rPr sz="1700" spc="-5" dirty="0">
                <a:latin typeface="Calibri"/>
                <a:cs typeface="Calibri"/>
              </a:rPr>
              <a:t>method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called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from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Main()</a:t>
            </a:r>
            <a:r>
              <a:rPr sz="1700" spc="-5" dirty="0">
                <a:latin typeface="Calibri"/>
                <a:cs typeface="Calibri"/>
              </a:rPr>
              <a:t>method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 </a:t>
            </a:r>
            <a:r>
              <a:rPr sz="1700" spc="-10" dirty="0">
                <a:latin typeface="Calibri"/>
                <a:cs typeface="Calibri"/>
              </a:rPr>
              <a:t>displays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book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output.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76009" y="287528"/>
            <a:ext cx="28905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Invoking</a:t>
            </a:r>
            <a:r>
              <a:rPr dirty="0"/>
              <a:t> </a:t>
            </a:r>
            <a:r>
              <a:rPr spc="-10" dirty="0"/>
              <a:t>Methods</a:t>
            </a:r>
            <a:r>
              <a:rPr spc="-30" dirty="0"/>
              <a:t> </a:t>
            </a:r>
            <a:r>
              <a:rPr spc="-5" dirty="0"/>
              <a:t>2-2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4904" y="1289303"/>
            <a:ext cx="7632700" cy="2755900"/>
            <a:chOff x="374904" y="1289303"/>
            <a:chExt cx="7632700" cy="2755900"/>
          </a:xfrm>
        </p:grpSpPr>
        <p:sp>
          <p:nvSpPr>
            <p:cNvPr id="5" name="object 5"/>
            <p:cNvSpPr/>
            <p:nvPr/>
          </p:nvSpPr>
          <p:spPr>
            <a:xfrm>
              <a:off x="381000" y="1295399"/>
              <a:ext cx="7620000" cy="2743200"/>
            </a:xfrm>
            <a:custGeom>
              <a:avLst/>
              <a:gdLst/>
              <a:ahLst/>
              <a:cxnLst/>
              <a:rect l="l" t="t" r="r" b="b"/>
              <a:pathLst>
                <a:path w="7620000" h="2743200">
                  <a:moveTo>
                    <a:pt x="76200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7620000" y="274320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295399"/>
              <a:ext cx="7620000" cy="2743200"/>
            </a:xfrm>
            <a:custGeom>
              <a:avLst/>
              <a:gdLst/>
              <a:ahLst/>
              <a:cxnLst/>
              <a:rect l="l" t="t" r="r" b="b"/>
              <a:pathLst>
                <a:path w="7620000" h="2743200">
                  <a:moveTo>
                    <a:pt x="0" y="2743200"/>
                  </a:moveTo>
                  <a:lnTo>
                    <a:pt x="7620000" y="2743200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2743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1000" y="1295400"/>
            <a:ext cx="7620000" cy="274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175"/>
              </a:lnSpc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Book{</a:t>
            </a:r>
            <a:endParaRPr sz="1000">
              <a:latin typeface="Courier New"/>
              <a:cs typeface="Courier New"/>
            </a:endParaRPr>
          </a:p>
          <a:p>
            <a:pPr marL="91440" marR="5768340">
              <a:lnSpc>
                <a:spcPct val="120000"/>
              </a:lnSpc>
            </a:pP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1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_bookName;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string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Print()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return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_bookName;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public void Input(string bkName) {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_bookName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bkName;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static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void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Main(string[] args)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91440" marR="4244340">
              <a:lnSpc>
                <a:spcPct val="12000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Book objBook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 new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Book();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objBook.Input(“C#-The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Complete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Reference”);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Console.WriteLine(objBook.Print());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55091" y="6054648"/>
            <a:ext cx="32842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ourier New"/>
                <a:cs typeface="Courier New"/>
              </a:rPr>
              <a:t>C#-The </a:t>
            </a:r>
            <a:r>
              <a:rPr sz="1700" spc="5" dirty="0">
                <a:latin typeface="Courier New"/>
                <a:cs typeface="Courier New"/>
              </a:rPr>
              <a:t>Complete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Reference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0" y="8382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5658408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5492" y="287528"/>
            <a:ext cx="47383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</a:t>
            </a:r>
            <a:r>
              <a:rPr spc="-20" dirty="0"/>
              <a:t> </a:t>
            </a:r>
            <a:r>
              <a:rPr spc="-25" dirty="0"/>
              <a:t>Parameters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10" dirty="0"/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3595496"/>
            <a:ext cx="7501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figure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3679" y="3950208"/>
            <a:ext cx="3276600" cy="252679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995864" y="1132268"/>
            <a:ext cx="4549775" cy="1585595"/>
            <a:chOff x="3995864" y="1132268"/>
            <a:chExt cx="4549775" cy="1585595"/>
          </a:xfrm>
        </p:grpSpPr>
        <p:sp>
          <p:nvSpPr>
            <p:cNvPr id="6" name="object 6"/>
            <p:cNvSpPr/>
            <p:nvPr/>
          </p:nvSpPr>
          <p:spPr>
            <a:xfrm>
              <a:off x="4008882" y="1145285"/>
              <a:ext cx="4523740" cy="1559560"/>
            </a:xfrm>
            <a:custGeom>
              <a:avLst/>
              <a:gdLst/>
              <a:ahLst/>
              <a:cxnLst/>
              <a:rect l="l" t="t" r="r" b="b"/>
              <a:pathLst>
                <a:path w="4523740" h="1559560">
                  <a:moveTo>
                    <a:pt x="3743705" y="0"/>
                  </a:moveTo>
                  <a:lnTo>
                    <a:pt x="3743705" y="194945"/>
                  </a:lnTo>
                  <a:lnTo>
                    <a:pt x="0" y="194945"/>
                  </a:lnTo>
                  <a:lnTo>
                    <a:pt x="0" y="1364234"/>
                  </a:lnTo>
                  <a:lnTo>
                    <a:pt x="3743705" y="1364234"/>
                  </a:lnTo>
                  <a:lnTo>
                    <a:pt x="3743705" y="1559052"/>
                  </a:lnTo>
                  <a:lnTo>
                    <a:pt x="4523232" y="779526"/>
                  </a:lnTo>
                  <a:lnTo>
                    <a:pt x="3743705" y="0"/>
                  </a:lnTo>
                  <a:close/>
                </a:path>
              </a:pathLst>
            </a:custGeom>
            <a:solidFill>
              <a:srgbClr val="E8D0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08882" y="1145285"/>
              <a:ext cx="4523740" cy="1559560"/>
            </a:xfrm>
            <a:custGeom>
              <a:avLst/>
              <a:gdLst/>
              <a:ahLst/>
              <a:cxnLst/>
              <a:rect l="l" t="t" r="r" b="b"/>
              <a:pathLst>
                <a:path w="4523740" h="1559560">
                  <a:moveTo>
                    <a:pt x="0" y="194945"/>
                  </a:moveTo>
                  <a:lnTo>
                    <a:pt x="3743705" y="194945"/>
                  </a:lnTo>
                  <a:lnTo>
                    <a:pt x="3743705" y="0"/>
                  </a:lnTo>
                  <a:lnTo>
                    <a:pt x="4523232" y="779526"/>
                  </a:lnTo>
                  <a:lnTo>
                    <a:pt x="3743705" y="1559052"/>
                  </a:lnTo>
                  <a:lnTo>
                    <a:pt x="3743705" y="1364234"/>
                  </a:lnTo>
                  <a:lnTo>
                    <a:pt x="0" y="1364234"/>
                  </a:lnTo>
                  <a:lnTo>
                    <a:pt x="0" y="194945"/>
                  </a:lnTo>
                  <a:close/>
                </a:path>
              </a:pathLst>
            </a:custGeom>
            <a:ln w="25908">
              <a:solidFill>
                <a:srgbClr val="E8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7340" y="774903"/>
            <a:ext cx="7387590" cy="107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Method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parameters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arguments:</a:t>
            </a:r>
            <a:endParaRPr sz="2200">
              <a:latin typeface="Calibri"/>
              <a:cs typeface="Calibri"/>
            </a:endParaRPr>
          </a:p>
          <a:p>
            <a:pPr marL="3823970" marR="5080" lvl="1" indent="-114300">
              <a:lnSpc>
                <a:spcPts val="1320"/>
              </a:lnSpc>
              <a:spcBef>
                <a:spcPts val="1710"/>
              </a:spcBef>
              <a:buChar char="•"/>
              <a:tabLst>
                <a:tab pos="3824604" algn="l"/>
              </a:tabLst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variables </a:t>
            </a:r>
            <a:r>
              <a:rPr sz="1200" dirty="0">
                <a:latin typeface="Calibri"/>
                <a:cs typeface="Calibri"/>
              </a:rPr>
              <a:t>included in a </a:t>
            </a:r>
            <a:r>
              <a:rPr sz="1200" spc="-5" dirty="0">
                <a:latin typeface="Calibri"/>
                <a:cs typeface="Calibri"/>
              </a:rPr>
              <a:t>method </a:t>
            </a:r>
            <a:r>
              <a:rPr sz="1200" dirty="0">
                <a:latin typeface="Calibri"/>
                <a:cs typeface="Calibri"/>
              </a:rPr>
              <a:t>definition </a:t>
            </a:r>
            <a:r>
              <a:rPr sz="1200" spc="-5" dirty="0">
                <a:latin typeface="Calibri"/>
                <a:cs typeface="Calibri"/>
              </a:rPr>
              <a:t>are called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parameters. </a:t>
            </a:r>
            <a:r>
              <a:rPr sz="1200" dirty="0">
                <a:latin typeface="Calibri"/>
                <a:cs typeface="Calibri"/>
              </a:rPr>
              <a:t>Which </a:t>
            </a:r>
            <a:r>
              <a:rPr sz="1200" spc="-10" dirty="0">
                <a:latin typeface="Calibri"/>
                <a:cs typeface="Calibri"/>
              </a:rPr>
              <a:t>may have zero </a:t>
            </a:r>
            <a:r>
              <a:rPr sz="1200" spc="-5" dirty="0">
                <a:latin typeface="Calibri"/>
                <a:cs typeface="Calibri"/>
              </a:rPr>
              <a:t>or more </a:t>
            </a:r>
            <a:r>
              <a:rPr sz="1200" spc="-10" dirty="0">
                <a:latin typeface="Calibri"/>
                <a:cs typeface="Calibri"/>
              </a:rPr>
              <a:t>parameters,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enclosed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parentheses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separated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commas.</a:t>
            </a:r>
            <a:r>
              <a:rPr sz="1200" dirty="0">
                <a:latin typeface="Calibri"/>
                <a:cs typeface="Calibri"/>
              </a:rPr>
              <a:t> If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8864" y="1811528"/>
            <a:ext cx="331660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8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method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takes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parameters,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indicated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empty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80"/>
              </a:lnSpc>
            </a:pPr>
            <a:r>
              <a:rPr sz="1200" spc="-5" dirty="0">
                <a:latin typeface="Calibri"/>
                <a:cs typeface="Calibri"/>
              </a:rPr>
              <a:t>parentheses.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81455" y="1548383"/>
            <a:ext cx="3040380" cy="753110"/>
            <a:chOff x="981455" y="1548383"/>
            <a:chExt cx="3040380" cy="753110"/>
          </a:xfrm>
        </p:grpSpPr>
        <p:sp>
          <p:nvSpPr>
            <p:cNvPr id="11" name="object 11"/>
            <p:cNvSpPr/>
            <p:nvPr/>
          </p:nvSpPr>
          <p:spPr>
            <a:xfrm>
              <a:off x="994409" y="1561337"/>
              <a:ext cx="3014980" cy="727075"/>
            </a:xfrm>
            <a:custGeom>
              <a:avLst/>
              <a:gdLst/>
              <a:ahLst/>
              <a:cxnLst/>
              <a:rect l="l" t="t" r="r" b="b"/>
              <a:pathLst>
                <a:path w="3014979" h="727075">
                  <a:moveTo>
                    <a:pt x="2893314" y="0"/>
                  </a:moveTo>
                  <a:lnTo>
                    <a:pt x="121157" y="0"/>
                  </a:lnTo>
                  <a:lnTo>
                    <a:pt x="73996" y="9519"/>
                  </a:lnTo>
                  <a:lnTo>
                    <a:pt x="35485" y="35480"/>
                  </a:lnTo>
                  <a:lnTo>
                    <a:pt x="9520" y="73991"/>
                  </a:lnTo>
                  <a:lnTo>
                    <a:pt x="0" y="121158"/>
                  </a:lnTo>
                  <a:lnTo>
                    <a:pt x="0" y="605790"/>
                  </a:lnTo>
                  <a:lnTo>
                    <a:pt x="9520" y="652956"/>
                  </a:lnTo>
                  <a:lnTo>
                    <a:pt x="35485" y="691467"/>
                  </a:lnTo>
                  <a:lnTo>
                    <a:pt x="73996" y="717428"/>
                  </a:lnTo>
                  <a:lnTo>
                    <a:pt x="121157" y="726948"/>
                  </a:lnTo>
                  <a:lnTo>
                    <a:pt x="2893314" y="726948"/>
                  </a:lnTo>
                  <a:lnTo>
                    <a:pt x="2940480" y="717428"/>
                  </a:lnTo>
                  <a:lnTo>
                    <a:pt x="2978991" y="691467"/>
                  </a:lnTo>
                  <a:lnTo>
                    <a:pt x="3004952" y="652956"/>
                  </a:lnTo>
                  <a:lnTo>
                    <a:pt x="3014472" y="605790"/>
                  </a:lnTo>
                  <a:lnTo>
                    <a:pt x="3014472" y="121158"/>
                  </a:lnTo>
                  <a:lnTo>
                    <a:pt x="3004952" y="73991"/>
                  </a:lnTo>
                  <a:lnTo>
                    <a:pt x="2978991" y="35480"/>
                  </a:lnTo>
                  <a:lnTo>
                    <a:pt x="2940480" y="9519"/>
                  </a:lnTo>
                  <a:lnTo>
                    <a:pt x="289331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4409" y="1561337"/>
              <a:ext cx="3014980" cy="727075"/>
            </a:xfrm>
            <a:custGeom>
              <a:avLst/>
              <a:gdLst/>
              <a:ahLst/>
              <a:cxnLst/>
              <a:rect l="l" t="t" r="r" b="b"/>
              <a:pathLst>
                <a:path w="3014979" h="727075">
                  <a:moveTo>
                    <a:pt x="0" y="121158"/>
                  </a:moveTo>
                  <a:lnTo>
                    <a:pt x="9520" y="73991"/>
                  </a:lnTo>
                  <a:lnTo>
                    <a:pt x="35485" y="35480"/>
                  </a:lnTo>
                  <a:lnTo>
                    <a:pt x="73996" y="9519"/>
                  </a:lnTo>
                  <a:lnTo>
                    <a:pt x="121157" y="0"/>
                  </a:lnTo>
                  <a:lnTo>
                    <a:pt x="2893314" y="0"/>
                  </a:lnTo>
                  <a:lnTo>
                    <a:pt x="2940480" y="9519"/>
                  </a:lnTo>
                  <a:lnTo>
                    <a:pt x="2978991" y="35480"/>
                  </a:lnTo>
                  <a:lnTo>
                    <a:pt x="3004952" y="73991"/>
                  </a:lnTo>
                  <a:lnTo>
                    <a:pt x="3014472" y="121158"/>
                  </a:lnTo>
                  <a:lnTo>
                    <a:pt x="3014472" y="605790"/>
                  </a:lnTo>
                  <a:lnTo>
                    <a:pt x="3004952" y="652956"/>
                  </a:lnTo>
                  <a:lnTo>
                    <a:pt x="2978991" y="691467"/>
                  </a:lnTo>
                  <a:lnTo>
                    <a:pt x="2940480" y="717428"/>
                  </a:lnTo>
                  <a:lnTo>
                    <a:pt x="2893314" y="726948"/>
                  </a:lnTo>
                  <a:lnTo>
                    <a:pt x="121157" y="726948"/>
                  </a:lnTo>
                  <a:lnTo>
                    <a:pt x="73996" y="717428"/>
                  </a:lnTo>
                  <a:lnTo>
                    <a:pt x="35485" y="691467"/>
                  </a:lnTo>
                  <a:lnTo>
                    <a:pt x="9520" y="652956"/>
                  </a:lnTo>
                  <a:lnTo>
                    <a:pt x="0" y="605790"/>
                  </a:lnTo>
                  <a:lnTo>
                    <a:pt x="0" y="12115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2967" y="1727403"/>
            <a:ext cx="1197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Parameters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95864" y="2764472"/>
            <a:ext cx="4552315" cy="753110"/>
            <a:chOff x="3995864" y="2764472"/>
            <a:chExt cx="4552315" cy="753110"/>
          </a:xfrm>
        </p:grpSpPr>
        <p:sp>
          <p:nvSpPr>
            <p:cNvPr id="15" name="object 15"/>
            <p:cNvSpPr/>
            <p:nvPr/>
          </p:nvSpPr>
          <p:spPr>
            <a:xfrm>
              <a:off x="4008882" y="2777490"/>
              <a:ext cx="4526280" cy="727075"/>
            </a:xfrm>
            <a:custGeom>
              <a:avLst/>
              <a:gdLst/>
              <a:ahLst/>
              <a:cxnLst/>
              <a:rect l="l" t="t" r="r" b="b"/>
              <a:pathLst>
                <a:path w="4526280" h="727075">
                  <a:moveTo>
                    <a:pt x="4162805" y="0"/>
                  </a:moveTo>
                  <a:lnTo>
                    <a:pt x="4162805" y="90804"/>
                  </a:lnTo>
                  <a:lnTo>
                    <a:pt x="0" y="90804"/>
                  </a:lnTo>
                  <a:lnTo>
                    <a:pt x="0" y="636142"/>
                  </a:lnTo>
                  <a:lnTo>
                    <a:pt x="4162805" y="636142"/>
                  </a:lnTo>
                  <a:lnTo>
                    <a:pt x="4162805" y="726947"/>
                  </a:lnTo>
                  <a:lnTo>
                    <a:pt x="4526280" y="363473"/>
                  </a:lnTo>
                  <a:lnTo>
                    <a:pt x="4162805" y="0"/>
                  </a:lnTo>
                  <a:close/>
                </a:path>
              </a:pathLst>
            </a:custGeom>
            <a:solidFill>
              <a:srgbClr val="DEE7D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08882" y="2777490"/>
              <a:ext cx="4526280" cy="727075"/>
            </a:xfrm>
            <a:custGeom>
              <a:avLst/>
              <a:gdLst/>
              <a:ahLst/>
              <a:cxnLst/>
              <a:rect l="l" t="t" r="r" b="b"/>
              <a:pathLst>
                <a:path w="4526280" h="727075">
                  <a:moveTo>
                    <a:pt x="0" y="90804"/>
                  </a:moveTo>
                  <a:lnTo>
                    <a:pt x="4162805" y="90804"/>
                  </a:lnTo>
                  <a:lnTo>
                    <a:pt x="4162805" y="0"/>
                  </a:lnTo>
                  <a:lnTo>
                    <a:pt x="4526280" y="363473"/>
                  </a:lnTo>
                  <a:lnTo>
                    <a:pt x="4162805" y="726947"/>
                  </a:lnTo>
                  <a:lnTo>
                    <a:pt x="4162805" y="636142"/>
                  </a:lnTo>
                  <a:lnTo>
                    <a:pt x="0" y="636142"/>
                  </a:lnTo>
                  <a:lnTo>
                    <a:pt x="0" y="90804"/>
                  </a:lnTo>
                  <a:close/>
                </a:path>
              </a:pathLst>
            </a:custGeom>
            <a:ln w="25908">
              <a:solidFill>
                <a:srgbClr val="DEE7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03675" y="2836926"/>
            <a:ext cx="378841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0" marR="5080" indent="-114935">
              <a:lnSpc>
                <a:spcPts val="1320"/>
              </a:lnSpc>
              <a:spcBef>
                <a:spcPts val="240"/>
              </a:spcBef>
              <a:buChar char="•"/>
              <a:tabLst>
                <a:tab pos="127635" algn="l"/>
              </a:tabLst>
            </a:pPr>
            <a:r>
              <a:rPr sz="1200" dirty="0">
                <a:latin typeface="Calibri"/>
                <a:cs typeface="Calibri"/>
              </a:rPr>
              <a:t>When the </a:t>
            </a:r>
            <a:r>
              <a:rPr sz="1200" spc="-5" dirty="0">
                <a:latin typeface="Calibri"/>
                <a:cs typeface="Calibri"/>
              </a:rPr>
              <a:t>method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called,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data </a:t>
            </a:r>
            <a:r>
              <a:rPr sz="1200" spc="-5" dirty="0">
                <a:latin typeface="Calibri"/>
                <a:cs typeface="Calibri"/>
              </a:rPr>
              <a:t>that </a:t>
            </a:r>
            <a:r>
              <a:rPr sz="1200" spc="-10" dirty="0">
                <a:latin typeface="Calibri"/>
                <a:cs typeface="Calibri"/>
              </a:rPr>
              <a:t>you </a:t>
            </a:r>
            <a:r>
              <a:rPr sz="1200" spc="-5" dirty="0">
                <a:latin typeface="Calibri"/>
                <a:cs typeface="Calibri"/>
              </a:rPr>
              <a:t>send into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method's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parameters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called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arguments.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8408" y="2764535"/>
            <a:ext cx="3043555" cy="753110"/>
            <a:chOff x="978408" y="2764535"/>
            <a:chExt cx="3043555" cy="753110"/>
          </a:xfrm>
        </p:grpSpPr>
        <p:sp>
          <p:nvSpPr>
            <p:cNvPr id="19" name="object 19"/>
            <p:cNvSpPr/>
            <p:nvPr/>
          </p:nvSpPr>
          <p:spPr>
            <a:xfrm>
              <a:off x="991362" y="2777489"/>
              <a:ext cx="3017520" cy="727075"/>
            </a:xfrm>
            <a:custGeom>
              <a:avLst/>
              <a:gdLst/>
              <a:ahLst/>
              <a:cxnLst/>
              <a:rect l="l" t="t" r="r" b="b"/>
              <a:pathLst>
                <a:path w="3017520" h="727075">
                  <a:moveTo>
                    <a:pt x="2896362" y="0"/>
                  </a:moveTo>
                  <a:lnTo>
                    <a:pt x="121157" y="0"/>
                  </a:lnTo>
                  <a:lnTo>
                    <a:pt x="73996" y="9519"/>
                  </a:lnTo>
                  <a:lnTo>
                    <a:pt x="35485" y="35480"/>
                  </a:lnTo>
                  <a:lnTo>
                    <a:pt x="9520" y="73991"/>
                  </a:lnTo>
                  <a:lnTo>
                    <a:pt x="0" y="121158"/>
                  </a:lnTo>
                  <a:lnTo>
                    <a:pt x="0" y="605790"/>
                  </a:lnTo>
                  <a:lnTo>
                    <a:pt x="9520" y="652956"/>
                  </a:lnTo>
                  <a:lnTo>
                    <a:pt x="35485" y="691467"/>
                  </a:lnTo>
                  <a:lnTo>
                    <a:pt x="73996" y="717428"/>
                  </a:lnTo>
                  <a:lnTo>
                    <a:pt x="121157" y="726948"/>
                  </a:lnTo>
                  <a:lnTo>
                    <a:pt x="2896362" y="726948"/>
                  </a:lnTo>
                  <a:lnTo>
                    <a:pt x="2943528" y="717428"/>
                  </a:lnTo>
                  <a:lnTo>
                    <a:pt x="2982039" y="691467"/>
                  </a:lnTo>
                  <a:lnTo>
                    <a:pt x="3008000" y="652956"/>
                  </a:lnTo>
                  <a:lnTo>
                    <a:pt x="3017520" y="605790"/>
                  </a:lnTo>
                  <a:lnTo>
                    <a:pt x="3017520" y="121158"/>
                  </a:lnTo>
                  <a:lnTo>
                    <a:pt x="3008000" y="73991"/>
                  </a:lnTo>
                  <a:lnTo>
                    <a:pt x="2982039" y="35480"/>
                  </a:lnTo>
                  <a:lnTo>
                    <a:pt x="2943528" y="9519"/>
                  </a:lnTo>
                  <a:lnTo>
                    <a:pt x="289636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1362" y="2777489"/>
              <a:ext cx="3017520" cy="727075"/>
            </a:xfrm>
            <a:custGeom>
              <a:avLst/>
              <a:gdLst/>
              <a:ahLst/>
              <a:cxnLst/>
              <a:rect l="l" t="t" r="r" b="b"/>
              <a:pathLst>
                <a:path w="3017520" h="727075">
                  <a:moveTo>
                    <a:pt x="0" y="121158"/>
                  </a:moveTo>
                  <a:lnTo>
                    <a:pt x="9520" y="73991"/>
                  </a:lnTo>
                  <a:lnTo>
                    <a:pt x="35485" y="35480"/>
                  </a:lnTo>
                  <a:lnTo>
                    <a:pt x="73996" y="9519"/>
                  </a:lnTo>
                  <a:lnTo>
                    <a:pt x="121157" y="0"/>
                  </a:lnTo>
                  <a:lnTo>
                    <a:pt x="2896362" y="0"/>
                  </a:lnTo>
                  <a:lnTo>
                    <a:pt x="2943528" y="9519"/>
                  </a:lnTo>
                  <a:lnTo>
                    <a:pt x="2982039" y="35480"/>
                  </a:lnTo>
                  <a:lnTo>
                    <a:pt x="3008000" y="73991"/>
                  </a:lnTo>
                  <a:lnTo>
                    <a:pt x="3017520" y="121158"/>
                  </a:lnTo>
                  <a:lnTo>
                    <a:pt x="3017520" y="605790"/>
                  </a:lnTo>
                  <a:lnTo>
                    <a:pt x="3008000" y="652956"/>
                  </a:lnTo>
                  <a:lnTo>
                    <a:pt x="2982039" y="691467"/>
                  </a:lnTo>
                  <a:lnTo>
                    <a:pt x="2943528" y="717428"/>
                  </a:lnTo>
                  <a:lnTo>
                    <a:pt x="2896362" y="726948"/>
                  </a:lnTo>
                  <a:lnTo>
                    <a:pt x="121157" y="726948"/>
                  </a:lnTo>
                  <a:lnTo>
                    <a:pt x="73996" y="717428"/>
                  </a:lnTo>
                  <a:lnTo>
                    <a:pt x="35485" y="691467"/>
                  </a:lnTo>
                  <a:lnTo>
                    <a:pt x="9520" y="652956"/>
                  </a:lnTo>
                  <a:lnTo>
                    <a:pt x="0" y="605790"/>
                  </a:lnTo>
                  <a:lnTo>
                    <a:pt x="0" y="12115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20620" y="2943809"/>
            <a:ext cx="11588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gume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0640" y="287528"/>
            <a:ext cx="14033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698436"/>
            <a:ext cx="6448425" cy="22212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Explain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Define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describe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modifiers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Explain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overloading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Define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describe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constructors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destructors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1965" y="287528"/>
            <a:ext cx="47745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Named</a:t>
            </a:r>
            <a:r>
              <a:rPr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Optional</a:t>
            </a:r>
            <a:r>
              <a:rPr spc="-25" dirty="0"/>
              <a:t> </a:t>
            </a:r>
            <a:r>
              <a:rPr spc="-10" dirty="0"/>
              <a:t>Arguments</a:t>
            </a:r>
            <a:r>
              <a:rPr spc="-15" dirty="0"/>
              <a:t> </a:t>
            </a:r>
            <a:r>
              <a:rPr dirty="0"/>
              <a:t>1-6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8386445" cy="507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147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method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C#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accept multiple </a:t>
            </a:r>
            <a:r>
              <a:rPr sz="2400" spc="-10" dirty="0">
                <a:latin typeface="Calibri"/>
                <a:cs typeface="Calibri"/>
              </a:rPr>
              <a:t>arguments that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passed based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position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parameters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signature.</a:t>
            </a:r>
            <a:endParaRPr sz="2400">
              <a:latin typeface="Calibri"/>
              <a:cs typeface="Calibri"/>
            </a:endParaRPr>
          </a:p>
          <a:p>
            <a:pPr marL="355600" marR="403860" indent="-342900">
              <a:lnSpc>
                <a:spcPct val="100000"/>
              </a:lnSpc>
              <a:spcBef>
                <a:spcPts val="5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method caller </a:t>
            </a:r>
            <a:r>
              <a:rPr sz="2400" spc="-10" dirty="0">
                <a:latin typeface="Calibri"/>
                <a:cs typeface="Calibri"/>
              </a:rPr>
              <a:t>can explicitly </a:t>
            </a:r>
            <a:r>
              <a:rPr sz="2400" spc="-5" dirty="0">
                <a:latin typeface="Calibri"/>
                <a:cs typeface="Calibri"/>
              </a:rPr>
              <a:t>name one or </a:t>
            </a:r>
            <a:r>
              <a:rPr sz="2400" spc="-10" dirty="0">
                <a:latin typeface="Calibri"/>
                <a:cs typeface="Calibri"/>
              </a:rPr>
              <a:t>more arguments </a:t>
            </a:r>
            <a:r>
              <a:rPr sz="2400" spc="-5" dirty="0">
                <a:latin typeface="Calibri"/>
                <a:cs typeface="Calibri"/>
              </a:rPr>
              <a:t> being passed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method </a:t>
            </a:r>
            <a:r>
              <a:rPr sz="2400" spc="-10" dirty="0">
                <a:latin typeface="Calibri"/>
                <a:cs typeface="Calibri"/>
              </a:rPr>
              <a:t>instead </a:t>
            </a:r>
            <a:r>
              <a:rPr sz="2400" spc="-5" dirty="0">
                <a:latin typeface="Calibri"/>
                <a:cs typeface="Calibri"/>
              </a:rPr>
              <a:t>of passing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arguments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0" dirty="0">
                <a:latin typeface="Calibri"/>
                <a:cs typeface="Calibri"/>
              </a:rPr>
              <a:t>position.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passed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spc="-10" dirty="0">
                <a:latin typeface="Calibri"/>
                <a:cs typeface="Calibri"/>
              </a:rPr>
              <a:t>instead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position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argument.</a:t>
            </a:r>
            <a:endParaRPr sz="2400">
              <a:latin typeface="Calibri"/>
              <a:cs typeface="Calibri"/>
            </a:endParaRPr>
          </a:p>
          <a:p>
            <a:pPr marL="355600" marR="483234" indent="-342900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While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10" dirty="0">
                <a:latin typeface="Calibri"/>
                <a:cs typeface="Calibri"/>
              </a:rPr>
              <a:t>arguments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declared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 method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 not </a:t>
            </a:r>
            <a:r>
              <a:rPr sz="2400" spc="-50" dirty="0">
                <a:latin typeface="Calibri"/>
                <a:cs typeface="Calibri"/>
              </a:rPr>
              <a:t>matter.</a:t>
            </a:r>
            <a:endParaRPr sz="2400">
              <a:latin typeface="Calibri"/>
              <a:cs typeface="Calibri"/>
            </a:endParaRPr>
          </a:p>
          <a:p>
            <a:pPr marL="355600" marR="55244" indent="-342900">
              <a:lnSpc>
                <a:spcPct val="100000"/>
              </a:lnSpc>
              <a:spcBef>
                <a:spcPts val="5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Named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beneficial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because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have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remember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exact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parameters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parameter 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1965" y="287528"/>
            <a:ext cx="47745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Named</a:t>
            </a:r>
            <a:r>
              <a:rPr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Optional</a:t>
            </a:r>
            <a:r>
              <a:rPr spc="-25" dirty="0"/>
              <a:t> </a:t>
            </a:r>
            <a:r>
              <a:rPr spc="-10" dirty="0"/>
              <a:t>Arguments</a:t>
            </a:r>
            <a:r>
              <a:rPr spc="-15" dirty="0"/>
              <a:t> </a:t>
            </a:r>
            <a:r>
              <a:rPr dirty="0"/>
              <a:t>2-6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4903"/>
            <a:ext cx="7654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following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code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demonstrates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named </a:t>
            </a:r>
            <a:r>
              <a:rPr sz="2200" spc="-10" dirty="0">
                <a:latin typeface="Calibri"/>
                <a:cs typeface="Calibri"/>
              </a:rPr>
              <a:t>arguments: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704" y="1670304"/>
            <a:ext cx="7251700" cy="4737100"/>
            <a:chOff x="679704" y="1670304"/>
            <a:chExt cx="7251700" cy="4737100"/>
          </a:xfrm>
        </p:grpSpPr>
        <p:sp>
          <p:nvSpPr>
            <p:cNvPr id="5" name="object 5"/>
            <p:cNvSpPr/>
            <p:nvPr/>
          </p:nvSpPr>
          <p:spPr>
            <a:xfrm>
              <a:off x="685800" y="1676400"/>
              <a:ext cx="7239000" cy="4724400"/>
            </a:xfrm>
            <a:custGeom>
              <a:avLst/>
              <a:gdLst/>
              <a:ahLst/>
              <a:cxnLst/>
              <a:rect l="l" t="t" r="r" b="b"/>
              <a:pathLst>
                <a:path w="7239000" h="4724400">
                  <a:moveTo>
                    <a:pt x="7239000" y="0"/>
                  </a:moveTo>
                  <a:lnTo>
                    <a:pt x="0" y="0"/>
                  </a:lnTo>
                  <a:lnTo>
                    <a:pt x="0" y="4724400"/>
                  </a:lnTo>
                  <a:lnTo>
                    <a:pt x="7239000" y="47244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1676400"/>
              <a:ext cx="7239000" cy="4724400"/>
            </a:xfrm>
            <a:custGeom>
              <a:avLst/>
              <a:gdLst/>
              <a:ahLst/>
              <a:cxnLst/>
              <a:rect l="l" t="t" r="r" b="b"/>
              <a:pathLst>
                <a:path w="7239000" h="4724400">
                  <a:moveTo>
                    <a:pt x="0" y="4724400"/>
                  </a:moveTo>
                  <a:lnTo>
                    <a:pt x="7239000" y="47244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4724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255"/>
              </a:lnSpc>
            </a:pPr>
            <a:r>
              <a:rPr sz="1100" spc="-5" dirty="0"/>
              <a:t>using</a:t>
            </a:r>
            <a:r>
              <a:rPr sz="1100" spc="-65" dirty="0"/>
              <a:t> </a:t>
            </a:r>
            <a:r>
              <a:rPr sz="1100" dirty="0"/>
              <a:t>System;</a:t>
            </a:r>
            <a:endParaRPr sz="110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/>
          </a:p>
          <a:p>
            <a:pPr marL="91440">
              <a:lnSpc>
                <a:spcPct val="100000"/>
              </a:lnSpc>
            </a:pPr>
            <a:r>
              <a:rPr sz="1100" spc="-5" dirty="0"/>
              <a:t>class</a:t>
            </a:r>
            <a:r>
              <a:rPr sz="1100" spc="-85" dirty="0"/>
              <a:t> </a:t>
            </a:r>
            <a:r>
              <a:rPr sz="1100" dirty="0"/>
              <a:t>Student</a:t>
            </a:r>
            <a:endParaRPr sz="1100"/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/>
              <a:t>{</a:t>
            </a:r>
            <a:endParaRPr sz="1100"/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spc="-5" dirty="0"/>
              <a:t>voidprintName(String</a:t>
            </a:r>
            <a:r>
              <a:rPr sz="1100" spc="15" dirty="0"/>
              <a:t> </a:t>
            </a:r>
            <a:r>
              <a:rPr sz="1100" spc="-5" dirty="0"/>
              <a:t>firstName,</a:t>
            </a:r>
            <a:r>
              <a:rPr sz="1100" spc="20" dirty="0"/>
              <a:t> </a:t>
            </a:r>
            <a:r>
              <a:rPr sz="1100" dirty="0"/>
              <a:t>String</a:t>
            </a:r>
            <a:r>
              <a:rPr sz="1100" spc="20" dirty="0"/>
              <a:t> </a:t>
            </a:r>
            <a:r>
              <a:rPr sz="1100" spc="-5" dirty="0"/>
              <a:t>lastName)</a:t>
            </a:r>
            <a:endParaRPr sz="1100"/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/>
              <a:t>{</a:t>
            </a:r>
            <a:endParaRPr sz="1100"/>
          </a:p>
          <a:p>
            <a:pPr marL="91440" marR="2595880">
              <a:lnSpc>
                <a:spcPts val="1590"/>
              </a:lnSpc>
              <a:spcBef>
                <a:spcPts val="90"/>
              </a:spcBef>
            </a:pPr>
            <a:r>
              <a:rPr sz="1100" spc="-5" dirty="0"/>
              <a:t>Console.WriteLine("First</a:t>
            </a:r>
            <a:r>
              <a:rPr sz="1100" spc="10" dirty="0"/>
              <a:t> </a:t>
            </a:r>
            <a:r>
              <a:rPr sz="1100" spc="-5" dirty="0"/>
              <a:t>Name</a:t>
            </a:r>
            <a:r>
              <a:rPr sz="1100" spc="15" dirty="0"/>
              <a:t> </a:t>
            </a:r>
            <a:r>
              <a:rPr sz="1100" dirty="0"/>
              <a:t>=</a:t>
            </a:r>
            <a:r>
              <a:rPr sz="1100" spc="5" dirty="0"/>
              <a:t> </a:t>
            </a:r>
            <a:r>
              <a:rPr sz="1100" dirty="0"/>
              <a:t>{0},</a:t>
            </a:r>
            <a:r>
              <a:rPr sz="1100" spc="15" dirty="0"/>
              <a:t> </a:t>
            </a:r>
            <a:r>
              <a:rPr sz="1100" spc="-5" dirty="0"/>
              <a:t>Last</a:t>
            </a:r>
            <a:r>
              <a:rPr sz="1100" spc="5" dirty="0"/>
              <a:t> </a:t>
            </a:r>
            <a:r>
              <a:rPr sz="1100" dirty="0"/>
              <a:t>Name</a:t>
            </a:r>
            <a:r>
              <a:rPr sz="1100" spc="5" dirty="0"/>
              <a:t> </a:t>
            </a:r>
            <a:r>
              <a:rPr sz="1100" dirty="0"/>
              <a:t>=</a:t>
            </a:r>
            <a:r>
              <a:rPr sz="1100" spc="20" dirty="0"/>
              <a:t> </a:t>
            </a:r>
            <a:r>
              <a:rPr sz="1100" spc="-5" dirty="0"/>
              <a:t>{1}", </a:t>
            </a:r>
            <a:r>
              <a:rPr sz="1100" spc="-645" dirty="0"/>
              <a:t> </a:t>
            </a:r>
            <a:r>
              <a:rPr sz="1100" spc="-5" dirty="0"/>
              <a:t>firstName,</a:t>
            </a:r>
            <a:r>
              <a:rPr sz="1100" spc="-10" dirty="0"/>
              <a:t> </a:t>
            </a:r>
            <a:r>
              <a:rPr sz="1100" dirty="0"/>
              <a:t>lastName);</a:t>
            </a:r>
            <a:endParaRPr sz="1100"/>
          </a:p>
          <a:p>
            <a:pPr marL="763270">
              <a:lnSpc>
                <a:spcPct val="100000"/>
              </a:lnSpc>
              <a:spcBef>
                <a:spcPts val="165"/>
              </a:spcBef>
            </a:pPr>
            <a:r>
              <a:rPr sz="1100" dirty="0"/>
              <a:t>}</a:t>
            </a:r>
            <a:endParaRPr sz="1100"/>
          </a:p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100" spc="-5" dirty="0"/>
              <a:t>static</a:t>
            </a:r>
            <a:r>
              <a:rPr sz="1100" dirty="0"/>
              <a:t> </a:t>
            </a:r>
            <a:r>
              <a:rPr sz="1100" spc="-5" dirty="0"/>
              <a:t>void</a:t>
            </a:r>
            <a:r>
              <a:rPr sz="1100" spc="5" dirty="0"/>
              <a:t> </a:t>
            </a:r>
            <a:r>
              <a:rPr sz="1100" spc="-5" dirty="0"/>
              <a:t>Main(string[]</a:t>
            </a:r>
            <a:r>
              <a:rPr sz="1100" spc="5" dirty="0"/>
              <a:t> </a:t>
            </a:r>
            <a:r>
              <a:rPr sz="1100" dirty="0"/>
              <a:t>args)</a:t>
            </a:r>
            <a:endParaRPr sz="1100"/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/>
              <a:t>{</a:t>
            </a:r>
            <a:endParaRPr sz="1100"/>
          </a:p>
          <a:p>
            <a:pPr marL="1100455">
              <a:lnSpc>
                <a:spcPct val="100000"/>
              </a:lnSpc>
              <a:spcBef>
                <a:spcPts val="265"/>
              </a:spcBef>
            </a:pPr>
            <a:r>
              <a:rPr sz="1100" dirty="0"/>
              <a:t>Student</a:t>
            </a:r>
            <a:r>
              <a:rPr sz="1100" spc="-5" dirty="0"/>
              <a:t> student </a:t>
            </a:r>
            <a:r>
              <a:rPr sz="1100" dirty="0"/>
              <a:t>=</a:t>
            </a:r>
            <a:r>
              <a:rPr sz="1100" spc="5" dirty="0"/>
              <a:t> </a:t>
            </a:r>
            <a:r>
              <a:rPr sz="1100" spc="-5" dirty="0"/>
              <a:t>new</a:t>
            </a:r>
            <a:r>
              <a:rPr sz="1100" spc="5" dirty="0"/>
              <a:t> </a:t>
            </a:r>
            <a:r>
              <a:rPr sz="1100" spc="-5" dirty="0"/>
              <a:t>Student();</a:t>
            </a:r>
            <a:endParaRPr sz="1100"/>
          </a:p>
          <a:p>
            <a:pPr marL="1100455">
              <a:lnSpc>
                <a:spcPct val="100000"/>
              </a:lnSpc>
              <a:spcBef>
                <a:spcPts val="265"/>
              </a:spcBef>
            </a:pPr>
            <a:r>
              <a:rPr sz="1100" dirty="0"/>
              <a:t>/*Passing</a:t>
            </a:r>
            <a:r>
              <a:rPr sz="1100" spc="-10" dirty="0"/>
              <a:t> </a:t>
            </a:r>
            <a:r>
              <a:rPr sz="1100" spc="-5" dirty="0"/>
              <a:t>argument</a:t>
            </a:r>
            <a:r>
              <a:rPr sz="1100" spc="10" dirty="0"/>
              <a:t> </a:t>
            </a:r>
            <a:r>
              <a:rPr sz="1100" spc="-5" dirty="0"/>
              <a:t>by</a:t>
            </a:r>
            <a:r>
              <a:rPr sz="1100" dirty="0"/>
              <a:t> </a:t>
            </a:r>
            <a:r>
              <a:rPr sz="1100" spc="-5" dirty="0"/>
              <a:t>position*/</a:t>
            </a:r>
            <a:endParaRPr sz="1100"/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/>
              <a:t>student.printName("Henry","Parker");</a:t>
            </a:r>
            <a:endParaRPr sz="1100"/>
          </a:p>
          <a:p>
            <a:pPr marL="91440" marR="2258695" indent="1008380">
              <a:lnSpc>
                <a:spcPct val="120000"/>
              </a:lnSpc>
            </a:pPr>
            <a:r>
              <a:rPr sz="1100" dirty="0"/>
              <a:t>/*Passing named argument*/ </a:t>
            </a:r>
            <a:r>
              <a:rPr sz="1100" spc="5" dirty="0"/>
              <a:t> </a:t>
            </a:r>
            <a:r>
              <a:rPr sz="1100" spc="-5" dirty="0"/>
              <a:t>student.printName(firstName:</a:t>
            </a:r>
            <a:r>
              <a:rPr sz="1100" spc="30" dirty="0"/>
              <a:t> </a:t>
            </a:r>
            <a:r>
              <a:rPr sz="1100" dirty="0"/>
              <a:t>"Henry",</a:t>
            </a:r>
            <a:r>
              <a:rPr sz="1100" spc="30" dirty="0"/>
              <a:t> </a:t>
            </a:r>
            <a:r>
              <a:rPr sz="1100" spc="-5" dirty="0"/>
              <a:t>lastName:</a:t>
            </a:r>
            <a:r>
              <a:rPr sz="1100" spc="40" dirty="0"/>
              <a:t> </a:t>
            </a:r>
            <a:r>
              <a:rPr sz="1100" spc="-5" dirty="0"/>
              <a:t>"Parker"); </a:t>
            </a:r>
            <a:r>
              <a:rPr sz="1100" spc="-645" dirty="0"/>
              <a:t> </a:t>
            </a:r>
            <a:r>
              <a:rPr sz="1100" spc="-5" dirty="0"/>
              <a:t>student.printName(lastName:</a:t>
            </a:r>
            <a:r>
              <a:rPr sz="1100" dirty="0"/>
              <a:t> "Parker", </a:t>
            </a:r>
            <a:r>
              <a:rPr sz="1100" spc="-5" dirty="0"/>
              <a:t>firstName:</a:t>
            </a:r>
            <a:endParaRPr sz="1100"/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spc="-5" dirty="0"/>
              <a:t>"Henry");</a:t>
            </a:r>
            <a:endParaRPr sz="1100"/>
          </a:p>
          <a:p>
            <a:pPr marL="91440" marR="1755139" indent="1008380">
              <a:lnSpc>
                <a:spcPct val="120000"/>
              </a:lnSpc>
            </a:pPr>
            <a:r>
              <a:rPr sz="1100" dirty="0"/>
              <a:t>/*Passing</a:t>
            </a:r>
            <a:r>
              <a:rPr sz="1100" spc="-5" dirty="0"/>
              <a:t> </a:t>
            </a:r>
            <a:r>
              <a:rPr sz="1100" dirty="0"/>
              <a:t>named</a:t>
            </a:r>
            <a:r>
              <a:rPr sz="1100" spc="-5" dirty="0"/>
              <a:t> </a:t>
            </a:r>
            <a:r>
              <a:rPr sz="1100" dirty="0"/>
              <a:t>argument</a:t>
            </a:r>
            <a:r>
              <a:rPr sz="1100" spc="10" dirty="0"/>
              <a:t> </a:t>
            </a:r>
            <a:r>
              <a:rPr sz="1100" spc="-5" dirty="0"/>
              <a:t>after</a:t>
            </a:r>
            <a:r>
              <a:rPr sz="1100" spc="5" dirty="0"/>
              <a:t> </a:t>
            </a:r>
            <a:r>
              <a:rPr sz="1100" spc="-5" dirty="0"/>
              <a:t>positional</a:t>
            </a:r>
            <a:r>
              <a:rPr sz="1100" spc="10" dirty="0"/>
              <a:t> </a:t>
            </a:r>
            <a:r>
              <a:rPr sz="1100" spc="-5" dirty="0"/>
              <a:t>argument*/ </a:t>
            </a:r>
            <a:r>
              <a:rPr sz="1100" spc="-645" dirty="0"/>
              <a:t> </a:t>
            </a:r>
            <a:r>
              <a:rPr sz="1100" spc="-5" dirty="0"/>
              <a:t>student.printName("Henry", </a:t>
            </a:r>
            <a:r>
              <a:rPr sz="1100" dirty="0"/>
              <a:t>lastName:</a:t>
            </a:r>
            <a:r>
              <a:rPr sz="1100" spc="10" dirty="0"/>
              <a:t> </a:t>
            </a:r>
            <a:r>
              <a:rPr sz="1100" spc="-5" dirty="0"/>
              <a:t>"Parker");</a:t>
            </a:r>
            <a:endParaRPr sz="1100"/>
          </a:p>
          <a:p>
            <a:pPr>
              <a:lnSpc>
                <a:spcPct val="100000"/>
              </a:lnSpc>
            </a:pPr>
            <a:endParaRPr sz="1650"/>
          </a:p>
          <a:p>
            <a:pPr marL="770890">
              <a:lnSpc>
                <a:spcPct val="100000"/>
              </a:lnSpc>
            </a:pPr>
            <a:r>
              <a:rPr sz="1200" dirty="0"/>
              <a:t>}</a:t>
            </a:r>
            <a:endParaRPr sz="1200"/>
          </a:p>
          <a:p>
            <a:pPr marL="458470">
              <a:lnSpc>
                <a:spcPct val="100000"/>
              </a:lnSpc>
              <a:spcBef>
                <a:spcPts val="290"/>
              </a:spcBef>
            </a:pPr>
            <a:r>
              <a:rPr sz="1200" dirty="0"/>
              <a:t>}</a:t>
            </a:r>
            <a:endParaRPr sz="12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1430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1965" y="287528"/>
            <a:ext cx="47745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Named</a:t>
            </a:r>
            <a:r>
              <a:rPr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Optional</a:t>
            </a:r>
            <a:r>
              <a:rPr spc="-25" dirty="0"/>
              <a:t> </a:t>
            </a:r>
            <a:r>
              <a:rPr spc="-10" dirty="0"/>
              <a:t>Arguments</a:t>
            </a:r>
            <a:r>
              <a:rPr spc="-15" dirty="0"/>
              <a:t> </a:t>
            </a:r>
            <a:r>
              <a:rPr dirty="0"/>
              <a:t>3-6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07679"/>
            <a:ext cx="8435975" cy="18624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printNamed()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arguments.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second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third call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passes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arguments</a:t>
            </a:r>
            <a:r>
              <a:rPr sz="2000" dirty="0">
                <a:latin typeface="Calibri"/>
                <a:cs typeface="Calibri"/>
              </a:rPr>
              <a:t> in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orders.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fourth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positional argument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named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argument.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81252" y="3570537"/>
          <a:ext cx="5252716" cy="1334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90"/>
                <a:gridCol w="682625"/>
                <a:gridCol w="273049"/>
                <a:gridCol w="955675"/>
                <a:gridCol w="681989"/>
                <a:gridCol w="681989"/>
                <a:gridCol w="273685"/>
                <a:gridCol w="920114"/>
              </a:tblGrid>
              <a:tr h="338014">
                <a:tc>
                  <a:txBody>
                    <a:bodyPr/>
                    <a:lstStyle/>
                    <a:p>
                      <a:pPr marL="34290">
                        <a:lnSpc>
                          <a:spcPts val="211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First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211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Henry,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11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Last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1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1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1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Parker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1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First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Henry,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Last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Parker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90" marB="0"/>
                </a:tc>
              </a:tr>
              <a:tr h="329183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First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Henry,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Last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Parker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25822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First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Henry,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Last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Parker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5800" y="30480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1965" y="287528"/>
            <a:ext cx="47745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Named</a:t>
            </a:r>
            <a:r>
              <a:rPr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Optional</a:t>
            </a:r>
            <a:r>
              <a:rPr spc="-25" dirty="0"/>
              <a:t> </a:t>
            </a:r>
            <a:r>
              <a:rPr spc="-10" dirty="0"/>
              <a:t>Arguments</a:t>
            </a:r>
            <a:r>
              <a:rPr spc="-15" dirty="0"/>
              <a:t> </a:t>
            </a:r>
            <a:r>
              <a:rPr dirty="0"/>
              <a:t>4-6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7686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arguments: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189982"/>
            <a:ext cx="812609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C#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supports optional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arguments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emitted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caller.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argument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default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704" y="2203704"/>
            <a:ext cx="7251700" cy="2908300"/>
            <a:chOff x="679704" y="2203704"/>
            <a:chExt cx="7251700" cy="2908300"/>
          </a:xfrm>
        </p:grpSpPr>
        <p:sp>
          <p:nvSpPr>
            <p:cNvPr id="6" name="object 6"/>
            <p:cNvSpPr/>
            <p:nvPr/>
          </p:nvSpPr>
          <p:spPr>
            <a:xfrm>
              <a:off x="685800" y="2209800"/>
              <a:ext cx="7239000" cy="2895600"/>
            </a:xfrm>
            <a:custGeom>
              <a:avLst/>
              <a:gdLst/>
              <a:ahLst/>
              <a:cxnLst/>
              <a:rect l="l" t="t" r="r" b="b"/>
              <a:pathLst>
                <a:path w="7239000" h="2895600">
                  <a:moveTo>
                    <a:pt x="7239000" y="0"/>
                  </a:moveTo>
                  <a:lnTo>
                    <a:pt x="0" y="0"/>
                  </a:lnTo>
                  <a:lnTo>
                    <a:pt x="0" y="2895600"/>
                  </a:lnTo>
                  <a:lnTo>
                    <a:pt x="7239000" y="28956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2209800"/>
              <a:ext cx="7239000" cy="2895600"/>
            </a:xfrm>
            <a:custGeom>
              <a:avLst/>
              <a:gdLst/>
              <a:ahLst/>
              <a:cxnLst/>
              <a:rect l="l" t="t" r="r" b="b"/>
              <a:pathLst>
                <a:path w="7239000" h="2895600">
                  <a:moveTo>
                    <a:pt x="0" y="2895600"/>
                  </a:moveTo>
                  <a:lnTo>
                    <a:pt x="7239000" y="28956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2895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0" rIns="0" bIns="0" rtlCol="0">
            <a:spAutoFit/>
          </a:bodyPr>
          <a:lstStyle/>
          <a:p>
            <a:pPr marL="91440">
              <a:lnSpc>
                <a:spcPts val="1335"/>
              </a:lnSpc>
            </a:pPr>
            <a:r>
              <a:rPr sz="1200" spc="-5" dirty="0"/>
              <a:t>using</a:t>
            </a:r>
            <a:r>
              <a:rPr sz="1200" spc="-25" dirty="0"/>
              <a:t> </a:t>
            </a:r>
            <a:r>
              <a:rPr sz="1200" spc="-5" dirty="0"/>
              <a:t>System;</a:t>
            </a:r>
            <a:endParaRPr sz="1200" dirty="0"/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spc="-5" dirty="0"/>
              <a:t>class</a:t>
            </a:r>
            <a:r>
              <a:rPr sz="1200" spc="-30" dirty="0"/>
              <a:t> </a:t>
            </a:r>
            <a:r>
              <a:rPr sz="1200" dirty="0"/>
              <a:t>TestProgram</a:t>
            </a: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/>
              <a:t>{</a:t>
            </a:r>
          </a:p>
          <a:p>
            <a:pPr marL="458470">
              <a:lnSpc>
                <a:spcPct val="100000"/>
              </a:lnSpc>
              <a:spcBef>
                <a:spcPts val="285"/>
              </a:spcBef>
            </a:pPr>
            <a:r>
              <a:rPr sz="1200" dirty="0"/>
              <a:t>void</a:t>
            </a:r>
            <a:r>
              <a:rPr sz="1200" spc="-5" dirty="0"/>
              <a:t> </a:t>
            </a:r>
            <a:r>
              <a:rPr sz="1200" dirty="0"/>
              <a:t>Count(int </a:t>
            </a:r>
            <a:r>
              <a:rPr sz="1200" spc="-5" dirty="0"/>
              <a:t>boys, </a:t>
            </a:r>
            <a:r>
              <a:rPr sz="1200" dirty="0"/>
              <a:t>int girls)</a:t>
            </a:r>
          </a:p>
          <a:p>
            <a:pPr marL="458470">
              <a:lnSpc>
                <a:spcPct val="100000"/>
              </a:lnSpc>
              <a:spcBef>
                <a:spcPts val="290"/>
              </a:spcBef>
            </a:pPr>
            <a:r>
              <a:rPr sz="1200" dirty="0"/>
              <a:t>{</a:t>
            </a: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/>
              <a:t>Console.WriteLine(boys</a:t>
            </a:r>
            <a:r>
              <a:rPr sz="1200" spc="-20" dirty="0"/>
              <a:t> </a:t>
            </a:r>
            <a:r>
              <a:rPr sz="1200" dirty="0"/>
              <a:t>+</a:t>
            </a:r>
            <a:r>
              <a:rPr sz="1200" spc="-15" dirty="0"/>
              <a:t> </a:t>
            </a:r>
            <a:r>
              <a:rPr sz="1200" dirty="0"/>
              <a:t>girls);</a:t>
            </a:r>
          </a:p>
          <a:p>
            <a:pPr marL="458470">
              <a:lnSpc>
                <a:spcPct val="100000"/>
              </a:lnSpc>
              <a:spcBef>
                <a:spcPts val="290"/>
              </a:spcBef>
            </a:pPr>
            <a:r>
              <a:rPr sz="1200" dirty="0"/>
              <a:t>}</a:t>
            </a:r>
          </a:p>
          <a:p>
            <a:pPr marL="458470">
              <a:lnSpc>
                <a:spcPct val="100000"/>
              </a:lnSpc>
              <a:spcBef>
                <a:spcPts val="285"/>
              </a:spcBef>
            </a:pPr>
            <a:r>
              <a:rPr sz="1200" dirty="0"/>
              <a:t>static</a:t>
            </a:r>
            <a:r>
              <a:rPr sz="1200" spc="-20" dirty="0"/>
              <a:t> </a:t>
            </a:r>
            <a:r>
              <a:rPr sz="1200" dirty="0"/>
              <a:t>void</a:t>
            </a:r>
            <a:r>
              <a:rPr sz="1200" spc="-15" dirty="0"/>
              <a:t> </a:t>
            </a:r>
            <a:r>
              <a:rPr sz="1200" dirty="0"/>
              <a:t>Main(string[]</a:t>
            </a:r>
            <a:r>
              <a:rPr sz="1200" spc="-15" dirty="0"/>
              <a:t> </a:t>
            </a:r>
            <a:r>
              <a:rPr sz="1200" dirty="0"/>
              <a:t>args)</a:t>
            </a:r>
          </a:p>
          <a:p>
            <a:pPr marL="458470">
              <a:lnSpc>
                <a:spcPct val="100000"/>
              </a:lnSpc>
              <a:spcBef>
                <a:spcPts val="290"/>
              </a:spcBef>
            </a:pPr>
            <a:r>
              <a:rPr sz="1200" dirty="0"/>
              <a:t>{</a:t>
            </a:r>
          </a:p>
          <a:p>
            <a:pPr marL="91440" marR="3551554">
              <a:lnSpc>
                <a:spcPts val="1730"/>
              </a:lnSpc>
              <a:spcBef>
                <a:spcPts val="105"/>
              </a:spcBef>
            </a:pPr>
            <a:r>
              <a:rPr sz="1200" dirty="0"/>
              <a:t>TestProgramobjTest = new TestProgram(); </a:t>
            </a:r>
            <a:r>
              <a:rPr sz="1200" spc="-710" dirty="0"/>
              <a:t> </a:t>
            </a:r>
            <a:r>
              <a:rPr sz="1200" dirty="0"/>
              <a:t>objTest.Count(boys: 16, girls: </a:t>
            </a:r>
            <a:r>
              <a:rPr sz="1200" spc="-5" dirty="0"/>
              <a:t>24);</a:t>
            </a:r>
            <a:endParaRPr sz="1200" dirty="0"/>
          </a:p>
          <a:p>
            <a:pPr marL="458470">
              <a:lnSpc>
                <a:spcPct val="100000"/>
              </a:lnSpc>
              <a:spcBef>
                <a:spcPts val="180"/>
              </a:spcBef>
            </a:pPr>
            <a:r>
              <a:rPr sz="1200" dirty="0"/>
              <a:t>}</a:t>
            </a: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/>
              <a:t>}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16764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1965" y="287528"/>
            <a:ext cx="47745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Named</a:t>
            </a:r>
            <a:r>
              <a:rPr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Optional</a:t>
            </a:r>
            <a:r>
              <a:rPr spc="-25" dirty="0"/>
              <a:t> </a:t>
            </a:r>
            <a:r>
              <a:rPr spc="-10" dirty="0"/>
              <a:t>Arguments</a:t>
            </a:r>
            <a:r>
              <a:rPr spc="-15" dirty="0"/>
              <a:t> </a:t>
            </a:r>
            <a:r>
              <a:rPr dirty="0"/>
              <a:t>5-6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75476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optional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704" y="1746504"/>
            <a:ext cx="7251700" cy="3975100"/>
            <a:chOff x="679704" y="1746504"/>
            <a:chExt cx="7251700" cy="3975100"/>
          </a:xfrm>
        </p:grpSpPr>
        <p:sp>
          <p:nvSpPr>
            <p:cNvPr id="5" name="object 5"/>
            <p:cNvSpPr/>
            <p:nvPr/>
          </p:nvSpPr>
          <p:spPr>
            <a:xfrm>
              <a:off x="685800" y="1752600"/>
              <a:ext cx="7239000" cy="3962400"/>
            </a:xfrm>
            <a:custGeom>
              <a:avLst/>
              <a:gdLst/>
              <a:ahLst/>
              <a:cxnLst/>
              <a:rect l="l" t="t" r="r" b="b"/>
              <a:pathLst>
                <a:path w="7239000" h="3962400">
                  <a:moveTo>
                    <a:pt x="7239000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7239000" y="39624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1752600"/>
              <a:ext cx="7239000" cy="3962400"/>
            </a:xfrm>
            <a:custGeom>
              <a:avLst/>
              <a:gdLst/>
              <a:ahLst/>
              <a:cxnLst/>
              <a:rect l="l" t="t" r="r" b="b"/>
              <a:pathLst>
                <a:path w="7239000" h="3962400">
                  <a:moveTo>
                    <a:pt x="0" y="3962400"/>
                  </a:moveTo>
                  <a:lnTo>
                    <a:pt x="7239000" y="39624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91440">
              <a:lnSpc>
                <a:spcPts val="1670"/>
              </a:lnSpc>
            </a:pPr>
            <a:r>
              <a:rPr sz="1600" spc="-5" dirty="0"/>
              <a:t>using</a:t>
            </a:r>
            <a:r>
              <a:rPr sz="1600" spc="-45" dirty="0"/>
              <a:t> </a:t>
            </a:r>
            <a:r>
              <a:rPr sz="1600" spc="-5" dirty="0"/>
              <a:t>System;</a:t>
            </a:r>
            <a:endParaRPr sz="1600"/>
          </a:p>
          <a:p>
            <a:pPr marL="91440">
              <a:lnSpc>
                <a:spcPct val="100000"/>
              </a:lnSpc>
              <a:spcBef>
                <a:spcPts val="384"/>
              </a:spcBef>
            </a:pPr>
            <a:r>
              <a:rPr sz="1600" spc="-5" dirty="0"/>
              <a:t>classOptionalParameterExample</a:t>
            </a:r>
            <a:endParaRPr sz="1600"/>
          </a:p>
          <a:p>
            <a:pPr marL="91440">
              <a:lnSpc>
                <a:spcPct val="100000"/>
              </a:lnSpc>
              <a:spcBef>
                <a:spcPts val="380"/>
              </a:spcBef>
            </a:pPr>
            <a:r>
              <a:rPr sz="1600" spc="-5" dirty="0"/>
              <a:t>{</a:t>
            </a:r>
            <a:endParaRPr sz="1600"/>
          </a:p>
          <a:p>
            <a:pPr marL="457200">
              <a:lnSpc>
                <a:spcPct val="100000"/>
              </a:lnSpc>
              <a:spcBef>
                <a:spcPts val="385"/>
              </a:spcBef>
            </a:pPr>
            <a:r>
              <a:rPr sz="1600" spc="-5" dirty="0"/>
              <a:t>void</a:t>
            </a:r>
            <a:r>
              <a:rPr sz="1600" spc="5" dirty="0"/>
              <a:t> </a:t>
            </a:r>
            <a:r>
              <a:rPr sz="1600" spc="-5" dirty="0"/>
              <a:t>printMessage(String message="Hello</a:t>
            </a:r>
            <a:r>
              <a:rPr sz="1600" spc="10" dirty="0"/>
              <a:t> </a:t>
            </a:r>
            <a:r>
              <a:rPr sz="1600" spc="-5" dirty="0"/>
              <a:t>user!") {</a:t>
            </a:r>
            <a:endParaRPr sz="1600"/>
          </a:p>
          <a:p>
            <a:pPr marL="1189990">
              <a:lnSpc>
                <a:spcPct val="100000"/>
              </a:lnSpc>
              <a:spcBef>
                <a:spcPts val="385"/>
              </a:spcBef>
            </a:pPr>
            <a:r>
              <a:rPr sz="1600" spc="-5" dirty="0"/>
              <a:t>Console.WriteLine("{0}",</a:t>
            </a:r>
            <a:r>
              <a:rPr sz="1600" spc="-25" dirty="0"/>
              <a:t> </a:t>
            </a:r>
            <a:r>
              <a:rPr sz="1600" spc="-5" dirty="0"/>
              <a:t>message);</a:t>
            </a:r>
            <a:endParaRPr sz="1600"/>
          </a:p>
          <a:p>
            <a:pPr marL="457200">
              <a:lnSpc>
                <a:spcPct val="100000"/>
              </a:lnSpc>
              <a:spcBef>
                <a:spcPts val="385"/>
              </a:spcBef>
            </a:pPr>
            <a:r>
              <a:rPr sz="1600" spc="-5" dirty="0"/>
              <a:t>}</a:t>
            </a:r>
            <a:endParaRPr sz="1600"/>
          </a:p>
          <a:p>
            <a:pPr marL="457200">
              <a:lnSpc>
                <a:spcPct val="100000"/>
              </a:lnSpc>
              <a:spcBef>
                <a:spcPts val="385"/>
              </a:spcBef>
            </a:pPr>
            <a:r>
              <a:rPr sz="1600" spc="-5" dirty="0"/>
              <a:t>static</a:t>
            </a:r>
            <a:r>
              <a:rPr sz="1600" spc="-10" dirty="0"/>
              <a:t> </a:t>
            </a:r>
            <a:r>
              <a:rPr sz="1600" spc="-5" dirty="0"/>
              <a:t>void Main(string[] args)</a:t>
            </a:r>
            <a:endParaRPr sz="1600"/>
          </a:p>
          <a:p>
            <a:pPr marL="457200">
              <a:lnSpc>
                <a:spcPct val="100000"/>
              </a:lnSpc>
              <a:spcBef>
                <a:spcPts val="385"/>
              </a:spcBef>
            </a:pPr>
            <a:r>
              <a:rPr sz="1600" spc="-5" dirty="0"/>
              <a:t>{</a:t>
            </a:r>
            <a:endParaRPr sz="1600"/>
          </a:p>
          <a:p>
            <a:pPr marL="91440" marR="2379980">
              <a:lnSpc>
                <a:spcPct val="70200"/>
              </a:lnSpc>
              <a:spcBef>
                <a:spcPts val="955"/>
              </a:spcBef>
            </a:pPr>
            <a:r>
              <a:rPr sz="1600" spc="-5" dirty="0"/>
              <a:t>OptionalParameterExampleopExample = new </a:t>
            </a:r>
            <a:r>
              <a:rPr sz="1600" spc="-950" dirty="0"/>
              <a:t> </a:t>
            </a:r>
            <a:r>
              <a:rPr sz="1600" spc="-5" dirty="0"/>
              <a:t>OptionalParameterExample();</a:t>
            </a:r>
            <a:endParaRPr sz="1600"/>
          </a:p>
          <a:p>
            <a:pPr marL="91440" marR="2258695">
              <a:lnSpc>
                <a:spcPct val="120000"/>
              </a:lnSpc>
            </a:pPr>
            <a:r>
              <a:rPr sz="1600" spc="-5" dirty="0"/>
              <a:t>opExample.printMessage("Welcome User!"); </a:t>
            </a:r>
            <a:r>
              <a:rPr sz="1600" spc="-950" dirty="0"/>
              <a:t> </a:t>
            </a:r>
            <a:r>
              <a:rPr sz="1600" spc="-5" dirty="0"/>
              <a:t>opExample.printMessage();</a:t>
            </a:r>
            <a:endParaRPr sz="1600"/>
          </a:p>
          <a:p>
            <a:pPr marL="457200">
              <a:lnSpc>
                <a:spcPct val="100000"/>
              </a:lnSpc>
              <a:spcBef>
                <a:spcPts val="385"/>
              </a:spcBef>
            </a:pPr>
            <a:r>
              <a:rPr sz="1600" spc="-5" dirty="0"/>
              <a:t>}</a:t>
            </a:r>
            <a:endParaRPr sz="1600"/>
          </a:p>
          <a:p>
            <a:pPr marL="91440">
              <a:lnSpc>
                <a:spcPct val="100000"/>
              </a:lnSpc>
              <a:spcBef>
                <a:spcPts val="380"/>
              </a:spcBef>
            </a:pPr>
            <a:r>
              <a:rPr sz="1600" spc="-5" dirty="0"/>
              <a:t>}</a:t>
            </a:r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2954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1965" y="287528"/>
            <a:ext cx="47745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Named</a:t>
            </a:r>
            <a:r>
              <a:rPr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Optional</a:t>
            </a:r>
            <a:r>
              <a:rPr spc="-25" dirty="0"/>
              <a:t> </a:t>
            </a:r>
            <a:r>
              <a:rPr spc="-10" dirty="0"/>
              <a:t>Arguments</a:t>
            </a:r>
            <a:r>
              <a:rPr spc="-15" dirty="0"/>
              <a:t> </a:t>
            </a:r>
            <a:r>
              <a:rPr dirty="0"/>
              <a:t>6-6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07679"/>
            <a:ext cx="8189595" cy="24720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printMessage</a:t>
            </a:r>
            <a:r>
              <a:rPr sz="2000" spc="-5" dirty="0">
                <a:latin typeface="Courier New"/>
                <a:cs typeface="Courier New"/>
              </a:rPr>
              <a:t>()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optional</a:t>
            </a:r>
            <a:r>
              <a:rPr sz="2000" spc="-10" dirty="0">
                <a:latin typeface="Calibri"/>
                <a:cs typeface="Calibri"/>
              </a:rPr>
              <a:t> argument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message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default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Hello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user!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 marR="226060" indent="-287020">
              <a:lnSpc>
                <a:spcPct val="103600"/>
              </a:lnSpc>
              <a:spcBef>
                <a:spcPts val="39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printMessage</a:t>
            </a:r>
            <a:r>
              <a:rPr sz="2000" spc="-5" dirty="0">
                <a:latin typeface="Courier New"/>
                <a:cs typeface="Courier New"/>
              </a:rPr>
              <a:t>()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argument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 that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10" dirty="0">
                <a:latin typeface="Calibri"/>
                <a:cs typeface="Calibri"/>
              </a:rPr>
              <a:t>printed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console.</a:t>
            </a:r>
            <a:endParaRPr sz="20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second call does not pass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value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therefore,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default </a:t>
            </a:r>
            <a:r>
              <a:rPr sz="2000" spc="-5" dirty="0">
                <a:latin typeface="Calibri"/>
                <a:cs typeface="Calibri"/>
              </a:rPr>
              <a:t>value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gets </a:t>
            </a:r>
            <a:r>
              <a:rPr sz="2000" spc="-10" dirty="0">
                <a:latin typeface="Calibri"/>
                <a:cs typeface="Calibri"/>
              </a:rPr>
              <a:t>printed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console.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4012158"/>
            <a:ext cx="2006600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Welcome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User!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Hello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user</a:t>
            </a:r>
            <a:r>
              <a:rPr sz="2000" spc="-5" dirty="0">
                <a:latin typeface="Arial MT"/>
                <a:cs typeface="Arial MT"/>
              </a:rPr>
              <a:t>!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36576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671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Static</a:t>
            </a:r>
            <a:r>
              <a:rPr spc="-20" dirty="0"/>
              <a:t> </a:t>
            </a:r>
            <a:r>
              <a:rPr spc="-10" dirty="0"/>
              <a:t>Classes </a:t>
            </a:r>
            <a:r>
              <a:rPr spc="-5" dirty="0"/>
              <a:t>1-3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74903"/>
            <a:ext cx="8437245" cy="3479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42875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Classes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cannot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instantiated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inherited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static </a:t>
            </a:r>
            <a:r>
              <a:rPr sz="2000" spc="-20" dirty="0">
                <a:latin typeface="Calibri"/>
                <a:cs typeface="Calibri"/>
              </a:rPr>
              <a:t>keyword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5" dirty="0">
                <a:latin typeface="Calibri"/>
                <a:cs typeface="Calibri"/>
              </a:rPr>
              <a:t>before </a:t>
            </a:r>
            <a:r>
              <a:rPr sz="2000" dirty="0">
                <a:latin typeface="Calibri"/>
                <a:cs typeface="Calibri"/>
              </a:rPr>
              <a:t>the class </a:t>
            </a:r>
            <a:r>
              <a:rPr sz="2000" spc="-5" dirty="0">
                <a:latin typeface="Calibri"/>
                <a:cs typeface="Calibri"/>
              </a:rPr>
              <a:t>name that consists of </a:t>
            </a:r>
            <a:r>
              <a:rPr sz="2000" spc="-15" dirty="0">
                <a:latin typeface="Calibri"/>
                <a:cs typeface="Calibri"/>
              </a:rPr>
              <a:t>static data </a:t>
            </a:r>
            <a:r>
              <a:rPr sz="2000" spc="-10" dirty="0">
                <a:latin typeface="Calibri"/>
                <a:cs typeface="Calibri"/>
              </a:rPr>
              <a:t> members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instance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new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alibri"/>
                <a:cs typeface="Calibri"/>
              </a:rPr>
              <a:t>keyword.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8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as </a:t>
            </a:r>
            <a:r>
              <a:rPr sz="2000" spc="-10" dirty="0">
                <a:latin typeface="Calibri"/>
                <a:cs typeface="Calibri"/>
              </a:rPr>
              <a:t>follows: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45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-10" dirty="0">
                <a:latin typeface="Calibri"/>
                <a:cs typeface="Calibri"/>
              </a:rPr>
              <a:t> 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members.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cannot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instantiated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inherited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cannot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constructors.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However,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constructors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initialize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static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members.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code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Product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having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_productId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price,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Display()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3589" y="4288916"/>
            <a:ext cx="3579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initializes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5" dirty="0">
                <a:latin typeface="Calibri"/>
                <a:cs typeface="Calibri"/>
              </a:rPr>
              <a:t> variables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288916"/>
            <a:ext cx="8277225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constructor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Product()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156.32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respectively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09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Since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 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implementation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program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faster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containing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671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Static</a:t>
            </a:r>
            <a:r>
              <a:rPr spc="-20" dirty="0"/>
              <a:t> </a:t>
            </a:r>
            <a:r>
              <a:rPr spc="-10" dirty="0"/>
              <a:t>Classes </a:t>
            </a:r>
            <a:r>
              <a:rPr spc="-5" dirty="0"/>
              <a:t>2-3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9704" y="1365503"/>
            <a:ext cx="7251700" cy="5041900"/>
            <a:chOff x="679704" y="1365503"/>
            <a:chExt cx="7251700" cy="5041900"/>
          </a:xfrm>
        </p:grpSpPr>
        <p:sp>
          <p:nvSpPr>
            <p:cNvPr id="4" name="object 4"/>
            <p:cNvSpPr/>
            <p:nvPr/>
          </p:nvSpPr>
          <p:spPr>
            <a:xfrm>
              <a:off x="685800" y="1371599"/>
              <a:ext cx="7239000" cy="5029200"/>
            </a:xfrm>
            <a:custGeom>
              <a:avLst/>
              <a:gdLst/>
              <a:ahLst/>
              <a:cxnLst/>
              <a:rect l="l" t="t" r="r" b="b"/>
              <a:pathLst>
                <a:path w="7239000" h="5029200">
                  <a:moveTo>
                    <a:pt x="7239000" y="0"/>
                  </a:moveTo>
                  <a:lnTo>
                    <a:pt x="0" y="0"/>
                  </a:lnTo>
                  <a:lnTo>
                    <a:pt x="0" y="5029200"/>
                  </a:lnTo>
                  <a:lnTo>
                    <a:pt x="7239000" y="50292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800" y="1371599"/>
              <a:ext cx="7239000" cy="5029200"/>
            </a:xfrm>
            <a:custGeom>
              <a:avLst/>
              <a:gdLst/>
              <a:ahLst/>
              <a:cxnLst/>
              <a:rect l="l" t="t" r="r" b="b"/>
              <a:pathLst>
                <a:path w="7239000" h="5029200">
                  <a:moveTo>
                    <a:pt x="0" y="5029200"/>
                  </a:moveTo>
                  <a:lnTo>
                    <a:pt x="7239000" y="50292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5029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4844" y="1308862"/>
            <a:ext cx="4349115" cy="50742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latin typeface="Courier New"/>
                <a:cs typeface="Courier New"/>
              </a:rPr>
              <a:t>using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System;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static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class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Product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 marR="2397125" algn="just">
              <a:lnSpc>
                <a:spcPct val="120000"/>
              </a:lnSpc>
            </a:pPr>
            <a:r>
              <a:rPr sz="1200" dirty="0">
                <a:latin typeface="Courier New"/>
                <a:cs typeface="Courier New"/>
              </a:rPr>
              <a:t>staticint</a:t>
            </a:r>
            <a:r>
              <a:rPr sz="1200" spc="-7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_productId;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static </a:t>
            </a:r>
            <a:r>
              <a:rPr sz="1200" dirty="0">
                <a:latin typeface="Courier New"/>
                <a:cs typeface="Courier New"/>
              </a:rPr>
              <a:t>double _price;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static</a:t>
            </a:r>
            <a:r>
              <a:rPr sz="1200" dirty="0">
                <a:latin typeface="Courier New"/>
                <a:cs typeface="Courier New"/>
              </a:rPr>
              <a:t> Product()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_productId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10;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_price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156.32;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static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void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Display()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Console.WriteLine("Product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ID: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+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_productId);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Console.WriteLine("Product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price: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"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+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_price);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Medicine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static</a:t>
            </a:r>
            <a:r>
              <a:rPr sz="1200" dirty="0">
                <a:latin typeface="Courier New"/>
                <a:cs typeface="Courier New"/>
              </a:rPr>
              <a:t> void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Main(string[]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args)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Product.Display();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85800" y="89916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671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Static</a:t>
            </a:r>
            <a:r>
              <a:rPr spc="-20" dirty="0"/>
              <a:t> </a:t>
            </a:r>
            <a:r>
              <a:rPr spc="-10" dirty="0"/>
              <a:t>Classes </a:t>
            </a:r>
            <a:r>
              <a:rPr spc="-5" dirty="0"/>
              <a:t>3-3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58697"/>
            <a:ext cx="7892415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55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155"/>
              </a:lnSpc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Since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Product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instantiated.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1925"/>
              </a:lnSpc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15" dirty="0">
                <a:latin typeface="Calibri"/>
                <a:cs typeface="Calibri"/>
              </a:rPr>
              <a:t>So,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Display()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mentioning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045"/>
              </a:lnSpc>
            </a:pPr>
            <a:r>
              <a:rPr sz="2000" spc="-10" dirty="0">
                <a:latin typeface="Calibri"/>
                <a:cs typeface="Calibri"/>
              </a:rPr>
              <a:t>followed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period </a:t>
            </a:r>
            <a:r>
              <a:rPr sz="2000" dirty="0">
                <a:latin typeface="Calibri"/>
                <a:cs typeface="Calibri"/>
              </a:rPr>
              <a:t>(.)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method.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396" y="2514727"/>
            <a:ext cx="289306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Product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ID: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800" spc="-10" dirty="0">
                <a:latin typeface="Courier New"/>
                <a:cs typeface="Courier New"/>
              </a:rPr>
              <a:t>Product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price: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156.32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21336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979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Static</a:t>
            </a:r>
            <a:r>
              <a:rPr spc="-30" dirty="0"/>
              <a:t> </a:t>
            </a:r>
            <a:r>
              <a:rPr spc="-10" dirty="0"/>
              <a:t>Methods</a:t>
            </a:r>
            <a:r>
              <a:rPr spc="-35" dirty="0"/>
              <a:t> </a:t>
            </a:r>
            <a:r>
              <a:rPr spc="-5"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4903"/>
            <a:ext cx="8234045" cy="35801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96215" indent="-342900">
              <a:lnSpc>
                <a:spcPct val="10000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method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object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possible </a:t>
            </a:r>
            <a:r>
              <a:rPr sz="2200" spc="-25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without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objects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declaring a </a:t>
            </a:r>
            <a:r>
              <a:rPr sz="2200" spc="-10" dirty="0">
                <a:latin typeface="Calibri"/>
                <a:cs typeface="Calibri"/>
              </a:rPr>
              <a:t>method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static.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01899"/>
              </a:lnSpc>
              <a:spcBef>
                <a:spcPts val="38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static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declared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static</a:t>
            </a:r>
            <a:r>
              <a:rPr sz="2200" spc="-78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alibri"/>
                <a:cs typeface="Calibri"/>
              </a:rPr>
              <a:t>keyword.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Main()</a:t>
            </a:r>
            <a:r>
              <a:rPr sz="2200" spc="-5" dirty="0">
                <a:latin typeface="Calibri"/>
                <a:cs typeface="Calibri"/>
              </a:rPr>
              <a:t>method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static</a:t>
            </a:r>
            <a:r>
              <a:rPr sz="2200" spc="-10" dirty="0">
                <a:latin typeface="Calibri"/>
                <a:cs typeface="Calibri"/>
              </a:rPr>
              <a:t> method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require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any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instance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20" dirty="0">
                <a:latin typeface="Calibri"/>
                <a:cs typeface="Calibri"/>
              </a:rPr>
              <a:t>invoked.</a:t>
            </a:r>
            <a:endParaRPr sz="2200">
              <a:latin typeface="Calibri"/>
              <a:cs typeface="Calibri"/>
            </a:endParaRPr>
          </a:p>
          <a:p>
            <a:pPr marL="355600" marR="294005" indent="-342900" algn="just">
              <a:lnSpc>
                <a:spcPct val="100000"/>
              </a:lnSpc>
              <a:spcBef>
                <a:spcPts val="5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static </a:t>
            </a:r>
            <a:r>
              <a:rPr sz="2200" spc="-5" dirty="0">
                <a:latin typeface="Calibri"/>
                <a:cs typeface="Calibri"/>
              </a:rPr>
              <a:t>method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directly </a:t>
            </a:r>
            <a:r>
              <a:rPr sz="2200" spc="-25" dirty="0">
                <a:latin typeface="Calibri"/>
                <a:cs typeface="Calibri"/>
              </a:rPr>
              <a:t>refer </a:t>
            </a:r>
            <a:r>
              <a:rPr sz="2200" spc="-5" dirty="0">
                <a:latin typeface="Calibri"/>
                <a:cs typeface="Calibri"/>
              </a:rPr>
              <a:t>only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static </a:t>
            </a:r>
            <a:r>
              <a:rPr sz="2200" spc="-10" dirty="0">
                <a:latin typeface="Calibri"/>
                <a:cs typeface="Calibri"/>
              </a:rPr>
              <a:t>variables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other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static </a:t>
            </a:r>
            <a:r>
              <a:rPr sz="2200" spc="-10" dirty="0">
                <a:latin typeface="Calibri"/>
                <a:cs typeface="Calibri"/>
              </a:rPr>
              <a:t>methods </a:t>
            </a:r>
            <a:r>
              <a:rPr sz="2200" spc="-5" dirty="0">
                <a:latin typeface="Calibri"/>
                <a:cs typeface="Calibri"/>
              </a:rPr>
              <a:t>of the class </a:t>
            </a:r>
            <a:r>
              <a:rPr sz="2200" spc="-10" dirty="0">
                <a:latin typeface="Calibri"/>
                <a:cs typeface="Calibri"/>
              </a:rPr>
              <a:t>but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25" dirty="0">
                <a:latin typeface="Calibri"/>
                <a:cs typeface="Calibri"/>
              </a:rPr>
              <a:t>refer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non-static methods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instance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class.</a:t>
            </a:r>
            <a:endParaRPr sz="2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 </a:t>
            </a:r>
            <a:r>
              <a:rPr sz="2200" spc="-25" dirty="0">
                <a:latin typeface="Calibri"/>
                <a:cs typeface="Calibri"/>
              </a:rPr>
              <a:t>syntax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create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static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method: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704" y="4946903"/>
            <a:ext cx="7251700" cy="1079500"/>
            <a:chOff x="679704" y="4946903"/>
            <a:chExt cx="7251700" cy="1079500"/>
          </a:xfrm>
        </p:grpSpPr>
        <p:sp>
          <p:nvSpPr>
            <p:cNvPr id="5" name="object 5"/>
            <p:cNvSpPr/>
            <p:nvPr/>
          </p:nvSpPr>
          <p:spPr>
            <a:xfrm>
              <a:off x="685800" y="4952999"/>
              <a:ext cx="7239000" cy="1066800"/>
            </a:xfrm>
            <a:custGeom>
              <a:avLst/>
              <a:gdLst/>
              <a:ahLst/>
              <a:cxnLst/>
              <a:rect l="l" t="t" r="r" b="b"/>
              <a:pathLst>
                <a:path w="7239000" h="1066800">
                  <a:moveTo>
                    <a:pt x="7239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239000" y="10668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FF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4952999"/>
              <a:ext cx="7239000" cy="1066800"/>
            </a:xfrm>
            <a:custGeom>
              <a:avLst/>
              <a:gdLst/>
              <a:ahLst/>
              <a:cxnLst/>
              <a:rect l="l" t="t" r="r" b="b"/>
              <a:pathLst>
                <a:path w="7239000" h="1066800">
                  <a:moveTo>
                    <a:pt x="0" y="1066800"/>
                  </a:moveTo>
                  <a:lnTo>
                    <a:pt x="7239000" y="10668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4844" y="4860188"/>
            <a:ext cx="405257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Courier New"/>
                <a:cs typeface="Courier New"/>
              </a:rPr>
              <a:t>static&lt;return_type&gt;&lt;MethodName&gt;()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//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body of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method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4401311"/>
            <a:ext cx="1447800" cy="39941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8057" y="258572"/>
            <a:ext cx="40392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Object-Oriented</a:t>
            </a:r>
            <a:r>
              <a:rPr spc="18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8413750" cy="470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Programming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 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fundamental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concepts,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ways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manipulate</a:t>
            </a:r>
            <a:r>
              <a:rPr sz="2400" spc="-15" dirty="0">
                <a:latin typeface="Calibri"/>
                <a:cs typeface="Calibri"/>
              </a:rPr>
              <a:t> data.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Traditional </a:t>
            </a:r>
            <a:r>
              <a:rPr sz="2400" spc="-5" dirty="0">
                <a:latin typeface="Calibri"/>
                <a:cs typeface="Calibri"/>
              </a:rPr>
              <a:t>languages such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Pascal </a:t>
            </a:r>
            <a:r>
              <a:rPr sz="2400" dirty="0">
                <a:latin typeface="Calibri"/>
                <a:cs typeface="Calibri"/>
              </a:rPr>
              <a:t>and C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procedural </a:t>
            </a:r>
            <a:r>
              <a:rPr sz="2400" spc="-10" dirty="0">
                <a:latin typeface="Calibri"/>
                <a:cs typeface="Calibri"/>
              </a:rPr>
              <a:t> approach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focused more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25" dirty="0">
                <a:latin typeface="Calibri"/>
                <a:cs typeface="Calibri"/>
              </a:rPr>
              <a:t>ways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manipulate </a:t>
            </a:r>
            <a:r>
              <a:rPr sz="2400" spc="-15" dirty="0">
                <a:latin typeface="Calibri"/>
                <a:cs typeface="Calibri"/>
              </a:rPr>
              <a:t>data rather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25" dirty="0">
                <a:latin typeface="Calibri"/>
                <a:cs typeface="Calibri"/>
              </a:rPr>
              <a:t>itself.</a:t>
            </a:r>
            <a:endParaRPr sz="2400">
              <a:latin typeface="Calibri"/>
              <a:cs typeface="Calibri"/>
            </a:endParaRPr>
          </a:p>
          <a:p>
            <a:pPr marL="355600" marR="237490" indent="-342900">
              <a:lnSpc>
                <a:spcPct val="100000"/>
              </a:lnSpc>
              <a:spcBef>
                <a:spcPts val="5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approach </a:t>
            </a:r>
            <a:r>
              <a:rPr sz="2400" spc="-5" dirty="0">
                <a:latin typeface="Calibri"/>
                <a:cs typeface="Calibri"/>
              </a:rPr>
              <a:t>had </a:t>
            </a:r>
            <a:r>
              <a:rPr sz="2400" spc="-15" dirty="0">
                <a:latin typeface="Calibri"/>
                <a:cs typeface="Calibri"/>
              </a:rPr>
              <a:t>several </a:t>
            </a:r>
            <a:r>
              <a:rPr sz="2400" spc="-10" dirty="0">
                <a:latin typeface="Calibri"/>
                <a:cs typeface="Calibri"/>
              </a:rPr>
              <a:t>drawbacks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lack </a:t>
            </a:r>
            <a:r>
              <a:rPr sz="2400" spc="-5" dirty="0">
                <a:latin typeface="Calibri"/>
                <a:cs typeface="Calibri"/>
              </a:rPr>
              <a:t>of re-use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maintainability.</a:t>
            </a:r>
            <a:endParaRPr sz="2400">
              <a:latin typeface="Calibri"/>
              <a:cs typeface="Calibri"/>
            </a:endParaRPr>
          </a:p>
          <a:p>
            <a:pPr marL="355600" marR="808355" indent="-342900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overcome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difficulties,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OOP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introduced,</a:t>
            </a:r>
            <a:r>
              <a:rPr sz="2400" dirty="0">
                <a:latin typeface="Calibri"/>
                <a:cs typeface="Calibri"/>
              </a:rPr>
              <a:t> which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focused</a:t>
            </a:r>
            <a:r>
              <a:rPr sz="2400" spc="-5" dirty="0">
                <a:latin typeface="Calibri"/>
                <a:cs typeface="Calibri"/>
              </a:rPr>
              <a:t> on </a:t>
            </a:r>
            <a:r>
              <a:rPr sz="2400" spc="-15" dirty="0">
                <a:latin typeface="Calibri"/>
                <a:cs typeface="Calibri"/>
              </a:rPr>
              <a:t>data rather</a:t>
            </a:r>
            <a:r>
              <a:rPr sz="2400" dirty="0">
                <a:latin typeface="Calibri"/>
                <a:cs typeface="Calibri"/>
              </a:rPr>
              <a:t> than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ways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manipulate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object-oriented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entities </a:t>
            </a:r>
            <a:r>
              <a:rPr sz="2400" spc="-10" dirty="0">
                <a:latin typeface="Calibri"/>
                <a:cs typeface="Calibri"/>
              </a:rPr>
              <a:t>having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operations 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performed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979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Static</a:t>
            </a:r>
            <a:r>
              <a:rPr spc="-30" dirty="0"/>
              <a:t> </a:t>
            </a:r>
            <a:r>
              <a:rPr spc="-10" dirty="0"/>
              <a:t>Methods</a:t>
            </a:r>
            <a:r>
              <a:rPr spc="-35" dirty="0"/>
              <a:t> </a:t>
            </a:r>
            <a:r>
              <a:rPr spc="-5" dirty="0"/>
              <a:t>2-3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67283"/>
            <a:ext cx="8072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Addition()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Calculate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invokes</a:t>
            </a:r>
            <a:r>
              <a:rPr sz="1800" spc="-5" dirty="0">
                <a:latin typeface="Calibri"/>
                <a:cs typeface="Calibri"/>
              </a:rPr>
              <a:t> 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StaticMethods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904" y="1822704"/>
            <a:ext cx="7251700" cy="4432300"/>
            <a:chOff x="755904" y="1822704"/>
            <a:chExt cx="7251700" cy="4432300"/>
          </a:xfrm>
        </p:grpSpPr>
        <p:sp>
          <p:nvSpPr>
            <p:cNvPr id="5" name="object 5"/>
            <p:cNvSpPr/>
            <p:nvPr/>
          </p:nvSpPr>
          <p:spPr>
            <a:xfrm>
              <a:off x="762000" y="1828800"/>
              <a:ext cx="7239000" cy="4419600"/>
            </a:xfrm>
            <a:custGeom>
              <a:avLst/>
              <a:gdLst/>
              <a:ahLst/>
              <a:cxnLst/>
              <a:rect l="l" t="t" r="r" b="b"/>
              <a:pathLst>
                <a:path w="7239000" h="4419600">
                  <a:moveTo>
                    <a:pt x="7239000" y="0"/>
                  </a:moveTo>
                  <a:lnTo>
                    <a:pt x="0" y="0"/>
                  </a:lnTo>
                  <a:lnTo>
                    <a:pt x="0" y="4419600"/>
                  </a:lnTo>
                  <a:lnTo>
                    <a:pt x="7239000" y="44196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828800"/>
              <a:ext cx="7239000" cy="4419600"/>
            </a:xfrm>
            <a:custGeom>
              <a:avLst/>
              <a:gdLst/>
              <a:ahLst/>
              <a:cxnLst/>
              <a:rect l="l" t="t" r="r" b="b"/>
              <a:pathLst>
                <a:path w="7239000" h="4419600">
                  <a:moveTo>
                    <a:pt x="0" y="4419600"/>
                  </a:moveTo>
                  <a:lnTo>
                    <a:pt x="7239000" y="44196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4419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2000" y="1828800"/>
            <a:ext cx="7239000" cy="441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255"/>
              </a:lnSpc>
            </a:pPr>
            <a:r>
              <a:rPr sz="1100" spc="-5" dirty="0">
                <a:latin typeface="Courier New"/>
                <a:cs typeface="Courier New"/>
              </a:rPr>
              <a:t>using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System;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class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Calculate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latin typeface="Courier New"/>
                <a:cs typeface="Courier New"/>
              </a:rPr>
              <a:t>public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static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void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Addition(int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val1,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int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val2)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Courier New"/>
                <a:cs typeface="Courier New"/>
              </a:rPr>
              <a:t>Console.WriteLine(val1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+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val2);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Courier New"/>
                <a:cs typeface="Courier New"/>
              </a:rPr>
              <a:t>public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void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Multiply(int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val1,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int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val2)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Courier New"/>
                <a:cs typeface="Courier New"/>
              </a:rPr>
              <a:t>Console.WriteLine(val1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*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val2);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100" spc="-5" dirty="0">
                <a:latin typeface="Courier New"/>
                <a:cs typeface="Courier New"/>
              </a:rPr>
              <a:t>classStaticMethods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Courier New"/>
                <a:cs typeface="Courier New"/>
              </a:rPr>
              <a:t>static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void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Main(string</a:t>
            </a:r>
            <a:r>
              <a:rPr sz="1100" dirty="0">
                <a:latin typeface="Courier New"/>
                <a:cs typeface="Courier New"/>
              </a:rPr>
              <a:t> [] </a:t>
            </a:r>
            <a:r>
              <a:rPr sz="1100" spc="-5" dirty="0">
                <a:latin typeface="Courier New"/>
                <a:cs typeface="Courier New"/>
              </a:rPr>
              <a:t>args)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1440" marR="4194810">
              <a:lnSpc>
                <a:spcPts val="1590"/>
              </a:lnSpc>
              <a:spcBef>
                <a:spcPts val="90"/>
              </a:spcBef>
            </a:pPr>
            <a:r>
              <a:rPr sz="1100" spc="-5" dirty="0">
                <a:latin typeface="Courier New"/>
                <a:cs typeface="Courier New"/>
              </a:rPr>
              <a:t>Calculate.Addition(10, 50); 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Calculate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objCal</a:t>
            </a:r>
            <a:r>
              <a:rPr sz="1100" dirty="0">
                <a:latin typeface="Courier New"/>
                <a:cs typeface="Courier New"/>
              </a:rPr>
              <a:t> = </a:t>
            </a:r>
            <a:r>
              <a:rPr sz="1100" spc="-5" dirty="0">
                <a:latin typeface="Courier New"/>
                <a:cs typeface="Courier New"/>
              </a:rPr>
              <a:t>new </a:t>
            </a:r>
            <a:r>
              <a:rPr sz="1100" dirty="0">
                <a:latin typeface="Courier New"/>
                <a:cs typeface="Courier New"/>
              </a:rPr>
              <a:t>Calculate();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objCal.Multiply(10, 20);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3716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979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Static</a:t>
            </a:r>
            <a:r>
              <a:rPr spc="-30" dirty="0"/>
              <a:t> </a:t>
            </a:r>
            <a:r>
              <a:rPr spc="-10" dirty="0"/>
              <a:t>Methods</a:t>
            </a:r>
            <a:r>
              <a:rPr spc="-35" dirty="0"/>
              <a:t> </a:t>
            </a:r>
            <a:r>
              <a:rPr spc="-5" dirty="0"/>
              <a:t>3-3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68807"/>
            <a:ext cx="8395335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700" dirty="0">
                <a:latin typeface="Calibri"/>
                <a:cs typeface="Calibri"/>
              </a:rPr>
              <a:t>In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code,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static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method </a:t>
            </a:r>
            <a:r>
              <a:rPr sz="1700" b="1" spc="-5" dirty="0">
                <a:latin typeface="Courier New"/>
                <a:cs typeface="Courier New"/>
              </a:rPr>
              <a:t>Addition()</a:t>
            </a:r>
            <a:r>
              <a:rPr sz="1700" b="1" spc="-575" dirty="0">
                <a:latin typeface="Courier New"/>
                <a:cs typeface="Courier New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invoked</a:t>
            </a:r>
            <a:r>
              <a:rPr sz="1700" spc="-5" dirty="0">
                <a:latin typeface="Calibri"/>
                <a:cs typeface="Calibri"/>
              </a:rPr>
              <a:t> using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class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whereas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endParaRPr sz="17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700" b="1" spc="-5" dirty="0">
                <a:latin typeface="Courier New"/>
                <a:cs typeface="Courier New"/>
              </a:rPr>
              <a:t>Multiply()</a:t>
            </a:r>
            <a:r>
              <a:rPr sz="1700" spc="-5" dirty="0">
                <a:latin typeface="Calibri"/>
                <a:cs typeface="Calibri"/>
              </a:rPr>
              <a:t>method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-15" dirty="0">
                <a:latin typeface="Calibri"/>
                <a:cs typeface="Calibri"/>
              </a:rPr>
              <a:t>invoked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using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instance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class.</a:t>
            </a:r>
            <a:endParaRPr sz="17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700" spc="-20" dirty="0">
                <a:latin typeface="Calibri"/>
                <a:cs typeface="Calibri"/>
              </a:rPr>
              <a:t>Finally, </a:t>
            </a:r>
            <a:r>
              <a:rPr sz="1700" dirty="0">
                <a:latin typeface="Calibri"/>
                <a:cs typeface="Calibri"/>
              </a:rPr>
              <a:t>the results </a:t>
            </a:r>
            <a:r>
              <a:rPr sz="1700" spc="-5" dirty="0">
                <a:latin typeface="Calibri"/>
                <a:cs typeface="Calibri"/>
              </a:rPr>
              <a:t>of </a:t>
            </a:r>
            <a:r>
              <a:rPr sz="1700" dirty="0">
                <a:latin typeface="Calibri"/>
                <a:cs typeface="Calibri"/>
              </a:rPr>
              <a:t>the addition </a:t>
            </a:r>
            <a:r>
              <a:rPr sz="1700" spc="-5" dirty="0">
                <a:latin typeface="Calibri"/>
                <a:cs typeface="Calibri"/>
              </a:rPr>
              <a:t>and multiplication operations are </a:t>
            </a:r>
            <a:r>
              <a:rPr sz="1700" spc="-10" dirty="0">
                <a:latin typeface="Calibri"/>
                <a:cs typeface="Calibri"/>
              </a:rPr>
              <a:t>displayed </a:t>
            </a:r>
            <a:r>
              <a:rPr sz="1700" dirty="0">
                <a:latin typeface="Calibri"/>
                <a:cs typeface="Calibri"/>
              </a:rPr>
              <a:t>in the </a:t>
            </a:r>
            <a:r>
              <a:rPr sz="1700" spc="-5" dirty="0">
                <a:latin typeface="Calibri"/>
                <a:cs typeface="Calibri"/>
              </a:rPr>
              <a:t>console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window: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219680"/>
            <a:ext cx="5092700" cy="11201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latin typeface="Courier New"/>
                <a:cs typeface="Courier New"/>
              </a:rPr>
              <a:t>60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10"/>
              </a:spcBef>
            </a:pPr>
            <a:r>
              <a:rPr sz="2000" spc="-5" dirty="0">
                <a:latin typeface="Courier New"/>
                <a:cs typeface="Courier New"/>
              </a:rPr>
              <a:t>200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700" spc="-5" dirty="0">
                <a:latin typeface="Calibri"/>
                <a:cs typeface="Calibri"/>
              </a:rPr>
              <a:t>The following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figure</a:t>
            </a:r>
            <a:r>
              <a:rPr sz="1700" spc="-10" dirty="0">
                <a:latin typeface="Calibri"/>
                <a:cs typeface="Calibri"/>
              </a:rPr>
              <a:t> displays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invoking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static</a:t>
            </a:r>
            <a:r>
              <a:rPr sz="1700" spc="-5" dirty="0">
                <a:latin typeface="Calibri"/>
                <a:cs typeface="Calibri"/>
              </a:rPr>
              <a:t> method: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3503676"/>
            <a:ext cx="3276600" cy="2895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5800" y="19050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402" y="287528"/>
            <a:ext cx="20389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Static</a:t>
            </a:r>
            <a:r>
              <a:rPr spc="-50" dirty="0"/>
              <a:t> </a:t>
            </a:r>
            <a:r>
              <a:rPr spc="-2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29829"/>
            <a:ext cx="8000365" cy="232029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9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addition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static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methods,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static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variables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C#.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static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variable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special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variable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is accessed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 </a:t>
            </a:r>
            <a:r>
              <a:rPr sz="1600" spc="-10" dirty="0">
                <a:latin typeface="Calibri"/>
                <a:cs typeface="Calibri"/>
              </a:rPr>
              <a:t>object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384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variable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declared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-10" dirty="0">
                <a:latin typeface="Calibri"/>
                <a:cs typeface="Calibri"/>
              </a:rPr>
              <a:t> static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static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keyword.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static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variable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created,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automatically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initialized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before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accessed.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Only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copy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static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variable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shared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objects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600" spc="-20" dirty="0">
                <a:latin typeface="Calibri"/>
                <a:cs typeface="Calibri"/>
              </a:rPr>
              <a:t>Therefore,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change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variable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reflected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objects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instance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cannot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static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variables.</a:t>
            </a:r>
            <a:r>
              <a:rPr sz="1600" spc="-10" dirty="0">
                <a:latin typeface="Calibri"/>
                <a:cs typeface="Calibri"/>
              </a:rPr>
              <a:t> Figure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6.8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displays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static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variables.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following </a:t>
            </a:r>
            <a:r>
              <a:rPr sz="1600" spc="-5" dirty="0">
                <a:latin typeface="Calibri"/>
                <a:cs typeface="Calibri"/>
              </a:rPr>
              <a:t>figure </a:t>
            </a:r>
            <a:r>
              <a:rPr sz="1600" spc="-10" dirty="0">
                <a:latin typeface="Calibri"/>
                <a:cs typeface="Calibri"/>
              </a:rPr>
              <a:t>displays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static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variables: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3124200"/>
            <a:ext cx="7261859" cy="2209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693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Access </a:t>
            </a:r>
            <a:r>
              <a:rPr spc="-10" dirty="0"/>
              <a:t>Modifiers</a:t>
            </a:r>
            <a:r>
              <a:rPr spc="-20" dirty="0"/>
              <a:t> </a:t>
            </a:r>
            <a:r>
              <a:rPr spc="-5" dirty="0"/>
              <a:t>1-4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5282946"/>
            <a:ext cx="7689850" cy="55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b="1" spc="-5" dirty="0">
                <a:latin typeface="Courier New"/>
                <a:cs typeface="Courier New"/>
              </a:rPr>
              <a:t>private</a:t>
            </a:r>
            <a:r>
              <a:rPr sz="1700" b="1" spc="-5" dirty="0">
                <a:latin typeface="Calibri"/>
                <a:cs typeface="Calibri"/>
              </a:rPr>
              <a:t>:</a:t>
            </a:r>
            <a:r>
              <a:rPr sz="1700" b="1" spc="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private</a:t>
            </a:r>
            <a:r>
              <a:rPr sz="1700" spc="-605" dirty="0">
                <a:latin typeface="Courier New"/>
                <a:cs typeface="Courier New"/>
              </a:rPr>
              <a:t> </a:t>
            </a:r>
            <a:r>
              <a:rPr sz="1700" dirty="0">
                <a:latin typeface="Calibri"/>
                <a:cs typeface="Calibri"/>
              </a:rPr>
              <a:t>access modifier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provides</a:t>
            </a:r>
            <a:r>
              <a:rPr sz="1700" dirty="0">
                <a:latin typeface="Calibri"/>
                <a:cs typeface="Calibri"/>
              </a:rPr>
              <a:t> the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least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permissive</a:t>
            </a:r>
            <a:r>
              <a:rPr sz="1700" dirty="0">
                <a:latin typeface="Calibri"/>
                <a:cs typeface="Calibri"/>
              </a:rPr>
              <a:t> access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level.</a:t>
            </a:r>
            <a:endParaRPr sz="17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75"/>
              </a:spcBef>
            </a:pPr>
            <a:r>
              <a:rPr sz="1700" spc="-10" dirty="0">
                <a:latin typeface="Calibri"/>
                <a:cs typeface="Calibri"/>
              </a:rPr>
              <a:t>Private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members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are </a:t>
            </a:r>
            <a:r>
              <a:rPr sz="1700" dirty="0">
                <a:latin typeface="Calibri"/>
                <a:cs typeface="Calibri"/>
              </a:rPr>
              <a:t>accessible</a:t>
            </a:r>
            <a:r>
              <a:rPr sz="1700" spc="-5" dirty="0">
                <a:latin typeface="Calibri"/>
                <a:cs typeface="Calibri"/>
              </a:rPr>
              <a:t> only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within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class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which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declared.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0703" y="4108703"/>
            <a:ext cx="7251700" cy="1155700"/>
            <a:chOff x="1060703" y="4108703"/>
            <a:chExt cx="7251700" cy="1155700"/>
          </a:xfrm>
        </p:grpSpPr>
        <p:sp>
          <p:nvSpPr>
            <p:cNvPr id="5" name="object 5"/>
            <p:cNvSpPr/>
            <p:nvPr/>
          </p:nvSpPr>
          <p:spPr>
            <a:xfrm>
              <a:off x="1066799" y="4114799"/>
              <a:ext cx="7239000" cy="1143000"/>
            </a:xfrm>
            <a:custGeom>
              <a:avLst/>
              <a:gdLst/>
              <a:ahLst/>
              <a:cxnLst/>
              <a:rect l="l" t="t" r="r" b="b"/>
              <a:pathLst>
                <a:path w="7239000" h="1143000">
                  <a:moveTo>
                    <a:pt x="72390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7239000" y="11430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799" y="4114799"/>
              <a:ext cx="7239000" cy="1143000"/>
            </a:xfrm>
            <a:custGeom>
              <a:avLst/>
              <a:gdLst/>
              <a:ahLst/>
              <a:cxnLst/>
              <a:rect l="l" t="t" r="r" b="b"/>
              <a:pathLst>
                <a:path w="7239000" h="1143000">
                  <a:moveTo>
                    <a:pt x="0" y="1143000"/>
                  </a:moveTo>
                  <a:lnTo>
                    <a:pt x="7239000" y="11430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66800" y="4114800"/>
            <a:ext cx="72390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20"/>
              </a:lnSpc>
            </a:pPr>
            <a:r>
              <a:rPr sz="1300" spc="-10" dirty="0">
                <a:latin typeface="Courier New"/>
                <a:cs typeface="Courier New"/>
              </a:rPr>
              <a:t>class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Employee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91440" marR="4185285">
              <a:lnSpc>
                <a:spcPct val="120000"/>
              </a:lnSpc>
            </a:pPr>
            <a:r>
              <a:rPr sz="1300" spc="-5" dirty="0">
                <a:latin typeface="Courier New"/>
                <a:cs typeface="Courier New"/>
              </a:rPr>
              <a:t>// No </a:t>
            </a:r>
            <a:r>
              <a:rPr sz="1300" spc="-10" dirty="0">
                <a:latin typeface="Courier New"/>
                <a:cs typeface="Courier New"/>
              </a:rPr>
              <a:t>access restrictions. 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public string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Name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=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“Wilson”;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62455" y="1924811"/>
            <a:ext cx="6116320" cy="673735"/>
            <a:chOff x="1362455" y="1924811"/>
            <a:chExt cx="6116320" cy="673735"/>
          </a:xfrm>
        </p:grpSpPr>
        <p:sp>
          <p:nvSpPr>
            <p:cNvPr id="9" name="object 9"/>
            <p:cNvSpPr/>
            <p:nvPr/>
          </p:nvSpPr>
          <p:spPr>
            <a:xfrm>
              <a:off x="1375409" y="1937765"/>
              <a:ext cx="1343025" cy="518159"/>
            </a:xfrm>
            <a:custGeom>
              <a:avLst/>
              <a:gdLst/>
              <a:ahLst/>
              <a:cxnLst/>
              <a:rect l="l" t="t" r="r" b="b"/>
              <a:pathLst>
                <a:path w="1343025" h="518160">
                  <a:moveTo>
                    <a:pt x="1135380" y="0"/>
                  </a:moveTo>
                  <a:lnTo>
                    <a:pt x="0" y="0"/>
                  </a:lnTo>
                  <a:lnTo>
                    <a:pt x="207264" y="259079"/>
                  </a:lnTo>
                  <a:lnTo>
                    <a:pt x="0" y="518159"/>
                  </a:lnTo>
                  <a:lnTo>
                    <a:pt x="1135380" y="518159"/>
                  </a:lnTo>
                  <a:lnTo>
                    <a:pt x="1342644" y="259079"/>
                  </a:lnTo>
                  <a:lnTo>
                    <a:pt x="11353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5409" y="1937765"/>
              <a:ext cx="1343025" cy="518159"/>
            </a:xfrm>
            <a:custGeom>
              <a:avLst/>
              <a:gdLst/>
              <a:ahLst/>
              <a:cxnLst/>
              <a:rect l="l" t="t" r="r" b="b"/>
              <a:pathLst>
                <a:path w="1343025" h="518160">
                  <a:moveTo>
                    <a:pt x="0" y="0"/>
                  </a:moveTo>
                  <a:lnTo>
                    <a:pt x="1135380" y="0"/>
                  </a:lnTo>
                  <a:lnTo>
                    <a:pt x="1342644" y="259079"/>
                  </a:lnTo>
                  <a:lnTo>
                    <a:pt x="1135380" y="518159"/>
                  </a:lnTo>
                  <a:lnTo>
                    <a:pt x="0" y="518159"/>
                  </a:lnTo>
                  <a:lnTo>
                    <a:pt x="207264" y="2590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33549" y="2067305"/>
              <a:ext cx="1132840" cy="518159"/>
            </a:xfrm>
            <a:custGeom>
              <a:avLst/>
              <a:gdLst/>
              <a:ahLst/>
              <a:cxnLst/>
              <a:rect l="l" t="t" r="r" b="b"/>
              <a:pathLst>
                <a:path w="1132839" h="518160">
                  <a:moveTo>
                    <a:pt x="1080516" y="0"/>
                  </a:moveTo>
                  <a:lnTo>
                    <a:pt x="51816" y="0"/>
                  </a:lnTo>
                  <a:lnTo>
                    <a:pt x="31664" y="4077"/>
                  </a:lnTo>
                  <a:lnTo>
                    <a:pt x="15192" y="15192"/>
                  </a:lnTo>
                  <a:lnTo>
                    <a:pt x="4077" y="31664"/>
                  </a:lnTo>
                  <a:lnTo>
                    <a:pt x="0" y="51815"/>
                  </a:lnTo>
                  <a:lnTo>
                    <a:pt x="0" y="466343"/>
                  </a:lnTo>
                  <a:lnTo>
                    <a:pt x="4077" y="486495"/>
                  </a:lnTo>
                  <a:lnTo>
                    <a:pt x="15192" y="502967"/>
                  </a:lnTo>
                  <a:lnTo>
                    <a:pt x="31664" y="514082"/>
                  </a:lnTo>
                  <a:lnTo>
                    <a:pt x="51816" y="518159"/>
                  </a:lnTo>
                  <a:lnTo>
                    <a:pt x="1080516" y="518159"/>
                  </a:lnTo>
                  <a:lnTo>
                    <a:pt x="1100667" y="514082"/>
                  </a:lnTo>
                  <a:lnTo>
                    <a:pt x="1117139" y="502967"/>
                  </a:lnTo>
                  <a:lnTo>
                    <a:pt x="1128254" y="486495"/>
                  </a:lnTo>
                  <a:lnTo>
                    <a:pt x="1132332" y="466343"/>
                  </a:lnTo>
                  <a:lnTo>
                    <a:pt x="1132332" y="51815"/>
                  </a:lnTo>
                  <a:lnTo>
                    <a:pt x="1128254" y="31664"/>
                  </a:lnTo>
                  <a:lnTo>
                    <a:pt x="1117139" y="15192"/>
                  </a:lnTo>
                  <a:lnTo>
                    <a:pt x="1100667" y="4077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3549" y="2067305"/>
              <a:ext cx="1132840" cy="518159"/>
            </a:xfrm>
            <a:custGeom>
              <a:avLst/>
              <a:gdLst/>
              <a:ahLst/>
              <a:cxnLst/>
              <a:rect l="l" t="t" r="r" b="b"/>
              <a:pathLst>
                <a:path w="1132839" h="518160">
                  <a:moveTo>
                    <a:pt x="0" y="51815"/>
                  </a:moveTo>
                  <a:lnTo>
                    <a:pt x="4077" y="31664"/>
                  </a:lnTo>
                  <a:lnTo>
                    <a:pt x="15192" y="15192"/>
                  </a:lnTo>
                  <a:lnTo>
                    <a:pt x="31664" y="4077"/>
                  </a:lnTo>
                  <a:lnTo>
                    <a:pt x="51816" y="0"/>
                  </a:lnTo>
                  <a:lnTo>
                    <a:pt x="1080516" y="0"/>
                  </a:lnTo>
                  <a:lnTo>
                    <a:pt x="1100667" y="4077"/>
                  </a:lnTo>
                  <a:lnTo>
                    <a:pt x="1117139" y="15192"/>
                  </a:lnTo>
                  <a:lnTo>
                    <a:pt x="1128254" y="31664"/>
                  </a:lnTo>
                  <a:lnTo>
                    <a:pt x="1132332" y="51815"/>
                  </a:lnTo>
                  <a:lnTo>
                    <a:pt x="1132332" y="466343"/>
                  </a:lnTo>
                  <a:lnTo>
                    <a:pt x="1128254" y="486495"/>
                  </a:lnTo>
                  <a:lnTo>
                    <a:pt x="1117139" y="502967"/>
                  </a:lnTo>
                  <a:lnTo>
                    <a:pt x="1100667" y="514082"/>
                  </a:lnTo>
                  <a:lnTo>
                    <a:pt x="1080516" y="518159"/>
                  </a:lnTo>
                  <a:lnTo>
                    <a:pt x="51816" y="518159"/>
                  </a:lnTo>
                  <a:lnTo>
                    <a:pt x="31664" y="514082"/>
                  </a:lnTo>
                  <a:lnTo>
                    <a:pt x="15192" y="502967"/>
                  </a:lnTo>
                  <a:lnTo>
                    <a:pt x="4077" y="486495"/>
                  </a:lnTo>
                  <a:lnTo>
                    <a:pt x="0" y="466343"/>
                  </a:lnTo>
                  <a:lnTo>
                    <a:pt x="0" y="51815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08553" y="1937765"/>
              <a:ext cx="1341120" cy="518159"/>
            </a:xfrm>
            <a:custGeom>
              <a:avLst/>
              <a:gdLst/>
              <a:ahLst/>
              <a:cxnLst/>
              <a:rect l="l" t="t" r="r" b="b"/>
              <a:pathLst>
                <a:path w="1341120" h="518160">
                  <a:moveTo>
                    <a:pt x="1133856" y="0"/>
                  </a:moveTo>
                  <a:lnTo>
                    <a:pt x="0" y="0"/>
                  </a:lnTo>
                  <a:lnTo>
                    <a:pt x="207264" y="259079"/>
                  </a:lnTo>
                  <a:lnTo>
                    <a:pt x="0" y="518159"/>
                  </a:lnTo>
                  <a:lnTo>
                    <a:pt x="1133856" y="518159"/>
                  </a:lnTo>
                  <a:lnTo>
                    <a:pt x="1341120" y="259079"/>
                  </a:lnTo>
                  <a:lnTo>
                    <a:pt x="1133856" y="0"/>
                  </a:lnTo>
                  <a:close/>
                </a:path>
              </a:pathLst>
            </a:custGeom>
            <a:solidFill>
              <a:srgbClr val="BD8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08553" y="1937765"/>
              <a:ext cx="1341120" cy="518159"/>
            </a:xfrm>
            <a:custGeom>
              <a:avLst/>
              <a:gdLst/>
              <a:ahLst/>
              <a:cxnLst/>
              <a:rect l="l" t="t" r="r" b="b"/>
              <a:pathLst>
                <a:path w="1341120" h="518160">
                  <a:moveTo>
                    <a:pt x="0" y="0"/>
                  </a:moveTo>
                  <a:lnTo>
                    <a:pt x="1133856" y="0"/>
                  </a:lnTo>
                  <a:lnTo>
                    <a:pt x="1341120" y="259079"/>
                  </a:lnTo>
                  <a:lnTo>
                    <a:pt x="1133856" y="518159"/>
                  </a:lnTo>
                  <a:lnTo>
                    <a:pt x="0" y="518159"/>
                  </a:lnTo>
                  <a:lnTo>
                    <a:pt x="207264" y="2590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6694" y="2067305"/>
              <a:ext cx="1132840" cy="518159"/>
            </a:xfrm>
            <a:custGeom>
              <a:avLst/>
              <a:gdLst/>
              <a:ahLst/>
              <a:cxnLst/>
              <a:rect l="l" t="t" r="r" b="b"/>
              <a:pathLst>
                <a:path w="1132839" h="518160">
                  <a:moveTo>
                    <a:pt x="1080516" y="0"/>
                  </a:moveTo>
                  <a:lnTo>
                    <a:pt x="51816" y="0"/>
                  </a:lnTo>
                  <a:lnTo>
                    <a:pt x="31664" y="4077"/>
                  </a:lnTo>
                  <a:lnTo>
                    <a:pt x="15192" y="15192"/>
                  </a:lnTo>
                  <a:lnTo>
                    <a:pt x="4077" y="31664"/>
                  </a:lnTo>
                  <a:lnTo>
                    <a:pt x="0" y="51815"/>
                  </a:lnTo>
                  <a:lnTo>
                    <a:pt x="0" y="466343"/>
                  </a:lnTo>
                  <a:lnTo>
                    <a:pt x="4077" y="486495"/>
                  </a:lnTo>
                  <a:lnTo>
                    <a:pt x="15192" y="502967"/>
                  </a:lnTo>
                  <a:lnTo>
                    <a:pt x="31664" y="514082"/>
                  </a:lnTo>
                  <a:lnTo>
                    <a:pt x="51816" y="518159"/>
                  </a:lnTo>
                  <a:lnTo>
                    <a:pt x="1080516" y="518159"/>
                  </a:lnTo>
                  <a:lnTo>
                    <a:pt x="1100667" y="514082"/>
                  </a:lnTo>
                  <a:lnTo>
                    <a:pt x="1117139" y="502967"/>
                  </a:lnTo>
                  <a:lnTo>
                    <a:pt x="1128254" y="486495"/>
                  </a:lnTo>
                  <a:lnTo>
                    <a:pt x="1132332" y="466343"/>
                  </a:lnTo>
                  <a:lnTo>
                    <a:pt x="1132332" y="51815"/>
                  </a:lnTo>
                  <a:lnTo>
                    <a:pt x="1128254" y="31664"/>
                  </a:lnTo>
                  <a:lnTo>
                    <a:pt x="1117139" y="15192"/>
                  </a:lnTo>
                  <a:lnTo>
                    <a:pt x="1100667" y="4077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66694" y="2067305"/>
              <a:ext cx="1132840" cy="518159"/>
            </a:xfrm>
            <a:custGeom>
              <a:avLst/>
              <a:gdLst/>
              <a:ahLst/>
              <a:cxnLst/>
              <a:rect l="l" t="t" r="r" b="b"/>
              <a:pathLst>
                <a:path w="1132839" h="518160">
                  <a:moveTo>
                    <a:pt x="0" y="51815"/>
                  </a:moveTo>
                  <a:lnTo>
                    <a:pt x="4077" y="31664"/>
                  </a:lnTo>
                  <a:lnTo>
                    <a:pt x="15192" y="15192"/>
                  </a:lnTo>
                  <a:lnTo>
                    <a:pt x="31664" y="4077"/>
                  </a:lnTo>
                  <a:lnTo>
                    <a:pt x="51816" y="0"/>
                  </a:lnTo>
                  <a:lnTo>
                    <a:pt x="1080516" y="0"/>
                  </a:lnTo>
                  <a:lnTo>
                    <a:pt x="1100667" y="4077"/>
                  </a:lnTo>
                  <a:lnTo>
                    <a:pt x="1117139" y="15192"/>
                  </a:lnTo>
                  <a:lnTo>
                    <a:pt x="1128254" y="31664"/>
                  </a:lnTo>
                  <a:lnTo>
                    <a:pt x="1132332" y="51815"/>
                  </a:lnTo>
                  <a:lnTo>
                    <a:pt x="1132332" y="466343"/>
                  </a:lnTo>
                  <a:lnTo>
                    <a:pt x="1128254" y="486495"/>
                  </a:lnTo>
                  <a:lnTo>
                    <a:pt x="1117139" y="502967"/>
                  </a:lnTo>
                  <a:lnTo>
                    <a:pt x="1100667" y="514082"/>
                  </a:lnTo>
                  <a:lnTo>
                    <a:pt x="1080516" y="518159"/>
                  </a:lnTo>
                  <a:lnTo>
                    <a:pt x="51816" y="518159"/>
                  </a:lnTo>
                  <a:lnTo>
                    <a:pt x="31664" y="514082"/>
                  </a:lnTo>
                  <a:lnTo>
                    <a:pt x="15192" y="502967"/>
                  </a:lnTo>
                  <a:lnTo>
                    <a:pt x="4077" y="486495"/>
                  </a:lnTo>
                  <a:lnTo>
                    <a:pt x="0" y="466343"/>
                  </a:lnTo>
                  <a:lnTo>
                    <a:pt x="0" y="51815"/>
                  </a:lnTo>
                  <a:close/>
                </a:path>
              </a:pathLst>
            </a:custGeom>
            <a:ln w="25908">
              <a:solidFill>
                <a:srgbClr val="BD83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41698" y="1937765"/>
              <a:ext cx="1341120" cy="518159"/>
            </a:xfrm>
            <a:custGeom>
              <a:avLst/>
              <a:gdLst/>
              <a:ahLst/>
              <a:cxnLst/>
              <a:rect l="l" t="t" r="r" b="b"/>
              <a:pathLst>
                <a:path w="1341120" h="518160">
                  <a:moveTo>
                    <a:pt x="1133856" y="0"/>
                  </a:moveTo>
                  <a:lnTo>
                    <a:pt x="0" y="0"/>
                  </a:lnTo>
                  <a:lnTo>
                    <a:pt x="207264" y="259079"/>
                  </a:lnTo>
                  <a:lnTo>
                    <a:pt x="0" y="518159"/>
                  </a:lnTo>
                  <a:lnTo>
                    <a:pt x="1133856" y="518159"/>
                  </a:lnTo>
                  <a:lnTo>
                    <a:pt x="1341120" y="259079"/>
                  </a:lnTo>
                  <a:lnTo>
                    <a:pt x="1133856" y="0"/>
                  </a:lnTo>
                  <a:close/>
                </a:path>
              </a:pathLst>
            </a:custGeom>
            <a:solidFill>
              <a:srgbClr val="BCB1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41698" y="1937765"/>
              <a:ext cx="1341120" cy="518159"/>
            </a:xfrm>
            <a:custGeom>
              <a:avLst/>
              <a:gdLst/>
              <a:ahLst/>
              <a:cxnLst/>
              <a:rect l="l" t="t" r="r" b="b"/>
              <a:pathLst>
                <a:path w="1341120" h="518160">
                  <a:moveTo>
                    <a:pt x="0" y="0"/>
                  </a:moveTo>
                  <a:lnTo>
                    <a:pt x="1133856" y="0"/>
                  </a:lnTo>
                  <a:lnTo>
                    <a:pt x="1341120" y="259079"/>
                  </a:lnTo>
                  <a:lnTo>
                    <a:pt x="1133856" y="518159"/>
                  </a:lnTo>
                  <a:lnTo>
                    <a:pt x="0" y="518159"/>
                  </a:lnTo>
                  <a:lnTo>
                    <a:pt x="207264" y="2590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99838" y="2067305"/>
              <a:ext cx="1132840" cy="518159"/>
            </a:xfrm>
            <a:custGeom>
              <a:avLst/>
              <a:gdLst/>
              <a:ahLst/>
              <a:cxnLst/>
              <a:rect l="l" t="t" r="r" b="b"/>
              <a:pathLst>
                <a:path w="1132839" h="518160">
                  <a:moveTo>
                    <a:pt x="1080516" y="0"/>
                  </a:moveTo>
                  <a:lnTo>
                    <a:pt x="51816" y="0"/>
                  </a:lnTo>
                  <a:lnTo>
                    <a:pt x="31664" y="4077"/>
                  </a:lnTo>
                  <a:lnTo>
                    <a:pt x="15192" y="15192"/>
                  </a:lnTo>
                  <a:lnTo>
                    <a:pt x="4077" y="31664"/>
                  </a:lnTo>
                  <a:lnTo>
                    <a:pt x="0" y="51815"/>
                  </a:lnTo>
                  <a:lnTo>
                    <a:pt x="0" y="466343"/>
                  </a:lnTo>
                  <a:lnTo>
                    <a:pt x="4077" y="486495"/>
                  </a:lnTo>
                  <a:lnTo>
                    <a:pt x="15192" y="502967"/>
                  </a:lnTo>
                  <a:lnTo>
                    <a:pt x="31664" y="514082"/>
                  </a:lnTo>
                  <a:lnTo>
                    <a:pt x="51816" y="518159"/>
                  </a:lnTo>
                  <a:lnTo>
                    <a:pt x="1080516" y="518159"/>
                  </a:lnTo>
                  <a:lnTo>
                    <a:pt x="1100667" y="514082"/>
                  </a:lnTo>
                  <a:lnTo>
                    <a:pt x="1117139" y="502967"/>
                  </a:lnTo>
                  <a:lnTo>
                    <a:pt x="1128254" y="486495"/>
                  </a:lnTo>
                  <a:lnTo>
                    <a:pt x="1132332" y="466343"/>
                  </a:lnTo>
                  <a:lnTo>
                    <a:pt x="1132332" y="51815"/>
                  </a:lnTo>
                  <a:lnTo>
                    <a:pt x="1128254" y="31664"/>
                  </a:lnTo>
                  <a:lnTo>
                    <a:pt x="1117139" y="15192"/>
                  </a:lnTo>
                  <a:lnTo>
                    <a:pt x="1100667" y="4077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99838" y="2067305"/>
              <a:ext cx="1132840" cy="518159"/>
            </a:xfrm>
            <a:custGeom>
              <a:avLst/>
              <a:gdLst/>
              <a:ahLst/>
              <a:cxnLst/>
              <a:rect l="l" t="t" r="r" b="b"/>
              <a:pathLst>
                <a:path w="1132839" h="518160">
                  <a:moveTo>
                    <a:pt x="0" y="51815"/>
                  </a:moveTo>
                  <a:lnTo>
                    <a:pt x="4077" y="31664"/>
                  </a:lnTo>
                  <a:lnTo>
                    <a:pt x="15192" y="15192"/>
                  </a:lnTo>
                  <a:lnTo>
                    <a:pt x="31664" y="4077"/>
                  </a:lnTo>
                  <a:lnTo>
                    <a:pt x="51816" y="0"/>
                  </a:lnTo>
                  <a:lnTo>
                    <a:pt x="1080516" y="0"/>
                  </a:lnTo>
                  <a:lnTo>
                    <a:pt x="1100667" y="4077"/>
                  </a:lnTo>
                  <a:lnTo>
                    <a:pt x="1117139" y="15192"/>
                  </a:lnTo>
                  <a:lnTo>
                    <a:pt x="1128254" y="31664"/>
                  </a:lnTo>
                  <a:lnTo>
                    <a:pt x="1132332" y="51815"/>
                  </a:lnTo>
                  <a:lnTo>
                    <a:pt x="1132332" y="466343"/>
                  </a:lnTo>
                  <a:lnTo>
                    <a:pt x="1128254" y="486495"/>
                  </a:lnTo>
                  <a:lnTo>
                    <a:pt x="1117139" y="502967"/>
                  </a:lnTo>
                  <a:lnTo>
                    <a:pt x="1100667" y="514082"/>
                  </a:lnTo>
                  <a:lnTo>
                    <a:pt x="1080516" y="518159"/>
                  </a:lnTo>
                  <a:lnTo>
                    <a:pt x="51816" y="518159"/>
                  </a:lnTo>
                  <a:lnTo>
                    <a:pt x="31664" y="514082"/>
                  </a:lnTo>
                  <a:lnTo>
                    <a:pt x="15192" y="502967"/>
                  </a:lnTo>
                  <a:lnTo>
                    <a:pt x="4077" y="486495"/>
                  </a:lnTo>
                  <a:lnTo>
                    <a:pt x="0" y="466343"/>
                  </a:lnTo>
                  <a:lnTo>
                    <a:pt x="0" y="51815"/>
                  </a:lnTo>
                  <a:close/>
                </a:path>
              </a:pathLst>
            </a:custGeom>
            <a:ln w="25908">
              <a:solidFill>
                <a:srgbClr val="BCB1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74841" y="1937765"/>
              <a:ext cx="1341120" cy="518159"/>
            </a:xfrm>
            <a:custGeom>
              <a:avLst/>
              <a:gdLst/>
              <a:ahLst/>
              <a:cxnLst/>
              <a:rect l="l" t="t" r="r" b="b"/>
              <a:pathLst>
                <a:path w="1341120" h="518160">
                  <a:moveTo>
                    <a:pt x="1133856" y="0"/>
                  </a:moveTo>
                  <a:lnTo>
                    <a:pt x="0" y="0"/>
                  </a:lnTo>
                  <a:lnTo>
                    <a:pt x="207264" y="259079"/>
                  </a:lnTo>
                  <a:lnTo>
                    <a:pt x="0" y="518159"/>
                  </a:lnTo>
                  <a:lnTo>
                    <a:pt x="1133856" y="518159"/>
                  </a:lnTo>
                  <a:lnTo>
                    <a:pt x="1341120" y="259079"/>
                  </a:lnTo>
                  <a:lnTo>
                    <a:pt x="113385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74841" y="1937765"/>
              <a:ext cx="1341120" cy="518159"/>
            </a:xfrm>
            <a:custGeom>
              <a:avLst/>
              <a:gdLst/>
              <a:ahLst/>
              <a:cxnLst/>
              <a:rect l="l" t="t" r="r" b="b"/>
              <a:pathLst>
                <a:path w="1341120" h="518160">
                  <a:moveTo>
                    <a:pt x="0" y="0"/>
                  </a:moveTo>
                  <a:lnTo>
                    <a:pt x="1133856" y="0"/>
                  </a:lnTo>
                  <a:lnTo>
                    <a:pt x="1341120" y="259079"/>
                  </a:lnTo>
                  <a:lnTo>
                    <a:pt x="1133856" y="518159"/>
                  </a:lnTo>
                  <a:lnTo>
                    <a:pt x="0" y="518159"/>
                  </a:lnTo>
                  <a:lnTo>
                    <a:pt x="207264" y="2590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31458" y="2067305"/>
              <a:ext cx="1134110" cy="518159"/>
            </a:xfrm>
            <a:custGeom>
              <a:avLst/>
              <a:gdLst/>
              <a:ahLst/>
              <a:cxnLst/>
              <a:rect l="l" t="t" r="r" b="b"/>
              <a:pathLst>
                <a:path w="1134109" h="518160">
                  <a:moveTo>
                    <a:pt x="1082040" y="0"/>
                  </a:moveTo>
                  <a:lnTo>
                    <a:pt x="51816" y="0"/>
                  </a:lnTo>
                  <a:lnTo>
                    <a:pt x="31664" y="4077"/>
                  </a:lnTo>
                  <a:lnTo>
                    <a:pt x="15192" y="15192"/>
                  </a:lnTo>
                  <a:lnTo>
                    <a:pt x="4077" y="31664"/>
                  </a:lnTo>
                  <a:lnTo>
                    <a:pt x="0" y="51815"/>
                  </a:lnTo>
                  <a:lnTo>
                    <a:pt x="0" y="466343"/>
                  </a:lnTo>
                  <a:lnTo>
                    <a:pt x="4077" y="486495"/>
                  </a:lnTo>
                  <a:lnTo>
                    <a:pt x="15192" y="502967"/>
                  </a:lnTo>
                  <a:lnTo>
                    <a:pt x="31664" y="514082"/>
                  </a:lnTo>
                  <a:lnTo>
                    <a:pt x="51816" y="518159"/>
                  </a:lnTo>
                  <a:lnTo>
                    <a:pt x="1082040" y="518159"/>
                  </a:lnTo>
                  <a:lnTo>
                    <a:pt x="1102191" y="514082"/>
                  </a:lnTo>
                  <a:lnTo>
                    <a:pt x="1118663" y="502967"/>
                  </a:lnTo>
                  <a:lnTo>
                    <a:pt x="1129778" y="486495"/>
                  </a:lnTo>
                  <a:lnTo>
                    <a:pt x="1133856" y="466343"/>
                  </a:lnTo>
                  <a:lnTo>
                    <a:pt x="1133856" y="51815"/>
                  </a:lnTo>
                  <a:lnTo>
                    <a:pt x="1129778" y="31664"/>
                  </a:lnTo>
                  <a:lnTo>
                    <a:pt x="1118663" y="15192"/>
                  </a:lnTo>
                  <a:lnTo>
                    <a:pt x="1102191" y="4077"/>
                  </a:lnTo>
                  <a:lnTo>
                    <a:pt x="108204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31458" y="2067305"/>
              <a:ext cx="1134110" cy="518159"/>
            </a:xfrm>
            <a:custGeom>
              <a:avLst/>
              <a:gdLst/>
              <a:ahLst/>
              <a:cxnLst/>
              <a:rect l="l" t="t" r="r" b="b"/>
              <a:pathLst>
                <a:path w="1134109" h="518160">
                  <a:moveTo>
                    <a:pt x="0" y="51815"/>
                  </a:moveTo>
                  <a:lnTo>
                    <a:pt x="4077" y="31664"/>
                  </a:lnTo>
                  <a:lnTo>
                    <a:pt x="15192" y="15192"/>
                  </a:lnTo>
                  <a:lnTo>
                    <a:pt x="31664" y="4077"/>
                  </a:lnTo>
                  <a:lnTo>
                    <a:pt x="51816" y="0"/>
                  </a:lnTo>
                  <a:lnTo>
                    <a:pt x="1082040" y="0"/>
                  </a:lnTo>
                  <a:lnTo>
                    <a:pt x="1102191" y="4077"/>
                  </a:lnTo>
                  <a:lnTo>
                    <a:pt x="1118663" y="15192"/>
                  </a:lnTo>
                  <a:lnTo>
                    <a:pt x="1129778" y="31664"/>
                  </a:lnTo>
                  <a:lnTo>
                    <a:pt x="1133856" y="51815"/>
                  </a:lnTo>
                  <a:lnTo>
                    <a:pt x="1133856" y="466343"/>
                  </a:lnTo>
                  <a:lnTo>
                    <a:pt x="1129778" y="486495"/>
                  </a:lnTo>
                  <a:lnTo>
                    <a:pt x="1118663" y="502967"/>
                  </a:lnTo>
                  <a:lnTo>
                    <a:pt x="1102191" y="514082"/>
                  </a:lnTo>
                  <a:lnTo>
                    <a:pt x="1082040" y="518159"/>
                  </a:lnTo>
                  <a:lnTo>
                    <a:pt x="51816" y="518159"/>
                  </a:lnTo>
                  <a:lnTo>
                    <a:pt x="31664" y="514082"/>
                  </a:lnTo>
                  <a:lnTo>
                    <a:pt x="15192" y="502967"/>
                  </a:lnTo>
                  <a:lnTo>
                    <a:pt x="4077" y="486495"/>
                  </a:lnTo>
                  <a:lnTo>
                    <a:pt x="0" y="466343"/>
                  </a:lnTo>
                  <a:lnTo>
                    <a:pt x="0" y="51815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7340" y="774903"/>
            <a:ext cx="8329930" cy="332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C#</a:t>
            </a:r>
            <a:r>
              <a:rPr sz="2000" spc="-10" dirty="0">
                <a:latin typeface="Calibri"/>
                <a:cs typeface="Calibri"/>
              </a:rPr>
              <a:t> provides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modifiers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 classes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access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members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particular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C#,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modifiers.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4E4B"/>
              </a:buClr>
              <a:buFont typeface="Wingdings"/>
              <a:buChar char=""/>
            </a:pPr>
            <a:endParaRPr sz="2850">
              <a:latin typeface="Calibri"/>
              <a:cs typeface="Calibri"/>
            </a:endParaRPr>
          </a:p>
          <a:p>
            <a:pPr marL="1717675">
              <a:lnSpc>
                <a:spcPct val="100000"/>
              </a:lnSpc>
              <a:tabLst>
                <a:tab pos="3204845" algn="l"/>
                <a:tab pos="4646930" algn="l"/>
                <a:tab pos="6226175" algn="l"/>
              </a:tabLst>
            </a:pPr>
            <a:r>
              <a:rPr sz="1200" spc="-5" dirty="0">
                <a:latin typeface="Courier New"/>
                <a:cs typeface="Courier New"/>
              </a:rPr>
              <a:t>public	private	protected	internal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ourier New"/>
              <a:cs typeface="Courier New"/>
            </a:endParaRPr>
          </a:p>
          <a:p>
            <a:pPr marL="355600" indent="-342900">
              <a:lnSpc>
                <a:spcPts val="235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These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described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follows: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1889"/>
              </a:lnSpc>
              <a:tabLst>
                <a:tab pos="756285" algn="l"/>
              </a:tabLst>
            </a:pPr>
            <a:r>
              <a:rPr sz="85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700" b="1" spc="-5" dirty="0">
                <a:latin typeface="Courier New"/>
                <a:cs typeface="Courier New"/>
              </a:rPr>
              <a:t>public</a:t>
            </a:r>
            <a:r>
              <a:rPr sz="1700" spc="-5" dirty="0">
                <a:latin typeface="Calibri"/>
                <a:cs typeface="Calibri"/>
              </a:rPr>
              <a:t>: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public</a:t>
            </a:r>
            <a:r>
              <a:rPr sz="1700" spc="-605" dirty="0">
                <a:latin typeface="Courier New"/>
                <a:cs typeface="Courier New"/>
              </a:rPr>
              <a:t> </a:t>
            </a:r>
            <a:r>
              <a:rPr sz="1700" dirty="0">
                <a:latin typeface="Calibri"/>
                <a:cs typeface="Calibri"/>
              </a:rPr>
              <a:t>access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modifier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provides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most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permissive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access </a:t>
            </a:r>
            <a:r>
              <a:rPr sz="1700" spc="-5" dirty="0">
                <a:latin typeface="Calibri"/>
                <a:cs typeface="Calibri"/>
              </a:rPr>
              <a:t>level.</a:t>
            </a:r>
            <a:endParaRPr sz="1700">
              <a:latin typeface="Calibri"/>
              <a:cs typeface="Calibri"/>
            </a:endParaRPr>
          </a:p>
          <a:p>
            <a:pPr marL="751840" marR="5080">
              <a:lnSpc>
                <a:spcPct val="70000"/>
              </a:lnSpc>
              <a:spcBef>
                <a:spcPts val="509"/>
              </a:spcBef>
            </a:pPr>
            <a:r>
              <a:rPr sz="1700" spc="-5" dirty="0">
                <a:latin typeface="Calibri"/>
                <a:cs typeface="Calibri"/>
              </a:rPr>
              <a:t>The members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declared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public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can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be </a:t>
            </a:r>
            <a:r>
              <a:rPr sz="1700" dirty="0">
                <a:latin typeface="Calibri"/>
                <a:cs typeface="Calibri"/>
              </a:rPr>
              <a:t>accessed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anywhere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class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well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from </a:t>
            </a:r>
            <a:r>
              <a:rPr sz="1700" spc="-3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other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classes.</a:t>
            </a:r>
            <a:endParaRPr sz="1700">
              <a:latin typeface="Calibri"/>
              <a:cs typeface="Calibri"/>
            </a:endParaRPr>
          </a:p>
          <a:p>
            <a:pPr marL="751840" marR="141605">
              <a:lnSpc>
                <a:spcPct val="103499"/>
              </a:lnSpc>
              <a:spcBef>
                <a:spcPts val="180"/>
              </a:spcBef>
            </a:pPr>
            <a:r>
              <a:rPr sz="1700" spc="-5" dirty="0">
                <a:latin typeface="Calibri"/>
                <a:cs typeface="Calibri"/>
              </a:rPr>
              <a:t>The following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code declares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public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string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variable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called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Name</a:t>
            </a:r>
            <a:r>
              <a:rPr sz="1700" b="1" spc="-60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store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name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person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which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publicly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accessed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any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other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class: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693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Access </a:t>
            </a:r>
            <a:r>
              <a:rPr spc="-10" dirty="0"/>
              <a:t>Modifiers</a:t>
            </a:r>
            <a:r>
              <a:rPr spc="-20" dirty="0"/>
              <a:t> </a:t>
            </a:r>
            <a:r>
              <a:rPr spc="-5" dirty="0"/>
              <a:t>2-4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13038"/>
            <a:ext cx="7854315" cy="7143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eclares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_salary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private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endParaRPr sz="1800">
              <a:latin typeface="Calibri"/>
              <a:cs typeface="Calibri"/>
            </a:endParaRPr>
          </a:p>
          <a:p>
            <a:pPr marL="361315">
              <a:lnSpc>
                <a:spcPct val="100000"/>
              </a:lnSpc>
              <a:spcBef>
                <a:spcPts val="405"/>
              </a:spcBef>
            </a:pP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accessed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spc="-15" dirty="0">
                <a:latin typeface="Calibri"/>
                <a:cs typeface="Calibri"/>
              </a:rPr>
              <a:t>except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Employee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316208"/>
            <a:ext cx="8237855" cy="8909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Courier New"/>
                <a:cs typeface="Courier New"/>
              </a:rPr>
              <a:t>protected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13384" marR="5080">
              <a:lnSpc>
                <a:spcPct val="103800"/>
              </a:lnSpc>
              <a:spcBef>
                <a:spcPts val="275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protected</a:t>
            </a:r>
            <a:r>
              <a:rPr sz="1600" spc="-5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modifier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allows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-10" dirty="0">
                <a:latin typeface="Calibri"/>
                <a:cs typeface="Calibri"/>
              </a:rPr>
              <a:t> members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accessible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 as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well</a:t>
            </a:r>
            <a:r>
              <a:rPr sz="1600" spc="-5" dirty="0">
                <a:latin typeface="Calibri"/>
                <a:cs typeface="Calibri"/>
              </a:rPr>
              <a:t> as within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derived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classes.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704" y="2127504"/>
            <a:ext cx="7327900" cy="1155700"/>
            <a:chOff x="679704" y="2127504"/>
            <a:chExt cx="7327900" cy="1155700"/>
          </a:xfrm>
        </p:grpSpPr>
        <p:sp>
          <p:nvSpPr>
            <p:cNvPr id="6" name="object 6"/>
            <p:cNvSpPr/>
            <p:nvPr/>
          </p:nvSpPr>
          <p:spPr>
            <a:xfrm>
              <a:off x="685800" y="2133600"/>
              <a:ext cx="7315200" cy="1143000"/>
            </a:xfrm>
            <a:custGeom>
              <a:avLst/>
              <a:gdLst/>
              <a:ahLst/>
              <a:cxnLst/>
              <a:rect l="l" t="t" r="r" b="b"/>
              <a:pathLst>
                <a:path w="7315200" h="1143000">
                  <a:moveTo>
                    <a:pt x="73152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7315200" y="11430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2133600"/>
              <a:ext cx="7315200" cy="1143000"/>
            </a:xfrm>
            <a:custGeom>
              <a:avLst/>
              <a:gdLst/>
              <a:ahLst/>
              <a:cxnLst/>
              <a:rect l="l" t="t" r="r" b="b"/>
              <a:pathLst>
                <a:path w="7315200" h="1143000">
                  <a:moveTo>
                    <a:pt x="0" y="1143000"/>
                  </a:moveTo>
                  <a:lnTo>
                    <a:pt x="7315200" y="11430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5800" y="2133600"/>
            <a:ext cx="73152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335"/>
              </a:lnSpc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Employee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91440" marR="4455795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// No</a:t>
            </a:r>
            <a:r>
              <a:rPr sz="1200" dirty="0">
                <a:latin typeface="Courier New"/>
                <a:cs typeface="Courier New"/>
              </a:rPr>
              <a:t> access restrictions.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dirty="0">
                <a:latin typeface="Courier New"/>
                <a:cs typeface="Courier New"/>
              </a:rPr>
              <a:t> string Name =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“Wilson”;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9704" y="4946903"/>
            <a:ext cx="7251700" cy="1079500"/>
            <a:chOff x="679704" y="4946903"/>
            <a:chExt cx="7251700" cy="1079500"/>
          </a:xfrm>
        </p:grpSpPr>
        <p:sp>
          <p:nvSpPr>
            <p:cNvPr id="10" name="object 10"/>
            <p:cNvSpPr/>
            <p:nvPr/>
          </p:nvSpPr>
          <p:spPr>
            <a:xfrm>
              <a:off x="685800" y="4952999"/>
              <a:ext cx="7239000" cy="1066800"/>
            </a:xfrm>
            <a:custGeom>
              <a:avLst/>
              <a:gdLst/>
              <a:ahLst/>
              <a:cxnLst/>
              <a:rect l="l" t="t" r="r" b="b"/>
              <a:pathLst>
                <a:path w="7239000" h="1066800">
                  <a:moveTo>
                    <a:pt x="7239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239000" y="10668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00" y="4952999"/>
              <a:ext cx="7239000" cy="1066800"/>
            </a:xfrm>
            <a:custGeom>
              <a:avLst/>
              <a:gdLst/>
              <a:ahLst/>
              <a:cxnLst/>
              <a:rect l="l" t="t" r="r" b="b"/>
              <a:pathLst>
                <a:path w="7239000" h="1066800">
                  <a:moveTo>
                    <a:pt x="0" y="1066800"/>
                  </a:moveTo>
                  <a:lnTo>
                    <a:pt x="7239000" y="10668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5800" y="4953000"/>
            <a:ext cx="723900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340"/>
              </a:lnSpc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Employee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91440" marR="3919854">
              <a:lnSpc>
                <a:spcPts val="1730"/>
              </a:lnSpc>
              <a:spcBef>
                <a:spcPts val="105"/>
              </a:spcBef>
            </a:pPr>
            <a:r>
              <a:rPr sz="1200" spc="-5" dirty="0">
                <a:latin typeface="Courier New"/>
                <a:cs typeface="Courier New"/>
              </a:rPr>
              <a:t>// </a:t>
            </a:r>
            <a:r>
              <a:rPr sz="1200" dirty="0">
                <a:latin typeface="Courier New"/>
                <a:cs typeface="Courier New"/>
              </a:rPr>
              <a:t>Accessible only within </a:t>
            </a:r>
            <a:r>
              <a:rPr sz="1200" spc="-5" dirty="0">
                <a:latin typeface="Courier New"/>
                <a:cs typeface="Courier New"/>
              </a:rPr>
              <a:t>the </a:t>
            </a:r>
            <a:r>
              <a:rPr sz="1200" dirty="0">
                <a:latin typeface="Courier New"/>
                <a:cs typeface="Courier New"/>
              </a:rPr>
              <a:t>class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private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float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_salary;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685800" y="44577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800" y="166116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693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Access </a:t>
            </a:r>
            <a:r>
              <a:rPr spc="-10" dirty="0"/>
              <a:t>Modifiers</a:t>
            </a:r>
            <a:r>
              <a:rPr spc="-20" dirty="0"/>
              <a:t> </a:t>
            </a:r>
            <a:r>
              <a:rPr spc="-5" dirty="0"/>
              <a:t>3-4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64235"/>
            <a:ext cx="84232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Salary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protected,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means 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accessed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Employee</a:t>
            </a:r>
            <a:r>
              <a:rPr sz="2000" b="1" spc="-74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derived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classes: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3331286"/>
            <a:ext cx="79324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b="1" spc="-5" dirty="0">
                <a:latin typeface="Courier New"/>
                <a:cs typeface="Courier New"/>
              </a:rPr>
              <a:t>internal</a:t>
            </a:r>
            <a:r>
              <a:rPr sz="1600" b="1" spc="-5" dirty="0">
                <a:latin typeface="Calibri"/>
                <a:cs typeface="Calibri"/>
              </a:rPr>
              <a:t>: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internal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modifier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allows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members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accessible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only </a:t>
            </a:r>
            <a:r>
              <a:rPr sz="1600" spc="-5" dirty="0">
                <a:latin typeface="Calibri"/>
                <a:cs typeface="Calibri"/>
              </a:rPr>
              <a:t> within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same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assembly.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assembly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file</a:t>
            </a:r>
            <a:r>
              <a:rPr sz="1600" spc="-10" dirty="0">
                <a:latin typeface="Calibri"/>
                <a:cs typeface="Calibri"/>
              </a:rPr>
              <a:t> 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automatically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generated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compiler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upon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successful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compilation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.NET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application.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declares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variable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called </a:t>
            </a:r>
            <a:r>
              <a:rPr sz="1600" b="1" spc="-5" dirty="0">
                <a:latin typeface="Courier New"/>
                <a:cs typeface="Courier New"/>
              </a:rPr>
              <a:t>NumOne</a:t>
            </a:r>
            <a:r>
              <a:rPr sz="1600" b="1" spc="-5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internal,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means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has only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assembly-level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704" y="2127504"/>
            <a:ext cx="7251700" cy="1079500"/>
            <a:chOff x="679704" y="2127504"/>
            <a:chExt cx="7251700" cy="1079500"/>
          </a:xfrm>
        </p:grpSpPr>
        <p:sp>
          <p:nvSpPr>
            <p:cNvPr id="6" name="object 6"/>
            <p:cNvSpPr/>
            <p:nvPr/>
          </p:nvSpPr>
          <p:spPr>
            <a:xfrm>
              <a:off x="685800" y="2133600"/>
              <a:ext cx="7239000" cy="1066800"/>
            </a:xfrm>
            <a:custGeom>
              <a:avLst/>
              <a:gdLst/>
              <a:ahLst/>
              <a:cxnLst/>
              <a:rect l="l" t="t" r="r" b="b"/>
              <a:pathLst>
                <a:path w="7239000" h="1066800">
                  <a:moveTo>
                    <a:pt x="7239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239000" y="10668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2133600"/>
              <a:ext cx="7239000" cy="1066800"/>
            </a:xfrm>
            <a:custGeom>
              <a:avLst/>
              <a:gdLst/>
              <a:ahLst/>
              <a:cxnLst/>
              <a:rect l="l" t="t" r="r" b="b"/>
              <a:pathLst>
                <a:path w="7239000" h="1066800">
                  <a:moveTo>
                    <a:pt x="0" y="1066800"/>
                  </a:moveTo>
                  <a:lnTo>
                    <a:pt x="7239000" y="10668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5800" y="2133600"/>
            <a:ext cx="723900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335"/>
              </a:lnSpc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Employee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91440" marR="5024120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// </a:t>
            </a:r>
            <a:r>
              <a:rPr sz="1200" dirty="0">
                <a:latin typeface="Courier New"/>
                <a:cs typeface="Courier New"/>
              </a:rPr>
              <a:t>Protected access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protected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float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Salary;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9704" y="5099303"/>
            <a:ext cx="7251700" cy="1079500"/>
            <a:chOff x="679704" y="5099303"/>
            <a:chExt cx="7251700" cy="1079500"/>
          </a:xfrm>
        </p:grpSpPr>
        <p:sp>
          <p:nvSpPr>
            <p:cNvPr id="10" name="object 10"/>
            <p:cNvSpPr/>
            <p:nvPr/>
          </p:nvSpPr>
          <p:spPr>
            <a:xfrm>
              <a:off x="685800" y="5105399"/>
              <a:ext cx="7239000" cy="1066800"/>
            </a:xfrm>
            <a:custGeom>
              <a:avLst/>
              <a:gdLst/>
              <a:ahLst/>
              <a:cxnLst/>
              <a:rect l="l" t="t" r="r" b="b"/>
              <a:pathLst>
                <a:path w="7239000" h="1066800">
                  <a:moveTo>
                    <a:pt x="7239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239000" y="10668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00" y="5105399"/>
              <a:ext cx="7239000" cy="1066800"/>
            </a:xfrm>
            <a:custGeom>
              <a:avLst/>
              <a:gdLst/>
              <a:ahLst/>
              <a:cxnLst/>
              <a:rect l="l" t="t" r="r" b="b"/>
              <a:pathLst>
                <a:path w="7239000" h="1066800">
                  <a:moveTo>
                    <a:pt x="0" y="1066800"/>
                  </a:moveTo>
                  <a:lnTo>
                    <a:pt x="7239000" y="10668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5800" y="5105400"/>
            <a:ext cx="723900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340"/>
              </a:lnSpc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class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Sample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// </a:t>
            </a:r>
            <a:r>
              <a:rPr sz="1200" dirty="0">
                <a:latin typeface="Courier New"/>
                <a:cs typeface="Courier New"/>
              </a:rPr>
              <a:t>Only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accessible within</a:t>
            </a:r>
            <a:r>
              <a:rPr sz="1200" spc="-5" dirty="0">
                <a:latin typeface="Courier New"/>
                <a:cs typeface="Courier New"/>
              </a:rPr>
              <a:t> the</a:t>
            </a:r>
            <a:r>
              <a:rPr sz="1200" dirty="0">
                <a:latin typeface="Courier New"/>
                <a:cs typeface="Courier New"/>
              </a:rPr>
              <a:t> same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assembly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internal </a:t>
            </a:r>
            <a:r>
              <a:rPr sz="1200" dirty="0">
                <a:latin typeface="Courier New"/>
                <a:cs typeface="Courier New"/>
              </a:rPr>
              <a:t>static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intNumOne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3;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685800" y="158496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800" y="46482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693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Access </a:t>
            </a:r>
            <a:r>
              <a:rPr spc="-10" dirty="0"/>
              <a:t>Modifiers</a:t>
            </a:r>
            <a:r>
              <a:rPr spc="-20" dirty="0"/>
              <a:t> </a:t>
            </a:r>
            <a:r>
              <a:rPr spc="-5" dirty="0"/>
              <a:t>4-4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77000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 figure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displays</a:t>
            </a:r>
            <a:r>
              <a:rPr sz="2400" spc="-5" dirty="0">
                <a:latin typeface="Calibri"/>
                <a:cs typeface="Calibri"/>
              </a:rPr>
              <a:t> the various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accessibility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levels: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1578863"/>
            <a:ext cx="8106156" cy="3733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4543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ref</a:t>
            </a:r>
            <a:r>
              <a:rPr spc="-960" dirty="0">
                <a:latin typeface="Courier New"/>
                <a:cs typeface="Courier New"/>
              </a:rPr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>
                <a:latin typeface="Courier New"/>
                <a:cs typeface="Courier New"/>
              </a:rPr>
              <a:t>out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0" dirty="0"/>
              <a:t>K</a:t>
            </a:r>
            <a:r>
              <a:rPr spc="-25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35" dirty="0"/>
              <a:t>r</a:t>
            </a:r>
            <a:r>
              <a:rPr spc="-5" dirty="0"/>
              <a:t>ds</a:t>
            </a:r>
            <a:r>
              <a:rPr spc="10" dirty="0"/>
              <a:t> </a:t>
            </a:r>
            <a:r>
              <a:rPr spc="-25" dirty="0"/>
              <a:t>1</a:t>
            </a:r>
            <a:r>
              <a:rPr spc="-5" dirty="0"/>
              <a:t>-7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02996"/>
            <a:ext cx="8310245" cy="31089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ref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keyword</a:t>
            </a:r>
            <a:r>
              <a:rPr sz="1800" spc="-5" dirty="0">
                <a:latin typeface="Calibri"/>
                <a:cs typeface="Calibri"/>
              </a:rPr>
              <a:t> causes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arguments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passed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reference.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09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call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reference,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passed</a:t>
            </a:r>
            <a:r>
              <a:rPr sz="1800" spc="-10" dirty="0">
                <a:latin typeface="Calibri"/>
                <a:cs typeface="Calibri"/>
              </a:rPr>
              <a:t> 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calling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  <a:p>
            <a:pPr marL="355600" marR="222250" indent="-342900">
              <a:lnSpc>
                <a:spcPct val="100000"/>
              </a:lnSpc>
              <a:spcBef>
                <a:spcPts val="4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changes made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reflected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  <a:p>
            <a:pPr marL="355600" marR="403225" indent="-342900">
              <a:lnSpc>
                <a:spcPts val="2090"/>
              </a:lnSpc>
              <a:spcBef>
                <a:spcPts val="56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 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explicitly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1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y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q</a:t>
            </a:r>
            <a:r>
              <a:rPr sz="1800" spc="-5" dirty="0">
                <a:latin typeface="Calibri"/>
                <a:cs typeface="Calibri"/>
              </a:rPr>
              <a:t>ui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ame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reference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initialized.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alues</a:t>
            </a:r>
            <a:r>
              <a:rPr sz="1800" spc="-10" dirty="0">
                <a:latin typeface="Calibri"/>
                <a:cs typeface="Calibri"/>
              </a:rPr>
              <a:t> b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 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704" y="4357115"/>
            <a:ext cx="8255634" cy="1155700"/>
            <a:chOff x="679704" y="4357115"/>
            <a:chExt cx="8255634" cy="1155700"/>
          </a:xfrm>
        </p:grpSpPr>
        <p:sp>
          <p:nvSpPr>
            <p:cNvPr id="5" name="object 5"/>
            <p:cNvSpPr/>
            <p:nvPr/>
          </p:nvSpPr>
          <p:spPr>
            <a:xfrm>
              <a:off x="685800" y="4363211"/>
              <a:ext cx="8243570" cy="1143000"/>
            </a:xfrm>
            <a:custGeom>
              <a:avLst/>
              <a:gdLst/>
              <a:ahLst/>
              <a:cxnLst/>
              <a:rect l="l" t="t" r="r" b="b"/>
              <a:pathLst>
                <a:path w="8243570" h="1143000">
                  <a:moveTo>
                    <a:pt x="8243316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8243316" y="1143000"/>
                  </a:lnTo>
                  <a:lnTo>
                    <a:pt x="8243316" y="0"/>
                  </a:lnTo>
                  <a:close/>
                </a:path>
              </a:pathLst>
            </a:custGeom>
            <a:solidFill>
              <a:srgbClr val="FFFF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4363211"/>
              <a:ext cx="8243570" cy="1143000"/>
            </a:xfrm>
            <a:custGeom>
              <a:avLst/>
              <a:gdLst/>
              <a:ahLst/>
              <a:cxnLst/>
              <a:rect l="l" t="t" r="r" b="b"/>
              <a:pathLst>
                <a:path w="8243570" h="1143000">
                  <a:moveTo>
                    <a:pt x="0" y="1143000"/>
                  </a:moveTo>
                  <a:lnTo>
                    <a:pt x="8243316" y="1143000"/>
                  </a:lnTo>
                  <a:lnTo>
                    <a:pt x="8243316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5800" y="4363211"/>
            <a:ext cx="8243570" cy="11430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91440" marR="162560">
              <a:lnSpc>
                <a:spcPct val="70000"/>
              </a:lnSpc>
              <a:spcBef>
                <a:spcPts val="315"/>
              </a:spcBef>
            </a:pPr>
            <a:r>
              <a:rPr sz="1400" spc="-5" dirty="0">
                <a:latin typeface="Courier New"/>
                <a:cs typeface="Courier New"/>
              </a:rPr>
              <a:t>&lt;access_modifier&gt;&lt;return_type&gt;&lt;MethodName&gt; (ref </a:t>
            </a:r>
            <a:r>
              <a:rPr sz="1400" spc="-10" dirty="0">
                <a:latin typeface="Courier New"/>
                <a:cs typeface="Courier New"/>
              </a:rPr>
              <a:t>parameter1, </a:t>
            </a:r>
            <a:r>
              <a:rPr sz="1400" spc="-5" dirty="0">
                <a:latin typeface="Courier New"/>
                <a:cs typeface="Courier New"/>
              </a:rPr>
              <a:t>ref parameter2,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parameter3,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parameter4, ...parameterN)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//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actions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to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performed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4844" y="5610851"/>
            <a:ext cx="8022590" cy="6864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400" spc="-5" dirty="0">
                <a:latin typeface="Calibri"/>
                <a:cs typeface="Calibri"/>
              </a:rPr>
              <a:t>where,</a:t>
            </a:r>
            <a:endParaRPr sz="1400">
              <a:latin typeface="Calibri"/>
              <a:cs typeface="Calibri"/>
            </a:endParaRPr>
          </a:p>
          <a:p>
            <a:pPr marL="469900" marR="5080">
              <a:lnSpc>
                <a:spcPct val="70700"/>
              </a:lnSpc>
              <a:spcBef>
                <a:spcPts val="819"/>
              </a:spcBef>
            </a:pPr>
            <a:r>
              <a:rPr sz="1400" spc="-5" dirty="0">
                <a:latin typeface="Courier New"/>
                <a:cs typeface="Courier New"/>
              </a:rPr>
              <a:t>parameter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1...parameterN: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there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spc="-10" dirty="0">
                <a:latin typeface="Calibri"/>
                <a:cs typeface="Calibri"/>
              </a:rPr>
              <a:t>parameters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necessary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parameters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parameters.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38862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4543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ref</a:t>
            </a:r>
            <a:r>
              <a:rPr spc="-960" dirty="0">
                <a:latin typeface="Courier New"/>
                <a:cs typeface="Courier New"/>
              </a:rPr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>
                <a:latin typeface="Courier New"/>
                <a:cs typeface="Courier New"/>
              </a:rPr>
              <a:t>out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0" dirty="0"/>
              <a:t>K</a:t>
            </a:r>
            <a:r>
              <a:rPr spc="-25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35" dirty="0"/>
              <a:t>r</a:t>
            </a:r>
            <a:r>
              <a:rPr spc="-5" dirty="0"/>
              <a:t>ds</a:t>
            </a:r>
            <a:r>
              <a:rPr spc="10" dirty="0"/>
              <a:t> </a:t>
            </a:r>
            <a:r>
              <a:rPr spc="-25" dirty="0"/>
              <a:t>2</a:t>
            </a:r>
            <a:r>
              <a:rPr spc="-5" dirty="0"/>
              <a:t>-7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67283"/>
            <a:ext cx="7654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ref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keyword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arguments</a:t>
            </a:r>
            <a:r>
              <a:rPr sz="1800" spc="-10" dirty="0">
                <a:latin typeface="Calibri"/>
                <a:cs typeface="Calibri"/>
              </a:rPr>
              <a:t> 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reference: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704" y="1670304"/>
            <a:ext cx="8166100" cy="4051300"/>
            <a:chOff x="679704" y="1670304"/>
            <a:chExt cx="8166100" cy="4051300"/>
          </a:xfrm>
        </p:grpSpPr>
        <p:sp>
          <p:nvSpPr>
            <p:cNvPr id="5" name="object 5"/>
            <p:cNvSpPr/>
            <p:nvPr/>
          </p:nvSpPr>
          <p:spPr>
            <a:xfrm>
              <a:off x="685800" y="1676400"/>
              <a:ext cx="8153400" cy="4038600"/>
            </a:xfrm>
            <a:custGeom>
              <a:avLst/>
              <a:gdLst/>
              <a:ahLst/>
              <a:cxnLst/>
              <a:rect l="l" t="t" r="r" b="b"/>
              <a:pathLst>
                <a:path w="8153400" h="4038600">
                  <a:moveTo>
                    <a:pt x="8153400" y="0"/>
                  </a:moveTo>
                  <a:lnTo>
                    <a:pt x="0" y="0"/>
                  </a:lnTo>
                  <a:lnTo>
                    <a:pt x="0" y="4038600"/>
                  </a:lnTo>
                  <a:lnTo>
                    <a:pt x="8153400" y="40386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1676400"/>
              <a:ext cx="8153400" cy="4038600"/>
            </a:xfrm>
            <a:custGeom>
              <a:avLst/>
              <a:gdLst/>
              <a:ahLst/>
              <a:cxnLst/>
              <a:rect l="l" t="t" r="r" b="b"/>
              <a:pathLst>
                <a:path w="8153400" h="4038600">
                  <a:moveTo>
                    <a:pt x="0" y="4038600"/>
                  </a:moveTo>
                  <a:lnTo>
                    <a:pt x="8153400" y="40386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403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5800" y="1676400"/>
            <a:ext cx="8153400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255"/>
              </a:lnSpc>
            </a:pPr>
            <a:r>
              <a:rPr sz="1100" spc="-5" dirty="0">
                <a:latin typeface="Courier New"/>
                <a:cs typeface="Courier New"/>
              </a:rPr>
              <a:t>using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System;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classRefParameters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1440" marR="3931285">
              <a:lnSpc>
                <a:spcPct val="120000"/>
              </a:lnSpc>
            </a:pPr>
            <a:r>
              <a:rPr sz="1100" spc="-5" dirty="0">
                <a:latin typeface="Courier New"/>
                <a:cs typeface="Courier New"/>
              </a:rPr>
              <a:t>static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void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Calculate(ref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intnumValueOne,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ref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int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numValueTwo)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1440" marR="5530850">
              <a:lnSpc>
                <a:spcPts val="1600"/>
              </a:lnSpc>
              <a:spcBef>
                <a:spcPts val="85"/>
              </a:spcBef>
            </a:pPr>
            <a:r>
              <a:rPr sz="1100" spc="-5" dirty="0">
                <a:latin typeface="Courier New"/>
                <a:cs typeface="Courier New"/>
              </a:rPr>
              <a:t>numValueOne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Courier New"/>
                <a:cs typeface="Courier New"/>
              </a:rPr>
              <a:t> numValueOne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*</a:t>
            </a:r>
            <a:r>
              <a:rPr sz="1100" spc="-5" dirty="0">
                <a:latin typeface="Courier New"/>
                <a:cs typeface="Courier New"/>
              </a:rPr>
              <a:t> 2;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numValueTwo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numValueTwo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/ </a:t>
            </a:r>
            <a:r>
              <a:rPr sz="1100" spc="-5" dirty="0">
                <a:latin typeface="Courier New"/>
                <a:cs typeface="Courier New"/>
              </a:rPr>
              <a:t>2;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100" dirty="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latin typeface="Courier New"/>
                <a:cs typeface="Courier New"/>
              </a:rPr>
              <a:t>static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void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Main(string[]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args)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intnumOne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10;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Courier New"/>
                <a:cs typeface="Courier New"/>
              </a:rPr>
              <a:t>intnumTwo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20;</a:t>
            </a:r>
            <a:endParaRPr sz="1100">
              <a:latin typeface="Courier New"/>
              <a:cs typeface="Courier New"/>
            </a:endParaRPr>
          </a:p>
          <a:p>
            <a:pPr marL="91440" marR="395605">
              <a:lnSpc>
                <a:spcPct val="120000"/>
              </a:lnSpc>
            </a:pPr>
            <a:r>
              <a:rPr sz="1100" spc="-5" dirty="0">
                <a:latin typeface="Courier New"/>
                <a:cs typeface="Courier New"/>
              </a:rPr>
              <a:t>Console.WriteLine(“Value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of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Num1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and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Num2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before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calling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method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“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+numOne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+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“,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“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+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numTwo);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Calculate(ref </a:t>
            </a:r>
            <a:r>
              <a:rPr sz="1100" dirty="0">
                <a:latin typeface="Courier New"/>
                <a:cs typeface="Courier New"/>
              </a:rPr>
              <a:t>numOne,</a:t>
            </a:r>
            <a:r>
              <a:rPr sz="1100" spc="-5" dirty="0">
                <a:latin typeface="Courier New"/>
                <a:cs typeface="Courier New"/>
              </a:rPr>
              <a:t> ref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numTwo);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Courier New"/>
                <a:cs typeface="Courier New"/>
              </a:rPr>
              <a:t>Console.WriteLine(“Value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of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Num1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and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Num2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after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calling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method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“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+numOne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+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“,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“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+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numTwo);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1430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4543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ref</a:t>
            </a:r>
            <a:r>
              <a:rPr spc="-960" dirty="0">
                <a:latin typeface="Courier New"/>
                <a:cs typeface="Courier New"/>
              </a:rPr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>
                <a:latin typeface="Courier New"/>
                <a:cs typeface="Courier New"/>
              </a:rPr>
              <a:t>out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0" dirty="0"/>
              <a:t>K</a:t>
            </a:r>
            <a:r>
              <a:rPr spc="-25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35" dirty="0"/>
              <a:t>r</a:t>
            </a:r>
            <a:r>
              <a:rPr spc="-5" dirty="0"/>
              <a:t>ds</a:t>
            </a:r>
            <a:r>
              <a:rPr spc="10" dirty="0"/>
              <a:t> </a:t>
            </a:r>
            <a:r>
              <a:rPr spc="-25" dirty="0"/>
              <a:t>3</a:t>
            </a:r>
            <a:r>
              <a:rPr spc="-5" dirty="0"/>
              <a:t>-7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07679"/>
            <a:ext cx="8428355" cy="40462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756285" marR="159385" indent="-28702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Calculate()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Main()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method,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parameters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prefixed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ref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alibri"/>
                <a:cs typeface="Calibri"/>
              </a:rPr>
              <a:t>keyword.</a:t>
            </a:r>
            <a:endParaRPr sz="20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  <a:tab pos="410654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same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keyword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Calculate()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before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numValueOne</a:t>
            </a:r>
            <a:r>
              <a:rPr sz="2000" b="1" spc="2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and	</a:t>
            </a:r>
            <a:r>
              <a:rPr sz="2000" b="1" spc="-5" dirty="0">
                <a:latin typeface="Courier New"/>
                <a:cs typeface="Courier New"/>
              </a:rPr>
              <a:t>numValueTwo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 marR="421005" indent="-28702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Calculate()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method,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multiplication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division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passed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parameters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esu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numValueOn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4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and  </a:t>
            </a:r>
            <a:r>
              <a:rPr sz="2000" b="1" spc="-5" dirty="0">
                <a:latin typeface="Courier New"/>
                <a:cs typeface="Courier New"/>
              </a:rPr>
              <a:t>numValueTwovariables </a:t>
            </a:r>
            <a:r>
              <a:rPr sz="2000" spc="-15" dirty="0">
                <a:latin typeface="Calibri"/>
                <a:cs typeface="Calibri"/>
              </a:rPr>
              <a:t>respectively.</a:t>
            </a:r>
            <a:endParaRPr sz="2000">
              <a:latin typeface="Calibri"/>
              <a:cs typeface="Calibri"/>
            </a:endParaRPr>
          </a:p>
          <a:p>
            <a:pPr marL="756285" marR="216535" indent="-287020">
              <a:lnSpc>
                <a:spcPct val="98300"/>
              </a:lnSpc>
              <a:spcBef>
                <a:spcPts val="605"/>
              </a:spcBef>
              <a:tabLst>
                <a:tab pos="756285" algn="l"/>
                <a:tab pos="2270125" algn="l"/>
                <a:tab pos="441134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resultant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 </a:t>
            </a:r>
            <a:r>
              <a:rPr sz="2000" spc="-10" dirty="0">
                <a:latin typeface="Calibri"/>
                <a:cs typeface="Calibri"/>
              </a:rPr>
              <a:t>reflected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numOne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and	</a:t>
            </a:r>
            <a:r>
              <a:rPr sz="2000" b="1" spc="-5" dirty="0">
                <a:latin typeface="Courier New"/>
                <a:cs typeface="Courier New"/>
              </a:rPr>
              <a:t>numTwo</a:t>
            </a:r>
            <a:r>
              <a:rPr sz="2000" b="1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	respectively </a:t>
            </a:r>
            <a:r>
              <a:rPr sz="2000" dirty="0">
                <a:latin typeface="Calibri"/>
                <a:cs typeface="Calibri"/>
              </a:rPr>
              <a:t>as the </a:t>
            </a:r>
            <a:r>
              <a:rPr sz="2000" spc="-5" dirty="0">
                <a:latin typeface="Calibri"/>
                <a:cs typeface="Calibri"/>
              </a:rPr>
              <a:t>values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passed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reference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Calculate()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7340" y="179542"/>
            <a:ext cx="8757285" cy="98425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7614284">
              <a:lnSpc>
                <a:spcPct val="100000"/>
              </a:lnSpc>
              <a:spcBef>
                <a:spcPts val="944"/>
              </a:spcBef>
            </a:pPr>
            <a:r>
              <a:rPr sz="2500" b="1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Object-oriented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programming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89312" y="1459928"/>
            <a:ext cx="4854575" cy="808355"/>
            <a:chOff x="3389312" y="1459928"/>
            <a:chExt cx="4854575" cy="808355"/>
          </a:xfrm>
        </p:grpSpPr>
        <p:sp>
          <p:nvSpPr>
            <p:cNvPr id="5" name="object 5"/>
            <p:cNvSpPr/>
            <p:nvPr/>
          </p:nvSpPr>
          <p:spPr>
            <a:xfrm>
              <a:off x="3402329" y="1472946"/>
              <a:ext cx="4828540" cy="782320"/>
            </a:xfrm>
            <a:custGeom>
              <a:avLst/>
              <a:gdLst/>
              <a:ahLst/>
              <a:cxnLst/>
              <a:rect l="l" t="t" r="r" b="b"/>
              <a:pathLst>
                <a:path w="4828540" h="782319">
                  <a:moveTo>
                    <a:pt x="4697730" y="0"/>
                  </a:moveTo>
                  <a:lnTo>
                    <a:pt x="0" y="0"/>
                  </a:lnTo>
                  <a:lnTo>
                    <a:pt x="0" y="781811"/>
                  </a:lnTo>
                  <a:lnTo>
                    <a:pt x="4697730" y="781811"/>
                  </a:lnTo>
                  <a:lnTo>
                    <a:pt x="4748468" y="771578"/>
                  </a:lnTo>
                  <a:lnTo>
                    <a:pt x="4789884" y="743664"/>
                  </a:lnTo>
                  <a:lnTo>
                    <a:pt x="4817798" y="702248"/>
                  </a:lnTo>
                  <a:lnTo>
                    <a:pt x="4828032" y="651509"/>
                  </a:lnTo>
                  <a:lnTo>
                    <a:pt x="4828032" y="130301"/>
                  </a:lnTo>
                  <a:lnTo>
                    <a:pt x="4817798" y="79563"/>
                  </a:lnTo>
                  <a:lnTo>
                    <a:pt x="4789884" y="38147"/>
                  </a:lnTo>
                  <a:lnTo>
                    <a:pt x="4748468" y="10233"/>
                  </a:lnTo>
                  <a:lnTo>
                    <a:pt x="4697730" y="0"/>
                  </a:lnTo>
                  <a:close/>
                </a:path>
              </a:pathLst>
            </a:custGeom>
            <a:solidFill>
              <a:srgbClr val="E8D0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02329" y="1472946"/>
              <a:ext cx="4828540" cy="782320"/>
            </a:xfrm>
            <a:custGeom>
              <a:avLst/>
              <a:gdLst/>
              <a:ahLst/>
              <a:cxnLst/>
              <a:rect l="l" t="t" r="r" b="b"/>
              <a:pathLst>
                <a:path w="4828540" h="782319">
                  <a:moveTo>
                    <a:pt x="4828032" y="130301"/>
                  </a:moveTo>
                  <a:lnTo>
                    <a:pt x="4828032" y="651509"/>
                  </a:lnTo>
                  <a:lnTo>
                    <a:pt x="4817798" y="702248"/>
                  </a:lnTo>
                  <a:lnTo>
                    <a:pt x="4789884" y="743664"/>
                  </a:lnTo>
                  <a:lnTo>
                    <a:pt x="4748468" y="771578"/>
                  </a:lnTo>
                  <a:lnTo>
                    <a:pt x="4697730" y="781811"/>
                  </a:lnTo>
                  <a:lnTo>
                    <a:pt x="0" y="781811"/>
                  </a:lnTo>
                  <a:lnTo>
                    <a:pt x="0" y="0"/>
                  </a:lnTo>
                  <a:lnTo>
                    <a:pt x="4697730" y="0"/>
                  </a:lnTo>
                  <a:lnTo>
                    <a:pt x="4748468" y="10233"/>
                  </a:lnTo>
                  <a:lnTo>
                    <a:pt x="4789884" y="38147"/>
                  </a:lnTo>
                  <a:lnTo>
                    <a:pt x="4817798" y="79563"/>
                  </a:lnTo>
                  <a:lnTo>
                    <a:pt x="4828032" y="130301"/>
                  </a:lnTo>
                  <a:close/>
                </a:path>
              </a:pathLst>
            </a:custGeom>
            <a:ln w="25908">
              <a:solidFill>
                <a:srgbClr val="E8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37279" y="1550035"/>
            <a:ext cx="4192270" cy="5969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70485" marR="5080" indent="-58419">
              <a:lnSpc>
                <a:spcPct val="91700"/>
              </a:lnSpc>
              <a:spcBef>
                <a:spcPts val="195"/>
              </a:spcBef>
              <a:buSzPct val="90000"/>
              <a:buChar char="•"/>
              <a:tabLst>
                <a:tab pos="76835" algn="l"/>
              </a:tabLst>
            </a:pPr>
            <a:r>
              <a:rPr sz="1000" spc="-5" dirty="0">
                <a:latin typeface="Calibri"/>
                <a:cs typeface="Calibri"/>
              </a:rPr>
              <a:t>Abstraction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feature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extracting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only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required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information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from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objects.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For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example,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consider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television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as an object.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It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has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manual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stating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how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use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television.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However,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this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manual does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not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show</a:t>
            </a:r>
            <a:r>
              <a:rPr sz="1000" dirty="0">
                <a:latin typeface="Calibri"/>
                <a:cs typeface="Calibri"/>
              </a:rPr>
              <a:t> all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technical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details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 television,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thus,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giving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only</a:t>
            </a:r>
            <a:r>
              <a:rPr sz="1000" dirty="0">
                <a:latin typeface="Calibri"/>
                <a:cs typeface="Calibri"/>
              </a:rPr>
              <a:t> an</a:t>
            </a:r>
            <a:r>
              <a:rPr sz="1000" spc="-5" dirty="0">
                <a:latin typeface="Calibri"/>
                <a:cs typeface="Calibri"/>
              </a:rPr>
              <a:t> abstraction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 user.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3544" y="1360868"/>
            <a:ext cx="2741930" cy="1004569"/>
            <a:chOff x="673544" y="1360868"/>
            <a:chExt cx="2741930" cy="1004569"/>
          </a:xfrm>
        </p:grpSpPr>
        <p:sp>
          <p:nvSpPr>
            <p:cNvPr id="9" name="object 9"/>
            <p:cNvSpPr/>
            <p:nvPr/>
          </p:nvSpPr>
          <p:spPr>
            <a:xfrm>
              <a:off x="686561" y="1373885"/>
              <a:ext cx="2715895" cy="978535"/>
            </a:xfrm>
            <a:custGeom>
              <a:avLst/>
              <a:gdLst/>
              <a:ahLst/>
              <a:cxnLst/>
              <a:rect l="l" t="t" r="r" b="b"/>
              <a:pathLst>
                <a:path w="2715895" h="978535">
                  <a:moveTo>
                    <a:pt x="2552700" y="0"/>
                  </a:moveTo>
                  <a:lnTo>
                    <a:pt x="163068" y="0"/>
                  </a:lnTo>
                  <a:lnTo>
                    <a:pt x="119719" y="5826"/>
                  </a:lnTo>
                  <a:lnTo>
                    <a:pt x="80766" y="22267"/>
                  </a:lnTo>
                  <a:lnTo>
                    <a:pt x="47763" y="47767"/>
                  </a:lnTo>
                  <a:lnTo>
                    <a:pt x="22264" y="80771"/>
                  </a:lnTo>
                  <a:lnTo>
                    <a:pt x="5825" y="119723"/>
                  </a:lnTo>
                  <a:lnTo>
                    <a:pt x="0" y="163067"/>
                  </a:lnTo>
                  <a:lnTo>
                    <a:pt x="0" y="815339"/>
                  </a:lnTo>
                  <a:lnTo>
                    <a:pt x="5825" y="858684"/>
                  </a:lnTo>
                  <a:lnTo>
                    <a:pt x="22264" y="897635"/>
                  </a:lnTo>
                  <a:lnTo>
                    <a:pt x="47763" y="930640"/>
                  </a:lnTo>
                  <a:lnTo>
                    <a:pt x="80766" y="956140"/>
                  </a:lnTo>
                  <a:lnTo>
                    <a:pt x="119719" y="972581"/>
                  </a:lnTo>
                  <a:lnTo>
                    <a:pt x="163068" y="978407"/>
                  </a:lnTo>
                  <a:lnTo>
                    <a:pt x="2552700" y="978407"/>
                  </a:lnTo>
                  <a:lnTo>
                    <a:pt x="2596044" y="972581"/>
                  </a:lnTo>
                  <a:lnTo>
                    <a:pt x="2634996" y="956140"/>
                  </a:lnTo>
                  <a:lnTo>
                    <a:pt x="2668000" y="930640"/>
                  </a:lnTo>
                  <a:lnTo>
                    <a:pt x="2693500" y="897635"/>
                  </a:lnTo>
                  <a:lnTo>
                    <a:pt x="2709941" y="858684"/>
                  </a:lnTo>
                  <a:lnTo>
                    <a:pt x="2715768" y="815339"/>
                  </a:lnTo>
                  <a:lnTo>
                    <a:pt x="2715768" y="163067"/>
                  </a:lnTo>
                  <a:lnTo>
                    <a:pt x="2709941" y="119723"/>
                  </a:lnTo>
                  <a:lnTo>
                    <a:pt x="2693500" y="80771"/>
                  </a:lnTo>
                  <a:lnTo>
                    <a:pt x="2668000" y="47767"/>
                  </a:lnTo>
                  <a:lnTo>
                    <a:pt x="2634996" y="22267"/>
                  </a:lnTo>
                  <a:lnTo>
                    <a:pt x="2596044" y="5826"/>
                  </a:lnTo>
                  <a:lnTo>
                    <a:pt x="2552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561" y="1373885"/>
              <a:ext cx="2715895" cy="978535"/>
            </a:xfrm>
            <a:custGeom>
              <a:avLst/>
              <a:gdLst/>
              <a:ahLst/>
              <a:cxnLst/>
              <a:rect l="l" t="t" r="r" b="b"/>
              <a:pathLst>
                <a:path w="2715895" h="978535">
                  <a:moveTo>
                    <a:pt x="0" y="163067"/>
                  </a:moveTo>
                  <a:lnTo>
                    <a:pt x="5825" y="119723"/>
                  </a:lnTo>
                  <a:lnTo>
                    <a:pt x="22264" y="80771"/>
                  </a:lnTo>
                  <a:lnTo>
                    <a:pt x="47763" y="47767"/>
                  </a:lnTo>
                  <a:lnTo>
                    <a:pt x="80766" y="22267"/>
                  </a:lnTo>
                  <a:lnTo>
                    <a:pt x="119719" y="5826"/>
                  </a:lnTo>
                  <a:lnTo>
                    <a:pt x="163068" y="0"/>
                  </a:lnTo>
                  <a:lnTo>
                    <a:pt x="2552700" y="0"/>
                  </a:lnTo>
                  <a:lnTo>
                    <a:pt x="2596044" y="5826"/>
                  </a:lnTo>
                  <a:lnTo>
                    <a:pt x="2634996" y="22267"/>
                  </a:lnTo>
                  <a:lnTo>
                    <a:pt x="2668000" y="47767"/>
                  </a:lnTo>
                  <a:lnTo>
                    <a:pt x="2693500" y="80771"/>
                  </a:lnTo>
                  <a:lnTo>
                    <a:pt x="2709941" y="119723"/>
                  </a:lnTo>
                  <a:lnTo>
                    <a:pt x="2715768" y="163067"/>
                  </a:lnTo>
                  <a:lnTo>
                    <a:pt x="2715768" y="815339"/>
                  </a:lnTo>
                  <a:lnTo>
                    <a:pt x="2709941" y="858684"/>
                  </a:lnTo>
                  <a:lnTo>
                    <a:pt x="2693500" y="897635"/>
                  </a:lnTo>
                  <a:lnTo>
                    <a:pt x="2668000" y="930640"/>
                  </a:lnTo>
                  <a:lnTo>
                    <a:pt x="2634996" y="956140"/>
                  </a:lnTo>
                  <a:lnTo>
                    <a:pt x="2596044" y="972581"/>
                  </a:lnTo>
                  <a:lnTo>
                    <a:pt x="2552700" y="978407"/>
                  </a:lnTo>
                  <a:lnTo>
                    <a:pt x="163068" y="978407"/>
                  </a:lnTo>
                  <a:lnTo>
                    <a:pt x="119719" y="972581"/>
                  </a:lnTo>
                  <a:lnTo>
                    <a:pt x="80766" y="956140"/>
                  </a:lnTo>
                  <a:lnTo>
                    <a:pt x="47763" y="930640"/>
                  </a:lnTo>
                  <a:lnTo>
                    <a:pt x="22264" y="897635"/>
                  </a:lnTo>
                  <a:lnTo>
                    <a:pt x="5825" y="858684"/>
                  </a:lnTo>
                  <a:lnTo>
                    <a:pt x="0" y="815339"/>
                  </a:lnTo>
                  <a:lnTo>
                    <a:pt x="0" y="1630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71447" y="1585417"/>
            <a:ext cx="174498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9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9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00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89312" y="2400236"/>
            <a:ext cx="4854575" cy="980440"/>
            <a:chOff x="3389312" y="2400236"/>
            <a:chExt cx="4854575" cy="980440"/>
          </a:xfrm>
        </p:grpSpPr>
        <p:sp>
          <p:nvSpPr>
            <p:cNvPr id="13" name="object 13"/>
            <p:cNvSpPr/>
            <p:nvPr/>
          </p:nvSpPr>
          <p:spPr>
            <a:xfrm>
              <a:off x="3402329" y="2413253"/>
              <a:ext cx="4828540" cy="954405"/>
            </a:xfrm>
            <a:custGeom>
              <a:avLst/>
              <a:gdLst/>
              <a:ahLst/>
              <a:cxnLst/>
              <a:rect l="l" t="t" r="r" b="b"/>
              <a:pathLst>
                <a:path w="4828540" h="954404">
                  <a:moveTo>
                    <a:pt x="4669028" y="0"/>
                  </a:moveTo>
                  <a:lnTo>
                    <a:pt x="0" y="0"/>
                  </a:lnTo>
                  <a:lnTo>
                    <a:pt x="0" y="954023"/>
                  </a:lnTo>
                  <a:lnTo>
                    <a:pt x="4669028" y="954023"/>
                  </a:lnTo>
                  <a:lnTo>
                    <a:pt x="4719263" y="945912"/>
                  </a:lnTo>
                  <a:lnTo>
                    <a:pt x="4762908" y="923328"/>
                  </a:lnTo>
                  <a:lnTo>
                    <a:pt x="4797336" y="888900"/>
                  </a:lnTo>
                  <a:lnTo>
                    <a:pt x="4819920" y="845255"/>
                  </a:lnTo>
                  <a:lnTo>
                    <a:pt x="4828032" y="795019"/>
                  </a:lnTo>
                  <a:lnTo>
                    <a:pt x="4828032" y="159003"/>
                  </a:lnTo>
                  <a:lnTo>
                    <a:pt x="4819920" y="108768"/>
                  </a:lnTo>
                  <a:lnTo>
                    <a:pt x="4797336" y="65123"/>
                  </a:lnTo>
                  <a:lnTo>
                    <a:pt x="4762908" y="30695"/>
                  </a:lnTo>
                  <a:lnTo>
                    <a:pt x="4719263" y="8111"/>
                  </a:lnTo>
                  <a:lnTo>
                    <a:pt x="4669028" y="0"/>
                  </a:lnTo>
                  <a:close/>
                </a:path>
              </a:pathLst>
            </a:custGeom>
            <a:solidFill>
              <a:srgbClr val="DEE7D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2329" y="2413253"/>
              <a:ext cx="4828540" cy="954405"/>
            </a:xfrm>
            <a:custGeom>
              <a:avLst/>
              <a:gdLst/>
              <a:ahLst/>
              <a:cxnLst/>
              <a:rect l="l" t="t" r="r" b="b"/>
              <a:pathLst>
                <a:path w="4828540" h="954404">
                  <a:moveTo>
                    <a:pt x="4828032" y="159003"/>
                  </a:moveTo>
                  <a:lnTo>
                    <a:pt x="4828032" y="795019"/>
                  </a:lnTo>
                  <a:lnTo>
                    <a:pt x="4819920" y="845255"/>
                  </a:lnTo>
                  <a:lnTo>
                    <a:pt x="4797336" y="888900"/>
                  </a:lnTo>
                  <a:lnTo>
                    <a:pt x="4762908" y="923328"/>
                  </a:lnTo>
                  <a:lnTo>
                    <a:pt x="4719263" y="945912"/>
                  </a:lnTo>
                  <a:lnTo>
                    <a:pt x="4669028" y="954023"/>
                  </a:lnTo>
                  <a:lnTo>
                    <a:pt x="0" y="954023"/>
                  </a:lnTo>
                  <a:lnTo>
                    <a:pt x="0" y="0"/>
                  </a:lnTo>
                  <a:lnTo>
                    <a:pt x="4669028" y="0"/>
                  </a:lnTo>
                  <a:lnTo>
                    <a:pt x="4719263" y="8111"/>
                  </a:lnTo>
                  <a:lnTo>
                    <a:pt x="4762908" y="30695"/>
                  </a:lnTo>
                  <a:lnTo>
                    <a:pt x="4797336" y="65123"/>
                  </a:lnTo>
                  <a:lnTo>
                    <a:pt x="4819920" y="108768"/>
                  </a:lnTo>
                  <a:lnTo>
                    <a:pt x="4828032" y="159003"/>
                  </a:lnTo>
                  <a:close/>
                </a:path>
              </a:pathLst>
            </a:custGeom>
            <a:ln w="25908">
              <a:solidFill>
                <a:srgbClr val="DEE7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37279" y="2577464"/>
            <a:ext cx="4210050" cy="5969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70485" marR="5080" indent="-58419">
              <a:lnSpc>
                <a:spcPct val="91700"/>
              </a:lnSpc>
              <a:spcBef>
                <a:spcPts val="195"/>
              </a:spcBef>
              <a:buSzPct val="90000"/>
              <a:buChar char="•"/>
              <a:tabLst>
                <a:tab pos="76835" algn="l"/>
              </a:tabLst>
            </a:pPr>
            <a:r>
              <a:rPr sz="1000" spc="-5" dirty="0">
                <a:latin typeface="Calibri"/>
                <a:cs typeface="Calibri"/>
              </a:rPr>
              <a:t>Details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 what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class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contains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need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not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visible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other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classes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objects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that use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it.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Instead,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only specific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information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can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made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visible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and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others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can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be </a:t>
            </a:r>
            <a:r>
              <a:rPr sz="1000" spc="-5" dirty="0">
                <a:latin typeface="Calibri"/>
                <a:cs typeface="Calibri"/>
              </a:rPr>
              <a:t>hidden. This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achieved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through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encapsulation,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also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called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data hiding.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Both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abstraction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encapsulation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are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complementary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each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other.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3544" y="2388044"/>
            <a:ext cx="2741930" cy="1004569"/>
            <a:chOff x="673544" y="2388044"/>
            <a:chExt cx="2741930" cy="1004569"/>
          </a:xfrm>
        </p:grpSpPr>
        <p:sp>
          <p:nvSpPr>
            <p:cNvPr id="17" name="object 17"/>
            <p:cNvSpPr/>
            <p:nvPr/>
          </p:nvSpPr>
          <p:spPr>
            <a:xfrm>
              <a:off x="686561" y="2401062"/>
              <a:ext cx="2715895" cy="978535"/>
            </a:xfrm>
            <a:custGeom>
              <a:avLst/>
              <a:gdLst/>
              <a:ahLst/>
              <a:cxnLst/>
              <a:rect l="l" t="t" r="r" b="b"/>
              <a:pathLst>
                <a:path w="2715895" h="978535">
                  <a:moveTo>
                    <a:pt x="2552700" y="0"/>
                  </a:moveTo>
                  <a:lnTo>
                    <a:pt x="163068" y="0"/>
                  </a:lnTo>
                  <a:lnTo>
                    <a:pt x="119719" y="5826"/>
                  </a:lnTo>
                  <a:lnTo>
                    <a:pt x="80766" y="22267"/>
                  </a:lnTo>
                  <a:lnTo>
                    <a:pt x="47763" y="47767"/>
                  </a:lnTo>
                  <a:lnTo>
                    <a:pt x="22264" y="80771"/>
                  </a:lnTo>
                  <a:lnTo>
                    <a:pt x="5825" y="119723"/>
                  </a:lnTo>
                  <a:lnTo>
                    <a:pt x="0" y="163067"/>
                  </a:lnTo>
                  <a:lnTo>
                    <a:pt x="0" y="815339"/>
                  </a:lnTo>
                  <a:lnTo>
                    <a:pt x="5825" y="858684"/>
                  </a:lnTo>
                  <a:lnTo>
                    <a:pt x="22264" y="897635"/>
                  </a:lnTo>
                  <a:lnTo>
                    <a:pt x="47763" y="930640"/>
                  </a:lnTo>
                  <a:lnTo>
                    <a:pt x="80766" y="956140"/>
                  </a:lnTo>
                  <a:lnTo>
                    <a:pt x="119719" y="972581"/>
                  </a:lnTo>
                  <a:lnTo>
                    <a:pt x="163068" y="978407"/>
                  </a:lnTo>
                  <a:lnTo>
                    <a:pt x="2552700" y="978407"/>
                  </a:lnTo>
                  <a:lnTo>
                    <a:pt x="2596044" y="972581"/>
                  </a:lnTo>
                  <a:lnTo>
                    <a:pt x="2634996" y="956140"/>
                  </a:lnTo>
                  <a:lnTo>
                    <a:pt x="2668000" y="930640"/>
                  </a:lnTo>
                  <a:lnTo>
                    <a:pt x="2693500" y="897635"/>
                  </a:lnTo>
                  <a:lnTo>
                    <a:pt x="2709941" y="858684"/>
                  </a:lnTo>
                  <a:lnTo>
                    <a:pt x="2715768" y="815339"/>
                  </a:lnTo>
                  <a:lnTo>
                    <a:pt x="2715768" y="163067"/>
                  </a:lnTo>
                  <a:lnTo>
                    <a:pt x="2709941" y="119723"/>
                  </a:lnTo>
                  <a:lnTo>
                    <a:pt x="2693500" y="80771"/>
                  </a:lnTo>
                  <a:lnTo>
                    <a:pt x="2668000" y="47767"/>
                  </a:lnTo>
                  <a:lnTo>
                    <a:pt x="2634996" y="22267"/>
                  </a:lnTo>
                  <a:lnTo>
                    <a:pt x="2596044" y="5826"/>
                  </a:lnTo>
                  <a:lnTo>
                    <a:pt x="25527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6561" y="2401062"/>
              <a:ext cx="2715895" cy="978535"/>
            </a:xfrm>
            <a:custGeom>
              <a:avLst/>
              <a:gdLst/>
              <a:ahLst/>
              <a:cxnLst/>
              <a:rect l="l" t="t" r="r" b="b"/>
              <a:pathLst>
                <a:path w="2715895" h="978535">
                  <a:moveTo>
                    <a:pt x="0" y="163067"/>
                  </a:moveTo>
                  <a:lnTo>
                    <a:pt x="5825" y="119723"/>
                  </a:lnTo>
                  <a:lnTo>
                    <a:pt x="22264" y="80771"/>
                  </a:lnTo>
                  <a:lnTo>
                    <a:pt x="47763" y="47767"/>
                  </a:lnTo>
                  <a:lnTo>
                    <a:pt x="80766" y="22267"/>
                  </a:lnTo>
                  <a:lnTo>
                    <a:pt x="119719" y="5826"/>
                  </a:lnTo>
                  <a:lnTo>
                    <a:pt x="163068" y="0"/>
                  </a:lnTo>
                  <a:lnTo>
                    <a:pt x="2552700" y="0"/>
                  </a:lnTo>
                  <a:lnTo>
                    <a:pt x="2596044" y="5826"/>
                  </a:lnTo>
                  <a:lnTo>
                    <a:pt x="2634996" y="22267"/>
                  </a:lnTo>
                  <a:lnTo>
                    <a:pt x="2668000" y="47767"/>
                  </a:lnTo>
                  <a:lnTo>
                    <a:pt x="2693500" y="80771"/>
                  </a:lnTo>
                  <a:lnTo>
                    <a:pt x="2709941" y="119723"/>
                  </a:lnTo>
                  <a:lnTo>
                    <a:pt x="2715768" y="163067"/>
                  </a:lnTo>
                  <a:lnTo>
                    <a:pt x="2715768" y="815339"/>
                  </a:lnTo>
                  <a:lnTo>
                    <a:pt x="2709941" y="858684"/>
                  </a:lnTo>
                  <a:lnTo>
                    <a:pt x="2693500" y="897635"/>
                  </a:lnTo>
                  <a:lnTo>
                    <a:pt x="2668000" y="930640"/>
                  </a:lnTo>
                  <a:lnTo>
                    <a:pt x="2634996" y="956140"/>
                  </a:lnTo>
                  <a:lnTo>
                    <a:pt x="2596044" y="972581"/>
                  </a:lnTo>
                  <a:lnTo>
                    <a:pt x="2552700" y="978407"/>
                  </a:lnTo>
                  <a:lnTo>
                    <a:pt x="163068" y="978407"/>
                  </a:lnTo>
                  <a:lnTo>
                    <a:pt x="119719" y="972581"/>
                  </a:lnTo>
                  <a:lnTo>
                    <a:pt x="80766" y="956140"/>
                  </a:lnTo>
                  <a:lnTo>
                    <a:pt x="47763" y="930640"/>
                  </a:lnTo>
                  <a:lnTo>
                    <a:pt x="22264" y="897635"/>
                  </a:lnTo>
                  <a:lnTo>
                    <a:pt x="5825" y="858684"/>
                  </a:lnTo>
                  <a:lnTo>
                    <a:pt x="0" y="815339"/>
                  </a:lnTo>
                  <a:lnTo>
                    <a:pt x="0" y="1630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85519" y="2613151"/>
            <a:ext cx="211518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9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9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sul</a:t>
            </a:r>
            <a:r>
              <a:rPr sz="29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9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89312" y="3514280"/>
            <a:ext cx="4854575" cy="808355"/>
            <a:chOff x="3389312" y="3514280"/>
            <a:chExt cx="4854575" cy="808355"/>
          </a:xfrm>
        </p:grpSpPr>
        <p:sp>
          <p:nvSpPr>
            <p:cNvPr id="21" name="object 21"/>
            <p:cNvSpPr/>
            <p:nvPr/>
          </p:nvSpPr>
          <p:spPr>
            <a:xfrm>
              <a:off x="3402329" y="3527297"/>
              <a:ext cx="4828540" cy="782320"/>
            </a:xfrm>
            <a:custGeom>
              <a:avLst/>
              <a:gdLst/>
              <a:ahLst/>
              <a:cxnLst/>
              <a:rect l="l" t="t" r="r" b="b"/>
              <a:pathLst>
                <a:path w="4828540" h="782320">
                  <a:moveTo>
                    <a:pt x="4697730" y="0"/>
                  </a:moveTo>
                  <a:lnTo>
                    <a:pt x="0" y="0"/>
                  </a:lnTo>
                  <a:lnTo>
                    <a:pt x="0" y="781811"/>
                  </a:lnTo>
                  <a:lnTo>
                    <a:pt x="4697730" y="781811"/>
                  </a:lnTo>
                  <a:lnTo>
                    <a:pt x="4748468" y="771578"/>
                  </a:lnTo>
                  <a:lnTo>
                    <a:pt x="4789884" y="743664"/>
                  </a:lnTo>
                  <a:lnTo>
                    <a:pt x="4817798" y="702248"/>
                  </a:lnTo>
                  <a:lnTo>
                    <a:pt x="4828032" y="651509"/>
                  </a:lnTo>
                  <a:lnTo>
                    <a:pt x="4828032" y="130301"/>
                  </a:lnTo>
                  <a:lnTo>
                    <a:pt x="4817798" y="79563"/>
                  </a:lnTo>
                  <a:lnTo>
                    <a:pt x="4789884" y="38147"/>
                  </a:lnTo>
                  <a:lnTo>
                    <a:pt x="4748468" y="10233"/>
                  </a:lnTo>
                  <a:lnTo>
                    <a:pt x="4697730" y="0"/>
                  </a:lnTo>
                  <a:close/>
                </a:path>
              </a:pathLst>
            </a:custGeom>
            <a:solidFill>
              <a:srgbClr val="D7D2D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02329" y="3527297"/>
              <a:ext cx="4828540" cy="782320"/>
            </a:xfrm>
            <a:custGeom>
              <a:avLst/>
              <a:gdLst/>
              <a:ahLst/>
              <a:cxnLst/>
              <a:rect l="l" t="t" r="r" b="b"/>
              <a:pathLst>
                <a:path w="4828540" h="782320">
                  <a:moveTo>
                    <a:pt x="4828032" y="130301"/>
                  </a:moveTo>
                  <a:lnTo>
                    <a:pt x="4828032" y="651509"/>
                  </a:lnTo>
                  <a:lnTo>
                    <a:pt x="4817798" y="702248"/>
                  </a:lnTo>
                  <a:lnTo>
                    <a:pt x="4789884" y="743664"/>
                  </a:lnTo>
                  <a:lnTo>
                    <a:pt x="4748468" y="771578"/>
                  </a:lnTo>
                  <a:lnTo>
                    <a:pt x="4697730" y="781811"/>
                  </a:lnTo>
                  <a:lnTo>
                    <a:pt x="0" y="781811"/>
                  </a:lnTo>
                  <a:lnTo>
                    <a:pt x="0" y="0"/>
                  </a:lnTo>
                  <a:lnTo>
                    <a:pt x="4697730" y="0"/>
                  </a:lnTo>
                  <a:lnTo>
                    <a:pt x="4748468" y="10233"/>
                  </a:lnTo>
                  <a:lnTo>
                    <a:pt x="4789884" y="38147"/>
                  </a:lnTo>
                  <a:lnTo>
                    <a:pt x="4817798" y="79563"/>
                  </a:lnTo>
                  <a:lnTo>
                    <a:pt x="4828032" y="130301"/>
                  </a:lnTo>
                  <a:close/>
                </a:path>
              </a:pathLst>
            </a:custGeom>
            <a:ln w="25908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37279" y="3535172"/>
            <a:ext cx="4236085" cy="7353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70485" marR="5080" indent="-58419">
              <a:lnSpc>
                <a:spcPct val="91500"/>
              </a:lnSpc>
              <a:spcBef>
                <a:spcPts val="195"/>
              </a:spcBef>
              <a:buSzPct val="90000"/>
              <a:buChar char="•"/>
              <a:tabLst>
                <a:tab pos="76835" algn="l"/>
              </a:tabLst>
            </a:pPr>
            <a:r>
              <a:rPr sz="1000" spc="-5" dirty="0">
                <a:latin typeface="Calibri"/>
                <a:cs typeface="Calibri"/>
              </a:rPr>
              <a:t>Inheritance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process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creating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new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class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based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attributes and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methods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 an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existing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class.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existing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class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called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 base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class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whereas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new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class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created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is called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derived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class.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This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 </a:t>
            </a:r>
            <a:r>
              <a:rPr sz="1000" spc="-10" dirty="0">
                <a:latin typeface="Calibri"/>
                <a:cs typeface="Calibri"/>
              </a:rPr>
              <a:t>very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important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concept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 object-oriented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programming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helps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reuse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inherited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attributes and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methods.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73544" y="3415220"/>
            <a:ext cx="2741930" cy="1004569"/>
            <a:chOff x="673544" y="3415220"/>
            <a:chExt cx="2741930" cy="1004569"/>
          </a:xfrm>
        </p:grpSpPr>
        <p:sp>
          <p:nvSpPr>
            <p:cNvPr id="25" name="object 25"/>
            <p:cNvSpPr/>
            <p:nvPr/>
          </p:nvSpPr>
          <p:spPr>
            <a:xfrm>
              <a:off x="686561" y="3428238"/>
              <a:ext cx="2715895" cy="978535"/>
            </a:xfrm>
            <a:custGeom>
              <a:avLst/>
              <a:gdLst/>
              <a:ahLst/>
              <a:cxnLst/>
              <a:rect l="l" t="t" r="r" b="b"/>
              <a:pathLst>
                <a:path w="2715895" h="978535">
                  <a:moveTo>
                    <a:pt x="2552700" y="0"/>
                  </a:moveTo>
                  <a:lnTo>
                    <a:pt x="163068" y="0"/>
                  </a:lnTo>
                  <a:lnTo>
                    <a:pt x="119719" y="5826"/>
                  </a:lnTo>
                  <a:lnTo>
                    <a:pt x="80766" y="22267"/>
                  </a:lnTo>
                  <a:lnTo>
                    <a:pt x="47763" y="47767"/>
                  </a:lnTo>
                  <a:lnTo>
                    <a:pt x="22264" y="80771"/>
                  </a:lnTo>
                  <a:lnTo>
                    <a:pt x="5825" y="119723"/>
                  </a:lnTo>
                  <a:lnTo>
                    <a:pt x="0" y="163067"/>
                  </a:lnTo>
                  <a:lnTo>
                    <a:pt x="0" y="815339"/>
                  </a:lnTo>
                  <a:lnTo>
                    <a:pt x="5825" y="858684"/>
                  </a:lnTo>
                  <a:lnTo>
                    <a:pt x="22264" y="897635"/>
                  </a:lnTo>
                  <a:lnTo>
                    <a:pt x="47763" y="930640"/>
                  </a:lnTo>
                  <a:lnTo>
                    <a:pt x="80766" y="956140"/>
                  </a:lnTo>
                  <a:lnTo>
                    <a:pt x="119719" y="972581"/>
                  </a:lnTo>
                  <a:lnTo>
                    <a:pt x="163068" y="978407"/>
                  </a:lnTo>
                  <a:lnTo>
                    <a:pt x="2552700" y="978407"/>
                  </a:lnTo>
                  <a:lnTo>
                    <a:pt x="2596044" y="972581"/>
                  </a:lnTo>
                  <a:lnTo>
                    <a:pt x="2634996" y="956140"/>
                  </a:lnTo>
                  <a:lnTo>
                    <a:pt x="2668000" y="930640"/>
                  </a:lnTo>
                  <a:lnTo>
                    <a:pt x="2693500" y="897635"/>
                  </a:lnTo>
                  <a:lnTo>
                    <a:pt x="2709941" y="858684"/>
                  </a:lnTo>
                  <a:lnTo>
                    <a:pt x="2715768" y="815339"/>
                  </a:lnTo>
                  <a:lnTo>
                    <a:pt x="2715768" y="163067"/>
                  </a:lnTo>
                  <a:lnTo>
                    <a:pt x="2709941" y="119723"/>
                  </a:lnTo>
                  <a:lnTo>
                    <a:pt x="2693500" y="80771"/>
                  </a:lnTo>
                  <a:lnTo>
                    <a:pt x="2668000" y="47767"/>
                  </a:lnTo>
                  <a:lnTo>
                    <a:pt x="2634996" y="22267"/>
                  </a:lnTo>
                  <a:lnTo>
                    <a:pt x="2596044" y="5826"/>
                  </a:lnTo>
                  <a:lnTo>
                    <a:pt x="25527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6561" y="3428238"/>
              <a:ext cx="2715895" cy="978535"/>
            </a:xfrm>
            <a:custGeom>
              <a:avLst/>
              <a:gdLst/>
              <a:ahLst/>
              <a:cxnLst/>
              <a:rect l="l" t="t" r="r" b="b"/>
              <a:pathLst>
                <a:path w="2715895" h="978535">
                  <a:moveTo>
                    <a:pt x="0" y="163067"/>
                  </a:moveTo>
                  <a:lnTo>
                    <a:pt x="5825" y="119723"/>
                  </a:lnTo>
                  <a:lnTo>
                    <a:pt x="22264" y="80771"/>
                  </a:lnTo>
                  <a:lnTo>
                    <a:pt x="47763" y="47767"/>
                  </a:lnTo>
                  <a:lnTo>
                    <a:pt x="80766" y="22267"/>
                  </a:lnTo>
                  <a:lnTo>
                    <a:pt x="119719" y="5826"/>
                  </a:lnTo>
                  <a:lnTo>
                    <a:pt x="163068" y="0"/>
                  </a:lnTo>
                  <a:lnTo>
                    <a:pt x="2552700" y="0"/>
                  </a:lnTo>
                  <a:lnTo>
                    <a:pt x="2596044" y="5826"/>
                  </a:lnTo>
                  <a:lnTo>
                    <a:pt x="2634996" y="22267"/>
                  </a:lnTo>
                  <a:lnTo>
                    <a:pt x="2668000" y="47767"/>
                  </a:lnTo>
                  <a:lnTo>
                    <a:pt x="2693500" y="80771"/>
                  </a:lnTo>
                  <a:lnTo>
                    <a:pt x="2709941" y="119723"/>
                  </a:lnTo>
                  <a:lnTo>
                    <a:pt x="2715768" y="163067"/>
                  </a:lnTo>
                  <a:lnTo>
                    <a:pt x="2715768" y="815339"/>
                  </a:lnTo>
                  <a:lnTo>
                    <a:pt x="2709941" y="858684"/>
                  </a:lnTo>
                  <a:lnTo>
                    <a:pt x="2693500" y="897635"/>
                  </a:lnTo>
                  <a:lnTo>
                    <a:pt x="2668000" y="930640"/>
                  </a:lnTo>
                  <a:lnTo>
                    <a:pt x="2634996" y="956140"/>
                  </a:lnTo>
                  <a:lnTo>
                    <a:pt x="2596044" y="972581"/>
                  </a:lnTo>
                  <a:lnTo>
                    <a:pt x="2552700" y="978407"/>
                  </a:lnTo>
                  <a:lnTo>
                    <a:pt x="163068" y="978407"/>
                  </a:lnTo>
                  <a:lnTo>
                    <a:pt x="119719" y="972581"/>
                  </a:lnTo>
                  <a:lnTo>
                    <a:pt x="80766" y="956140"/>
                  </a:lnTo>
                  <a:lnTo>
                    <a:pt x="47763" y="930640"/>
                  </a:lnTo>
                  <a:lnTo>
                    <a:pt x="22264" y="897635"/>
                  </a:lnTo>
                  <a:lnTo>
                    <a:pt x="5825" y="858684"/>
                  </a:lnTo>
                  <a:lnTo>
                    <a:pt x="0" y="815339"/>
                  </a:lnTo>
                  <a:lnTo>
                    <a:pt x="0" y="1630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79067" y="3640582"/>
            <a:ext cx="173101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Inhe</a:t>
            </a:r>
            <a:r>
              <a:rPr sz="29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9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ance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389312" y="4541456"/>
            <a:ext cx="4854575" cy="808355"/>
            <a:chOff x="3389312" y="4541456"/>
            <a:chExt cx="4854575" cy="808355"/>
          </a:xfrm>
        </p:grpSpPr>
        <p:sp>
          <p:nvSpPr>
            <p:cNvPr id="29" name="object 29"/>
            <p:cNvSpPr/>
            <p:nvPr/>
          </p:nvSpPr>
          <p:spPr>
            <a:xfrm>
              <a:off x="3402329" y="4554474"/>
              <a:ext cx="4828540" cy="782320"/>
            </a:xfrm>
            <a:custGeom>
              <a:avLst/>
              <a:gdLst/>
              <a:ahLst/>
              <a:cxnLst/>
              <a:rect l="l" t="t" r="r" b="b"/>
              <a:pathLst>
                <a:path w="4828540" h="782320">
                  <a:moveTo>
                    <a:pt x="4697730" y="0"/>
                  </a:moveTo>
                  <a:lnTo>
                    <a:pt x="0" y="0"/>
                  </a:lnTo>
                  <a:lnTo>
                    <a:pt x="0" y="781811"/>
                  </a:lnTo>
                  <a:lnTo>
                    <a:pt x="4697730" y="781811"/>
                  </a:lnTo>
                  <a:lnTo>
                    <a:pt x="4748468" y="771578"/>
                  </a:lnTo>
                  <a:lnTo>
                    <a:pt x="4789884" y="743664"/>
                  </a:lnTo>
                  <a:lnTo>
                    <a:pt x="4817798" y="702248"/>
                  </a:lnTo>
                  <a:lnTo>
                    <a:pt x="4828032" y="651509"/>
                  </a:lnTo>
                  <a:lnTo>
                    <a:pt x="4828032" y="130301"/>
                  </a:lnTo>
                  <a:lnTo>
                    <a:pt x="4817798" y="79563"/>
                  </a:lnTo>
                  <a:lnTo>
                    <a:pt x="4789884" y="38147"/>
                  </a:lnTo>
                  <a:lnTo>
                    <a:pt x="4748468" y="10233"/>
                  </a:lnTo>
                  <a:lnTo>
                    <a:pt x="4697730" y="0"/>
                  </a:lnTo>
                  <a:close/>
                </a:path>
              </a:pathLst>
            </a:custGeom>
            <a:solidFill>
              <a:srgbClr val="D0E2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02329" y="4554474"/>
              <a:ext cx="4828540" cy="782320"/>
            </a:xfrm>
            <a:custGeom>
              <a:avLst/>
              <a:gdLst/>
              <a:ahLst/>
              <a:cxnLst/>
              <a:rect l="l" t="t" r="r" b="b"/>
              <a:pathLst>
                <a:path w="4828540" h="782320">
                  <a:moveTo>
                    <a:pt x="4828032" y="130301"/>
                  </a:moveTo>
                  <a:lnTo>
                    <a:pt x="4828032" y="651509"/>
                  </a:lnTo>
                  <a:lnTo>
                    <a:pt x="4817798" y="702248"/>
                  </a:lnTo>
                  <a:lnTo>
                    <a:pt x="4789884" y="743664"/>
                  </a:lnTo>
                  <a:lnTo>
                    <a:pt x="4748468" y="771578"/>
                  </a:lnTo>
                  <a:lnTo>
                    <a:pt x="4697730" y="781811"/>
                  </a:lnTo>
                  <a:lnTo>
                    <a:pt x="0" y="781811"/>
                  </a:lnTo>
                  <a:lnTo>
                    <a:pt x="0" y="0"/>
                  </a:lnTo>
                  <a:lnTo>
                    <a:pt x="4697730" y="0"/>
                  </a:lnTo>
                  <a:lnTo>
                    <a:pt x="4748468" y="10233"/>
                  </a:lnTo>
                  <a:lnTo>
                    <a:pt x="4789884" y="38147"/>
                  </a:lnTo>
                  <a:lnTo>
                    <a:pt x="4817798" y="79563"/>
                  </a:lnTo>
                  <a:lnTo>
                    <a:pt x="4828032" y="130301"/>
                  </a:lnTo>
                  <a:close/>
                </a:path>
              </a:pathLst>
            </a:custGeom>
            <a:ln w="25908">
              <a:solidFill>
                <a:srgbClr val="D0E2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637279" y="4702302"/>
            <a:ext cx="4168140" cy="4565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70485" marR="5080" indent="-58419">
              <a:lnSpc>
                <a:spcPct val="91500"/>
              </a:lnSpc>
              <a:spcBef>
                <a:spcPts val="195"/>
              </a:spcBef>
              <a:buSzPct val="90000"/>
              <a:buChar char="•"/>
              <a:tabLst>
                <a:tab pos="76835" algn="l"/>
              </a:tabLst>
            </a:pPr>
            <a:r>
              <a:rPr sz="1000" spc="-5" dirty="0">
                <a:latin typeface="Calibri"/>
                <a:cs typeface="Calibri"/>
              </a:rPr>
              <a:t>Polymorphism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ability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behave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differently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different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situations.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is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basically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seen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programs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where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you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have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multiple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methods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declared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with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same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name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but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with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different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parameters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different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behavior.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3608" y="4442459"/>
            <a:ext cx="2741930" cy="1004569"/>
            <a:chOff x="673608" y="4442459"/>
            <a:chExt cx="2741930" cy="1004569"/>
          </a:xfrm>
        </p:grpSpPr>
        <p:sp>
          <p:nvSpPr>
            <p:cNvPr id="33" name="object 33"/>
            <p:cNvSpPr/>
            <p:nvPr/>
          </p:nvSpPr>
          <p:spPr>
            <a:xfrm>
              <a:off x="686562" y="4455413"/>
              <a:ext cx="2715895" cy="978535"/>
            </a:xfrm>
            <a:custGeom>
              <a:avLst/>
              <a:gdLst/>
              <a:ahLst/>
              <a:cxnLst/>
              <a:rect l="l" t="t" r="r" b="b"/>
              <a:pathLst>
                <a:path w="2715895" h="978535">
                  <a:moveTo>
                    <a:pt x="2552700" y="0"/>
                  </a:moveTo>
                  <a:lnTo>
                    <a:pt x="163068" y="0"/>
                  </a:lnTo>
                  <a:lnTo>
                    <a:pt x="119719" y="5826"/>
                  </a:lnTo>
                  <a:lnTo>
                    <a:pt x="80766" y="22267"/>
                  </a:lnTo>
                  <a:lnTo>
                    <a:pt x="47763" y="47767"/>
                  </a:lnTo>
                  <a:lnTo>
                    <a:pt x="22264" y="80772"/>
                  </a:lnTo>
                  <a:lnTo>
                    <a:pt x="5825" y="119723"/>
                  </a:lnTo>
                  <a:lnTo>
                    <a:pt x="0" y="163068"/>
                  </a:lnTo>
                  <a:lnTo>
                    <a:pt x="0" y="815340"/>
                  </a:lnTo>
                  <a:lnTo>
                    <a:pt x="5825" y="858684"/>
                  </a:lnTo>
                  <a:lnTo>
                    <a:pt x="22264" y="897636"/>
                  </a:lnTo>
                  <a:lnTo>
                    <a:pt x="47763" y="930640"/>
                  </a:lnTo>
                  <a:lnTo>
                    <a:pt x="80766" y="956140"/>
                  </a:lnTo>
                  <a:lnTo>
                    <a:pt x="119719" y="972581"/>
                  </a:lnTo>
                  <a:lnTo>
                    <a:pt x="163068" y="978408"/>
                  </a:lnTo>
                  <a:lnTo>
                    <a:pt x="2552700" y="978408"/>
                  </a:lnTo>
                  <a:lnTo>
                    <a:pt x="2596044" y="972581"/>
                  </a:lnTo>
                  <a:lnTo>
                    <a:pt x="2634996" y="956140"/>
                  </a:lnTo>
                  <a:lnTo>
                    <a:pt x="2668000" y="930640"/>
                  </a:lnTo>
                  <a:lnTo>
                    <a:pt x="2693500" y="897636"/>
                  </a:lnTo>
                  <a:lnTo>
                    <a:pt x="2709941" y="858684"/>
                  </a:lnTo>
                  <a:lnTo>
                    <a:pt x="2715768" y="815340"/>
                  </a:lnTo>
                  <a:lnTo>
                    <a:pt x="2715768" y="163068"/>
                  </a:lnTo>
                  <a:lnTo>
                    <a:pt x="2709941" y="119723"/>
                  </a:lnTo>
                  <a:lnTo>
                    <a:pt x="2693500" y="80772"/>
                  </a:lnTo>
                  <a:lnTo>
                    <a:pt x="2668000" y="47767"/>
                  </a:lnTo>
                  <a:lnTo>
                    <a:pt x="2634996" y="22267"/>
                  </a:lnTo>
                  <a:lnTo>
                    <a:pt x="2596044" y="5826"/>
                  </a:lnTo>
                  <a:lnTo>
                    <a:pt x="255270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6562" y="4455413"/>
              <a:ext cx="2715895" cy="978535"/>
            </a:xfrm>
            <a:custGeom>
              <a:avLst/>
              <a:gdLst/>
              <a:ahLst/>
              <a:cxnLst/>
              <a:rect l="l" t="t" r="r" b="b"/>
              <a:pathLst>
                <a:path w="2715895" h="978535">
                  <a:moveTo>
                    <a:pt x="0" y="163068"/>
                  </a:moveTo>
                  <a:lnTo>
                    <a:pt x="5825" y="119723"/>
                  </a:lnTo>
                  <a:lnTo>
                    <a:pt x="22264" y="80772"/>
                  </a:lnTo>
                  <a:lnTo>
                    <a:pt x="47763" y="47767"/>
                  </a:lnTo>
                  <a:lnTo>
                    <a:pt x="80766" y="22267"/>
                  </a:lnTo>
                  <a:lnTo>
                    <a:pt x="119719" y="5826"/>
                  </a:lnTo>
                  <a:lnTo>
                    <a:pt x="163068" y="0"/>
                  </a:lnTo>
                  <a:lnTo>
                    <a:pt x="2552700" y="0"/>
                  </a:lnTo>
                  <a:lnTo>
                    <a:pt x="2596044" y="5826"/>
                  </a:lnTo>
                  <a:lnTo>
                    <a:pt x="2634996" y="22267"/>
                  </a:lnTo>
                  <a:lnTo>
                    <a:pt x="2668000" y="47767"/>
                  </a:lnTo>
                  <a:lnTo>
                    <a:pt x="2693500" y="80772"/>
                  </a:lnTo>
                  <a:lnTo>
                    <a:pt x="2709941" y="119723"/>
                  </a:lnTo>
                  <a:lnTo>
                    <a:pt x="2715768" y="163068"/>
                  </a:lnTo>
                  <a:lnTo>
                    <a:pt x="2715768" y="815340"/>
                  </a:lnTo>
                  <a:lnTo>
                    <a:pt x="2709941" y="858684"/>
                  </a:lnTo>
                  <a:lnTo>
                    <a:pt x="2693500" y="897636"/>
                  </a:lnTo>
                  <a:lnTo>
                    <a:pt x="2668000" y="930640"/>
                  </a:lnTo>
                  <a:lnTo>
                    <a:pt x="2634996" y="956140"/>
                  </a:lnTo>
                  <a:lnTo>
                    <a:pt x="2596044" y="972581"/>
                  </a:lnTo>
                  <a:lnTo>
                    <a:pt x="2552700" y="978408"/>
                  </a:lnTo>
                  <a:lnTo>
                    <a:pt x="163068" y="978408"/>
                  </a:lnTo>
                  <a:lnTo>
                    <a:pt x="119719" y="972581"/>
                  </a:lnTo>
                  <a:lnTo>
                    <a:pt x="80766" y="956140"/>
                  </a:lnTo>
                  <a:lnTo>
                    <a:pt x="47763" y="930640"/>
                  </a:lnTo>
                  <a:lnTo>
                    <a:pt x="22264" y="897636"/>
                  </a:lnTo>
                  <a:lnTo>
                    <a:pt x="5825" y="858684"/>
                  </a:lnTo>
                  <a:lnTo>
                    <a:pt x="0" y="815340"/>
                  </a:lnTo>
                  <a:lnTo>
                    <a:pt x="0" y="16306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50467" y="4668139"/>
            <a:ext cx="218503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6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lymorphism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4543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ref</a:t>
            </a:r>
            <a:r>
              <a:rPr spc="-960" dirty="0">
                <a:latin typeface="Courier New"/>
                <a:cs typeface="Courier New"/>
              </a:rPr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>
                <a:latin typeface="Courier New"/>
                <a:cs typeface="Courier New"/>
              </a:rPr>
              <a:t>out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0" dirty="0"/>
              <a:t>K</a:t>
            </a:r>
            <a:r>
              <a:rPr spc="-25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35" dirty="0"/>
              <a:t>r</a:t>
            </a:r>
            <a:r>
              <a:rPr spc="-5" dirty="0"/>
              <a:t>ds</a:t>
            </a:r>
            <a:r>
              <a:rPr spc="10" dirty="0"/>
              <a:t> </a:t>
            </a:r>
            <a:r>
              <a:rPr spc="-25" dirty="0"/>
              <a:t>4</a:t>
            </a:r>
            <a:r>
              <a:rPr spc="-5" dirty="0"/>
              <a:t>-7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59663"/>
            <a:ext cx="69970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3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figu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displ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</a:t>
            </a:r>
            <a:r>
              <a:rPr sz="2400" dirty="0">
                <a:latin typeface="Courier New"/>
                <a:cs typeface="Courier New"/>
              </a:rPr>
              <a:t>f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882010"/>
            <a:ext cx="8366125" cy="27330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marR="674370" indent="-342900">
              <a:lnSpc>
                <a:spcPct val="103299"/>
              </a:lnSpc>
              <a:spcBef>
                <a:spcPts val="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ou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simila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</a:t>
            </a:r>
            <a:r>
              <a:rPr sz="2400" dirty="0">
                <a:latin typeface="Courier New"/>
                <a:cs typeface="Courier New"/>
              </a:rPr>
              <a:t>f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auses  </a:t>
            </a:r>
            <a:r>
              <a:rPr sz="2400" spc="-10" dirty="0">
                <a:latin typeface="Calibri"/>
                <a:cs typeface="Calibri"/>
              </a:rPr>
              <a:t>arguments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passed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1699"/>
              </a:lnSpc>
              <a:spcBef>
                <a:spcPts val="4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di</a:t>
            </a:r>
            <a:r>
              <a:rPr sz="2400" spc="-30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bet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th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ou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7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  </a:t>
            </a:r>
            <a:r>
              <a:rPr sz="2400" spc="-5" dirty="0">
                <a:latin typeface="Calibri"/>
                <a:cs typeface="Calibri"/>
              </a:rPr>
              <a:t>does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variables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passed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initialized.</a:t>
            </a:r>
            <a:endParaRPr sz="2400">
              <a:latin typeface="Calibri"/>
              <a:cs typeface="Calibri"/>
            </a:endParaRPr>
          </a:p>
          <a:p>
            <a:pPr marL="355600" marR="330835" indent="-342900">
              <a:lnSpc>
                <a:spcPts val="2780"/>
              </a:lnSpc>
              <a:spcBef>
                <a:spcPts val="75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Both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called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explicitly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ou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19149"/>
            <a:ext cx="7086796" cy="161396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03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re</a:t>
            </a:r>
            <a:r>
              <a:rPr sz="2400" dirty="0">
                <a:latin typeface="Courier New"/>
                <a:cs typeface="Courier New"/>
              </a:rPr>
              <a:t>f</a:t>
            </a:r>
            <a:r>
              <a:rPr sz="2400" spc="-994" dirty="0">
                <a:latin typeface="Courier New"/>
                <a:cs typeface="Courier New"/>
              </a:rPr>
              <a:t> </a:t>
            </a:r>
            <a:r>
              <a:rPr sz="2400" dirty="0"/>
              <a:t>and</a:t>
            </a:r>
            <a:r>
              <a:rPr sz="2400" spc="-10" dirty="0"/>
              <a:t> </a:t>
            </a:r>
            <a:r>
              <a:rPr sz="2400" spc="-5" dirty="0">
                <a:latin typeface="Courier New"/>
                <a:cs typeface="Courier New"/>
              </a:rPr>
              <a:t>ou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55" dirty="0"/>
              <a:t>K</a:t>
            </a:r>
            <a:r>
              <a:rPr sz="2400" spc="-25" dirty="0"/>
              <a:t>e</a:t>
            </a:r>
            <a:r>
              <a:rPr sz="2400" spc="10" dirty="0"/>
              <a:t>y</a:t>
            </a:r>
            <a:r>
              <a:rPr sz="2400" spc="-25" dirty="0"/>
              <a:t>w</a:t>
            </a:r>
            <a:r>
              <a:rPr sz="2400" dirty="0"/>
              <a:t>o</a:t>
            </a:r>
            <a:r>
              <a:rPr sz="2400" spc="-20" dirty="0"/>
              <a:t>r</a:t>
            </a:r>
            <a:r>
              <a:rPr sz="2400" dirty="0"/>
              <a:t>ds</a:t>
            </a:r>
            <a:r>
              <a:rPr sz="2400" spc="5" dirty="0"/>
              <a:t> </a:t>
            </a:r>
            <a:r>
              <a:rPr sz="2400" spc="-5" dirty="0"/>
              <a:t>5-</a:t>
            </a:r>
            <a:r>
              <a:rPr sz="2400" dirty="0"/>
              <a:t>7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8416925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35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syntax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dirty="0">
                <a:latin typeface="Calibri"/>
                <a:cs typeface="Calibri"/>
              </a:rPr>
              <a:t> 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35"/>
              </a:lnSpc>
            </a:pPr>
            <a:r>
              <a:rPr sz="2400" spc="-5" dirty="0">
                <a:latin typeface="Courier New"/>
                <a:cs typeface="Courier New"/>
              </a:rPr>
              <a:t>out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alibri"/>
                <a:cs typeface="Calibri"/>
              </a:rPr>
              <a:t>keyword: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332810"/>
            <a:ext cx="7687309" cy="121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65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where,</a:t>
            </a:r>
            <a:endParaRPr sz="2400">
              <a:latin typeface="Calibri"/>
              <a:cs typeface="Calibri"/>
            </a:endParaRPr>
          </a:p>
          <a:p>
            <a:pPr marL="870585" marR="5080">
              <a:lnSpc>
                <a:spcPts val="2230"/>
              </a:lnSpc>
            </a:pPr>
            <a:r>
              <a:rPr sz="1800" spc="-5" dirty="0">
                <a:latin typeface="Courier New"/>
                <a:cs typeface="Courier New"/>
              </a:rPr>
              <a:t>parameter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1...parameterN: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parameters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endParaRPr sz="1800">
              <a:latin typeface="Calibri"/>
              <a:cs typeface="Calibri"/>
            </a:endParaRPr>
          </a:p>
          <a:p>
            <a:pPr marL="870585">
              <a:lnSpc>
                <a:spcPts val="2005"/>
              </a:lnSpc>
            </a:pPr>
            <a:r>
              <a:rPr sz="1800" spc="-5" dirty="0">
                <a:latin typeface="Courier New"/>
                <a:cs typeface="Courier New"/>
              </a:rPr>
              <a:t>ou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pa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ame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704" y="2127504"/>
            <a:ext cx="7251700" cy="1155700"/>
            <a:chOff x="679704" y="2127504"/>
            <a:chExt cx="7251700" cy="1155700"/>
          </a:xfrm>
        </p:grpSpPr>
        <p:sp>
          <p:nvSpPr>
            <p:cNvPr id="6" name="object 6"/>
            <p:cNvSpPr/>
            <p:nvPr/>
          </p:nvSpPr>
          <p:spPr>
            <a:xfrm>
              <a:off x="685800" y="2133600"/>
              <a:ext cx="7239000" cy="1143000"/>
            </a:xfrm>
            <a:custGeom>
              <a:avLst/>
              <a:gdLst/>
              <a:ahLst/>
              <a:cxnLst/>
              <a:rect l="l" t="t" r="r" b="b"/>
              <a:pathLst>
                <a:path w="7239000" h="1143000">
                  <a:moveTo>
                    <a:pt x="72390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7239000" y="11430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FF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2133600"/>
              <a:ext cx="7239000" cy="1143000"/>
            </a:xfrm>
            <a:custGeom>
              <a:avLst/>
              <a:gdLst/>
              <a:ahLst/>
              <a:cxnLst/>
              <a:rect l="l" t="t" r="r" b="b"/>
              <a:pathLst>
                <a:path w="7239000" h="1143000">
                  <a:moveTo>
                    <a:pt x="0" y="1143000"/>
                  </a:moveTo>
                  <a:lnTo>
                    <a:pt x="7239000" y="11430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5800" y="2133600"/>
            <a:ext cx="7239000" cy="11430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1440" marR="434340">
              <a:lnSpc>
                <a:spcPct val="70000"/>
              </a:lnSpc>
              <a:spcBef>
                <a:spcPts val="320"/>
              </a:spcBef>
            </a:pPr>
            <a:r>
              <a:rPr sz="1400" spc="-5" dirty="0">
                <a:latin typeface="Courier New"/>
                <a:cs typeface="Courier New"/>
              </a:rPr>
              <a:t>&lt;access_modifier&gt;&lt;return_type&gt;&lt;MethodName&gt; (out </a:t>
            </a:r>
            <a:r>
              <a:rPr sz="1400" spc="-10" dirty="0">
                <a:latin typeface="Courier New"/>
                <a:cs typeface="Courier New"/>
              </a:rPr>
              <a:t>parameter1, </a:t>
            </a:r>
            <a:r>
              <a:rPr sz="1400" spc="-5" dirty="0">
                <a:latin typeface="Courier New"/>
                <a:cs typeface="Courier New"/>
              </a:rPr>
              <a:t>out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parameter2,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...parameterN)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//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actions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to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performed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16002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03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re</a:t>
            </a:r>
            <a:r>
              <a:rPr sz="2400" dirty="0">
                <a:latin typeface="Courier New"/>
                <a:cs typeface="Courier New"/>
              </a:rPr>
              <a:t>f</a:t>
            </a:r>
            <a:r>
              <a:rPr sz="2400" spc="-994" dirty="0">
                <a:latin typeface="Courier New"/>
                <a:cs typeface="Courier New"/>
              </a:rPr>
              <a:t> </a:t>
            </a:r>
            <a:r>
              <a:rPr sz="2400" dirty="0"/>
              <a:t>and</a:t>
            </a:r>
            <a:r>
              <a:rPr sz="2400" spc="-10" dirty="0"/>
              <a:t> </a:t>
            </a:r>
            <a:r>
              <a:rPr sz="2400" spc="-5" dirty="0">
                <a:latin typeface="Courier New"/>
                <a:cs typeface="Courier New"/>
              </a:rPr>
              <a:t>ou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55" dirty="0"/>
              <a:t>K</a:t>
            </a:r>
            <a:r>
              <a:rPr sz="2400" spc="-25" dirty="0"/>
              <a:t>e</a:t>
            </a:r>
            <a:r>
              <a:rPr sz="2400" spc="10" dirty="0"/>
              <a:t>y</a:t>
            </a:r>
            <a:r>
              <a:rPr sz="2400" spc="-25" dirty="0"/>
              <a:t>w</a:t>
            </a:r>
            <a:r>
              <a:rPr sz="2400" dirty="0"/>
              <a:t>o</a:t>
            </a:r>
            <a:r>
              <a:rPr sz="2400" spc="-20" dirty="0"/>
              <a:t>r</a:t>
            </a:r>
            <a:r>
              <a:rPr sz="2400" dirty="0"/>
              <a:t>ds</a:t>
            </a:r>
            <a:r>
              <a:rPr sz="2400" spc="5" dirty="0"/>
              <a:t> </a:t>
            </a:r>
            <a:r>
              <a:rPr sz="2400" spc="-5" dirty="0"/>
              <a:t>6-</a:t>
            </a:r>
            <a:r>
              <a:rPr sz="2400" dirty="0"/>
              <a:t>7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59663"/>
            <a:ext cx="696722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3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ou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parameters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704" y="2051304"/>
            <a:ext cx="7251700" cy="3975100"/>
            <a:chOff x="679704" y="2051304"/>
            <a:chExt cx="7251700" cy="3975100"/>
          </a:xfrm>
        </p:grpSpPr>
        <p:sp>
          <p:nvSpPr>
            <p:cNvPr id="5" name="object 5"/>
            <p:cNvSpPr/>
            <p:nvPr/>
          </p:nvSpPr>
          <p:spPr>
            <a:xfrm>
              <a:off x="685800" y="2057400"/>
              <a:ext cx="7239000" cy="3962400"/>
            </a:xfrm>
            <a:custGeom>
              <a:avLst/>
              <a:gdLst/>
              <a:ahLst/>
              <a:cxnLst/>
              <a:rect l="l" t="t" r="r" b="b"/>
              <a:pathLst>
                <a:path w="7239000" h="3962400">
                  <a:moveTo>
                    <a:pt x="7239000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7239000" y="39624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2057400"/>
              <a:ext cx="7239000" cy="3962400"/>
            </a:xfrm>
            <a:custGeom>
              <a:avLst/>
              <a:gdLst/>
              <a:ahLst/>
              <a:cxnLst/>
              <a:rect l="l" t="t" r="r" b="b"/>
              <a:pathLst>
                <a:path w="7239000" h="3962400">
                  <a:moveTo>
                    <a:pt x="0" y="3962400"/>
                  </a:moveTo>
                  <a:lnTo>
                    <a:pt x="7239000" y="39624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91440">
              <a:lnSpc>
                <a:spcPts val="1255"/>
              </a:lnSpc>
            </a:pPr>
            <a:r>
              <a:rPr sz="1100" spc="-5" dirty="0"/>
              <a:t>using</a:t>
            </a:r>
            <a:r>
              <a:rPr sz="1100" spc="-55" dirty="0"/>
              <a:t> </a:t>
            </a:r>
            <a:r>
              <a:rPr sz="1100" dirty="0"/>
              <a:t>System;</a:t>
            </a:r>
            <a:endParaRPr sz="1100"/>
          </a:p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100" spc="-5" dirty="0"/>
              <a:t>classOutParameters</a:t>
            </a:r>
            <a:endParaRPr sz="1100"/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/>
              <a:t>{</a:t>
            </a:r>
            <a:endParaRPr sz="1100"/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spc="-5" dirty="0"/>
              <a:t>static</a:t>
            </a:r>
            <a:r>
              <a:rPr sz="1100" spc="5" dirty="0"/>
              <a:t> </a:t>
            </a:r>
            <a:r>
              <a:rPr sz="1100" spc="-5" dirty="0"/>
              <a:t>void</a:t>
            </a:r>
            <a:r>
              <a:rPr sz="1100" spc="10" dirty="0"/>
              <a:t> </a:t>
            </a:r>
            <a:r>
              <a:rPr sz="1100" spc="-5" dirty="0"/>
              <a:t>Depreciation(out </a:t>
            </a:r>
            <a:r>
              <a:rPr sz="1100" dirty="0"/>
              <a:t>intval)</a:t>
            </a:r>
            <a:endParaRPr sz="1100"/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/>
              <a:t>{</a:t>
            </a:r>
            <a:endParaRPr sz="1100"/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/>
              <a:t>{</a:t>
            </a:r>
            <a:endParaRPr sz="1100"/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spc="-5" dirty="0"/>
              <a:t>val</a:t>
            </a:r>
            <a:r>
              <a:rPr sz="1100" spc="-30" dirty="0"/>
              <a:t> </a:t>
            </a:r>
            <a:r>
              <a:rPr sz="1100" dirty="0"/>
              <a:t>=</a:t>
            </a:r>
            <a:r>
              <a:rPr sz="1100" spc="-25" dirty="0"/>
              <a:t> </a:t>
            </a:r>
            <a:r>
              <a:rPr sz="1100" spc="-5" dirty="0"/>
              <a:t>20000;</a:t>
            </a:r>
            <a:endParaRPr sz="1100"/>
          </a:p>
          <a:p>
            <a:pPr marL="91440" marR="5372735">
              <a:lnSpc>
                <a:spcPct val="120000"/>
              </a:lnSpc>
            </a:pPr>
            <a:r>
              <a:rPr sz="1100" spc="-5" dirty="0"/>
              <a:t>intdep </a:t>
            </a:r>
            <a:r>
              <a:rPr sz="1100" dirty="0"/>
              <a:t>= </a:t>
            </a:r>
            <a:r>
              <a:rPr sz="1100" spc="-5" dirty="0"/>
              <a:t>val </a:t>
            </a:r>
            <a:r>
              <a:rPr sz="1100" dirty="0"/>
              <a:t>* 5/100; </a:t>
            </a:r>
            <a:r>
              <a:rPr sz="1100" spc="-650" dirty="0"/>
              <a:t> </a:t>
            </a:r>
            <a:r>
              <a:rPr sz="1100" spc="-5" dirty="0"/>
              <a:t>intamt </a:t>
            </a:r>
            <a:r>
              <a:rPr sz="1100" dirty="0"/>
              <a:t>=</a:t>
            </a:r>
            <a:r>
              <a:rPr sz="1100" spc="-15" dirty="0"/>
              <a:t> </a:t>
            </a:r>
            <a:r>
              <a:rPr sz="1100" spc="-5" dirty="0"/>
              <a:t>val</a:t>
            </a:r>
            <a:r>
              <a:rPr sz="1100" dirty="0"/>
              <a:t> -</a:t>
            </a:r>
            <a:r>
              <a:rPr sz="1100" spc="-15" dirty="0"/>
              <a:t> </a:t>
            </a:r>
            <a:r>
              <a:rPr sz="1100" dirty="0"/>
              <a:t>dep;</a:t>
            </a:r>
            <a:endParaRPr sz="1100"/>
          </a:p>
          <a:p>
            <a:pPr marL="91440" marR="2427605">
              <a:lnSpc>
                <a:spcPct val="120000"/>
              </a:lnSpc>
            </a:pPr>
            <a:r>
              <a:rPr sz="1100" spc="-5" dirty="0"/>
              <a:t>Console.WriteLine(“Depreciation </a:t>
            </a:r>
            <a:r>
              <a:rPr sz="1100" dirty="0"/>
              <a:t>Amount: “ +</a:t>
            </a:r>
            <a:r>
              <a:rPr sz="1100" spc="15" dirty="0"/>
              <a:t> </a:t>
            </a:r>
            <a:r>
              <a:rPr sz="1100" dirty="0"/>
              <a:t>dep); </a:t>
            </a:r>
            <a:r>
              <a:rPr sz="1100" spc="5" dirty="0"/>
              <a:t> </a:t>
            </a:r>
            <a:r>
              <a:rPr sz="1100" spc="-5" dirty="0"/>
              <a:t>Console.WriteLine(“Reduced</a:t>
            </a:r>
            <a:r>
              <a:rPr sz="1100" spc="10" dirty="0"/>
              <a:t> </a:t>
            </a:r>
            <a:r>
              <a:rPr sz="1100" dirty="0"/>
              <a:t>value</a:t>
            </a:r>
            <a:r>
              <a:rPr sz="1100" spc="15" dirty="0"/>
              <a:t> </a:t>
            </a:r>
            <a:r>
              <a:rPr sz="1100" dirty="0"/>
              <a:t>after</a:t>
            </a:r>
            <a:r>
              <a:rPr sz="1100" spc="10" dirty="0"/>
              <a:t> </a:t>
            </a:r>
            <a:r>
              <a:rPr sz="1100" spc="-5" dirty="0"/>
              <a:t>depreciation:</a:t>
            </a:r>
            <a:r>
              <a:rPr sz="1100" spc="25" dirty="0"/>
              <a:t> </a:t>
            </a:r>
            <a:r>
              <a:rPr sz="1100" dirty="0"/>
              <a:t>“</a:t>
            </a:r>
            <a:r>
              <a:rPr sz="1100" spc="20" dirty="0"/>
              <a:t> </a:t>
            </a:r>
            <a:r>
              <a:rPr sz="1100" dirty="0"/>
              <a:t>+ </a:t>
            </a:r>
            <a:r>
              <a:rPr sz="1100" spc="-645" dirty="0"/>
              <a:t> </a:t>
            </a:r>
            <a:r>
              <a:rPr sz="1100" spc="-5" dirty="0"/>
              <a:t>amt);</a:t>
            </a:r>
            <a:endParaRPr sz="1100"/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/>
              <a:t>}</a:t>
            </a:r>
            <a:endParaRPr sz="1100"/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/>
              <a:t>}</a:t>
            </a:r>
            <a:endParaRPr sz="1100"/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spc="-5" dirty="0"/>
              <a:t>static</a:t>
            </a:r>
            <a:r>
              <a:rPr sz="1100" dirty="0"/>
              <a:t> </a:t>
            </a:r>
            <a:r>
              <a:rPr sz="1100" spc="-5" dirty="0"/>
              <a:t>void</a:t>
            </a:r>
            <a:r>
              <a:rPr sz="1100" spc="5" dirty="0"/>
              <a:t> </a:t>
            </a:r>
            <a:r>
              <a:rPr sz="1100" spc="-5" dirty="0"/>
              <a:t>Main(string[]</a:t>
            </a:r>
            <a:r>
              <a:rPr sz="1100" spc="5" dirty="0"/>
              <a:t> </a:t>
            </a:r>
            <a:r>
              <a:rPr sz="1100" dirty="0"/>
              <a:t>args)</a:t>
            </a:r>
            <a:endParaRPr sz="1100"/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/>
              <a:t>{</a:t>
            </a:r>
            <a:endParaRPr sz="1100"/>
          </a:p>
          <a:p>
            <a:pPr marL="91440" marR="5120640">
              <a:lnSpc>
                <a:spcPct val="120000"/>
              </a:lnSpc>
            </a:pPr>
            <a:r>
              <a:rPr sz="1100" spc="-5" dirty="0"/>
              <a:t>int value; </a:t>
            </a:r>
            <a:r>
              <a:rPr sz="1100" dirty="0"/>
              <a:t> </a:t>
            </a:r>
            <a:r>
              <a:rPr sz="1100" spc="-5" dirty="0"/>
              <a:t>Depreciation(out value);</a:t>
            </a:r>
            <a:endParaRPr sz="1100"/>
          </a:p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100" dirty="0"/>
              <a:t>}</a:t>
            </a:r>
            <a:endParaRPr sz="1100"/>
          </a:p>
          <a:p>
            <a:pPr marL="91440">
              <a:lnSpc>
                <a:spcPts val="1160"/>
              </a:lnSpc>
              <a:spcBef>
                <a:spcPts val="265"/>
              </a:spcBef>
            </a:pPr>
            <a:r>
              <a:rPr sz="1100" dirty="0"/>
              <a:t>}</a:t>
            </a:r>
            <a:endParaRPr sz="11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6002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03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re</a:t>
            </a:r>
            <a:r>
              <a:rPr sz="2400" dirty="0">
                <a:latin typeface="Courier New"/>
                <a:cs typeface="Courier New"/>
              </a:rPr>
              <a:t>f</a:t>
            </a:r>
            <a:r>
              <a:rPr sz="2400" spc="-994" dirty="0">
                <a:latin typeface="Courier New"/>
                <a:cs typeface="Courier New"/>
              </a:rPr>
              <a:t> </a:t>
            </a:r>
            <a:r>
              <a:rPr sz="2400" dirty="0"/>
              <a:t>and</a:t>
            </a:r>
            <a:r>
              <a:rPr sz="2400" spc="-10" dirty="0"/>
              <a:t> </a:t>
            </a:r>
            <a:r>
              <a:rPr sz="2400" spc="-5" dirty="0">
                <a:latin typeface="Courier New"/>
                <a:cs typeface="Courier New"/>
              </a:rPr>
              <a:t>ou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55" dirty="0"/>
              <a:t>K</a:t>
            </a:r>
            <a:r>
              <a:rPr sz="2400" spc="-25" dirty="0"/>
              <a:t>e</a:t>
            </a:r>
            <a:r>
              <a:rPr sz="2400" spc="10" dirty="0"/>
              <a:t>y</a:t>
            </a:r>
            <a:r>
              <a:rPr sz="2400" spc="-25" dirty="0"/>
              <a:t>w</a:t>
            </a:r>
            <a:r>
              <a:rPr sz="2400" dirty="0"/>
              <a:t>o</a:t>
            </a:r>
            <a:r>
              <a:rPr sz="2400" spc="-20" dirty="0"/>
              <a:t>r</a:t>
            </a:r>
            <a:r>
              <a:rPr sz="2400" dirty="0"/>
              <a:t>ds</a:t>
            </a:r>
            <a:r>
              <a:rPr sz="2400" spc="5" dirty="0"/>
              <a:t> </a:t>
            </a:r>
            <a:r>
              <a:rPr sz="2400" spc="-5" dirty="0"/>
              <a:t>7-</a:t>
            </a:r>
            <a:r>
              <a:rPr sz="2400" dirty="0"/>
              <a:t>7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07679"/>
            <a:ext cx="3325495" cy="11195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438150" algn="ctr">
              <a:lnSpc>
                <a:spcPct val="100000"/>
              </a:lnSpc>
              <a:spcBef>
                <a:spcPts val="425"/>
              </a:spcBef>
              <a:tabLst>
                <a:tab pos="72453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Depreciation()</a:t>
            </a:r>
            <a:endParaRPr sz="20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val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1546" y="1191513"/>
            <a:ext cx="44062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invoked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30480">
              <a:lnSpc>
                <a:spcPct val="100000"/>
              </a:lnSpc>
              <a:tabLst>
                <a:tab pos="1273175" algn="l"/>
              </a:tabLst>
            </a:pP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	</a:t>
            </a:r>
            <a:r>
              <a:rPr sz="2000" spc="-5" dirty="0">
                <a:latin typeface="Calibri"/>
                <a:cs typeface="Calibri"/>
              </a:rPr>
              <a:t>usin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ou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801113"/>
            <a:ext cx="8060055" cy="1374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 marR="508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Depreciation()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method,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depreciation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calculated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resultant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depreciated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amount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deducted</a:t>
            </a:r>
            <a:r>
              <a:rPr sz="2000" spc="-15" dirty="0">
                <a:latin typeface="Calibri"/>
                <a:cs typeface="Calibri"/>
              </a:rPr>
              <a:t> 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ourier New"/>
                <a:cs typeface="Courier New"/>
              </a:rPr>
              <a:t>val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amt</a:t>
            </a:r>
            <a:r>
              <a:rPr sz="2000" b="1" spc="-7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the output.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wing </a:t>
            </a:r>
            <a:r>
              <a:rPr sz="2400" spc="-5" dirty="0">
                <a:latin typeface="Calibri"/>
                <a:cs typeface="Calibri"/>
              </a:rPr>
              <a:t>figu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f </a:t>
            </a:r>
            <a:r>
              <a:rPr sz="2400" spc="-5" dirty="0">
                <a:latin typeface="Courier New"/>
                <a:cs typeface="Courier New"/>
              </a:rPr>
              <a:t>ou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276600"/>
            <a:ext cx="6172200" cy="20574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5113" y="287528"/>
            <a:ext cx="39712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</a:t>
            </a:r>
            <a:r>
              <a:rPr spc="-20" dirty="0"/>
              <a:t> </a:t>
            </a:r>
            <a:r>
              <a:rPr spc="-10" dirty="0"/>
              <a:t>Overloading</a:t>
            </a:r>
            <a:r>
              <a:rPr spc="10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5" dirty="0"/>
              <a:t>C#</a:t>
            </a:r>
            <a:r>
              <a:rPr spc="-10" dirty="0"/>
              <a:t> </a:t>
            </a:r>
            <a:r>
              <a:rPr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81426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object-oriented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programming,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signature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includes: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2251" y="1674876"/>
            <a:ext cx="8193405" cy="794385"/>
            <a:chOff x="492251" y="1674876"/>
            <a:chExt cx="8193405" cy="794385"/>
          </a:xfrm>
        </p:grpSpPr>
        <p:sp>
          <p:nvSpPr>
            <p:cNvPr id="5" name="object 5"/>
            <p:cNvSpPr/>
            <p:nvPr/>
          </p:nvSpPr>
          <p:spPr>
            <a:xfrm>
              <a:off x="505205" y="1850898"/>
              <a:ext cx="8167370" cy="605155"/>
            </a:xfrm>
            <a:custGeom>
              <a:avLst/>
              <a:gdLst/>
              <a:ahLst/>
              <a:cxnLst/>
              <a:rect l="l" t="t" r="r" b="b"/>
              <a:pathLst>
                <a:path w="8167370" h="605155">
                  <a:moveTo>
                    <a:pt x="0" y="605027"/>
                  </a:moveTo>
                  <a:lnTo>
                    <a:pt x="8167116" y="605027"/>
                  </a:lnTo>
                  <a:lnTo>
                    <a:pt x="816711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825" y="1687830"/>
              <a:ext cx="7777480" cy="518159"/>
            </a:xfrm>
            <a:custGeom>
              <a:avLst/>
              <a:gdLst/>
              <a:ahLst/>
              <a:cxnLst/>
              <a:rect l="l" t="t" r="r" b="b"/>
              <a:pathLst>
                <a:path w="7777480" h="518160">
                  <a:moveTo>
                    <a:pt x="7690611" y="0"/>
                  </a:moveTo>
                  <a:lnTo>
                    <a:pt x="86360" y="0"/>
                  </a:lnTo>
                  <a:lnTo>
                    <a:pt x="52742" y="6778"/>
                  </a:lnTo>
                  <a:lnTo>
                    <a:pt x="25292" y="25273"/>
                  </a:lnTo>
                  <a:lnTo>
                    <a:pt x="6785" y="52720"/>
                  </a:lnTo>
                  <a:lnTo>
                    <a:pt x="0" y="86360"/>
                  </a:lnTo>
                  <a:lnTo>
                    <a:pt x="0" y="431800"/>
                  </a:lnTo>
                  <a:lnTo>
                    <a:pt x="6785" y="465439"/>
                  </a:lnTo>
                  <a:lnTo>
                    <a:pt x="25292" y="492887"/>
                  </a:lnTo>
                  <a:lnTo>
                    <a:pt x="52742" y="511381"/>
                  </a:lnTo>
                  <a:lnTo>
                    <a:pt x="86360" y="518160"/>
                  </a:lnTo>
                  <a:lnTo>
                    <a:pt x="7690611" y="518160"/>
                  </a:lnTo>
                  <a:lnTo>
                    <a:pt x="7724251" y="511381"/>
                  </a:lnTo>
                  <a:lnTo>
                    <a:pt x="7751699" y="492887"/>
                  </a:lnTo>
                  <a:lnTo>
                    <a:pt x="7770193" y="465439"/>
                  </a:lnTo>
                  <a:lnTo>
                    <a:pt x="7776972" y="431800"/>
                  </a:lnTo>
                  <a:lnTo>
                    <a:pt x="7776972" y="86360"/>
                  </a:lnTo>
                  <a:lnTo>
                    <a:pt x="7770193" y="52720"/>
                  </a:lnTo>
                  <a:lnTo>
                    <a:pt x="7751699" y="25273"/>
                  </a:lnTo>
                  <a:lnTo>
                    <a:pt x="7724251" y="6778"/>
                  </a:lnTo>
                  <a:lnTo>
                    <a:pt x="769061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825" y="1687830"/>
              <a:ext cx="7777480" cy="518159"/>
            </a:xfrm>
            <a:custGeom>
              <a:avLst/>
              <a:gdLst/>
              <a:ahLst/>
              <a:cxnLst/>
              <a:rect l="l" t="t" r="r" b="b"/>
              <a:pathLst>
                <a:path w="7777480" h="518160">
                  <a:moveTo>
                    <a:pt x="0" y="86360"/>
                  </a:moveTo>
                  <a:lnTo>
                    <a:pt x="6785" y="52720"/>
                  </a:lnTo>
                  <a:lnTo>
                    <a:pt x="25292" y="25273"/>
                  </a:lnTo>
                  <a:lnTo>
                    <a:pt x="52742" y="6778"/>
                  </a:lnTo>
                  <a:lnTo>
                    <a:pt x="86360" y="0"/>
                  </a:lnTo>
                  <a:lnTo>
                    <a:pt x="7690611" y="0"/>
                  </a:lnTo>
                  <a:lnTo>
                    <a:pt x="7724251" y="6778"/>
                  </a:lnTo>
                  <a:lnTo>
                    <a:pt x="7751699" y="25273"/>
                  </a:lnTo>
                  <a:lnTo>
                    <a:pt x="7770193" y="52720"/>
                  </a:lnTo>
                  <a:lnTo>
                    <a:pt x="7776972" y="86360"/>
                  </a:lnTo>
                  <a:lnTo>
                    <a:pt x="7776972" y="431800"/>
                  </a:lnTo>
                  <a:lnTo>
                    <a:pt x="7770193" y="465439"/>
                  </a:lnTo>
                  <a:lnTo>
                    <a:pt x="7751699" y="492887"/>
                  </a:lnTo>
                  <a:lnTo>
                    <a:pt x="7724251" y="511381"/>
                  </a:lnTo>
                  <a:lnTo>
                    <a:pt x="7690611" y="518160"/>
                  </a:lnTo>
                  <a:lnTo>
                    <a:pt x="86360" y="518160"/>
                  </a:lnTo>
                  <a:lnTo>
                    <a:pt x="52742" y="511381"/>
                  </a:lnTo>
                  <a:lnTo>
                    <a:pt x="25292" y="492887"/>
                  </a:lnTo>
                  <a:lnTo>
                    <a:pt x="6785" y="465439"/>
                  </a:lnTo>
                  <a:lnTo>
                    <a:pt x="0" y="431800"/>
                  </a:lnTo>
                  <a:lnTo>
                    <a:pt x="0" y="863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92251" y="2572511"/>
            <a:ext cx="8193405" cy="789940"/>
            <a:chOff x="492251" y="2572511"/>
            <a:chExt cx="8193405" cy="789940"/>
          </a:xfrm>
        </p:grpSpPr>
        <p:sp>
          <p:nvSpPr>
            <p:cNvPr id="9" name="object 9"/>
            <p:cNvSpPr/>
            <p:nvPr/>
          </p:nvSpPr>
          <p:spPr>
            <a:xfrm>
              <a:off x="505205" y="2743961"/>
              <a:ext cx="8167370" cy="605155"/>
            </a:xfrm>
            <a:custGeom>
              <a:avLst/>
              <a:gdLst/>
              <a:ahLst/>
              <a:cxnLst/>
              <a:rect l="l" t="t" r="r" b="b"/>
              <a:pathLst>
                <a:path w="8167370" h="605154">
                  <a:moveTo>
                    <a:pt x="0" y="605027"/>
                  </a:moveTo>
                  <a:lnTo>
                    <a:pt x="8167116" y="605027"/>
                  </a:lnTo>
                  <a:lnTo>
                    <a:pt x="8167116" y="0"/>
                  </a:lnTo>
                  <a:lnTo>
                    <a:pt x="0" y="0"/>
                  </a:lnTo>
                  <a:lnTo>
                    <a:pt x="0" y="605027"/>
                  </a:lnTo>
                  <a:close/>
                </a:path>
              </a:pathLst>
            </a:custGeom>
            <a:ln w="25908">
              <a:solidFill>
                <a:srgbClr val="BD83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3825" y="2585465"/>
              <a:ext cx="7777480" cy="512445"/>
            </a:xfrm>
            <a:custGeom>
              <a:avLst/>
              <a:gdLst/>
              <a:ahLst/>
              <a:cxnLst/>
              <a:rect l="l" t="t" r="r" b="b"/>
              <a:pathLst>
                <a:path w="7777480" h="512444">
                  <a:moveTo>
                    <a:pt x="7691628" y="0"/>
                  </a:moveTo>
                  <a:lnTo>
                    <a:pt x="85344" y="0"/>
                  </a:lnTo>
                  <a:lnTo>
                    <a:pt x="52126" y="6709"/>
                  </a:lnTo>
                  <a:lnTo>
                    <a:pt x="24998" y="25003"/>
                  </a:lnTo>
                  <a:lnTo>
                    <a:pt x="6707" y="52131"/>
                  </a:lnTo>
                  <a:lnTo>
                    <a:pt x="0" y="85344"/>
                  </a:lnTo>
                  <a:lnTo>
                    <a:pt x="0" y="426720"/>
                  </a:lnTo>
                  <a:lnTo>
                    <a:pt x="6707" y="459932"/>
                  </a:lnTo>
                  <a:lnTo>
                    <a:pt x="24998" y="487060"/>
                  </a:lnTo>
                  <a:lnTo>
                    <a:pt x="52126" y="505354"/>
                  </a:lnTo>
                  <a:lnTo>
                    <a:pt x="85344" y="512064"/>
                  </a:lnTo>
                  <a:lnTo>
                    <a:pt x="7691628" y="512064"/>
                  </a:lnTo>
                  <a:lnTo>
                    <a:pt x="7724840" y="505354"/>
                  </a:lnTo>
                  <a:lnTo>
                    <a:pt x="7751968" y="487060"/>
                  </a:lnTo>
                  <a:lnTo>
                    <a:pt x="7770262" y="459932"/>
                  </a:lnTo>
                  <a:lnTo>
                    <a:pt x="7776972" y="426720"/>
                  </a:lnTo>
                  <a:lnTo>
                    <a:pt x="7776972" y="85344"/>
                  </a:lnTo>
                  <a:lnTo>
                    <a:pt x="7770262" y="52131"/>
                  </a:lnTo>
                  <a:lnTo>
                    <a:pt x="7751968" y="25003"/>
                  </a:lnTo>
                  <a:lnTo>
                    <a:pt x="7724840" y="6709"/>
                  </a:lnTo>
                  <a:lnTo>
                    <a:pt x="7691628" y="0"/>
                  </a:lnTo>
                  <a:close/>
                </a:path>
              </a:pathLst>
            </a:custGeom>
            <a:solidFill>
              <a:srgbClr val="BD8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3825" y="2585465"/>
              <a:ext cx="7777480" cy="512445"/>
            </a:xfrm>
            <a:custGeom>
              <a:avLst/>
              <a:gdLst/>
              <a:ahLst/>
              <a:cxnLst/>
              <a:rect l="l" t="t" r="r" b="b"/>
              <a:pathLst>
                <a:path w="7777480" h="512444">
                  <a:moveTo>
                    <a:pt x="0" y="85344"/>
                  </a:moveTo>
                  <a:lnTo>
                    <a:pt x="6707" y="52131"/>
                  </a:lnTo>
                  <a:lnTo>
                    <a:pt x="24998" y="25003"/>
                  </a:lnTo>
                  <a:lnTo>
                    <a:pt x="52126" y="6709"/>
                  </a:lnTo>
                  <a:lnTo>
                    <a:pt x="85344" y="0"/>
                  </a:lnTo>
                  <a:lnTo>
                    <a:pt x="7691628" y="0"/>
                  </a:lnTo>
                  <a:lnTo>
                    <a:pt x="7724840" y="6709"/>
                  </a:lnTo>
                  <a:lnTo>
                    <a:pt x="7751968" y="25003"/>
                  </a:lnTo>
                  <a:lnTo>
                    <a:pt x="7770262" y="52131"/>
                  </a:lnTo>
                  <a:lnTo>
                    <a:pt x="7776972" y="85344"/>
                  </a:lnTo>
                  <a:lnTo>
                    <a:pt x="7776972" y="426720"/>
                  </a:lnTo>
                  <a:lnTo>
                    <a:pt x="7770262" y="459932"/>
                  </a:lnTo>
                  <a:lnTo>
                    <a:pt x="7751968" y="487060"/>
                  </a:lnTo>
                  <a:lnTo>
                    <a:pt x="7724840" y="505354"/>
                  </a:lnTo>
                  <a:lnTo>
                    <a:pt x="7691628" y="512064"/>
                  </a:lnTo>
                  <a:lnTo>
                    <a:pt x="85344" y="512064"/>
                  </a:lnTo>
                  <a:lnTo>
                    <a:pt x="52126" y="505354"/>
                  </a:lnTo>
                  <a:lnTo>
                    <a:pt x="24998" y="487060"/>
                  </a:lnTo>
                  <a:lnTo>
                    <a:pt x="6707" y="459932"/>
                  </a:lnTo>
                  <a:lnTo>
                    <a:pt x="0" y="426720"/>
                  </a:lnTo>
                  <a:lnTo>
                    <a:pt x="0" y="8534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92251" y="3465576"/>
            <a:ext cx="8193405" cy="1190625"/>
            <a:chOff x="492251" y="3465576"/>
            <a:chExt cx="8193405" cy="1190625"/>
          </a:xfrm>
        </p:grpSpPr>
        <p:sp>
          <p:nvSpPr>
            <p:cNvPr id="13" name="object 13"/>
            <p:cNvSpPr/>
            <p:nvPr/>
          </p:nvSpPr>
          <p:spPr>
            <a:xfrm>
              <a:off x="505205" y="4037838"/>
              <a:ext cx="8167370" cy="605155"/>
            </a:xfrm>
            <a:custGeom>
              <a:avLst/>
              <a:gdLst/>
              <a:ahLst/>
              <a:cxnLst/>
              <a:rect l="l" t="t" r="r" b="b"/>
              <a:pathLst>
                <a:path w="8167370" h="605154">
                  <a:moveTo>
                    <a:pt x="0" y="605028"/>
                  </a:moveTo>
                  <a:lnTo>
                    <a:pt x="8167116" y="605028"/>
                  </a:lnTo>
                  <a:lnTo>
                    <a:pt x="8167116" y="0"/>
                  </a:lnTo>
                  <a:lnTo>
                    <a:pt x="0" y="0"/>
                  </a:lnTo>
                  <a:lnTo>
                    <a:pt x="0" y="605028"/>
                  </a:lnTo>
                  <a:close/>
                </a:path>
              </a:pathLst>
            </a:custGeom>
            <a:ln w="25908">
              <a:solidFill>
                <a:srgbClr val="BCB1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3825" y="3478530"/>
              <a:ext cx="7777480" cy="913130"/>
            </a:xfrm>
            <a:custGeom>
              <a:avLst/>
              <a:gdLst/>
              <a:ahLst/>
              <a:cxnLst/>
              <a:rect l="l" t="t" r="r" b="b"/>
              <a:pathLst>
                <a:path w="7777480" h="913129">
                  <a:moveTo>
                    <a:pt x="7624826" y="0"/>
                  </a:moveTo>
                  <a:lnTo>
                    <a:pt x="152146" y="0"/>
                  </a:lnTo>
                  <a:lnTo>
                    <a:pt x="104057" y="7752"/>
                  </a:lnTo>
                  <a:lnTo>
                    <a:pt x="62292" y="29342"/>
                  </a:lnTo>
                  <a:lnTo>
                    <a:pt x="29356" y="62270"/>
                  </a:lnTo>
                  <a:lnTo>
                    <a:pt x="7756" y="104038"/>
                  </a:lnTo>
                  <a:lnTo>
                    <a:pt x="0" y="152146"/>
                  </a:lnTo>
                  <a:lnTo>
                    <a:pt x="0" y="760730"/>
                  </a:lnTo>
                  <a:lnTo>
                    <a:pt x="7756" y="808837"/>
                  </a:lnTo>
                  <a:lnTo>
                    <a:pt x="29356" y="850605"/>
                  </a:lnTo>
                  <a:lnTo>
                    <a:pt x="62292" y="883533"/>
                  </a:lnTo>
                  <a:lnTo>
                    <a:pt x="104057" y="905123"/>
                  </a:lnTo>
                  <a:lnTo>
                    <a:pt x="152146" y="912876"/>
                  </a:lnTo>
                  <a:lnTo>
                    <a:pt x="7624826" y="912876"/>
                  </a:lnTo>
                  <a:lnTo>
                    <a:pt x="7672933" y="905123"/>
                  </a:lnTo>
                  <a:lnTo>
                    <a:pt x="7714701" y="883533"/>
                  </a:lnTo>
                  <a:lnTo>
                    <a:pt x="7747629" y="850605"/>
                  </a:lnTo>
                  <a:lnTo>
                    <a:pt x="7769219" y="808837"/>
                  </a:lnTo>
                  <a:lnTo>
                    <a:pt x="7776972" y="760730"/>
                  </a:lnTo>
                  <a:lnTo>
                    <a:pt x="7776972" y="152146"/>
                  </a:lnTo>
                  <a:lnTo>
                    <a:pt x="7769219" y="104038"/>
                  </a:lnTo>
                  <a:lnTo>
                    <a:pt x="7747629" y="62270"/>
                  </a:lnTo>
                  <a:lnTo>
                    <a:pt x="7714701" y="29342"/>
                  </a:lnTo>
                  <a:lnTo>
                    <a:pt x="7672933" y="7752"/>
                  </a:lnTo>
                  <a:lnTo>
                    <a:pt x="7624826" y="0"/>
                  </a:lnTo>
                  <a:close/>
                </a:path>
              </a:pathLst>
            </a:custGeom>
            <a:solidFill>
              <a:srgbClr val="BCB1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3825" y="3478530"/>
              <a:ext cx="7777480" cy="913130"/>
            </a:xfrm>
            <a:custGeom>
              <a:avLst/>
              <a:gdLst/>
              <a:ahLst/>
              <a:cxnLst/>
              <a:rect l="l" t="t" r="r" b="b"/>
              <a:pathLst>
                <a:path w="7777480" h="913129">
                  <a:moveTo>
                    <a:pt x="0" y="152146"/>
                  </a:moveTo>
                  <a:lnTo>
                    <a:pt x="7756" y="104038"/>
                  </a:lnTo>
                  <a:lnTo>
                    <a:pt x="29356" y="62270"/>
                  </a:lnTo>
                  <a:lnTo>
                    <a:pt x="62292" y="29342"/>
                  </a:lnTo>
                  <a:lnTo>
                    <a:pt x="104057" y="7752"/>
                  </a:lnTo>
                  <a:lnTo>
                    <a:pt x="152146" y="0"/>
                  </a:lnTo>
                  <a:lnTo>
                    <a:pt x="7624826" y="0"/>
                  </a:lnTo>
                  <a:lnTo>
                    <a:pt x="7672933" y="7752"/>
                  </a:lnTo>
                  <a:lnTo>
                    <a:pt x="7714701" y="29342"/>
                  </a:lnTo>
                  <a:lnTo>
                    <a:pt x="7747629" y="62270"/>
                  </a:lnTo>
                  <a:lnTo>
                    <a:pt x="7769219" y="104038"/>
                  </a:lnTo>
                  <a:lnTo>
                    <a:pt x="7776972" y="152146"/>
                  </a:lnTo>
                  <a:lnTo>
                    <a:pt x="7776972" y="760730"/>
                  </a:lnTo>
                  <a:lnTo>
                    <a:pt x="7769219" y="808837"/>
                  </a:lnTo>
                  <a:lnTo>
                    <a:pt x="7747629" y="850605"/>
                  </a:lnTo>
                  <a:lnTo>
                    <a:pt x="7714701" y="883533"/>
                  </a:lnTo>
                  <a:lnTo>
                    <a:pt x="7672933" y="905123"/>
                  </a:lnTo>
                  <a:lnTo>
                    <a:pt x="7624826" y="912876"/>
                  </a:lnTo>
                  <a:lnTo>
                    <a:pt x="152146" y="912876"/>
                  </a:lnTo>
                  <a:lnTo>
                    <a:pt x="104057" y="905123"/>
                  </a:lnTo>
                  <a:lnTo>
                    <a:pt x="62292" y="883533"/>
                  </a:lnTo>
                  <a:lnTo>
                    <a:pt x="29356" y="850605"/>
                  </a:lnTo>
                  <a:lnTo>
                    <a:pt x="7756" y="808837"/>
                  </a:lnTo>
                  <a:lnTo>
                    <a:pt x="0" y="760730"/>
                  </a:lnTo>
                  <a:lnTo>
                    <a:pt x="0" y="15214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2070" y="1676780"/>
            <a:ext cx="7270750" cy="25933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26034">
              <a:lnSpc>
                <a:spcPts val="1750"/>
              </a:lnSpc>
              <a:spcBef>
                <a:spcPts val="295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parameters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passed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types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parameters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order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which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parameters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written.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libri"/>
              <a:cs typeface="Calibri"/>
            </a:endParaRPr>
          </a:p>
          <a:p>
            <a:pPr marL="12700" marR="5080">
              <a:lnSpc>
                <a:spcPts val="1750"/>
              </a:lnSpc>
            </a:pPr>
            <a:r>
              <a:rPr sz="1600" spc="-5" dirty="0">
                <a:latin typeface="Calibri"/>
                <a:cs typeface="Calibri"/>
              </a:rPr>
              <a:t>While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declaring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signature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written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parentheses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next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method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alibri"/>
              <a:cs typeface="Calibri"/>
            </a:endParaRPr>
          </a:p>
          <a:p>
            <a:pPr marL="31750" marR="231775" algn="just">
              <a:lnSpc>
                <a:spcPct val="91600"/>
              </a:lnSpc>
            </a:pPr>
            <a:r>
              <a:rPr sz="1600" spc="-5" dirty="0">
                <a:latin typeface="Calibri"/>
                <a:cs typeface="Calibri"/>
              </a:rPr>
              <a:t>No class is allowed </a:t>
            </a:r>
            <a:r>
              <a:rPr sz="1600" spc="-10" dirty="0">
                <a:latin typeface="Calibri"/>
                <a:cs typeface="Calibri"/>
              </a:rPr>
              <a:t>to contain two methods </a:t>
            </a:r>
            <a:r>
              <a:rPr sz="1600" dirty="0">
                <a:latin typeface="Calibri"/>
                <a:cs typeface="Calibri"/>
              </a:rPr>
              <a:t>with </a:t>
            </a:r>
            <a:r>
              <a:rPr sz="1600" spc="-5" dirty="0">
                <a:latin typeface="Calibri"/>
                <a:cs typeface="Calibri"/>
              </a:rPr>
              <a:t>the same name and same </a:t>
            </a:r>
            <a:r>
              <a:rPr sz="1600" spc="-10" dirty="0">
                <a:latin typeface="Calibri"/>
                <a:cs typeface="Calibri"/>
              </a:rPr>
              <a:t>signature,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but </a:t>
            </a:r>
            <a:r>
              <a:rPr sz="1600" spc="-5" dirty="0">
                <a:latin typeface="Calibri"/>
                <a:cs typeface="Calibri"/>
              </a:rPr>
              <a:t>it is possible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a class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15" dirty="0">
                <a:latin typeface="Calibri"/>
                <a:cs typeface="Calibri"/>
              </a:rPr>
              <a:t>have </a:t>
            </a:r>
            <a:r>
              <a:rPr sz="1600" spc="-10" dirty="0">
                <a:latin typeface="Calibri"/>
                <a:cs typeface="Calibri"/>
              </a:rPr>
              <a:t>two methods having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same </a:t>
            </a:r>
            <a:r>
              <a:rPr sz="1600" spc="-5" dirty="0">
                <a:latin typeface="Calibri"/>
                <a:cs typeface="Calibri"/>
              </a:rPr>
              <a:t>name </a:t>
            </a:r>
            <a:r>
              <a:rPr sz="1600" spc="-10" dirty="0">
                <a:latin typeface="Calibri"/>
                <a:cs typeface="Calibri"/>
              </a:rPr>
              <a:t>but </a:t>
            </a:r>
            <a:r>
              <a:rPr sz="1600" spc="-15" dirty="0">
                <a:latin typeface="Calibri"/>
                <a:cs typeface="Calibri"/>
              </a:rPr>
              <a:t>different </a:t>
            </a:r>
            <a:r>
              <a:rPr sz="1600" spc="-10" dirty="0">
                <a:latin typeface="Calibri"/>
                <a:cs typeface="Calibri"/>
              </a:rPr>
              <a:t> signatures.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92251" y="4806981"/>
          <a:ext cx="8166100" cy="924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/>
                <a:gridCol w="7777480"/>
              </a:tblGrid>
              <a:tr h="318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concept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declaring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one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same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but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9BBA58"/>
                      </a:solidFill>
                      <a:prstDash val="solid"/>
                    </a:lnB>
                  </a:tcPr>
                </a:tc>
              </a:tr>
              <a:tr h="320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BBA58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9BBA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655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signatures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called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method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overloading.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9BBA58"/>
                      </a:solidFill>
                      <a:prstDash val="solid"/>
                    </a:lnT>
                  </a:tcPr>
                </a:tc>
              </a:tr>
              <a:tr h="28451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BBA58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893825" y="4772405"/>
            <a:ext cx="7777480" cy="708660"/>
          </a:xfrm>
          <a:custGeom>
            <a:avLst/>
            <a:gdLst/>
            <a:ahLst/>
            <a:cxnLst/>
            <a:rect l="l" t="t" r="r" b="b"/>
            <a:pathLst>
              <a:path w="7777480" h="708660">
                <a:moveTo>
                  <a:pt x="7658861" y="0"/>
                </a:moveTo>
                <a:lnTo>
                  <a:pt x="118110" y="0"/>
                </a:lnTo>
                <a:lnTo>
                  <a:pt x="72137" y="9274"/>
                </a:lnTo>
                <a:lnTo>
                  <a:pt x="34594" y="34575"/>
                </a:lnTo>
                <a:lnTo>
                  <a:pt x="9282" y="72116"/>
                </a:lnTo>
                <a:lnTo>
                  <a:pt x="0" y="118110"/>
                </a:lnTo>
                <a:lnTo>
                  <a:pt x="0" y="590550"/>
                </a:lnTo>
                <a:lnTo>
                  <a:pt x="9282" y="636543"/>
                </a:lnTo>
                <a:lnTo>
                  <a:pt x="34594" y="674084"/>
                </a:lnTo>
                <a:lnTo>
                  <a:pt x="72137" y="699385"/>
                </a:lnTo>
                <a:lnTo>
                  <a:pt x="118110" y="708660"/>
                </a:lnTo>
                <a:lnTo>
                  <a:pt x="7658861" y="708660"/>
                </a:lnTo>
                <a:lnTo>
                  <a:pt x="7704855" y="699385"/>
                </a:lnTo>
                <a:lnTo>
                  <a:pt x="7742396" y="674084"/>
                </a:lnTo>
                <a:lnTo>
                  <a:pt x="7767697" y="636543"/>
                </a:lnTo>
                <a:lnTo>
                  <a:pt x="7776972" y="590550"/>
                </a:lnTo>
                <a:lnTo>
                  <a:pt x="7776972" y="118110"/>
                </a:lnTo>
                <a:lnTo>
                  <a:pt x="7767697" y="72116"/>
                </a:lnTo>
                <a:lnTo>
                  <a:pt x="7742396" y="34575"/>
                </a:lnTo>
                <a:lnTo>
                  <a:pt x="7704855" y="9274"/>
                </a:lnTo>
                <a:lnTo>
                  <a:pt x="7658861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5113" y="287528"/>
            <a:ext cx="39712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</a:t>
            </a:r>
            <a:r>
              <a:rPr spc="-20" dirty="0"/>
              <a:t> </a:t>
            </a:r>
            <a:r>
              <a:rPr spc="-10" dirty="0"/>
              <a:t>Overloading</a:t>
            </a:r>
            <a:r>
              <a:rPr spc="10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5" dirty="0"/>
              <a:t>C#</a:t>
            </a:r>
            <a:r>
              <a:rPr spc="-10" dirty="0"/>
              <a:t> </a:t>
            </a:r>
            <a:r>
              <a:rPr dirty="0"/>
              <a:t>2-3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8305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 figure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displays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concept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overloading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676400"/>
            <a:ext cx="7086600" cy="441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5113" y="287528"/>
            <a:ext cx="39712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</a:t>
            </a:r>
            <a:r>
              <a:rPr spc="-20" dirty="0"/>
              <a:t> </a:t>
            </a:r>
            <a:r>
              <a:rPr spc="-10" dirty="0"/>
              <a:t>Overloading</a:t>
            </a:r>
            <a:r>
              <a:rPr spc="10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5" dirty="0"/>
              <a:t>C#</a:t>
            </a:r>
            <a:r>
              <a:rPr spc="-10" dirty="0"/>
              <a:t> </a:t>
            </a:r>
            <a:r>
              <a:rPr dirty="0"/>
              <a:t>3-3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4903"/>
            <a:ext cx="8285480" cy="626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6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overloads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Square()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calculate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square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360"/>
              </a:lnSpc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ourier New"/>
                <a:cs typeface="Courier New"/>
              </a:rPr>
              <a:t>floa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607781"/>
            <a:ext cx="8364855" cy="13017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9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code: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  <a:tabLst>
                <a:tab pos="756285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25" dirty="0">
                <a:latin typeface="Calibri"/>
                <a:cs typeface="Calibri"/>
              </a:rPr>
              <a:t>Two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dirty="0">
                <a:latin typeface="Calibri"/>
                <a:cs typeface="Calibri"/>
              </a:rPr>
              <a:t> same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name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different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parameters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declared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class.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6285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two </a:t>
            </a:r>
            <a:r>
              <a:rPr sz="1400" b="1" spc="-5" dirty="0">
                <a:latin typeface="Courier New"/>
                <a:cs typeface="Courier New"/>
              </a:rPr>
              <a:t>Square()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alibri"/>
                <a:cs typeface="Calibri"/>
              </a:rPr>
              <a:t>methods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take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parameters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alibri"/>
                <a:cs typeface="Calibri"/>
              </a:rPr>
              <a:t>type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float</a:t>
            </a:r>
            <a:r>
              <a:rPr sz="1400" spc="-5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alibri"/>
                <a:cs typeface="Calibri"/>
              </a:rPr>
              <a:t>type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respectively.</a:t>
            </a:r>
            <a:endParaRPr sz="1400">
              <a:latin typeface="Calibri"/>
              <a:cs typeface="Calibri"/>
            </a:endParaRPr>
          </a:p>
          <a:p>
            <a:pPr marL="756285" marR="5080" indent="-287020">
              <a:lnSpc>
                <a:spcPct val="102899"/>
              </a:lnSpc>
              <a:spcBef>
                <a:spcPts val="285"/>
              </a:spcBef>
              <a:tabLst>
                <a:tab pos="756285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dirty="0">
                <a:latin typeface="Calibri"/>
                <a:cs typeface="Calibri"/>
              </a:rPr>
              <a:t>Within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Main() </a:t>
            </a:r>
            <a:r>
              <a:rPr sz="1400" spc="-5" dirty="0">
                <a:latin typeface="Calibri"/>
                <a:cs typeface="Calibri"/>
              </a:rPr>
              <a:t>method,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depending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 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type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value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passed,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appropriate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invoked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square</a:t>
            </a:r>
            <a:r>
              <a:rPr sz="1400" dirty="0">
                <a:latin typeface="Calibri"/>
                <a:cs typeface="Calibri"/>
              </a:rPr>
              <a:t> 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displayed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console </a:t>
            </a:r>
            <a:r>
              <a:rPr sz="1400" spc="-15" dirty="0">
                <a:latin typeface="Calibri"/>
                <a:cs typeface="Calibri"/>
              </a:rPr>
              <a:t>window.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3682" y="5895518"/>
            <a:ext cx="2815590" cy="5537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400" spc="-5" dirty="0">
                <a:latin typeface="Courier New"/>
                <a:cs typeface="Courier New"/>
              </a:rPr>
              <a:t>Square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of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integer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value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25</a:t>
            </a:r>
            <a:endParaRPr sz="1400">
              <a:latin typeface="Courier New"/>
              <a:cs typeface="Courier New"/>
            </a:endParaRPr>
          </a:p>
          <a:p>
            <a:pPr marL="35560">
              <a:lnSpc>
                <a:spcPct val="100000"/>
              </a:lnSpc>
              <a:spcBef>
                <a:spcPts val="395"/>
              </a:spcBef>
            </a:pPr>
            <a:r>
              <a:rPr sz="1400" spc="-5" dirty="0">
                <a:latin typeface="Courier New"/>
                <a:cs typeface="Courier New"/>
              </a:rPr>
              <a:t>Square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of</a:t>
            </a:r>
            <a:r>
              <a:rPr sz="1400" spc="-10" dirty="0">
                <a:latin typeface="Courier New"/>
                <a:cs typeface="Courier New"/>
              </a:rPr>
              <a:t> float </a:t>
            </a:r>
            <a:r>
              <a:rPr sz="1400" spc="-5" dirty="0">
                <a:latin typeface="Courier New"/>
                <a:cs typeface="Courier New"/>
              </a:rPr>
              <a:t>value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6.25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9704" y="1975104"/>
            <a:ext cx="7251700" cy="2755900"/>
            <a:chOff x="679704" y="1975104"/>
            <a:chExt cx="7251700" cy="2755900"/>
          </a:xfrm>
        </p:grpSpPr>
        <p:sp>
          <p:nvSpPr>
            <p:cNvPr id="7" name="object 7"/>
            <p:cNvSpPr/>
            <p:nvPr/>
          </p:nvSpPr>
          <p:spPr>
            <a:xfrm>
              <a:off x="685800" y="1981200"/>
              <a:ext cx="7239000" cy="2743200"/>
            </a:xfrm>
            <a:custGeom>
              <a:avLst/>
              <a:gdLst/>
              <a:ahLst/>
              <a:cxnLst/>
              <a:rect l="l" t="t" r="r" b="b"/>
              <a:pathLst>
                <a:path w="7239000" h="2743200">
                  <a:moveTo>
                    <a:pt x="72390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7239000" y="27432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800" y="1981200"/>
              <a:ext cx="7239000" cy="2743200"/>
            </a:xfrm>
            <a:custGeom>
              <a:avLst/>
              <a:gdLst/>
              <a:ahLst/>
              <a:cxnLst/>
              <a:rect l="l" t="t" r="r" b="b"/>
              <a:pathLst>
                <a:path w="7239000" h="2743200">
                  <a:moveTo>
                    <a:pt x="0" y="2743200"/>
                  </a:moveTo>
                  <a:lnTo>
                    <a:pt x="7239000" y="27432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2743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67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900" spc="-5" dirty="0"/>
              <a:t>using</a:t>
            </a:r>
            <a:r>
              <a:rPr sz="900" spc="-60" dirty="0"/>
              <a:t> </a:t>
            </a:r>
            <a:r>
              <a:rPr sz="900" spc="-10" dirty="0"/>
              <a:t>System;</a:t>
            </a:r>
            <a:endParaRPr sz="900"/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spc="-10" dirty="0"/>
              <a:t>classMethodOverloadExample</a:t>
            </a:r>
            <a:endParaRPr sz="900"/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dirty="0"/>
              <a:t>{</a:t>
            </a:r>
            <a:endParaRPr sz="900"/>
          </a:p>
          <a:p>
            <a:pPr marL="91440">
              <a:lnSpc>
                <a:spcPct val="100000"/>
              </a:lnSpc>
              <a:spcBef>
                <a:spcPts val="219"/>
              </a:spcBef>
            </a:pPr>
            <a:r>
              <a:rPr sz="900" spc="-5" dirty="0"/>
              <a:t>static</a:t>
            </a:r>
            <a:r>
              <a:rPr sz="900" spc="-25" dirty="0"/>
              <a:t> </a:t>
            </a:r>
            <a:r>
              <a:rPr sz="900" spc="-5" dirty="0"/>
              <a:t>void</a:t>
            </a:r>
            <a:r>
              <a:rPr sz="900" spc="-25" dirty="0"/>
              <a:t> </a:t>
            </a:r>
            <a:r>
              <a:rPr sz="900" spc="-10" dirty="0"/>
              <a:t>Main(string[]</a:t>
            </a:r>
            <a:r>
              <a:rPr sz="900" spc="-15" dirty="0"/>
              <a:t> </a:t>
            </a:r>
            <a:r>
              <a:rPr sz="900" spc="-10" dirty="0"/>
              <a:t>args)</a:t>
            </a:r>
            <a:endParaRPr sz="900"/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dirty="0"/>
              <a:t>{</a:t>
            </a:r>
            <a:endParaRPr sz="900"/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spc="-10" dirty="0"/>
              <a:t>Console.WriteLine(“Square</a:t>
            </a:r>
            <a:r>
              <a:rPr sz="900" spc="5" dirty="0"/>
              <a:t> </a:t>
            </a:r>
            <a:r>
              <a:rPr sz="900" spc="-5" dirty="0"/>
              <a:t>of </a:t>
            </a:r>
            <a:r>
              <a:rPr sz="900" spc="-10" dirty="0"/>
              <a:t>integer</a:t>
            </a:r>
            <a:r>
              <a:rPr sz="900" spc="5" dirty="0"/>
              <a:t> </a:t>
            </a:r>
            <a:r>
              <a:rPr sz="900" spc="-10" dirty="0"/>
              <a:t>value</a:t>
            </a:r>
            <a:r>
              <a:rPr sz="900" spc="-5" dirty="0"/>
              <a:t> </a:t>
            </a:r>
            <a:r>
              <a:rPr sz="900" dirty="0"/>
              <a:t>“</a:t>
            </a:r>
            <a:r>
              <a:rPr sz="900" spc="-5" dirty="0"/>
              <a:t> </a:t>
            </a:r>
            <a:r>
              <a:rPr sz="900" dirty="0"/>
              <a:t>+</a:t>
            </a:r>
            <a:r>
              <a:rPr sz="900" spc="5" dirty="0"/>
              <a:t> </a:t>
            </a:r>
            <a:r>
              <a:rPr sz="900" spc="-10" dirty="0"/>
              <a:t>Square(5));</a:t>
            </a:r>
            <a:endParaRPr sz="900"/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spc="-10" dirty="0"/>
              <a:t>Console.WriteLine(“Square</a:t>
            </a:r>
            <a:r>
              <a:rPr sz="900" spc="-5" dirty="0"/>
              <a:t> of</a:t>
            </a:r>
            <a:r>
              <a:rPr sz="900" spc="-10" dirty="0"/>
              <a:t> </a:t>
            </a:r>
            <a:r>
              <a:rPr sz="900" spc="-5" dirty="0"/>
              <a:t>float</a:t>
            </a:r>
            <a:r>
              <a:rPr sz="900" dirty="0"/>
              <a:t> </a:t>
            </a:r>
            <a:r>
              <a:rPr sz="900" spc="-5" dirty="0"/>
              <a:t>value</a:t>
            </a:r>
            <a:r>
              <a:rPr sz="900" dirty="0"/>
              <a:t> “</a:t>
            </a:r>
            <a:r>
              <a:rPr sz="900" spc="-10" dirty="0"/>
              <a:t> </a:t>
            </a:r>
            <a:r>
              <a:rPr sz="900" dirty="0"/>
              <a:t>+</a:t>
            </a:r>
            <a:r>
              <a:rPr sz="900" spc="-10" dirty="0"/>
              <a:t> </a:t>
            </a:r>
            <a:r>
              <a:rPr sz="900" spc="-5" dirty="0"/>
              <a:t>Square(2.5F));</a:t>
            </a:r>
            <a:endParaRPr sz="900"/>
          </a:p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900" dirty="0"/>
              <a:t>}</a:t>
            </a:r>
            <a:endParaRPr sz="900"/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spc="-10" dirty="0"/>
              <a:t>staticint</a:t>
            </a:r>
            <a:r>
              <a:rPr sz="900" spc="-25" dirty="0"/>
              <a:t> </a:t>
            </a:r>
            <a:r>
              <a:rPr sz="900" spc="-10" dirty="0"/>
              <a:t>Square(intnum)</a:t>
            </a:r>
            <a:endParaRPr sz="900"/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dirty="0"/>
              <a:t>{</a:t>
            </a:r>
            <a:endParaRPr sz="900"/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spc="-10" dirty="0"/>
              <a:t>returnnum</a:t>
            </a:r>
            <a:r>
              <a:rPr sz="900" spc="-30" dirty="0"/>
              <a:t> </a:t>
            </a:r>
            <a:r>
              <a:rPr sz="900" dirty="0"/>
              <a:t>*</a:t>
            </a:r>
            <a:r>
              <a:rPr sz="900" spc="-40" dirty="0"/>
              <a:t> </a:t>
            </a:r>
            <a:r>
              <a:rPr sz="900" spc="-5" dirty="0"/>
              <a:t>num;</a:t>
            </a:r>
            <a:endParaRPr sz="900"/>
          </a:p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900" dirty="0"/>
              <a:t>}</a:t>
            </a:r>
            <a:endParaRPr sz="900"/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spc="-5" dirty="0"/>
              <a:t>static</a:t>
            </a:r>
            <a:r>
              <a:rPr sz="900" spc="-25" dirty="0"/>
              <a:t> </a:t>
            </a:r>
            <a:r>
              <a:rPr sz="900" spc="-10" dirty="0"/>
              <a:t>float Square(float</a:t>
            </a:r>
            <a:r>
              <a:rPr sz="900" spc="-15" dirty="0"/>
              <a:t> </a:t>
            </a:r>
            <a:r>
              <a:rPr sz="900" spc="-10" dirty="0"/>
              <a:t>num)</a:t>
            </a:r>
            <a:endParaRPr sz="900"/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dirty="0"/>
              <a:t>{</a:t>
            </a:r>
            <a:endParaRPr sz="900"/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spc="-5" dirty="0"/>
              <a:t>returnnum</a:t>
            </a:r>
            <a:r>
              <a:rPr sz="900" spc="-40" dirty="0"/>
              <a:t> </a:t>
            </a:r>
            <a:r>
              <a:rPr sz="900" dirty="0"/>
              <a:t>*</a:t>
            </a:r>
            <a:r>
              <a:rPr sz="900" spc="-45" dirty="0"/>
              <a:t> </a:t>
            </a:r>
            <a:r>
              <a:rPr sz="900" spc="-5" dirty="0"/>
              <a:t>num;</a:t>
            </a:r>
            <a:endParaRPr sz="900"/>
          </a:p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900" dirty="0"/>
              <a:t>}</a:t>
            </a:r>
            <a:endParaRPr sz="900"/>
          </a:p>
          <a:p>
            <a:pPr marL="91440">
              <a:lnSpc>
                <a:spcPts val="840"/>
              </a:lnSpc>
              <a:spcBef>
                <a:spcPts val="215"/>
              </a:spcBef>
            </a:pPr>
            <a:r>
              <a:rPr sz="900" dirty="0"/>
              <a:t>}</a:t>
            </a:r>
            <a:endParaRPr sz="9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85800" y="150876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6001511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2396" y="287528"/>
            <a:ext cx="360235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Guidelines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Restrictions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75380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Guidelines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followed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5" dirty="0">
                <a:latin typeface="Calibri"/>
                <a:cs typeface="Calibri"/>
              </a:rPr>
              <a:t>overloading methods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program, to </a:t>
            </a:r>
            <a:r>
              <a:rPr sz="2400" spc="-10" dirty="0">
                <a:latin typeface="Calibri"/>
                <a:cs typeface="Calibri"/>
              </a:rPr>
              <a:t>ensure 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overloaded </a:t>
            </a:r>
            <a:r>
              <a:rPr sz="2400" dirty="0">
                <a:latin typeface="Calibri"/>
                <a:cs typeface="Calibri"/>
              </a:rPr>
              <a:t>methods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accurately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follows: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1144" y="2263076"/>
            <a:ext cx="8034655" cy="843280"/>
            <a:chOff x="521144" y="2263076"/>
            <a:chExt cx="8034655" cy="843280"/>
          </a:xfrm>
        </p:grpSpPr>
        <p:sp>
          <p:nvSpPr>
            <p:cNvPr id="5" name="object 5"/>
            <p:cNvSpPr/>
            <p:nvPr/>
          </p:nvSpPr>
          <p:spPr>
            <a:xfrm>
              <a:off x="534161" y="2865882"/>
              <a:ext cx="8008620" cy="227329"/>
            </a:xfrm>
            <a:custGeom>
              <a:avLst/>
              <a:gdLst/>
              <a:ahLst/>
              <a:cxnLst/>
              <a:rect l="l" t="t" r="r" b="b"/>
              <a:pathLst>
                <a:path w="8008620" h="227330">
                  <a:moveTo>
                    <a:pt x="0" y="227075"/>
                  </a:moveTo>
                  <a:lnTo>
                    <a:pt x="8008620" y="227075"/>
                  </a:lnTo>
                  <a:lnTo>
                    <a:pt x="8008620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5161" y="2276094"/>
              <a:ext cx="7625080" cy="722630"/>
            </a:xfrm>
            <a:custGeom>
              <a:avLst/>
              <a:gdLst/>
              <a:ahLst/>
              <a:cxnLst/>
              <a:rect l="l" t="t" r="r" b="b"/>
              <a:pathLst>
                <a:path w="7625080" h="722630">
                  <a:moveTo>
                    <a:pt x="7504176" y="0"/>
                  </a:moveTo>
                  <a:lnTo>
                    <a:pt x="120396" y="0"/>
                  </a:lnTo>
                  <a:lnTo>
                    <a:pt x="73530" y="9453"/>
                  </a:lnTo>
                  <a:lnTo>
                    <a:pt x="35261" y="35242"/>
                  </a:lnTo>
                  <a:lnTo>
                    <a:pt x="9460" y="73509"/>
                  </a:lnTo>
                  <a:lnTo>
                    <a:pt x="0" y="120396"/>
                  </a:lnTo>
                  <a:lnTo>
                    <a:pt x="0" y="601980"/>
                  </a:lnTo>
                  <a:lnTo>
                    <a:pt x="9460" y="648866"/>
                  </a:lnTo>
                  <a:lnTo>
                    <a:pt x="35261" y="687133"/>
                  </a:lnTo>
                  <a:lnTo>
                    <a:pt x="73530" y="712922"/>
                  </a:lnTo>
                  <a:lnTo>
                    <a:pt x="120396" y="722376"/>
                  </a:lnTo>
                  <a:lnTo>
                    <a:pt x="7504176" y="722376"/>
                  </a:lnTo>
                  <a:lnTo>
                    <a:pt x="7551062" y="712922"/>
                  </a:lnTo>
                  <a:lnTo>
                    <a:pt x="7589329" y="687133"/>
                  </a:lnTo>
                  <a:lnTo>
                    <a:pt x="7615118" y="648866"/>
                  </a:lnTo>
                  <a:lnTo>
                    <a:pt x="7624572" y="601980"/>
                  </a:lnTo>
                  <a:lnTo>
                    <a:pt x="7624572" y="120396"/>
                  </a:lnTo>
                  <a:lnTo>
                    <a:pt x="7615118" y="73509"/>
                  </a:lnTo>
                  <a:lnTo>
                    <a:pt x="7589329" y="35242"/>
                  </a:lnTo>
                  <a:lnTo>
                    <a:pt x="7551062" y="9453"/>
                  </a:lnTo>
                  <a:lnTo>
                    <a:pt x="750417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5161" y="2276094"/>
              <a:ext cx="7625080" cy="722630"/>
            </a:xfrm>
            <a:custGeom>
              <a:avLst/>
              <a:gdLst/>
              <a:ahLst/>
              <a:cxnLst/>
              <a:rect l="l" t="t" r="r" b="b"/>
              <a:pathLst>
                <a:path w="7625080" h="722630">
                  <a:moveTo>
                    <a:pt x="0" y="120396"/>
                  </a:moveTo>
                  <a:lnTo>
                    <a:pt x="9460" y="73509"/>
                  </a:lnTo>
                  <a:lnTo>
                    <a:pt x="35261" y="35242"/>
                  </a:lnTo>
                  <a:lnTo>
                    <a:pt x="73530" y="9453"/>
                  </a:lnTo>
                  <a:lnTo>
                    <a:pt x="120396" y="0"/>
                  </a:lnTo>
                  <a:lnTo>
                    <a:pt x="7504176" y="0"/>
                  </a:lnTo>
                  <a:lnTo>
                    <a:pt x="7551062" y="9453"/>
                  </a:lnTo>
                  <a:lnTo>
                    <a:pt x="7589329" y="35242"/>
                  </a:lnTo>
                  <a:lnTo>
                    <a:pt x="7615118" y="73509"/>
                  </a:lnTo>
                  <a:lnTo>
                    <a:pt x="7624572" y="120396"/>
                  </a:lnTo>
                  <a:lnTo>
                    <a:pt x="7624572" y="601980"/>
                  </a:lnTo>
                  <a:lnTo>
                    <a:pt x="7615118" y="648866"/>
                  </a:lnTo>
                  <a:lnTo>
                    <a:pt x="7589329" y="687133"/>
                  </a:lnTo>
                  <a:lnTo>
                    <a:pt x="7551062" y="712922"/>
                  </a:lnTo>
                  <a:lnTo>
                    <a:pt x="7504176" y="722376"/>
                  </a:lnTo>
                  <a:lnTo>
                    <a:pt x="120396" y="722376"/>
                  </a:lnTo>
                  <a:lnTo>
                    <a:pt x="73530" y="712922"/>
                  </a:lnTo>
                  <a:lnTo>
                    <a:pt x="35261" y="687133"/>
                  </a:lnTo>
                  <a:lnTo>
                    <a:pt x="9460" y="648866"/>
                  </a:lnTo>
                  <a:lnTo>
                    <a:pt x="0" y="601980"/>
                  </a:lnTo>
                  <a:lnTo>
                    <a:pt x="0" y="1203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48892" y="2496057"/>
            <a:ext cx="44888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methods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be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overloaded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same task.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1208" y="3127248"/>
            <a:ext cx="8034655" cy="2425065"/>
            <a:chOff x="521208" y="3127248"/>
            <a:chExt cx="8034655" cy="2425065"/>
          </a:xfrm>
        </p:grpSpPr>
        <p:sp>
          <p:nvSpPr>
            <p:cNvPr id="10" name="object 10"/>
            <p:cNvSpPr/>
            <p:nvPr/>
          </p:nvSpPr>
          <p:spPr>
            <a:xfrm>
              <a:off x="534162" y="3632454"/>
              <a:ext cx="8008620" cy="227329"/>
            </a:xfrm>
            <a:custGeom>
              <a:avLst/>
              <a:gdLst/>
              <a:ahLst/>
              <a:cxnLst/>
              <a:rect l="l" t="t" r="r" b="b"/>
              <a:pathLst>
                <a:path w="8008620" h="227329">
                  <a:moveTo>
                    <a:pt x="0" y="227076"/>
                  </a:moveTo>
                  <a:lnTo>
                    <a:pt x="8008620" y="227076"/>
                  </a:lnTo>
                  <a:lnTo>
                    <a:pt x="8008620" y="0"/>
                  </a:lnTo>
                  <a:lnTo>
                    <a:pt x="0" y="0"/>
                  </a:lnTo>
                  <a:lnTo>
                    <a:pt x="0" y="227076"/>
                  </a:lnTo>
                  <a:close/>
                </a:path>
              </a:pathLst>
            </a:custGeom>
            <a:ln w="25908">
              <a:solidFill>
                <a:srgbClr val="BD83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162" y="3140202"/>
              <a:ext cx="7625080" cy="624840"/>
            </a:xfrm>
            <a:custGeom>
              <a:avLst/>
              <a:gdLst/>
              <a:ahLst/>
              <a:cxnLst/>
              <a:rect l="l" t="t" r="r" b="b"/>
              <a:pathLst>
                <a:path w="7625080" h="624839">
                  <a:moveTo>
                    <a:pt x="7520432" y="0"/>
                  </a:moveTo>
                  <a:lnTo>
                    <a:pt x="104139" y="0"/>
                  </a:lnTo>
                  <a:lnTo>
                    <a:pt x="63602" y="8181"/>
                  </a:lnTo>
                  <a:lnTo>
                    <a:pt x="30500" y="30495"/>
                  </a:lnTo>
                  <a:lnTo>
                    <a:pt x="8183" y="63597"/>
                  </a:lnTo>
                  <a:lnTo>
                    <a:pt x="0" y="104139"/>
                  </a:lnTo>
                  <a:lnTo>
                    <a:pt x="0" y="520699"/>
                  </a:lnTo>
                  <a:lnTo>
                    <a:pt x="8183" y="561242"/>
                  </a:lnTo>
                  <a:lnTo>
                    <a:pt x="30500" y="594344"/>
                  </a:lnTo>
                  <a:lnTo>
                    <a:pt x="63602" y="616658"/>
                  </a:lnTo>
                  <a:lnTo>
                    <a:pt x="104139" y="624839"/>
                  </a:lnTo>
                  <a:lnTo>
                    <a:pt x="7520432" y="624839"/>
                  </a:lnTo>
                  <a:lnTo>
                    <a:pt x="7560974" y="616658"/>
                  </a:lnTo>
                  <a:lnTo>
                    <a:pt x="7594076" y="594344"/>
                  </a:lnTo>
                  <a:lnTo>
                    <a:pt x="7616390" y="561242"/>
                  </a:lnTo>
                  <a:lnTo>
                    <a:pt x="7624572" y="520699"/>
                  </a:lnTo>
                  <a:lnTo>
                    <a:pt x="7624572" y="104139"/>
                  </a:lnTo>
                  <a:lnTo>
                    <a:pt x="7616390" y="63597"/>
                  </a:lnTo>
                  <a:lnTo>
                    <a:pt x="7594076" y="30495"/>
                  </a:lnTo>
                  <a:lnTo>
                    <a:pt x="7560974" y="8181"/>
                  </a:lnTo>
                  <a:lnTo>
                    <a:pt x="7520432" y="0"/>
                  </a:lnTo>
                  <a:close/>
                </a:path>
              </a:pathLst>
            </a:custGeom>
            <a:solidFill>
              <a:srgbClr val="BD8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5162" y="3140202"/>
              <a:ext cx="7625080" cy="624840"/>
            </a:xfrm>
            <a:custGeom>
              <a:avLst/>
              <a:gdLst/>
              <a:ahLst/>
              <a:cxnLst/>
              <a:rect l="l" t="t" r="r" b="b"/>
              <a:pathLst>
                <a:path w="7625080" h="624839">
                  <a:moveTo>
                    <a:pt x="0" y="104139"/>
                  </a:moveTo>
                  <a:lnTo>
                    <a:pt x="8183" y="63597"/>
                  </a:lnTo>
                  <a:lnTo>
                    <a:pt x="30500" y="30495"/>
                  </a:lnTo>
                  <a:lnTo>
                    <a:pt x="63602" y="8181"/>
                  </a:lnTo>
                  <a:lnTo>
                    <a:pt x="104139" y="0"/>
                  </a:lnTo>
                  <a:lnTo>
                    <a:pt x="7520432" y="0"/>
                  </a:lnTo>
                  <a:lnTo>
                    <a:pt x="7560974" y="8181"/>
                  </a:lnTo>
                  <a:lnTo>
                    <a:pt x="7594076" y="30495"/>
                  </a:lnTo>
                  <a:lnTo>
                    <a:pt x="7616390" y="63597"/>
                  </a:lnTo>
                  <a:lnTo>
                    <a:pt x="7624572" y="104139"/>
                  </a:lnTo>
                  <a:lnTo>
                    <a:pt x="7624572" y="520699"/>
                  </a:lnTo>
                  <a:lnTo>
                    <a:pt x="7616390" y="561242"/>
                  </a:lnTo>
                  <a:lnTo>
                    <a:pt x="7594076" y="594344"/>
                  </a:lnTo>
                  <a:lnTo>
                    <a:pt x="7560974" y="616658"/>
                  </a:lnTo>
                  <a:lnTo>
                    <a:pt x="7520432" y="624839"/>
                  </a:lnTo>
                  <a:lnTo>
                    <a:pt x="104139" y="624839"/>
                  </a:lnTo>
                  <a:lnTo>
                    <a:pt x="63602" y="616658"/>
                  </a:lnTo>
                  <a:lnTo>
                    <a:pt x="30500" y="594344"/>
                  </a:lnTo>
                  <a:lnTo>
                    <a:pt x="8183" y="561242"/>
                  </a:lnTo>
                  <a:lnTo>
                    <a:pt x="0" y="520699"/>
                  </a:lnTo>
                  <a:lnTo>
                    <a:pt x="0" y="1041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4162" y="4431030"/>
              <a:ext cx="8008620" cy="227329"/>
            </a:xfrm>
            <a:custGeom>
              <a:avLst/>
              <a:gdLst/>
              <a:ahLst/>
              <a:cxnLst/>
              <a:rect l="l" t="t" r="r" b="b"/>
              <a:pathLst>
                <a:path w="8008620" h="227329">
                  <a:moveTo>
                    <a:pt x="0" y="227076"/>
                  </a:moveTo>
                  <a:lnTo>
                    <a:pt x="8008620" y="227076"/>
                  </a:lnTo>
                  <a:lnTo>
                    <a:pt x="8008620" y="0"/>
                  </a:lnTo>
                  <a:lnTo>
                    <a:pt x="0" y="0"/>
                  </a:lnTo>
                  <a:lnTo>
                    <a:pt x="0" y="227076"/>
                  </a:lnTo>
                  <a:close/>
                </a:path>
              </a:pathLst>
            </a:custGeom>
            <a:ln w="25908">
              <a:solidFill>
                <a:srgbClr val="BCB1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5162" y="3908298"/>
              <a:ext cx="7625080" cy="655320"/>
            </a:xfrm>
            <a:custGeom>
              <a:avLst/>
              <a:gdLst/>
              <a:ahLst/>
              <a:cxnLst/>
              <a:rect l="l" t="t" r="r" b="b"/>
              <a:pathLst>
                <a:path w="7625080" h="655320">
                  <a:moveTo>
                    <a:pt x="7515352" y="0"/>
                  </a:moveTo>
                  <a:lnTo>
                    <a:pt x="109220" y="0"/>
                  </a:lnTo>
                  <a:lnTo>
                    <a:pt x="66704" y="8582"/>
                  </a:lnTo>
                  <a:lnTo>
                    <a:pt x="31988" y="31988"/>
                  </a:lnTo>
                  <a:lnTo>
                    <a:pt x="8582" y="66704"/>
                  </a:lnTo>
                  <a:lnTo>
                    <a:pt x="0" y="109219"/>
                  </a:lnTo>
                  <a:lnTo>
                    <a:pt x="0" y="546099"/>
                  </a:lnTo>
                  <a:lnTo>
                    <a:pt x="8582" y="588615"/>
                  </a:lnTo>
                  <a:lnTo>
                    <a:pt x="31988" y="623331"/>
                  </a:lnTo>
                  <a:lnTo>
                    <a:pt x="66704" y="646737"/>
                  </a:lnTo>
                  <a:lnTo>
                    <a:pt x="109220" y="655319"/>
                  </a:lnTo>
                  <a:lnTo>
                    <a:pt x="7515352" y="655319"/>
                  </a:lnTo>
                  <a:lnTo>
                    <a:pt x="7557867" y="646737"/>
                  </a:lnTo>
                  <a:lnTo>
                    <a:pt x="7592583" y="623331"/>
                  </a:lnTo>
                  <a:lnTo>
                    <a:pt x="7615989" y="588615"/>
                  </a:lnTo>
                  <a:lnTo>
                    <a:pt x="7624572" y="546099"/>
                  </a:lnTo>
                  <a:lnTo>
                    <a:pt x="7624572" y="109219"/>
                  </a:lnTo>
                  <a:lnTo>
                    <a:pt x="7615989" y="66704"/>
                  </a:lnTo>
                  <a:lnTo>
                    <a:pt x="7592583" y="31988"/>
                  </a:lnTo>
                  <a:lnTo>
                    <a:pt x="7557867" y="8582"/>
                  </a:lnTo>
                  <a:lnTo>
                    <a:pt x="7515352" y="0"/>
                  </a:lnTo>
                  <a:close/>
                </a:path>
              </a:pathLst>
            </a:custGeom>
            <a:solidFill>
              <a:srgbClr val="BCB1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5162" y="3908298"/>
              <a:ext cx="7625080" cy="655320"/>
            </a:xfrm>
            <a:custGeom>
              <a:avLst/>
              <a:gdLst/>
              <a:ahLst/>
              <a:cxnLst/>
              <a:rect l="l" t="t" r="r" b="b"/>
              <a:pathLst>
                <a:path w="7625080" h="655320">
                  <a:moveTo>
                    <a:pt x="0" y="109219"/>
                  </a:moveTo>
                  <a:lnTo>
                    <a:pt x="8582" y="66704"/>
                  </a:lnTo>
                  <a:lnTo>
                    <a:pt x="31988" y="31988"/>
                  </a:lnTo>
                  <a:lnTo>
                    <a:pt x="66704" y="8582"/>
                  </a:lnTo>
                  <a:lnTo>
                    <a:pt x="109220" y="0"/>
                  </a:lnTo>
                  <a:lnTo>
                    <a:pt x="7515352" y="0"/>
                  </a:lnTo>
                  <a:lnTo>
                    <a:pt x="7557867" y="8582"/>
                  </a:lnTo>
                  <a:lnTo>
                    <a:pt x="7592583" y="31988"/>
                  </a:lnTo>
                  <a:lnTo>
                    <a:pt x="7615989" y="66704"/>
                  </a:lnTo>
                  <a:lnTo>
                    <a:pt x="7624572" y="109219"/>
                  </a:lnTo>
                  <a:lnTo>
                    <a:pt x="7624572" y="546099"/>
                  </a:lnTo>
                  <a:lnTo>
                    <a:pt x="7615989" y="588615"/>
                  </a:lnTo>
                  <a:lnTo>
                    <a:pt x="7592583" y="623331"/>
                  </a:lnTo>
                  <a:lnTo>
                    <a:pt x="7557867" y="646737"/>
                  </a:lnTo>
                  <a:lnTo>
                    <a:pt x="7515352" y="655319"/>
                  </a:lnTo>
                  <a:lnTo>
                    <a:pt x="109220" y="655319"/>
                  </a:lnTo>
                  <a:lnTo>
                    <a:pt x="66704" y="646737"/>
                  </a:lnTo>
                  <a:lnTo>
                    <a:pt x="31988" y="623331"/>
                  </a:lnTo>
                  <a:lnTo>
                    <a:pt x="8582" y="588615"/>
                  </a:lnTo>
                  <a:lnTo>
                    <a:pt x="0" y="546099"/>
                  </a:lnTo>
                  <a:lnTo>
                    <a:pt x="0" y="10921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162" y="5313426"/>
              <a:ext cx="8008620" cy="226060"/>
            </a:xfrm>
            <a:custGeom>
              <a:avLst/>
              <a:gdLst/>
              <a:ahLst/>
              <a:cxnLst/>
              <a:rect l="l" t="t" r="r" b="b"/>
              <a:pathLst>
                <a:path w="8008620" h="226060">
                  <a:moveTo>
                    <a:pt x="0" y="225552"/>
                  </a:moveTo>
                  <a:lnTo>
                    <a:pt x="8008620" y="225552"/>
                  </a:lnTo>
                  <a:lnTo>
                    <a:pt x="8008620" y="0"/>
                  </a:lnTo>
                  <a:lnTo>
                    <a:pt x="0" y="0"/>
                  </a:lnTo>
                  <a:lnTo>
                    <a:pt x="0" y="225552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5162" y="4706874"/>
              <a:ext cx="7625080" cy="739140"/>
            </a:xfrm>
            <a:custGeom>
              <a:avLst/>
              <a:gdLst/>
              <a:ahLst/>
              <a:cxnLst/>
              <a:rect l="l" t="t" r="r" b="b"/>
              <a:pathLst>
                <a:path w="7625080" h="739139">
                  <a:moveTo>
                    <a:pt x="7501382" y="0"/>
                  </a:moveTo>
                  <a:lnTo>
                    <a:pt x="123189" y="0"/>
                  </a:lnTo>
                  <a:lnTo>
                    <a:pt x="75239" y="9675"/>
                  </a:lnTo>
                  <a:lnTo>
                    <a:pt x="36082" y="36067"/>
                  </a:lnTo>
                  <a:lnTo>
                    <a:pt x="9681" y="75223"/>
                  </a:lnTo>
                  <a:lnTo>
                    <a:pt x="0" y="123189"/>
                  </a:lnTo>
                  <a:lnTo>
                    <a:pt x="0" y="615949"/>
                  </a:lnTo>
                  <a:lnTo>
                    <a:pt x="9681" y="663916"/>
                  </a:lnTo>
                  <a:lnTo>
                    <a:pt x="36082" y="703071"/>
                  </a:lnTo>
                  <a:lnTo>
                    <a:pt x="75239" y="729464"/>
                  </a:lnTo>
                  <a:lnTo>
                    <a:pt x="123189" y="739139"/>
                  </a:lnTo>
                  <a:lnTo>
                    <a:pt x="7501382" y="739139"/>
                  </a:lnTo>
                  <a:lnTo>
                    <a:pt x="7549348" y="729464"/>
                  </a:lnTo>
                  <a:lnTo>
                    <a:pt x="7588504" y="703071"/>
                  </a:lnTo>
                  <a:lnTo>
                    <a:pt x="7614896" y="663916"/>
                  </a:lnTo>
                  <a:lnTo>
                    <a:pt x="7624572" y="615949"/>
                  </a:lnTo>
                  <a:lnTo>
                    <a:pt x="7624572" y="123189"/>
                  </a:lnTo>
                  <a:lnTo>
                    <a:pt x="7614896" y="75223"/>
                  </a:lnTo>
                  <a:lnTo>
                    <a:pt x="7588504" y="36067"/>
                  </a:lnTo>
                  <a:lnTo>
                    <a:pt x="7549348" y="9675"/>
                  </a:lnTo>
                  <a:lnTo>
                    <a:pt x="750138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5162" y="4706874"/>
              <a:ext cx="7625080" cy="739140"/>
            </a:xfrm>
            <a:custGeom>
              <a:avLst/>
              <a:gdLst/>
              <a:ahLst/>
              <a:cxnLst/>
              <a:rect l="l" t="t" r="r" b="b"/>
              <a:pathLst>
                <a:path w="7625080" h="739139">
                  <a:moveTo>
                    <a:pt x="0" y="123189"/>
                  </a:moveTo>
                  <a:lnTo>
                    <a:pt x="9681" y="75223"/>
                  </a:lnTo>
                  <a:lnTo>
                    <a:pt x="36082" y="36067"/>
                  </a:lnTo>
                  <a:lnTo>
                    <a:pt x="75239" y="9675"/>
                  </a:lnTo>
                  <a:lnTo>
                    <a:pt x="123189" y="0"/>
                  </a:lnTo>
                  <a:lnTo>
                    <a:pt x="7501382" y="0"/>
                  </a:lnTo>
                  <a:lnTo>
                    <a:pt x="7549348" y="9675"/>
                  </a:lnTo>
                  <a:lnTo>
                    <a:pt x="7588504" y="36067"/>
                  </a:lnTo>
                  <a:lnTo>
                    <a:pt x="7614896" y="75223"/>
                  </a:lnTo>
                  <a:lnTo>
                    <a:pt x="7624572" y="123189"/>
                  </a:lnTo>
                  <a:lnTo>
                    <a:pt x="7624572" y="615949"/>
                  </a:lnTo>
                  <a:lnTo>
                    <a:pt x="7614896" y="663916"/>
                  </a:lnTo>
                  <a:lnTo>
                    <a:pt x="7588504" y="703071"/>
                  </a:lnTo>
                  <a:lnTo>
                    <a:pt x="7549348" y="729464"/>
                  </a:lnTo>
                  <a:lnTo>
                    <a:pt x="7501382" y="739139"/>
                  </a:lnTo>
                  <a:lnTo>
                    <a:pt x="123189" y="739139"/>
                  </a:lnTo>
                  <a:lnTo>
                    <a:pt x="75239" y="729464"/>
                  </a:lnTo>
                  <a:lnTo>
                    <a:pt x="36082" y="703071"/>
                  </a:lnTo>
                  <a:lnTo>
                    <a:pt x="9681" y="663916"/>
                  </a:lnTo>
                  <a:lnTo>
                    <a:pt x="0" y="615949"/>
                  </a:lnTo>
                  <a:lnTo>
                    <a:pt x="0" y="12318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32207" y="3312413"/>
            <a:ext cx="7590790" cy="1863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signatures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overloaded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must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unique.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226060" marR="367665">
              <a:lnSpc>
                <a:spcPts val="154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overloading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methods,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be the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part of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signature</a:t>
            </a:r>
            <a:r>
              <a:rPr sz="7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"/>
              <a:cs typeface="Calibri"/>
            </a:endParaRPr>
          </a:p>
          <a:p>
            <a:pPr marL="22987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ref</a:t>
            </a:r>
            <a:r>
              <a:rPr sz="1400" spc="-5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out</a:t>
            </a:r>
            <a:r>
              <a:rPr sz="1400" spc="-5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parameters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included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part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signature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overloaded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methods.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741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</a:t>
            </a:r>
            <a:r>
              <a:rPr spc="-5" dirty="0"/>
              <a:t>e</a:t>
            </a:r>
            <a:r>
              <a:rPr spc="5" dirty="0"/>
              <a:t> </a:t>
            </a:r>
            <a:r>
              <a:rPr sz="2400" spc="-5" dirty="0">
                <a:latin typeface="Courier New"/>
                <a:cs typeface="Courier New"/>
              </a:rPr>
              <a:t>thi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890" dirty="0">
                <a:latin typeface="Courier New"/>
                <a:cs typeface="Courier New"/>
              </a:rPr>
              <a:t> </a:t>
            </a:r>
            <a:r>
              <a:rPr spc="-75" dirty="0"/>
              <a:t>k</a:t>
            </a:r>
            <a:r>
              <a:rPr spc="-30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40" dirty="0"/>
              <a:t>r</a:t>
            </a:r>
            <a:r>
              <a:rPr spc="-5" dirty="0"/>
              <a:t>d</a:t>
            </a:r>
            <a:r>
              <a:rPr spc="10" dirty="0"/>
              <a:t> </a:t>
            </a:r>
            <a:r>
              <a:rPr spc="-10" dirty="0"/>
              <a:t>1</a:t>
            </a:r>
            <a:r>
              <a:rPr spc="-5" dirty="0"/>
              <a:t>-3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59663"/>
            <a:ext cx="8161655" cy="23799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2900" algn="just">
              <a:lnSpc>
                <a:spcPct val="101699"/>
              </a:lnSpc>
              <a:spcBef>
                <a:spcPts val="5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this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alibri"/>
                <a:cs typeface="Calibri"/>
              </a:rPr>
              <a:t>keyword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5" dirty="0">
                <a:latin typeface="Calibri"/>
                <a:cs typeface="Calibri"/>
              </a:rPr>
              <a:t>refer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resolve conflicts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0" dirty="0">
                <a:latin typeface="Calibri"/>
                <a:cs typeface="Calibri"/>
              </a:rPr>
              <a:t>variables having </a:t>
            </a:r>
            <a:r>
              <a:rPr sz="2400" spc="-5" dirty="0">
                <a:latin typeface="Calibri"/>
                <a:cs typeface="Calibri"/>
              </a:rPr>
              <a:t>same names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parameter.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4E4B"/>
              </a:buClr>
              <a:buFont typeface="Wingdings"/>
              <a:buChar char=""/>
            </a:pPr>
            <a:endParaRPr sz="3150">
              <a:latin typeface="Calibri"/>
              <a:cs typeface="Calibri"/>
            </a:endParaRPr>
          </a:p>
          <a:p>
            <a:pPr marL="355600" marR="474345" indent="-342900">
              <a:lnSpc>
                <a:spcPct val="103299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9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annot</a:t>
            </a:r>
            <a:r>
              <a:rPr sz="2400" spc="-5" dirty="0">
                <a:latin typeface="Calibri"/>
                <a:cs typeface="Calibri"/>
              </a:rPr>
              <a:t> 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thi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ta</a:t>
            </a:r>
            <a:r>
              <a:rPr sz="2400" dirty="0">
                <a:latin typeface="Calibri"/>
                <a:cs typeface="Calibri"/>
              </a:rPr>
              <a:t>tic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-5" dirty="0">
                <a:latin typeface="Calibri"/>
                <a:cs typeface="Calibri"/>
              </a:rPr>
              <a:t>ble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methods.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741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</a:t>
            </a:r>
            <a:r>
              <a:rPr spc="-5" dirty="0"/>
              <a:t>e</a:t>
            </a:r>
            <a:r>
              <a:rPr spc="5" dirty="0"/>
              <a:t> </a:t>
            </a:r>
            <a:r>
              <a:rPr sz="2400" spc="-5" dirty="0">
                <a:latin typeface="Courier New"/>
                <a:cs typeface="Courier New"/>
              </a:rPr>
              <a:t>thi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890" dirty="0">
                <a:latin typeface="Courier New"/>
                <a:cs typeface="Courier New"/>
              </a:rPr>
              <a:t> </a:t>
            </a:r>
            <a:r>
              <a:rPr spc="-75" dirty="0"/>
              <a:t>k</a:t>
            </a:r>
            <a:r>
              <a:rPr spc="-30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40" dirty="0"/>
              <a:t>r</a:t>
            </a:r>
            <a:r>
              <a:rPr spc="-5" dirty="0"/>
              <a:t>d</a:t>
            </a:r>
            <a:r>
              <a:rPr spc="10" dirty="0"/>
              <a:t> </a:t>
            </a:r>
            <a:r>
              <a:rPr spc="-10" dirty="0"/>
              <a:t>2</a:t>
            </a:r>
            <a:r>
              <a:rPr spc="-5" dirty="0"/>
              <a:t>-3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4904" y="2279904"/>
            <a:ext cx="6565900" cy="4127500"/>
            <a:chOff x="374904" y="2279904"/>
            <a:chExt cx="6565900" cy="4127500"/>
          </a:xfrm>
        </p:grpSpPr>
        <p:sp>
          <p:nvSpPr>
            <p:cNvPr id="4" name="object 4"/>
            <p:cNvSpPr/>
            <p:nvPr/>
          </p:nvSpPr>
          <p:spPr>
            <a:xfrm>
              <a:off x="381000" y="2286000"/>
              <a:ext cx="6553200" cy="4114800"/>
            </a:xfrm>
            <a:custGeom>
              <a:avLst/>
              <a:gdLst/>
              <a:ahLst/>
              <a:cxnLst/>
              <a:rect l="l" t="t" r="r" b="b"/>
              <a:pathLst>
                <a:path w="6553200" h="4114800">
                  <a:moveTo>
                    <a:pt x="6553200" y="0"/>
                  </a:moveTo>
                  <a:lnTo>
                    <a:pt x="0" y="0"/>
                  </a:lnTo>
                  <a:lnTo>
                    <a:pt x="0" y="4114800"/>
                  </a:lnTo>
                  <a:lnTo>
                    <a:pt x="6553200" y="4114800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2286000"/>
              <a:ext cx="6553200" cy="4114800"/>
            </a:xfrm>
            <a:custGeom>
              <a:avLst/>
              <a:gdLst/>
              <a:ahLst/>
              <a:cxnLst/>
              <a:rect l="l" t="t" r="r" b="b"/>
              <a:pathLst>
                <a:path w="6553200" h="4114800">
                  <a:moveTo>
                    <a:pt x="0" y="4114800"/>
                  </a:moveTo>
                  <a:lnTo>
                    <a:pt x="6553200" y="4114800"/>
                  </a:lnTo>
                  <a:lnTo>
                    <a:pt x="6553200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1000" y="2286000"/>
            <a:ext cx="6553200" cy="411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335"/>
              </a:lnSpc>
            </a:pPr>
            <a:r>
              <a:rPr sz="1200" spc="-5" dirty="0">
                <a:latin typeface="Courier New"/>
                <a:cs typeface="Courier New"/>
              </a:rPr>
              <a:t>using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System;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Dimension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91440" marR="4982845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double </a:t>
            </a:r>
            <a:r>
              <a:rPr sz="1200" dirty="0">
                <a:latin typeface="Courier New"/>
                <a:cs typeface="Courier New"/>
              </a:rPr>
              <a:t>_length;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double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_breadth;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dirty="0">
                <a:latin typeface="Courier New"/>
                <a:cs typeface="Courier New"/>
              </a:rPr>
              <a:t> double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Area(double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_length, double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_breadth)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this._length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_length;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this._breadth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_breadth;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return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_length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_breadth;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static</a:t>
            </a:r>
            <a:r>
              <a:rPr sz="1200" dirty="0">
                <a:latin typeface="Courier New"/>
                <a:cs typeface="Courier New"/>
              </a:rPr>
              <a:t> void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Main(string[]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args)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91440" marR="2590165">
              <a:lnSpc>
                <a:spcPts val="1730"/>
              </a:lnSpc>
              <a:spcBef>
                <a:spcPts val="105"/>
              </a:spcBef>
            </a:pPr>
            <a:r>
              <a:rPr sz="1200" dirty="0">
                <a:latin typeface="Courier New"/>
                <a:cs typeface="Courier New"/>
              </a:rPr>
              <a:t>Dimension objDimension = new Dimension();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Console.WriteLine(“Area </a:t>
            </a:r>
            <a:r>
              <a:rPr sz="1200" spc="-5" dirty="0">
                <a:latin typeface="Courier New"/>
                <a:cs typeface="Courier New"/>
              </a:rPr>
              <a:t>of </a:t>
            </a:r>
            <a:r>
              <a:rPr sz="1200" dirty="0">
                <a:latin typeface="Courier New"/>
                <a:cs typeface="Courier New"/>
              </a:rPr>
              <a:t>rectangle = “ +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objDimension.Area(10.5,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12.5));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ts val="139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34467" y="816102"/>
            <a:ext cx="819658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45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wing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thi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7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length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ts val="2014"/>
              </a:lnSpc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_breadth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fields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450"/>
              </a:lnSpc>
            </a:pPr>
            <a:r>
              <a:rPr sz="2400" b="1" spc="-5" dirty="0">
                <a:latin typeface="Courier New"/>
                <a:cs typeface="Courier New"/>
              </a:rPr>
              <a:t>Dimension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181356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0270" y="287528"/>
            <a:ext cx="30962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Classes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Objects </a:t>
            </a:r>
            <a:r>
              <a:rPr spc="5" dirty="0"/>
              <a:t>1-2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74903"/>
            <a:ext cx="8387715" cy="539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C#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 composed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entities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20" dirty="0">
                <a:latin typeface="Calibri"/>
                <a:cs typeface="Calibri"/>
              </a:rPr>
              <a:t>program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 also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instantiate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objects.</a:t>
            </a:r>
            <a:endParaRPr sz="2200">
              <a:latin typeface="Calibri"/>
              <a:cs typeface="Calibri"/>
            </a:endParaRPr>
          </a:p>
          <a:p>
            <a:pPr marL="355600" marR="270510" indent="-342900">
              <a:lnSpc>
                <a:spcPct val="100000"/>
              </a:lnSpc>
              <a:spcBef>
                <a:spcPts val="52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runs, </a:t>
            </a:r>
            <a:r>
              <a:rPr sz="2200" spc="-10" dirty="0">
                <a:latin typeface="Calibri"/>
                <a:cs typeface="Calibri"/>
              </a:rPr>
              <a:t>objects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created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they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interact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other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provide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functionalities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program.</a:t>
            </a:r>
            <a:endParaRPr sz="2200">
              <a:latin typeface="Calibri"/>
              <a:cs typeface="Calibri"/>
            </a:endParaRPr>
          </a:p>
          <a:p>
            <a:pPr marL="355600" marR="22225" indent="-342900">
              <a:lnSpc>
                <a:spcPct val="100000"/>
              </a:lnSpc>
              <a:spcBef>
                <a:spcPts val="53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tangible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entity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such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car,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table,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briefcase.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Every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 </a:t>
            </a: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characteristics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capable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certain </a:t>
            </a:r>
            <a:r>
              <a:rPr sz="2200" spc="-5" dirty="0">
                <a:latin typeface="Calibri"/>
                <a:cs typeface="Calibri"/>
              </a:rPr>
              <a:t> actions.</a:t>
            </a:r>
            <a:endParaRPr sz="2200">
              <a:latin typeface="Calibri"/>
              <a:cs typeface="Calibri"/>
            </a:endParaRPr>
          </a:p>
          <a:p>
            <a:pPr marL="355600" marR="334010" indent="-342900">
              <a:lnSpc>
                <a:spcPct val="100000"/>
              </a:lnSpc>
              <a:spcBef>
                <a:spcPts val="5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concept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objects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real world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extended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programming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world.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programming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language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unique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identity,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35" dirty="0">
                <a:latin typeface="Calibri"/>
                <a:cs typeface="Calibri"/>
              </a:rPr>
              <a:t>behavior.</a:t>
            </a:r>
            <a:endParaRPr sz="2200">
              <a:latin typeface="Calibri"/>
              <a:cs typeface="Calibri"/>
            </a:endParaRPr>
          </a:p>
          <a:p>
            <a:pPr marL="355600" marR="962660" indent="-342900">
              <a:lnSpc>
                <a:spcPct val="100000"/>
              </a:lnSpc>
              <a:spcBef>
                <a:spcPts val="5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state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refers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characteristics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attributes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whereas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behavior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comprises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actions.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various </a:t>
            </a:r>
            <a:r>
              <a:rPr sz="2200" spc="-20" dirty="0">
                <a:latin typeface="Calibri"/>
                <a:cs typeface="Calibri"/>
              </a:rPr>
              <a:t>features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describe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which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could</a:t>
            </a:r>
            <a:r>
              <a:rPr sz="2200" spc="-5" dirty="0">
                <a:latin typeface="Calibri"/>
                <a:cs typeface="Calibri"/>
              </a:rPr>
              <a:t> be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company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name, model,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price,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mileage,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741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</a:t>
            </a:r>
            <a:r>
              <a:rPr spc="-5" dirty="0"/>
              <a:t>e</a:t>
            </a:r>
            <a:r>
              <a:rPr spc="5" dirty="0"/>
              <a:t> </a:t>
            </a:r>
            <a:r>
              <a:rPr sz="2400" spc="-5" dirty="0">
                <a:latin typeface="Courier New"/>
                <a:cs typeface="Courier New"/>
              </a:rPr>
              <a:t>thi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890" dirty="0">
                <a:latin typeface="Courier New"/>
                <a:cs typeface="Courier New"/>
              </a:rPr>
              <a:t> </a:t>
            </a:r>
            <a:r>
              <a:rPr spc="-75" dirty="0"/>
              <a:t>k</a:t>
            </a:r>
            <a:r>
              <a:rPr spc="-30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40" dirty="0"/>
              <a:t>r</a:t>
            </a:r>
            <a:r>
              <a:rPr spc="-5" dirty="0"/>
              <a:t>d</a:t>
            </a:r>
            <a:r>
              <a:rPr spc="10" dirty="0"/>
              <a:t> </a:t>
            </a:r>
            <a:r>
              <a:rPr spc="-10" dirty="0"/>
              <a:t>3</a:t>
            </a:r>
            <a:r>
              <a:rPr spc="-5" dirty="0"/>
              <a:t>-3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07679"/>
            <a:ext cx="8242300" cy="25412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425"/>
              </a:spcBef>
              <a:tabLst>
                <a:tab pos="756285" algn="l"/>
                <a:tab pos="7007225" algn="l"/>
              </a:tabLst>
            </a:pPr>
            <a:r>
              <a:rPr sz="1000" spc="-2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b="1" spc="-5" dirty="0">
                <a:latin typeface="Courier New"/>
                <a:cs typeface="Courier New"/>
              </a:rPr>
              <a:t>Area(</a:t>
            </a:r>
            <a:r>
              <a:rPr sz="2000" b="1" dirty="0">
                <a:latin typeface="Courier New"/>
                <a:cs typeface="Courier New"/>
              </a:rPr>
              <a:t>)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thod</a:t>
            </a:r>
            <a:r>
              <a:rPr sz="2000" spc="-5" dirty="0">
                <a:latin typeface="Calibri"/>
                <a:cs typeface="Calibri"/>
              </a:rPr>
              <a:t> ha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_lengt</a:t>
            </a:r>
            <a:r>
              <a:rPr sz="2000" b="1" dirty="0">
                <a:latin typeface="Courier New"/>
                <a:cs typeface="Courier New"/>
              </a:rPr>
              <a:t>h </a:t>
            </a:r>
            <a:r>
              <a:rPr sz="2000" dirty="0">
                <a:latin typeface="Calibri"/>
                <a:cs typeface="Calibri"/>
              </a:rPr>
              <a:t>and	</a:t>
            </a:r>
            <a:r>
              <a:rPr sz="2000" b="1" spc="-5" dirty="0">
                <a:latin typeface="Courier New"/>
                <a:cs typeface="Courier New"/>
              </a:rPr>
              <a:t>_breadth 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instance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ables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thi</a:t>
            </a:r>
            <a:r>
              <a:rPr sz="2000" dirty="0">
                <a:latin typeface="Courier New"/>
                <a:cs typeface="Courier New"/>
              </a:rPr>
              <a:t>s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d.</a:t>
            </a:r>
            <a:endParaRPr sz="2000">
              <a:latin typeface="Calibri"/>
              <a:cs typeface="Calibri"/>
            </a:endParaRPr>
          </a:p>
          <a:p>
            <a:pPr marL="756285" marR="746760" indent="-287020">
              <a:lnSpc>
                <a:spcPct val="103499"/>
              </a:lnSpc>
              <a:spcBef>
                <a:spcPts val="40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invoked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ourier New"/>
                <a:cs typeface="Courier New"/>
              </a:rPr>
              <a:t>Main()</a:t>
            </a:r>
            <a:r>
              <a:rPr sz="2000" spc="-5" dirty="0">
                <a:latin typeface="Calibri"/>
                <a:cs typeface="Calibri"/>
              </a:rPr>
              <a:t>method.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Finally,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calculated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console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window.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wing </a:t>
            </a:r>
            <a:r>
              <a:rPr sz="2400" spc="-5" dirty="0">
                <a:latin typeface="Calibri"/>
                <a:cs typeface="Calibri"/>
              </a:rPr>
              <a:t>figu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displ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thi</a:t>
            </a:r>
            <a:r>
              <a:rPr sz="2000" dirty="0">
                <a:latin typeface="Courier New"/>
                <a:cs typeface="Courier New"/>
              </a:rPr>
              <a:t>s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352738"/>
            <a:ext cx="7902075" cy="196602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6365" y="287528"/>
            <a:ext cx="38588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Constructors</a:t>
            </a:r>
            <a:r>
              <a:rPr spc="10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5" dirty="0"/>
              <a:t>Destructors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7908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C#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constructors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destructors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follows: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25916" y="1386776"/>
            <a:ext cx="2103755" cy="960755"/>
            <a:chOff x="2125916" y="1386776"/>
            <a:chExt cx="2103755" cy="960755"/>
          </a:xfrm>
        </p:grpSpPr>
        <p:sp>
          <p:nvSpPr>
            <p:cNvPr id="5" name="object 5"/>
            <p:cNvSpPr/>
            <p:nvPr/>
          </p:nvSpPr>
          <p:spPr>
            <a:xfrm>
              <a:off x="2138934" y="1399793"/>
              <a:ext cx="2077720" cy="934719"/>
            </a:xfrm>
            <a:custGeom>
              <a:avLst/>
              <a:gdLst/>
              <a:ahLst/>
              <a:cxnLst/>
              <a:rect l="l" t="t" r="r" b="b"/>
              <a:pathLst>
                <a:path w="2077720" h="934719">
                  <a:moveTo>
                    <a:pt x="1983739" y="0"/>
                  </a:moveTo>
                  <a:lnTo>
                    <a:pt x="93472" y="0"/>
                  </a:lnTo>
                  <a:lnTo>
                    <a:pt x="57060" y="7336"/>
                  </a:lnTo>
                  <a:lnTo>
                    <a:pt x="27352" y="27352"/>
                  </a:lnTo>
                  <a:lnTo>
                    <a:pt x="7336" y="57060"/>
                  </a:lnTo>
                  <a:lnTo>
                    <a:pt x="0" y="93472"/>
                  </a:lnTo>
                  <a:lnTo>
                    <a:pt x="0" y="840740"/>
                  </a:lnTo>
                  <a:lnTo>
                    <a:pt x="7336" y="877151"/>
                  </a:lnTo>
                  <a:lnTo>
                    <a:pt x="27352" y="906859"/>
                  </a:lnTo>
                  <a:lnTo>
                    <a:pt x="57060" y="926875"/>
                  </a:lnTo>
                  <a:lnTo>
                    <a:pt x="93472" y="934212"/>
                  </a:lnTo>
                  <a:lnTo>
                    <a:pt x="1983739" y="934212"/>
                  </a:lnTo>
                  <a:lnTo>
                    <a:pt x="2020151" y="926875"/>
                  </a:lnTo>
                  <a:lnTo>
                    <a:pt x="2049859" y="906859"/>
                  </a:lnTo>
                  <a:lnTo>
                    <a:pt x="2069875" y="877151"/>
                  </a:lnTo>
                  <a:lnTo>
                    <a:pt x="2077212" y="840740"/>
                  </a:lnTo>
                  <a:lnTo>
                    <a:pt x="2077212" y="93472"/>
                  </a:lnTo>
                  <a:lnTo>
                    <a:pt x="2069875" y="57060"/>
                  </a:lnTo>
                  <a:lnTo>
                    <a:pt x="2049859" y="27352"/>
                  </a:lnTo>
                  <a:lnTo>
                    <a:pt x="2020151" y="7336"/>
                  </a:lnTo>
                  <a:lnTo>
                    <a:pt x="198373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8934" y="1399793"/>
              <a:ext cx="2077720" cy="934719"/>
            </a:xfrm>
            <a:custGeom>
              <a:avLst/>
              <a:gdLst/>
              <a:ahLst/>
              <a:cxnLst/>
              <a:rect l="l" t="t" r="r" b="b"/>
              <a:pathLst>
                <a:path w="2077720" h="934719">
                  <a:moveTo>
                    <a:pt x="0" y="93472"/>
                  </a:moveTo>
                  <a:lnTo>
                    <a:pt x="7336" y="57060"/>
                  </a:lnTo>
                  <a:lnTo>
                    <a:pt x="27352" y="27352"/>
                  </a:lnTo>
                  <a:lnTo>
                    <a:pt x="57060" y="7336"/>
                  </a:lnTo>
                  <a:lnTo>
                    <a:pt x="93472" y="0"/>
                  </a:lnTo>
                  <a:lnTo>
                    <a:pt x="1983739" y="0"/>
                  </a:lnTo>
                  <a:lnTo>
                    <a:pt x="2020151" y="7336"/>
                  </a:lnTo>
                  <a:lnTo>
                    <a:pt x="2049859" y="27352"/>
                  </a:lnTo>
                  <a:lnTo>
                    <a:pt x="2069875" y="57060"/>
                  </a:lnTo>
                  <a:lnTo>
                    <a:pt x="2077212" y="93472"/>
                  </a:lnTo>
                  <a:lnTo>
                    <a:pt x="2077212" y="840740"/>
                  </a:lnTo>
                  <a:lnTo>
                    <a:pt x="2069875" y="877151"/>
                  </a:lnTo>
                  <a:lnTo>
                    <a:pt x="2049859" y="906859"/>
                  </a:lnTo>
                  <a:lnTo>
                    <a:pt x="2020151" y="926875"/>
                  </a:lnTo>
                  <a:lnTo>
                    <a:pt x="1983739" y="934212"/>
                  </a:lnTo>
                  <a:lnTo>
                    <a:pt x="93472" y="934212"/>
                  </a:lnTo>
                  <a:lnTo>
                    <a:pt x="57060" y="926875"/>
                  </a:lnTo>
                  <a:lnTo>
                    <a:pt x="27352" y="906859"/>
                  </a:lnTo>
                  <a:lnTo>
                    <a:pt x="7336" y="877151"/>
                  </a:lnTo>
                  <a:lnTo>
                    <a:pt x="0" y="840740"/>
                  </a:lnTo>
                  <a:lnTo>
                    <a:pt x="0" y="9347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06726" y="1670431"/>
            <a:ext cx="1341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Constructors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33180" y="2320988"/>
            <a:ext cx="1999614" cy="1647825"/>
            <a:chOff x="2333180" y="2320988"/>
            <a:chExt cx="1999614" cy="1647825"/>
          </a:xfrm>
        </p:grpSpPr>
        <p:sp>
          <p:nvSpPr>
            <p:cNvPr id="9" name="object 9"/>
            <p:cNvSpPr/>
            <p:nvPr/>
          </p:nvSpPr>
          <p:spPr>
            <a:xfrm>
              <a:off x="2346197" y="2334006"/>
              <a:ext cx="208279" cy="927735"/>
            </a:xfrm>
            <a:custGeom>
              <a:avLst/>
              <a:gdLst/>
              <a:ahLst/>
              <a:cxnLst/>
              <a:rect l="l" t="t" r="r" b="b"/>
              <a:pathLst>
                <a:path w="208280" h="927735">
                  <a:moveTo>
                    <a:pt x="0" y="0"/>
                  </a:moveTo>
                  <a:lnTo>
                    <a:pt x="0" y="927735"/>
                  </a:lnTo>
                  <a:lnTo>
                    <a:pt x="207772" y="927735"/>
                  </a:lnTo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4985" y="2567178"/>
              <a:ext cx="1765300" cy="1388745"/>
            </a:xfrm>
            <a:custGeom>
              <a:avLst/>
              <a:gdLst/>
              <a:ahLst/>
              <a:cxnLst/>
              <a:rect l="l" t="t" r="r" b="b"/>
              <a:pathLst>
                <a:path w="1765300" h="1388745">
                  <a:moveTo>
                    <a:pt x="1625981" y="0"/>
                  </a:moveTo>
                  <a:lnTo>
                    <a:pt x="138811" y="0"/>
                  </a:lnTo>
                  <a:lnTo>
                    <a:pt x="94918" y="7072"/>
                  </a:lnTo>
                  <a:lnTo>
                    <a:pt x="56811" y="26769"/>
                  </a:lnTo>
                  <a:lnTo>
                    <a:pt x="26769" y="56811"/>
                  </a:lnTo>
                  <a:lnTo>
                    <a:pt x="7072" y="94918"/>
                  </a:lnTo>
                  <a:lnTo>
                    <a:pt x="0" y="138811"/>
                  </a:lnTo>
                  <a:lnTo>
                    <a:pt x="0" y="1249553"/>
                  </a:lnTo>
                  <a:lnTo>
                    <a:pt x="7072" y="1293445"/>
                  </a:lnTo>
                  <a:lnTo>
                    <a:pt x="26769" y="1331552"/>
                  </a:lnTo>
                  <a:lnTo>
                    <a:pt x="56811" y="1361594"/>
                  </a:lnTo>
                  <a:lnTo>
                    <a:pt x="94918" y="1381291"/>
                  </a:lnTo>
                  <a:lnTo>
                    <a:pt x="138811" y="1388364"/>
                  </a:lnTo>
                  <a:lnTo>
                    <a:pt x="1625981" y="1388364"/>
                  </a:lnTo>
                  <a:lnTo>
                    <a:pt x="1669873" y="1381291"/>
                  </a:lnTo>
                  <a:lnTo>
                    <a:pt x="1707980" y="1361594"/>
                  </a:lnTo>
                  <a:lnTo>
                    <a:pt x="1738022" y="1331552"/>
                  </a:lnTo>
                  <a:lnTo>
                    <a:pt x="1757719" y="1293445"/>
                  </a:lnTo>
                  <a:lnTo>
                    <a:pt x="1764792" y="1249553"/>
                  </a:lnTo>
                  <a:lnTo>
                    <a:pt x="1764792" y="138811"/>
                  </a:lnTo>
                  <a:lnTo>
                    <a:pt x="1757719" y="94918"/>
                  </a:lnTo>
                  <a:lnTo>
                    <a:pt x="1738022" y="56811"/>
                  </a:lnTo>
                  <a:lnTo>
                    <a:pt x="1707980" y="26769"/>
                  </a:lnTo>
                  <a:lnTo>
                    <a:pt x="1669873" y="7072"/>
                  </a:lnTo>
                  <a:lnTo>
                    <a:pt x="162598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54985" y="2567178"/>
              <a:ext cx="1765300" cy="1388745"/>
            </a:xfrm>
            <a:custGeom>
              <a:avLst/>
              <a:gdLst/>
              <a:ahLst/>
              <a:cxnLst/>
              <a:rect l="l" t="t" r="r" b="b"/>
              <a:pathLst>
                <a:path w="1765300" h="1388745">
                  <a:moveTo>
                    <a:pt x="0" y="138811"/>
                  </a:moveTo>
                  <a:lnTo>
                    <a:pt x="7072" y="94918"/>
                  </a:lnTo>
                  <a:lnTo>
                    <a:pt x="26769" y="56811"/>
                  </a:lnTo>
                  <a:lnTo>
                    <a:pt x="56811" y="26769"/>
                  </a:lnTo>
                  <a:lnTo>
                    <a:pt x="94918" y="7072"/>
                  </a:lnTo>
                  <a:lnTo>
                    <a:pt x="138811" y="0"/>
                  </a:lnTo>
                  <a:lnTo>
                    <a:pt x="1625981" y="0"/>
                  </a:lnTo>
                  <a:lnTo>
                    <a:pt x="1669873" y="7072"/>
                  </a:lnTo>
                  <a:lnTo>
                    <a:pt x="1707980" y="26769"/>
                  </a:lnTo>
                  <a:lnTo>
                    <a:pt x="1738022" y="56811"/>
                  </a:lnTo>
                  <a:lnTo>
                    <a:pt x="1757719" y="94918"/>
                  </a:lnTo>
                  <a:lnTo>
                    <a:pt x="1764792" y="138811"/>
                  </a:lnTo>
                  <a:lnTo>
                    <a:pt x="1764792" y="1249553"/>
                  </a:lnTo>
                  <a:lnTo>
                    <a:pt x="1757719" y="1293445"/>
                  </a:lnTo>
                  <a:lnTo>
                    <a:pt x="1738022" y="1331552"/>
                  </a:lnTo>
                  <a:lnTo>
                    <a:pt x="1707980" y="1361594"/>
                  </a:lnTo>
                  <a:lnTo>
                    <a:pt x="1669873" y="1381291"/>
                  </a:lnTo>
                  <a:lnTo>
                    <a:pt x="1625981" y="1388364"/>
                  </a:lnTo>
                  <a:lnTo>
                    <a:pt x="138811" y="1388364"/>
                  </a:lnTo>
                  <a:lnTo>
                    <a:pt x="94918" y="1381291"/>
                  </a:lnTo>
                  <a:lnTo>
                    <a:pt x="56811" y="1361594"/>
                  </a:lnTo>
                  <a:lnTo>
                    <a:pt x="26769" y="1331552"/>
                  </a:lnTo>
                  <a:lnTo>
                    <a:pt x="7072" y="1293445"/>
                  </a:lnTo>
                  <a:lnTo>
                    <a:pt x="0" y="1249553"/>
                  </a:lnTo>
                  <a:lnTo>
                    <a:pt x="0" y="138811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76270" y="2840482"/>
            <a:ext cx="1518920" cy="8083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065" marR="5080" indent="1270" algn="ctr">
              <a:lnSpc>
                <a:spcPct val="91600"/>
              </a:lnSpc>
              <a:spcBef>
                <a:spcPts val="215"/>
              </a:spcBef>
            </a:pP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C#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contain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 more </a:t>
            </a:r>
            <a:r>
              <a:rPr sz="1100" spc="-5" dirty="0">
                <a:latin typeface="Calibri"/>
                <a:cs typeface="Calibri"/>
              </a:rPr>
              <a:t>special </a:t>
            </a:r>
            <a:r>
              <a:rPr sz="1100" dirty="0">
                <a:latin typeface="Calibri"/>
                <a:cs typeface="Calibri"/>
              </a:rPr>
              <a:t>member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having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same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name as the class, called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constructors.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33244" y="2321051"/>
            <a:ext cx="2032000" cy="2967355"/>
            <a:chOff x="2333244" y="2321051"/>
            <a:chExt cx="2032000" cy="2967355"/>
          </a:xfrm>
        </p:grpSpPr>
        <p:sp>
          <p:nvSpPr>
            <p:cNvPr id="14" name="object 14"/>
            <p:cNvSpPr/>
            <p:nvPr/>
          </p:nvSpPr>
          <p:spPr>
            <a:xfrm>
              <a:off x="2346198" y="2334005"/>
              <a:ext cx="208279" cy="2398395"/>
            </a:xfrm>
            <a:custGeom>
              <a:avLst/>
              <a:gdLst/>
              <a:ahLst/>
              <a:cxnLst/>
              <a:rect l="l" t="t" r="r" b="b"/>
              <a:pathLst>
                <a:path w="208280" h="2398395">
                  <a:moveTo>
                    <a:pt x="0" y="0"/>
                  </a:moveTo>
                  <a:lnTo>
                    <a:pt x="0" y="2398395"/>
                  </a:lnTo>
                  <a:lnTo>
                    <a:pt x="207772" y="2398395"/>
                  </a:lnTo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54986" y="4188713"/>
              <a:ext cx="1797050" cy="1087120"/>
            </a:xfrm>
            <a:custGeom>
              <a:avLst/>
              <a:gdLst/>
              <a:ahLst/>
              <a:cxnLst/>
              <a:rect l="l" t="t" r="r" b="b"/>
              <a:pathLst>
                <a:path w="1797050" h="1087120">
                  <a:moveTo>
                    <a:pt x="1688083" y="0"/>
                  </a:moveTo>
                  <a:lnTo>
                    <a:pt x="108712" y="0"/>
                  </a:lnTo>
                  <a:lnTo>
                    <a:pt x="66383" y="8538"/>
                  </a:lnTo>
                  <a:lnTo>
                    <a:pt x="31829" y="31829"/>
                  </a:lnTo>
                  <a:lnTo>
                    <a:pt x="8538" y="66383"/>
                  </a:lnTo>
                  <a:lnTo>
                    <a:pt x="0" y="108712"/>
                  </a:lnTo>
                  <a:lnTo>
                    <a:pt x="0" y="977900"/>
                  </a:lnTo>
                  <a:lnTo>
                    <a:pt x="8538" y="1020228"/>
                  </a:lnTo>
                  <a:lnTo>
                    <a:pt x="31829" y="1054782"/>
                  </a:lnTo>
                  <a:lnTo>
                    <a:pt x="66383" y="1078073"/>
                  </a:lnTo>
                  <a:lnTo>
                    <a:pt x="108712" y="1086612"/>
                  </a:lnTo>
                  <a:lnTo>
                    <a:pt x="1688083" y="1086612"/>
                  </a:lnTo>
                  <a:lnTo>
                    <a:pt x="1730412" y="1078073"/>
                  </a:lnTo>
                  <a:lnTo>
                    <a:pt x="1764966" y="1054782"/>
                  </a:lnTo>
                  <a:lnTo>
                    <a:pt x="1788257" y="1020228"/>
                  </a:lnTo>
                  <a:lnTo>
                    <a:pt x="1796795" y="977900"/>
                  </a:lnTo>
                  <a:lnTo>
                    <a:pt x="1796795" y="108712"/>
                  </a:lnTo>
                  <a:lnTo>
                    <a:pt x="1788257" y="66383"/>
                  </a:lnTo>
                  <a:lnTo>
                    <a:pt x="1764966" y="31829"/>
                  </a:lnTo>
                  <a:lnTo>
                    <a:pt x="1730412" y="8538"/>
                  </a:lnTo>
                  <a:lnTo>
                    <a:pt x="168808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54986" y="4188713"/>
              <a:ext cx="1797050" cy="1087120"/>
            </a:xfrm>
            <a:custGeom>
              <a:avLst/>
              <a:gdLst/>
              <a:ahLst/>
              <a:cxnLst/>
              <a:rect l="l" t="t" r="r" b="b"/>
              <a:pathLst>
                <a:path w="1797050" h="1087120">
                  <a:moveTo>
                    <a:pt x="0" y="108712"/>
                  </a:moveTo>
                  <a:lnTo>
                    <a:pt x="8538" y="66383"/>
                  </a:lnTo>
                  <a:lnTo>
                    <a:pt x="31829" y="31829"/>
                  </a:lnTo>
                  <a:lnTo>
                    <a:pt x="66383" y="8538"/>
                  </a:lnTo>
                  <a:lnTo>
                    <a:pt x="108712" y="0"/>
                  </a:lnTo>
                  <a:lnTo>
                    <a:pt x="1688083" y="0"/>
                  </a:lnTo>
                  <a:lnTo>
                    <a:pt x="1730412" y="8538"/>
                  </a:lnTo>
                  <a:lnTo>
                    <a:pt x="1764966" y="31829"/>
                  </a:lnTo>
                  <a:lnTo>
                    <a:pt x="1788257" y="66383"/>
                  </a:lnTo>
                  <a:lnTo>
                    <a:pt x="1796795" y="108712"/>
                  </a:lnTo>
                  <a:lnTo>
                    <a:pt x="1796795" y="977900"/>
                  </a:lnTo>
                  <a:lnTo>
                    <a:pt x="1788257" y="1020228"/>
                  </a:lnTo>
                  <a:lnTo>
                    <a:pt x="1764966" y="1054782"/>
                  </a:lnTo>
                  <a:lnTo>
                    <a:pt x="1730412" y="1078073"/>
                  </a:lnTo>
                  <a:lnTo>
                    <a:pt x="1688083" y="1086612"/>
                  </a:lnTo>
                  <a:lnTo>
                    <a:pt x="108712" y="1086612"/>
                  </a:lnTo>
                  <a:lnTo>
                    <a:pt x="66383" y="1078073"/>
                  </a:lnTo>
                  <a:lnTo>
                    <a:pt x="31829" y="1054782"/>
                  </a:lnTo>
                  <a:lnTo>
                    <a:pt x="8538" y="1020228"/>
                  </a:lnTo>
                  <a:lnTo>
                    <a:pt x="0" y="977900"/>
                  </a:lnTo>
                  <a:lnTo>
                    <a:pt x="0" y="108712"/>
                  </a:lnTo>
                  <a:close/>
                </a:path>
              </a:pathLst>
            </a:custGeom>
            <a:ln w="25908">
              <a:solidFill>
                <a:srgbClr val="BD83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05480" y="4465065"/>
            <a:ext cx="1494790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7305" marR="5080" indent="-15240">
              <a:lnSpc>
                <a:spcPts val="1210"/>
              </a:lnSpc>
              <a:spcBef>
                <a:spcPts val="235"/>
              </a:spcBef>
            </a:pP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constructor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method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same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name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73704" y="4772914"/>
            <a:ext cx="9569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that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</a:t>
            </a:r>
            <a:r>
              <a:rPr sz="900" dirty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70996" y="1386776"/>
            <a:ext cx="1891664" cy="960755"/>
            <a:chOff x="4670996" y="1386776"/>
            <a:chExt cx="1891664" cy="960755"/>
          </a:xfrm>
        </p:grpSpPr>
        <p:sp>
          <p:nvSpPr>
            <p:cNvPr id="20" name="object 20"/>
            <p:cNvSpPr/>
            <p:nvPr/>
          </p:nvSpPr>
          <p:spPr>
            <a:xfrm>
              <a:off x="4684014" y="1399793"/>
              <a:ext cx="1865630" cy="934719"/>
            </a:xfrm>
            <a:custGeom>
              <a:avLst/>
              <a:gdLst/>
              <a:ahLst/>
              <a:cxnLst/>
              <a:rect l="l" t="t" r="r" b="b"/>
              <a:pathLst>
                <a:path w="1865629" h="934719">
                  <a:moveTo>
                    <a:pt x="1771904" y="0"/>
                  </a:moveTo>
                  <a:lnTo>
                    <a:pt x="93472" y="0"/>
                  </a:lnTo>
                  <a:lnTo>
                    <a:pt x="57060" y="7336"/>
                  </a:lnTo>
                  <a:lnTo>
                    <a:pt x="27352" y="27352"/>
                  </a:lnTo>
                  <a:lnTo>
                    <a:pt x="7336" y="57060"/>
                  </a:lnTo>
                  <a:lnTo>
                    <a:pt x="0" y="93472"/>
                  </a:lnTo>
                  <a:lnTo>
                    <a:pt x="0" y="840740"/>
                  </a:lnTo>
                  <a:lnTo>
                    <a:pt x="7336" y="877151"/>
                  </a:lnTo>
                  <a:lnTo>
                    <a:pt x="27352" y="906859"/>
                  </a:lnTo>
                  <a:lnTo>
                    <a:pt x="57060" y="926875"/>
                  </a:lnTo>
                  <a:lnTo>
                    <a:pt x="93472" y="934212"/>
                  </a:lnTo>
                  <a:lnTo>
                    <a:pt x="1771904" y="934212"/>
                  </a:lnTo>
                  <a:lnTo>
                    <a:pt x="1808315" y="926875"/>
                  </a:lnTo>
                  <a:lnTo>
                    <a:pt x="1838023" y="906859"/>
                  </a:lnTo>
                  <a:lnTo>
                    <a:pt x="1858039" y="877151"/>
                  </a:lnTo>
                  <a:lnTo>
                    <a:pt x="1865376" y="840740"/>
                  </a:lnTo>
                  <a:lnTo>
                    <a:pt x="1865376" y="93472"/>
                  </a:lnTo>
                  <a:lnTo>
                    <a:pt x="1858039" y="57060"/>
                  </a:lnTo>
                  <a:lnTo>
                    <a:pt x="1838023" y="27352"/>
                  </a:lnTo>
                  <a:lnTo>
                    <a:pt x="1808315" y="7336"/>
                  </a:lnTo>
                  <a:lnTo>
                    <a:pt x="177190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84014" y="1399793"/>
              <a:ext cx="1865630" cy="934719"/>
            </a:xfrm>
            <a:custGeom>
              <a:avLst/>
              <a:gdLst/>
              <a:ahLst/>
              <a:cxnLst/>
              <a:rect l="l" t="t" r="r" b="b"/>
              <a:pathLst>
                <a:path w="1865629" h="934719">
                  <a:moveTo>
                    <a:pt x="0" y="93472"/>
                  </a:moveTo>
                  <a:lnTo>
                    <a:pt x="7336" y="57060"/>
                  </a:lnTo>
                  <a:lnTo>
                    <a:pt x="27352" y="27352"/>
                  </a:lnTo>
                  <a:lnTo>
                    <a:pt x="57060" y="7336"/>
                  </a:lnTo>
                  <a:lnTo>
                    <a:pt x="93472" y="0"/>
                  </a:lnTo>
                  <a:lnTo>
                    <a:pt x="1771904" y="0"/>
                  </a:lnTo>
                  <a:lnTo>
                    <a:pt x="1808315" y="7336"/>
                  </a:lnTo>
                  <a:lnTo>
                    <a:pt x="1838023" y="27352"/>
                  </a:lnTo>
                  <a:lnTo>
                    <a:pt x="1858039" y="57060"/>
                  </a:lnTo>
                  <a:lnTo>
                    <a:pt x="1865376" y="93472"/>
                  </a:lnTo>
                  <a:lnTo>
                    <a:pt x="1865376" y="840740"/>
                  </a:lnTo>
                  <a:lnTo>
                    <a:pt x="1858039" y="877151"/>
                  </a:lnTo>
                  <a:lnTo>
                    <a:pt x="1838023" y="906859"/>
                  </a:lnTo>
                  <a:lnTo>
                    <a:pt x="1808315" y="926875"/>
                  </a:lnTo>
                  <a:lnTo>
                    <a:pt x="1771904" y="934212"/>
                  </a:lnTo>
                  <a:lnTo>
                    <a:pt x="93472" y="934212"/>
                  </a:lnTo>
                  <a:lnTo>
                    <a:pt x="57060" y="926875"/>
                  </a:lnTo>
                  <a:lnTo>
                    <a:pt x="27352" y="906859"/>
                  </a:lnTo>
                  <a:lnTo>
                    <a:pt x="7336" y="877151"/>
                  </a:lnTo>
                  <a:lnTo>
                    <a:pt x="0" y="840740"/>
                  </a:lnTo>
                  <a:lnTo>
                    <a:pt x="0" y="9347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06085" y="1670431"/>
            <a:ext cx="1220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Destructors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56924" y="2320988"/>
            <a:ext cx="2162810" cy="1693545"/>
            <a:chOff x="4856924" y="2320988"/>
            <a:chExt cx="2162810" cy="1693545"/>
          </a:xfrm>
        </p:grpSpPr>
        <p:sp>
          <p:nvSpPr>
            <p:cNvPr id="24" name="object 24"/>
            <p:cNvSpPr/>
            <p:nvPr/>
          </p:nvSpPr>
          <p:spPr>
            <a:xfrm>
              <a:off x="4869941" y="2334006"/>
              <a:ext cx="186690" cy="950594"/>
            </a:xfrm>
            <a:custGeom>
              <a:avLst/>
              <a:gdLst/>
              <a:ahLst/>
              <a:cxnLst/>
              <a:rect l="l" t="t" r="r" b="b"/>
              <a:pathLst>
                <a:path w="186689" h="950595">
                  <a:moveTo>
                    <a:pt x="0" y="0"/>
                  </a:moveTo>
                  <a:lnTo>
                    <a:pt x="0" y="950341"/>
                  </a:lnTo>
                  <a:lnTo>
                    <a:pt x="186690" y="950341"/>
                  </a:lnTo>
                </a:path>
              </a:pathLst>
            </a:custGeom>
            <a:ln w="25907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57393" y="2567178"/>
              <a:ext cx="1949450" cy="1434465"/>
            </a:xfrm>
            <a:custGeom>
              <a:avLst/>
              <a:gdLst/>
              <a:ahLst/>
              <a:cxnLst/>
              <a:rect l="l" t="t" r="r" b="b"/>
              <a:pathLst>
                <a:path w="1949450" h="1434464">
                  <a:moveTo>
                    <a:pt x="1805813" y="0"/>
                  </a:moveTo>
                  <a:lnTo>
                    <a:pt x="143383" y="0"/>
                  </a:lnTo>
                  <a:lnTo>
                    <a:pt x="98088" y="7316"/>
                  </a:lnTo>
                  <a:lnTo>
                    <a:pt x="58731" y="27683"/>
                  </a:lnTo>
                  <a:lnTo>
                    <a:pt x="27683" y="58731"/>
                  </a:lnTo>
                  <a:lnTo>
                    <a:pt x="7316" y="98088"/>
                  </a:lnTo>
                  <a:lnTo>
                    <a:pt x="0" y="143383"/>
                  </a:lnTo>
                  <a:lnTo>
                    <a:pt x="0" y="1290701"/>
                  </a:lnTo>
                  <a:lnTo>
                    <a:pt x="7316" y="1335995"/>
                  </a:lnTo>
                  <a:lnTo>
                    <a:pt x="27683" y="1375352"/>
                  </a:lnTo>
                  <a:lnTo>
                    <a:pt x="58731" y="1406400"/>
                  </a:lnTo>
                  <a:lnTo>
                    <a:pt x="98088" y="1426767"/>
                  </a:lnTo>
                  <a:lnTo>
                    <a:pt x="143383" y="1434084"/>
                  </a:lnTo>
                  <a:lnTo>
                    <a:pt x="1805813" y="1434084"/>
                  </a:lnTo>
                  <a:lnTo>
                    <a:pt x="1851107" y="1426767"/>
                  </a:lnTo>
                  <a:lnTo>
                    <a:pt x="1890464" y="1406400"/>
                  </a:lnTo>
                  <a:lnTo>
                    <a:pt x="1921512" y="1375352"/>
                  </a:lnTo>
                  <a:lnTo>
                    <a:pt x="1941879" y="1335995"/>
                  </a:lnTo>
                  <a:lnTo>
                    <a:pt x="1949195" y="1290701"/>
                  </a:lnTo>
                  <a:lnTo>
                    <a:pt x="1949195" y="143383"/>
                  </a:lnTo>
                  <a:lnTo>
                    <a:pt x="1941879" y="98088"/>
                  </a:lnTo>
                  <a:lnTo>
                    <a:pt x="1921512" y="58731"/>
                  </a:lnTo>
                  <a:lnTo>
                    <a:pt x="1890464" y="27683"/>
                  </a:lnTo>
                  <a:lnTo>
                    <a:pt x="1851107" y="7316"/>
                  </a:lnTo>
                  <a:lnTo>
                    <a:pt x="180581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57393" y="2567178"/>
              <a:ext cx="1949450" cy="1434465"/>
            </a:xfrm>
            <a:custGeom>
              <a:avLst/>
              <a:gdLst/>
              <a:ahLst/>
              <a:cxnLst/>
              <a:rect l="l" t="t" r="r" b="b"/>
              <a:pathLst>
                <a:path w="1949450" h="1434464">
                  <a:moveTo>
                    <a:pt x="0" y="143383"/>
                  </a:moveTo>
                  <a:lnTo>
                    <a:pt x="7316" y="98088"/>
                  </a:lnTo>
                  <a:lnTo>
                    <a:pt x="27683" y="58731"/>
                  </a:lnTo>
                  <a:lnTo>
                    <a:pt x="58731" y="27683"/>
                  </a:lnTo>
                  <a:lnTo>
                    <a:pt x="98088" y="7316"/>
                  </a:lnTo>
                  <a:lnTo>
                    <a:pt x="143383" y="0"/>
                  </a:lnTo>
                  <a:lnTo>
                    <a:pt x="1805813" y="0"/>
                  </a:lnTo>
                  <a:lnTo>
                    <a:pt x="1851107" y="7316"/>
                  </a:lnTo>
                  <a:lnTo>
                    <a:pt x="1890464" y="27683"/>
                  </a:lnTo>
                  <a:lnTo>
                    <a:pt x="1921512" y="58731"/>
                  </a:lnTo>
                  <a:lnTo>
                    <a:pt x="1941879" y="98088"/>
                  </a:lnTo>
                  <a:lnTo>
                    <a:pt x="1949195" y="143383"/>
                  </a:lnTo>
                  <a:lnTo>
                    <a:pt x="1949195" y="1290701"/>
                  </a:lnTo>
                  <a:lnTo>
                    <a:pt x="1941879" y="1335995"/>
                  </a:lnTo>
                  <a:lnTo>
                    <a:pt x="1921512" y="1375352"/>
                  </a:lnTo>
                  <a:lnTo>
                    <a:pt x="1890464" y="1406400"/>
                  </a:lnTo>
                  <a:lnTo>
                    <a:pt x="1851107" y="1426767"/>
                  </a:lnTo>
                  <a:lnTo>
                    <a:pt x="1805813" y="1434084"/>
                  </a:lnTo>
                  <a:lnTo>
                    <a:pt x="143383" y="1434084"/>
                  </a:lnTo>
                  <a:lnTo>
                    <a:pt x="98088" y="1426767"/>
                  </a:lnTo>
                  <a:lnTo>
                    <a:pt x="58731" y="1406400"/>
                  </a:lnTo>
                  <a:lnTo>
                    <a:pt x="27683" y="1375352"/>
                  </a:lnTo>
                  <a:lnTo>
                    <a:pt x="7316" y="1335995"/>
                  </a:lnTo>
                  <a:lnTo>
                    <a:pt x="0" y="1290701"/>
                  </a:lnTo>
                  <a:lnTo>
                    <a:pt x="0" y="143383"/>
                  </a:lnTo>
                  <a:close/>
                </a:path>
              </a:pathLst>
            </a:custGeom>
            <a:ln w="25908">
              <a:solidFill>
                <a:srgbClr val="BCB1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139309" y="2786633"/>
            <a:ext cx="1784985" cy="9620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065" marR="5080" indent="-635" algn="ctr">
              <a:lnSpc>
                <a:spcPct val="91600"/>
              </a:lnSpc>
              <a:spcBef>
                <a:spcPts val="215"/>
              </a:spcBef>
            </a:pP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C# </a:t>
            </a:r>
            <a:r>
              <a:rPr sz="1100" dirty="0">
                <a:latin typeface="Calibri"/>
                <a:cs typeface="Calibri"/>
              </a:rPr>
              <a:t>class can also have a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destructor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(only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allowed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 class), which is a </a:t>
            </a:r>
            <a:r>
              <a:rPr sz="1100" spc="-5" dirty="0">
                <a:latin typeface="Calibri"/>
                <a:cs typeface="Calibri"/>
              </a:rPr>
              <a:t>special </a:t>
            </a:r>
            <a:r>
              <a:rPr sz="1100" dirty="0">
                <a:latin typeface="Calibri"/>
                <a:cs typeface="Calibri"/>
              </a:rPr>
              <a:t> method and also has the same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name as the class </a:t>
            </a:r>
            <a:r>
              <a:rPr sz="1100" spc="-5" dirty="0">
                <a:latin typeface="Calibri"/>
                <a:cs typeface="Calibri"/>
              </a:rPr>
              <a:t>but </a:t>
            </a:r>
            <a:r>
              <a:rPr sz="1100" dirty="0">
                <a:latin typeface="Calibri"/>
                <a:cs typeface="Calibri"/>
              </a:rPr>
              <a:t>prefixed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special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symbol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~.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56988" y="2321051"/>
            <a:ext cx="2162810" cy="3152140"/>
            <a:chOff x="4856988" y="2321051"/>
            <a:chExt cx="2162810" cy="3152140"/>
          </a:xfrm>
        </p:grpSpPr>
        <p:sp>
          <p:nvSpPr>
            <p:cNvPr id="29" name="object 29"/>
            <p:cNvSpPr/>
            <p:nvPr/>
          </p:nvSpPr>
          <p:spPr>
            <a:xfrm>
              <a:off x="4869942" y="2334005"/>
              <a:ext cx="186690" cy="2513330"/>
            </a:xfrm>
            <a:custGeom>
              <a:avLst/>
              <a:gdLst/>
              <a:ahLst/>
              <a:cxnLst/>
              <a:rect l="l" t="t" r="r" b="b"/>
              <a:pathLst>
                <a:path w="186689" h="2513329">
                  <a:moveTo>
                    <a:pt x="0" y="0"/>
                  </a:moveTo>
                  <a:lnTo>
                    <a:pt x="0" y="2513076"/>
                  </a:lnTo>
                  <a:lnTo>
                    <a:pt x="186690" y="2513076"/>
                  </a:lnTo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57394" y="4234433"/>
              <a:ext cx="1949450" cy="1225550"/>
            </a:xfrm>
            <a:custGeom>
              <a:avLst/>
              <a:gdLst/>
              <a:ahLst/>
              <a:cxnLst/>
              <a:rect l="l" t="t" r="r" b="b"/>
              <a:pathLst>
                <a:path w="1949450" h="1225550">
                  <a:moveTo>
                    <a:pt x="1826641" y="0"/>
                  </a:moveTo>
                  <a:lnTo>
                    <a:pt x="122555" y="0"/>
                  </a:lnTo>
                  <a:lnTo>
                    <a:pt x="74848" y="9630"/>
                  </a:lnTo>
                  <a:lnTo>
                    <a:pt x="35893" y="35893"/>
                  </a:lnTo>
                  <a:lnTo>
                    <a:pt x="9630" y="74848"/>
                  </a:lnTo>
                  <a:lnTo>
                    <a:pt x="0" y="122555"/>
                  </a:lnTo>
                  <a:lnTo>
                    <a:pt x="0" y="1102741"/>
                  </a:lnTo>
                  <a:lnTo>
                    <a:pt x="9630" y="1150447"/>
                  </a:lnTo>
                  <a:lnTo>
                    <a:pt x="35893" y="1189402"/>
                  </a:lnTo>
                  <a:lnTo>
                    <a:pt x="74848" y="1215665"/>
                  </a:lnTo>
                  <a:lnTo>
                    <a:pt x="122555" y="1225296"/>
                  </a:lnTo>
                  <a:lnTo>
                    <a:pt x="1826641" y="1225296"/>
                  </a:lnTo>
                  <a:lnTo>
                    <a:pt x="1874347" y="1215665"/>
                  </a:lnTo>
                  <a:lnTo>
                    <a:pt x="1913302" y="1189402"/>
                  </a:lnTo>
                  <a:lnTo>
                    <a:pt x="1939565" y="1150447"/>
                  </a:lnTo>
                  <a:lnTo>
                    <a:pt x="1949195" y="1102741"/>
                  </a:lnTo>
                  <a:lnTo>
                    <a:pt x="1949195" y="122555"/>
                  </a:lnTo>
                  <a:lnTo>
                    <a:pt x="1939565" y="74848"/>
                  </a:lnTo>
                  <a:lnTo>
                    <a:pt x="1913302" y="35893"/>
                  </a:lnTo>
                  <a:lnTo>
                    <a:pt x="1874347" y="9630"/>
                  </a:lnTo>
                  <a:lnTo>
                    <a:pt x="182664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57394" y="4234433"/>
              <a:ext cx="1949450" cy="1225550"/>
            </a:xfrm>
            <a:custGeom>
              <a:avLst/>
              <a:gdLst/>
              <a:ahLst/>
              <a:cxnLst/>
              <a:rect l="l" t="t" r="r" b="b"/>
              <a:pathLst>
                <a:path w="1949450" h="1225550">
                  <a:moveTo>
                    <a:pt x="0" y="122555"/>
                  </a:moveTo>
                  <a:lnTo>
                    <a:pt x="9630" y="74848"/>
                  </a:lnTo>
                  <a:lnTo>
                    <a:pt x="35893" y="35893"/>
                  </a:lnTo>
                  <a:lnTo>
                    <a:pt x="74848" y="9630"/>
                  </a:lnTo>
                  <a:lnTo>
                    <a:pt x="122555" y="0"/>
                  </a:lnTo>
                  <a:lnTo>
                    <a:pt x="1826641" y="0"/>
                  </a:lnTo>
                  <a:lnTo>
                    <a:pt x="1874347" y="9630"/>
                  </a:lnTo>
                  <a:lnTo>
                    <a:pt x="1913302" y="35893"/>
                  </a:lnTo>
                  <a:lnTo>
                    <a:pt x="1939565" y="74848"/>
                  </a:lnTo>
                  <a:lnTo>
                    <a:pt x="1949195" y="122555"/>
                  </a:lnTo>
                  <a:lnTo>
                    <a:pt x="1949195" y="1102741"/>
                  </a:lnTo>
                  <a:lnTo>
                    <a:pt x="1939565" y="1150447"/>
                  </a:lnTo>
                  <a:lnTo>
                    <a:pt x="1913302" y="1189402"/>
                  </a:lnTo>
                  <a:lnTo>
                    <a:pt x="1874347" y="1215665"/>
                  </a:lnTo>
                  <a:lnTo>
                    <a:pt x="1826641" y="1225296"/>
                  </a:lnTo>
                  <a:lnTo>
                    <a:pt x="122555" y="1225296"/>
                  </a:lnTo>
                  <a:lnTo>
                    <a:pt x="74848" y="1215665"/>
                  </a:lnTo>
                  <a:lnTo>
                    <a:pt x="35893" y="1189402"/>
                  </a:lnTo>
                  <a:lnTo>
                    <a:pt x="9630" y="1150447"/>
                  </a:lnTo>
                  <a:lnTo>
                    <a:pt x="0" y="1102741"/>
                  </a:lnTo>
                  <a:lnTo>
                    <a:pt x="0" y="122555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131434" y="4502607"/>
            <a:ext cx="1800860" cy="65468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-1270" algn="ctr">
              <a:lnSpc>
                <a:spcPct val="91600"/>
              </a:lnSpc>
              <a:spcBef>
                <a:spcPts val="215"/>
              </a:spcBef>
            </a:pP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destructor </a:t>
            </a:r>
            <a:r>
              <a:rPr sz="1100" dirty="0">
                <a:latin typeface="Calibri"/>
                <a:cs typeface="Calibri"/>
              </a:rPr>
              <a:t>of an </a:t>
            </a:r>
            <a:r>
              <a:rPr sz="1100" spc="-5" dirty="0">
                <a:latin typeface="Calibri"/>
                <a:cs typeface="Calibri"/>
              </a:rPr>
              <a:t>object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executed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object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longer required in order to de-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allocate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memory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object.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1291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Constructors</a:t>
            </a:r>
            <a:r>
              <a:rPr spc="-25" dirty="0"/>
              <a:t> </a:t>
            </a:r>
            <a:r>
              <a:rPr spc="-5" dirty="0"/>
              <a:t>1-4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8336280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45465" indent="-342900" algn="just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Constructors can </a:t>
            </a:r>
            <a:r>
              <a:rPr sz="2400" spc="-5" dirty="0">
                <a:latin typeface="Calibri"/>
                <a:cs typeface="Calibri"/>
              </a:rPr>
              <a:t>initialize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variables of </a:t>
            </a:r>
            <a:r>
              <a:rPr sz="2400" dirty="0">
                <a:latin typeface="Calibri"/>
                <a:cs typeface="Calibri"/>
              </a:rPr>
              <a:t>a class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perform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startup operations </a:t>
            </a:r>
            <a:r>
              <a:rPr sz="2400" spc="-5" dirty="0">
                <a:latin typeface="Calibri"/>
                <a:cs typeface="Calibri"/>
              </a:rPr>
              <a:t>only once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5" dirty="0">
                <a:latin typeface="Calibri"/>
                <a:cs typeface="Calibri"/>
              </a:rPr>
              <a:t>object of </a:t>
            </a:r>
            <a:r>
              <a:rPr sz="2400" dirty="0">
                <a:latin typeface="Calibri"/>
                <a:cs typeface="Calibri"/>
              </a:rPr>
              <a:t>the class 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instantiated.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automatically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whenever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created.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figure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shows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constructor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declaration: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500" y="3407664"/>
            <a:ext cx="4114800" cy="286359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1291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Constructors</a:t>
            </a:r>
            <a:r>
              <a:rPr spc="-25" dirty="0"/>
              <a:t> </a:t>
            </a:r>
            <a:r>
              <a:rPr spc="-5" dirty="0"/>
              <a:t>2-4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6427"/>
            <a:ext cx="8241030" cy="279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possible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specify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accessibility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level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constructors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modifiers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dirty="0">
                <a:latin typeface="Calibri"/>
                <a:cs typeface="Calibri"/>
              </a:rPr>
              <a:t> as:</a:t>
            </a:r>
            <a:endParaRPr sz="1800">
              <a:latin typeface="Calibri"/>
              <a:cs typeface="Calibri"/>
            </a:endParaRPr>
          </a:p>
          <a:p>
            <a:pPr marL="756285" marR="35560" indent="-287020">
              <a:lnSpc>
                <a:spcPct val="103699"/>
              </a:lnSpc>
              <a:spcBef>
                <a:spcPts val="260"/>
              </a:spcBef>
              <a:tabLst>
                <a:tab pos="7562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b="1" spc="-5" dirty="0">
                <a:latin typeface="Courier New"/>
                <a:cs typeface="Courier New"/>
              </a:rPr>
              <a:t>public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Specifies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constructor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called </a:t>
            </a:r>
            <a:r>
              <a:rPr sz="1600" spc="-10" dirty="0">
                <a:latin typeface="Calibri"/>
                <a:cs typeface="Calibri"/>
              </a:rPr>
              <a:t>whenever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instantiated.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instantiation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0" dirty="0">
                <a:latin typeface="Calibri"/>
                <a:cs typeface="Calibri"/>
              </a:rPr>
              <a:t>done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anywhere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assembly.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  <a:tabLst>
                <a:tab pos="7562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b="1" spc="-5" dirty="0">
                <a:latin typeface="Courier New"/>
                <a:cs typeface="Courier New"/>
              </a:rPr>
              <a:t>private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Specifies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constructor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cannot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invoked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instance</a:t>
            </a:r>
            <a:r>
              <a:rPr sz="1600" spc="-5" dirty="0">
                <a:latin typeface="Calibri"/>
                <a:cs typeface="Calibri"/>
              </a:rPr>
              <a:t> 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  <a:p>
            <a:pPr marL="756285" marR="250825" indent="-287020">
              <a:lnSpc>
                <a:spcPct val="103699"/>
              </a:lnSpc>
              <a:spcBef>
                <a:spcPts val="315"/>
              </a:spcBef>
              <a:tabLst>
                <a:tab pos="7562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b="1" spc="-5" dirty="0">
                <a:latin typeface="Courier New"/>
                <a:cs typeface="Courier New"/>
              </a:rPr>
              <a:t>protected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Specifies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initialize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own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whenever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its</a:t>
            </a:r>
            <a:r>
              <a:rPr sz="1600" spc="-10" dirty="0">
                <a:latin typeface="Calibri"/>
                <a:cs typeface="Calibri"/>
              </a:rPr>
              <a:t> derived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classes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created.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Here,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 object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5" dirty="0">
                <a:latin typeface="Calibri"/>
                <a:cs typeface="Calibri"/>
              </a:rPr>
              <a:t>created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derived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classes.</a:t>
            </a:r>
            <a:endParaRPr sz="1600">
              <a:latin typeface="Calibri"/>
              <a:cs typeface="Calibri"/>
            </a:endParaRPr>
          </a:p>
          <a:p>
            <a:pPr marL="756285" marR="5080" indent="-287020">
              <a:lnSpc>
                <a:spcPct val="1038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b="1" spc="-5" dirty="0">
                <a:latin typeface="Courier New"/>
                <a:cs typeface="Courier New"/>
              </a:rPr>
              <a:t>internal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Specifies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constructor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has</a:t>
            </a:r>
            <a:r>
              <a:rPr sz="1600" dirty="0">
                <a:latin typeface="Calibri"/>
                <a:cs typeface="Calibri"/>
              </a:rPr>
              <a:t> its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limited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current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assembly.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cannot</a:t>
            </a:r>
            <a:r>
              <a:rPr sz="1600" spc="-5" dirty="0">
                <a:latin typeface="Calibri"/>
                <a:cs typeface="Calibri"/>
              </a:rPr>
              <a:t> 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outside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assembly.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Circl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privat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uc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or: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704" y="4032503"/>
            <a:ext cx="7251700" cy="2451100"/>
            <a:chOff x="679704" y="4032503"/>
            <a:chExt cx="7251700" cy="2451100"/>
          </a:xfrm>
        </p:grpSpPr>
        <p:sp>
          <p:nvSpPr>
            <p:cNvPr id="5" name="object 5"/>
            <p:cNvSpPr/>
            <p:nvPr/>
          </p:nvSpPr>
          <p:spPr>
            <a:xfrm>
              <a:off x="685800" y="4038599"/>
              <a:ext cx="7239000" cy="2438400"/>
            </a:xfrm>
            <a:custGeom>
              <a:avLst/>
              <a:gdLst/>
              <a:ahLst/>
              <a:cxnLst/>
              <a:rect l="l" t="t" r="r" b="b"/>
              <a:pathLst>
                <a:path w="7239000" h="2438400">
                  <a:moveTo>
                    <a:pt x="7239000" y="0"/>
                  </a:moveTo>
                  <a:lnTo>
                    <a:pt x="0" y="0"/>
                  </a:lnTo>
                  <a:lnTo>
                    <a:pt x="0" y="2438400"/>
                  </a:lnTo>
                  <a:lnTo>
                    <a:pt x="7239000" y="24384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4038599"/>
              <a:ext cx="7239000" cy="2438400"/>
            </a:xfrm>
            <a:custGeom>
              <a:avLst/>
              <a:gdLst/>
              <a:ahLst/>
              <a:cxnLst/>
              <a:rect l="l" t="t" r="r" b="b"/>
              <a:pathLst>
                <a:path w="7239000" h="2438400">
                  <a:moveTo>
                    <a:pt x="0" y="2438400"/>
                  </a:moveTo>
                  <a:lnTo>
                    <a:pt x="7239000" y="24384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2438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5800" y="4038600"/>
            <a:ext cx="7239000" cy="24384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Courier New"/>
                <a:cs typeface="Courier New"/>
              </a:rPr>
              <a:t>using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System;</a:t>
            </a:r>
            <a:endParaRPr sz="900">
              <a:latin typeface="Courier New"/>
              <a:cs typeface="Courier New"/>
            </a:endParaRPr>
          </a:p>
          <a:p>
            <a:pPr marL="160020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class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Circle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latin typeface="Courier New"/>
                <a:cs typeface="Courier New"/>
              </a:rPr>
              <a:t>private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Circle()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classCircleDetails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static void</a:t>
            </a:r>
            <a:r>
              <a:rPr sz="900" spc="-10" dirty="0">
                <a:latin typeface="Courier New"/>
                <a:cs typeface="Courier New"/>
              </a:rPr>
              <a:t> Main(string[]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args)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latin typeface="Courier New"/>
                <a:cs typeface="Courier New"/>
              </a:rPr>
              <a:t>Circle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objCircle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0" dirty="0">
                <a:latin typeface="Courier New"/>
                <a:cs typeface="Courier New"/>
              </a:rPr>
              <a:t> new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Circle();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35814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1291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Constructors</a:t>
            </a:r>
            <a:r>
              <a:rPr spc="-25" dirty="0"/>
              <a:t> </a:t>
            </a:r>
            <a:r>
              <a:rPr spc="-5" dirty="0"/>
              <a:t>3-4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33348"/>
            <a:ext cx="8428990" cy="3004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700" dirty="0">
                <a:latin typeface="Calibri"/>
                <a:cs typeface="Calibri"/>
              </a:rPr>
              <a:t>In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code:</a:t>
            </a:r>
            <a:endParaRPr sz="1700">
              <a:latin typeface="Calibri"/>
              <a:cs typeface="Calibri"/>
            </a:endParaRPr>
          </a:p>
          <a:p>
            <a:pPr marL="756285" marR="12700" indent="-287020">
              <a:lnSpc>
                <a:spcPct val="103299"/>
              </a:lnSpc>
              <a:spcBef>
                <a:spcPts val="250"/>
              </a:spcBef>
              <a:tabLst>
                <a:tab pos="756285" algn="l"/>
              </a:tabLst>
            </a:pPr>
            <a:r>
              <a:rPr sz="75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500" spc="-5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program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compile-time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error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because</a:t>
            </a:r>
            <a:r>
              <a:rPr sz="1500" dirty="0">
                <a:latin typeface="Calibri"/>
                <a:cs typeface="Calibri"/>
              </a:rPr>
              <a:t> 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instance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Circle</a:t>
            </a:r>
            <a:r>
              <a:rPr sz="1500" b="1" spc="-56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alibri"/>
                <a:cs typeface="Calibri"/>
              </a:rPr>
              <a:t>class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attempts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invoke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constructor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which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10" dirty="0">
                <a:latin typeface="Calibri"/>
                <a:cs typeface="Calibri"/>
              </a:rPr>
              <a:t>declared</a:t>
            </a:r>
            <a:r>
              <a:rPr sz="1500" dirty="0">
                <a:latin typeface="Calibri"/>
                <a:cs typeface="Calibri"/>
              </a:rPr>
              <a:t> as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private.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This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an</a:t>
            </a:r>
            <a:r>
              <a:rPr sz="1500" spc="-5" dirty="0">
                <a:latin typeface="Calibri"/>
                <a:cs typeface="Calibri"/>
              </a:rPr>
              <a:t> illegal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attempt.</a:t>
            </a:r>
            <a:endParaRPr sz="1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  <a:tabLst>
                <a:tab pos="756285" algn="l"/>
              </a:tabLst>
            </a:pPr>
            <a:r>
              <a:rPr sz="75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500" spc="-10" dirty="0">
                <a:latin typeface="Calibri"/>
                <a:cs typeface="Calibri"/>
              </a:rPr>
              <a:t>Private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constructors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prevent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class instantiation.</a:t>
            </a:r>
            <a:endParaRPr sz="1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  <a:tabLst>
                <a:tab pos="756285" algn="l"/>
              </a:tabLst>
            </a:pPr>
            <a:r>
              <a:rPr sz="75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class</a:t>
            </a:r>
            <a:r>
              <a:rPr sz="1500" dirty="0">
                <a:latin typeface="Calibri"/>
                <a:cs typeface="Calibri"/>
              </a:rPr>
              <a:t> has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defined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only </a:t>
            </a:r>
            <a:r>
              <a:rPr sz="1500" spc="-10" dirty="0">
                <a:latin typeface="Calibri"/>
                <a:cs typeface="Calibri"/>
              </a:rPr>
              <a:t>private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constructors,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new</a:t>
            </a:r>
            <a:r>
              <a:rPr sz="1500" spc="-560" dirty="0">
                <a:latin typeface="Courier New"/>
                <a:cs typeface="Courier New"/>
              </a:rPr>
              <a:t> </a:t>
            </a:r>
            <a:r>
              <a:rPr sz="1500" spc="-15" dirty="0">
                <a:latin typeface="Calibri"/>
                <a:cs typeface="Calibri"/>
              </a:rPr>
              <a:t>keyword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cannot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5" dirty="0">
                <a:latin typeface="Calibri"/>
                <a:cs typeface="Calibri"/>
              </a:rPr>
              <a:t> used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instantiate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endParaRPr sz="15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60"/>
              </a:spcBef>
            </a:pPr>
            <a:r>
              <a:rPr sz="1500" spc="-5" dirty="0">
                <a:latin typeface="Calibri"/>
                <a:cs typeface="Calibri"/>
              </a:rPr>
              <a:t>object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class.</a:t>
            </a:r>
            <a:endParaRPr sz="1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65"/>
              </a:spcBef>
              <a:tabLst>
                <a:tab pos="756285" algn="l"/>
              </a:tabLst>
            </a:pPr>
            <a:r>
              <a:rPr sz="75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500" spc="-5" dirty="0">
                <a:latin typeface="Calibri"/>
                <a:cs typeface="Calibri"/>
              </a:rPr>
              <a:t>This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means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other</a:t>
            </a:r>
            <a:r>
              <a:rPr sz="1500" dirty="0">
                <a:latin typeface="Calibri"/>
                <a:cs typeface="Calibri"/>
              </a:rPr>
              <a:t> class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members 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class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only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private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constructors.</a:t>
            </a:r>
            <a:endParaRPr sz="1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  <a:tabLst>
                <a:tab pos="756285" algn="l"/>
              </a:tabLst>
            </a:pPr>
            <a:r>
              <a:rPr sz="75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500" spc="-15" dirty="0">
                <a:latin typeface="Calibri"/>
                <a:cs typeface="Calibri"/>
              </a:rPr>
              <a:t>Therefore,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private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constructors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only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dirty="0">
                <a:latin typeface="Calibri"/>
                <a:cs typeface="Calibri"/>
              </a:rPr>
              <a:t> if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class </a:t>
            </a:r>
            <a:r>
              <a:rPr sz="1500" spc="-10" dirty="0">
                <a:latin typeface="Calibri"/>
                <a:cs typeface="Calibri"/>
              </a:rPr>
              <a:t>contains </a:t>
            </a:r>
            <a:r>
              <a:rPr sz="1500" spc="-5" dirty="0">
                <a:latin typeface="Calibri"/>
                <a:cs typeface="Calibri"/>
              </a:rPr>
              <a:t>only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static data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members.</a:t>
            </a:r>
            <a:endParaRPr sz="1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  <a:tabLst>
                <a:tab pos="756285" algn="l"/>
              </a:tabLst>
            </a:pPr>
            <a:r>
              <a:rPr sz="75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500" spc="-5" dirty="0">
                <a:latin typeface="Calibri"/>
                <a:cs typeface="Calibri"/>
              </a:rPr>
              <a:t>This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because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static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members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 </a:t>
            </a:r>
            <a:r>
              <a:rPr sz="1500" spc="-15" dirty="0">
                <a:latin typeface="Calibri"/>
                <a:cs typeface="Calibri"/>
              </a:rPr>
              <a:t>invoked</a:t>
            </a:r>
            <a:r>
              <a:rPr sz="1500" dirty="0">
                <a:latin typeface="Calibri"/>
                <a:cs typeface="Calibri"/>
              </a:rPr>
              <a:t> using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class </a:t>
            </a:r>
            <a:r>
              <a:rPr sz="1500" dirty="0">
                <a:latin typeface="Calibri"/>
                <a:cs typeface="Calibri"/>
              </a:rPr>
              <a:t>name.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following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figure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shows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output </a:t>
            </a:r>
            <a:r>
              <a:rPr sz="1700" spc="-20" dirty="0">
                <a:latin typeface="Calibri"/>
                <a:cs typeface="Calibri"/>
              </a:rPr>
              <a:t>for </a:t>
            </a:r>
            <a:r>
              <a:rPr sz="1700" spc="-5" dirty="0">
                <a:latin typeface="Calibri"/>
                <a:cs typeface="Calibri"/>
              </a:rPr>
              <a:t>creating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class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Circle</a:t>
            </a:r>
            <a:r>
              <a:rPr sz="1700" b="1" spc="-600" dirty="0">
                <a:latin typeface="Courier New"/>
                <a:cs typeface="Courier New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private</a:t>
            </a:r>
            <a:endParaRPr sz="17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0"/>
              </a:spcBef>
            </a:pPr>
            <a:r>
              <a:rPr sz="1700" spc="-5" dirty="0">
                <a:latin typeface="Calibri"/>
                <a:cs typeface="Calibri"/>
              </a:rPr>
              <a:t>constructor: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495800"/>
            <a:ext cx="7924800" cy="19476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5800" y="4099559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1291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Constructors</a:t>
            </a:r>
            <a:r>
              <a:rPr spc="-25" dirty="0"/>
              <a:t> </a:t>
            </a:r>
            <a:r>
              <a:rPr spc="-5" dirty="0"/>
              <a:t>4-4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67283"/>
            <a:ext cx="7666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  <a:tab pos="7303134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ni</a:t>
            </a:r>
            <a:r>
              <a:rPr sz="1800" spc="-10" dirty="0">
                <a:latin typeface="Calibri"/>
                <a:cs typeface="Calibri"/>
              </a:rPr>
              <a:t>ti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li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_empNam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empAg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dirty="0">
                <a:latin typeface="Calibri"/>
                <a:cs typeface="Calibri"/>
              </a:rPr>
              <a:t>,	and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_deptName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constructor: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953152"/>
            <a:ext cx="8326120" cy="13582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code:</a:t>
            </a:r>
            <a:endParaRPr sz="18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325"/>
              </a:spcBef>
              <a:tabLst>
                <a:tab pos="756285" algn="l"/>
              </a:tabLst>
            </a:pPr>
            <a:r>
              <a:rPr sz="75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constructor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10" dirty="0">
                <a:latin typeface="Calibri"/>
                <a:cs typeface="Calibri"/>
              </a:rPr>
              <a:t>created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the class </a:t>
            </a:r>
            <a:r>
              <a:rPr sz="1500" b="1" spc="-5" dirty="0">
                <a:latin typeface="Courier New"/>
                <a:cs typeface="Courier New"/>
              </a:rPr>
              <a:t>Employees</a:t>
            </a:r>
            <a:r>
              <a:rPr sz="1500" spc="-5" dirty="0">
                <a:latin typeface="Calibri"/>
                <a:cs typeface="Calibri"/>
              </a:rPr>
              <a:t>. </a:t>
            </a:r>
            <a:r>
              <a:rPr sz="1500" dirty="0">
                <a:latin typeface="Calibri"/>
                <a:cs typeface="Calibri"/>
              </a:rPr>
              <a:t>When the </a:t>
            </a:r>
            <a:r>
              <a:rPr sz="1500" spc="-5" dirty="0">
                <a:latin typeface="Calibri"/>
                <a:cs typeface="Calibri"/>
              </a:rPr>
              <a:t>class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10" dirty="0">
                <a:latin typeface="Calibri"/>
                <a:cs typeface="Calibri"/>
              </a:rPr>
              <a:t>instantiated,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constructor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invoked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dirty="0">
                <a:latin typeface="Calibri"/>
                <a:cs typeface="Calibri"/>
              </a:rPr>
              <a:t> the </a:t>
            </a:r>
            <a:r>
              <a:rPr sz="1500" spc="-10" dirty="0">
                <a:latin typeface="Calibri"/>
                <a:cs typeface="Calibri"/>
              </a:rPr>
              <a:t>parameters </a:t>
            </a:r>
            <a:r>
              <a:rPr sz="1500" b="1" spc="-5" dirty="0">
                <a:latin typeface="Courier New"/>
                <a:cs typeface="Courier New"/>
              </a:rPr>
              <a:t>John</a:t>
            </a:r>
            <a:r>
              <a:rPr sz="1500" b="1" spc="-565" dirty="0">
                <a:latin typeface="Courier New"/>
                <a:cs typeface="Courier New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10</a:t>
            </a:r>
            <a:r>
              <a:rPr sz="1500" spc="-5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756285" marR="802005" indent="-287020">
              <a:lnSpc>
                <a:spcPct val="103499"/>
              </a:lnSpc>
              <a:spcBef>
                <a:spcPts val="300"/>
              </a:spcBef>
              <a:tabLst>
                <a:tab pos="756285" algn="l"/>
              </a:tabLst>
            </a:pPr>
            <a:r>
              <a:rPr sz="75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hese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alues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st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class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ariables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empNam</a:t>
            </a:r>
            <a:r>
              <a:rPr sz="1500" b="1" dirty="0">
                <a:latin typeface="Courier New"/>
                <a:cs typeface="Courier New"/>
              </a:rPr>
              <a:t>e</a:t>
            </a:r>
            <a:r>
              <a:rPr sz="1500" b="1" spc="-565" dirty="0">
                <a:latin typeface="Courier New"/>
                <a:cs typeface="Courier New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empAg</a:t>
            </a:r>
            <a:r>
              <a:rPr sz="1500" b="1" dirty="0">
                <a:latin typeface="Courier New"/>
                <a:cs typeface="Courier New"/>
              </a:rPr>
              <a:t>e 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espect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20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el</a:t>
            </a:r>
            <a:r>
              <a:rPr sz="1500" spc="-95" dirty="0">
                <a:latin typeface="Calibri"/>
                <a:cs typeface="Calibri"/>
              </a:rPr>
              <a:t>y</a:t>
            </a:r>
            <a:r>
              <a:rPr sz="1500" dirty="0">
                <a:latin typeface="Calibri"/>
                <a:cs typeface="Calibri"/>
              </a:rPr>
              <a:t>. </a:t>
            </a:r>
            <a:r>
              <a:rPr sz="1500" spc="-5" dirty="0">
                <a:latin typeface="Calibri"/>
                <a:cs typeface="Calibri"/>
              </a:rPr>
              <a:t>The  department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employee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then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displayed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the </a:t>
            </a:r>
            <a:r>
              <a:rPr sz="1500" spc="-5" dirty="0">
                <a:latin typeface="Calibri"/>
                <a:cs typeface="Calibri"/>
              </a:rPr>
              <a:t>console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window.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5904" y="1898904"/>
            <a:ext cx="7251700" cy="3136900"/>
            <a:chOff x="755904" y="1898904"/>
            <a:chExt cx="7251700" cy="3136900"/>
          </a:xfrm>
        </p:grpSpPr>
        <p:sp>
          <p:nvSpPr>
            <p:cNvPr id="6" name="object 6"/>
            <p:cNvSpPr/>
            <p:nvPr/>
          </p:nvSpPr>
          <p:spPr>
            <a:xfrm>
              <a:off x="762000" y="1905000"/>
              <a:ext cx="7239000" cy="3124200"/>
            </a:xfrm>
            <a:custGeom>
              <a:avLst/>
              <a:gdLst/>
              <a:ahLst/>
              <a:cxnLst/>
              <a:rect l="l" t="t" r="r" b="b"/>
              <a:pathLst>
                <a:path w="7239000" h="3124200">
                  <a:moveTo>
                    <a:pt x="7239000" y="0"/>
                  </a:moveTo>
                  <a:lnTo>
                    <a:pt x="0" y="0"/>
                  </a:lnTo>
                  <a:lnTo>
                    <a:pt x="0" y="3124200"/>
                  </a:lnTo>
                  <a:lnTo>
                    <a:pt x="7239000" y="31242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" y="1905000"/>
              <a:ext cx="7239000" cy="3124200"/>
            </a:xfrm>
            <a:custGeom>
              <a:avLst/>
              <a:gdLst/>
              <a:ahLst/>
              <a:cxnLst/>
              <a:rect l="l" t="t" r="r" b="b"/>
              <a:pathLst>
                <a:path w="7239000" h="3124200">
                  <a:moveTo>
                    <a:pt x="0" y="3124200"/>
                  </a:moveTo>
                  <a:lnTo>
                    <a:pt x="7239000" y="31242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1044" y="1894459"/>
            <a:ext cx="3096895" cy="296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ourier New"/>
                <a:cs typeface="Courier New"/>
              </a:rPr>
              <a:t>using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System;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latin typeface="Courier New"/>
                <a:cs typeface="Courier New"/>
              </a:rPr>
              <a:t>class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Employees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2700" marR="1914525">
              <a:lnSpc>
                <a:spcPct val="120000"/>
              </a:lnSpc>
            </a:pPr>
            <a:r>
              <a:rPr sz="900" spc="-5" dirty="0">
                <a:latin typeface="Courier New"/>
                <a:cs typeface="Courier New"/>
              </a:rPr>
              <a:t>string </a:t>
            </a:r>
            <a:r>
              <a:rPr sz="900" spc="-10" dirty="0">
                <a:latin typeface="Courier New"/>
                <a:cs typeface="Courier New"/>
              </a:rPr>
              <a:t>_empName; </a:t>
            </a:r>
            <a:r>
              <a:rPr sz="900" spc="-5" dirty="0">
                <a:latin typeface="Courier New"/>
                <a:cs typeface="Courier New"/>
              </a:rPr>
              <a:t> int </a:t>
            </a:r>
            <a:r>
              <a:rPr sz="900" spc="-10" dirty="0">
                <a:latin typeface="Courier New"/>
                <a:cs typeface="Courier New"/>
              </a:rPr>
              <a:t>_empAge; </a:t>
            </a:r>
            <a:r>
              <a:rPr sz="900" spc="-5" dirty="0">
                <a:latin typeface="Courier New"/>
                <a:cs typeface="Courier New"/>
              </a:rPr>
              <a:t> string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_deptName;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Employees(string name, intnum)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_empName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name;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latin typeface="Courier New"/>
                <a:cs typeface="Courier New"/>
              </a:rPr>
              <a:t>_empAge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num;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_deptName</a:t>
            </a:r>
            <a:r>
              <a:rPr sz="900" dirty="0">
                <a:latin typeface="Courier New"/>
                <a:cs typeface="Courier New"/>
              </a:rPr>
              <a:t> =</a:t>
            </a:r>
            <a:r>
              <a:rPr sz="900" spc="-10" dirty="0">
                <a:latin typeface="Courier New"/>
                <a:cs typeface="Courier New"/>
              </a:rPr>
              <a:t> “Research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 </a:t>
            </a:r>
            <a:r>
              <a:rPr sz="900" spc="-10" dirty="0">
                <a:latin typeface="Courier New"/>
                <a:cs typeface="Courier New"/>
              </a:rPr>
              <a:t>Development”;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5" dirty="0">
                <a:latin typeface="Courier New"/>
                <a:cs typeface="Courier New"/>
              </a:rPr>
              <a:t>static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Main(string[]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args)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sz="900" spc="-10" dirty="0">
                <a:latin typeface="Courier New"/>
                <a:cs typeface="Courier New"/>
              </a:rPr>
              <a:t>Employees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objEmp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new Employees(“John”,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10);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Console.WriteLine(objEmp._deptName);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41044" y="486537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" y="14478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953" y="287528"/>
            <a:ext cx="41078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Default</a:t>
            </a:r>
            <a:r>
              <a:rPr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Static</a:t>
            </a:r>
            <a:r>
              <a:rPr spc="15" dirty="0"/>
              <a:t> </a:t>
            </a:r>
            <a:r>
              <a:rPr spc="-15" dirty="0"/>
              <a:t>Constructors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37780" y="2581592"/>
            <a:ext cx="2405380" cy="1117600"/>
            <a:chOff x="1037780" y="2581592"/>
            <a:chExt cx="2405380" cy="1117600"/>
          </a:xfrm>
        </p:grpSpPr>
        <p:sp>
          <p:nvSpPr>
            <p:cNvPr id="4" name="object 4"/>
            <p:cNvSpPr/>
            <p:nvPr/>
          </p:nvSpPr>
          <p:spPr>
            <a:xfrm>
              <a:off x="1050797" y="2594609"/>
              <a:ext cx="2379345" cy="1091565"/>
            </a:xfrm>
            <a:custGeom>
              <a:avLst/>
              <a:gdLst/>
              <a:ahLst/>
              <a:cxnLst/>
              <a:rect l="l" t="t" r="r" b="b"/>
              <a:pathLst>
                <a:path w="2379345" h="1091564">
                  <a:moveTo>
                    <a:pt x="2378964" y="0"/>
                  </a:moveTo>
                  <a:lnTo>
                    <a:pt x="0" y="0"/>
                  </a:lnTo>
                  <a:lnTo>
                    <a:pt x="0" y="1091183"/>
                  </a:lnTo>
                  <a:lnTo>
                    <a:pt x="2378964" y="1091183"/>
                  </a:lnTo>
                  <a:lnTo>
                    <a:pt x="2378964" y="0"/>
                  </a:lnTo>
                  <a:close/>
                </a:path>
              </a:pathLst>
            </a:custGeom>
            <a:solidFill>
              <a:srgbClr val="E8D0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0797" y="2594609"/>
              <a:ext cx="2379345" cy="1091565"/>
            </a:xfrm>
            <a:custGeom>
              <a:avLst/>
              <a:gdLst/>
              <a:ahLst/>
              <a:cxnLst/>
              <a:rect l="l" t="t" r="r" b="b"/>
              <a:pathLst>
                <a:path w="2379345" h="1091564">
                  <a:moveTo>
                    <a:pt x="0" y="1091183"/>
                  </a:moveTo>
                  <a:lnTo>
                    <a:pt x="2378964" y="1091183"/>
                  </a:lnTo>
                  <a:lnTo>
                    <a:pt x="2378964" y="0"/>
                  </a:lnTo>
                  <a:lnTo>
                    <a:pt x="0" y="0"/>
                  </a:lnTo>
                  <a:lnTo>
                    <a:pt x="0" y="1091183"/>
                  </a:lnTo>
                  <a:close/>
                </a:path>
              </a:pathLst>
            </a:custGeom>
            <a:ln w="25908">
              <a:solidFill>
                <a:srgbClr val="E8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37844" y="2770759"/>
            <a:ext cx="2405380" cy="7023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3855" marR="176530">
              <a:lnSpc>
                <a:spcPts val="1300"/>
              </a:lnSpc>
              <a:spcBef>
                <a:spcPts val="260"/>
              </a:spcBef>
            </a:pPr>
            <a:r>
              <a:rPr sz="1200" spc="-5" dirty="0">
                <a:latin typeface="Calibri"/>
                <a:cs typeface="Calibri"/>
              </a:rPr>
              <a:t>C#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creates</a:t>
            </a:r>
            <a:r>
              <a:rPr sz="1200" dirty="0">
                <a:latin typeface="Calibri"/>
                <a:cs typeface="Calibri"/>
              </a:rPr>
              <a:t> 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default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constructor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class </a:t>
            </a:r>
            <a:r>
              <a:rPr sz="1200" dirty="0">
                <a:latin typeface="Calibri"/>
                <a:cs typeface="Calibri"/>
              </a:rPr>
              <a:t>if no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constructor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specified within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0797" y="3726941"/>
            <a:ext cx="2379345" cy="1089660"/>
          </a:xfrm>
          <a:custGeom>
            <a:avLst/>
            <a:gdLst/>
            <a:ahLst/>
            <a:cxnLst/>
            <a:rect l="l" t="t" r="r" b="b"/>
            <a:pathLst>
              <a:path w="2379345" h="1089660">
                <a:moveTo>
                  <a:pt x="0" y="1089660"/>
                </a:moveTo>
                <a:lnTo>
                  <a:pt x="2378964" y="1089660"/>
                </a:lnTo>
                <a:lnTo>
                  <a:pt x="2378964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ln w="25908">
            <a:solidFill>
              <a:srgbClr val="DEE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7844" y="3713988"/>
            <a:ext cx="2405380" cy="1042669"/>
          </a:xfrm>
          <a:prstGeom prst="rect">
            <a:avLst/>
          </a:prstGeom>
          <a:solidFill>
            <a:srgbClr val="DEE7D1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72745" marR="160020">
              <a:lnSpc>
                <a:spcPct val="90100"/>
              </a:lnSpc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default constructor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automatically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initializes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numeric </a:t>
            </a:r>
            <a:r>
              <a:rPr sz="1200" spc="-10" dirty="0">
                <a:latin typeface="Calibri"/>
                <a:cs typeface="Calibri"/>
              </a:rPr>
              <a:t>data </a:t>
            </a:r>
            <a:r>
              <a:rPr sz="1200" spc="-5" dirty="0">
                <a:latin typeface="Calibri"/>
                <a:cs typeface="Calibri"/>
              </a:rPr>
              <a:t>type instance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variables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zero.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7844" y="4816602"/>
            <a:ext cx="2405380" cy="598170"/>
          </a:xfrm>
          <a:prstGeom prst="rect">
            <a:avLst/>
          </a:prstGeom>
          <a:solidFill>
            <a:srgbClr val="D7D2DF">
              <a:alpha val="90194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marL="353695" marR="205104">
              <a:lnSpc>
                <a:spcPts val="1300"/>
              </a:lnSpc>
              <a:spcBef>
                <a:spcPts val="120"/>
              </a:spcBef>
            </a:pPr>
            <a:r>
              <a:rPr sz="1200" dirty="0">
                <a:latin typeface="Calibri"/>
                <a:cs typeface="Calibri"/>
              </a:rPr>
              <a:t>If </a:t>
            </a:r>
            <a:r>
              <a:rPr sz="1200" spc="-10" dirty="0">
                <a:latin typeface="Calibri"/>
                <a:cs typeface="Calibri"/>
              </a:rPr>
              <a:t>you </a:t>
            </a:r>
            <a:r>
              <a:rPr sz="1200" spc="-5" dirty="0">
                <a:latin typeface="Calibri"/>
                <a:cs typeface="Calibri"/>
              </a:rPr>
              <a:t>define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constructor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class,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default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constructor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longer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2608" y="1534667"/>
            <a:ext cx="1663064" cy="1310640"/>
            <a:chOff x="292608" y="1534667"/>
            <a:chExt cx="1663064" cy="1310640"/>
          </a:xfrm>
        </p:grpSpPr>
        <p:sp>
          <p:nvSpPr>
            <p:cNvPr id="11" name="object 11"/>
            <p:cNvSpPr/>
            <p:nvPr/>
          </p:nvSpPr>
          <p:spPr>
            <a:xfrm>
              <a:off x="305562" y="1547621"/>
              <a:ext cx="1637030" cy="1285240"/>
            </a:xfrm>
            <a:custGeom>
              <a:avLst/>
              <a:gdLst/>
              <a:ahLst/>
              <a:cxnLst/>
              <a:rect l="l" t="t" r="r" b="b"/>
              <a:pathLst>
                <a:path w="1637030" h="1285239">
                  <a:moveTo>
                    <a:pt x="818388" y="0"/>
                  </a:moveTo>
                  <a:lnTo>
                    <a:pt x="764579" y="1366"/>
                  </a:lnTo>
                  <a:lnTo>
                    <a:pt x="711699" y="5410"/>
                  </a:lnTo>
                  <a:lnTo>
                    <a:pt x="659857" y="12045"/>
                  </a:lnTo>
                  <a:lnTo>
                    <a:pt x="609159" y="21188"/>
                  </a:lnTo>
                  <a:lnTo>
                    <a:pt x="559715" y="32753"/>
                  </a:lnTo>
                  <a:lnTo>
                    <a:pt x="511631" y="46657"/>
                  </a:lnTo>
                  <a:lnTo>
                    <a:pt x="465016" y="62813"/>
                  </a:lnTo>
                  <a:lnTo>
                    <a:pt x="419977" y="81139"/>
                  </a:lnTo>
                  <a:lnTo>
                    <a:pt x="376622" y="101547"/>
                  </a:lnTo>
                  <a:lnTo>
                    <a:pt x="335059" y="123956"/>
                  </a:lnTo>
                  <a:lnTo>
                    <a:pt x="295397" y="148278"/>
                  </a:lnTo>
                  <a:lnTo>
                    <a:pt x="257742" y="174430"/>
                  </a:lnTo>
                  <a:lnTo>
                    <a:pt x="222202" y="202327"/>
                  </a:lnTo>
                  <a:lnTo>
                    <a:pt x="188886" y="231885"/>
                  </a:lnTo>
                  <a:lnTo>
                    <a:pt x="157902" y="263018"/>
                  </a:lnTo>
                  <a:lnTo>
                    <a:pt x="129356" y="295641"/>
                  </a:lnTo>
                  <a:lnTo>
                    <a:pt x="103358" y="329671"/>
                  </a:lnTo>
                  <a:lnTo>
                    <a:pt x="80014" y="365022"/>
                  </a:lnTo>
                  <a:lnTo>
                    <a:pt x="59432" y="401610"/>
                  </a:lnTo>
                  <a:lnTo>
                    <a:pt x="41722" y="439350"/>
                  </a:lnTo>
                  <a:lnTo>
                    <a:pt x="26989" y="478158"/>
                  </a:lnTo>
                  <a:lnTo>
                    <a:pt x="15343" y="517948"/>
                  </a:lnTo>
                  <a:lnTo>
                    <a:pt x="6891" y="558635"/>
                  </a:lnTo>
                  <a:lnTo>
                    <a:pt x="1740" y="600136"/>
                  </a:lnTo>
                  <a:lnTo>
                    <a:pt x="0" y="642365"/>
                  </a:lnTo>
                  <a:lnTo>
                    <a:pt x="1740" y="684595"/>
                  </a:lnTo>
                  <a:lnTo>
                    <a:pt x="6891" y="726096"/>
                  </a:lnTo>
                  <a:lnTo>
                    <a:pt x="15343" y="766783"/>
                  </a:lnTo>
                  <a:lnTo>
                    <a:pt x="26989" y="806573"/>
                  </a:lnTo>
                  <a:lnTo>
                    <a:pt x="41722" y="845381"/>
                  </a:lnTo>
                  <a:lnTo>
                    <a:pt x="59432" y="883121"/>
                  </a:lnTo>
                  <a:lnTo>
                    <a:pt x="80014" y="919709"/>
                  </a:lnTo>
                  <a:lnTo>
                    <a:pt x="103358" y="955060"/>
                  </a:lnTo>
                  <a:lnTo>
                    <a:pt x="129356" y="989090"/>
                  </a:lnTo>
                  <a:lnTo>
                    <a:pt x="157902" y="1021713"/>
                  </a:lnTo>
                  <a:lnTo>
                    <a:pt x="188886" y="1052846"/>
                  </a:lnTo>
                  <a:lnTo>
                    <a:pt x="222202" y="1082404"/>
                  </a:lnTo>
                  <a:lnTo>
                    <a:pt x="257742" y="1110301"/>
                  </a:lnTo>
                  <a:lnTo>
                    <a:pt x="295397" y="1136453"/>
                  </a:lnTo>
                  <a:lnTo>
                    <a:pt x="335059" y="1160775"/>
                  </a:lnTo>
                  <a:lnTo>
                    <a:pt x="376622" y="1183184"/>
                  </a:lnTo>
                  <a:lnTo>
                    <a:pt x="419977" y="1203592"/>
                  </a:lnTo>
                  <a:lnTo>
                    <a:pt x="465016" y="1221918"/>
                  </a:lnTo>
                  <a:lnTo>
                    <a:pt x="511631" y="1238074"/>
                  </a:lnTo>
                  <a:lnTo>
                    <a:pt x="559715" y="1251978"/>
                  </a:lnTo>
                  <a:lnTo>
                    <a:pt x="609159" y="1263543"/>
                  </a:lnTo>
                  <a:lnTo>
                    <a:pt x="659857" y="1272686"/>
                  </a:lnTo>
                  <a:lnTo>
                    <a:pt x="711699" y="1279321"/>
                  </a:lnTo>
                  <a:lnTo>
                    <a:pt x="764579" y="1283365"/>
                  </a:lnTo>
                  <a:lnTo>
                    <a:pt x="818388" y="1284731"/>
                  </a:lnTo>
                  <a:lnTo>
                    <a:pt x="872198" y="1283365"/>
                  </a:lnTo>
                  <a:lnTo>
                    <a:pt x="925079" y="1279321"/>
                  </a:lnTo>
                  <a:lnTo>
                    <a:pt x="976922" y="1272686"/>
                  </a:lnTo>
                  <a:lnTo>
                    <a:pt x="1027620" y="1263543"/>
                  </a:lnTo>
                  <a:lnTo>
                    <a:pt x="1077065" y="1251978"/>
                  </a:lnTo>
                  <a:lnTo>
                    <a:pt x="1125149" y="1238074"/>
                  </a:lnTo>
                  <a:lnTo>
                    <a:pt x="1171765" y="1221918"/>
                  </a:lnTo>
                  <a:lnTo>
                    <a:pt x="1216804" y="1203592"/>
                  </a:lnTo>
                  <a:lnTo>
                    <a:pt x="1260159" y="1183184"/>
                  </a:lnTo>
                  <a:lnTo>
                    <a:pt x="1301721" y="1160775"/>
                  </a:lnTo>
                  <a:lnTo>
                    <a:pt x="1341384" y="1136453"/>
                  </a:lnTo>
                  <a:lnTo>
                    <a:pt x="1379038" y="1110301"/>
                  </a:lnTo>
                  <a:lnTo>
                    <a:pt x="1414577" y="1082404"/>
                  </a:lnTo>
                  <a:lnTo>
                    <a:pt x="1447893" y="1052846"/>
                  </a:lnTo>
                  <a:lnTo>
                    <a:pt x="1478877" y="1021713"/>
                  </a:lnTo>
                  <a:lnTo>
                    <a:pt x="1507422" y="989090"/>
                  </a:lnTo>
                  <a:lnTo>
                    <a:pt x="1533420" y="955060"/>
                  </a:lnTo>
                  <a:lnTo>
                    <a:pt x="1556763" y="919709"/>
                  </a:lnTo>
                  <a:lnTo>
                    <a:pt x="1577344" y="883121"/>
                  </a:lnTo>
                  <a:lnTo>
                    <a:pt x="1595054" y="845381"/>
                  </a:lnTo>
                  <a:lnTo>
                    <a:pt x="1609787" y="806573"/>
                  </a:lnTo>
                  <a:lnTo>
                    <a:pt x="1621432" y="766783"/>
                  </a:lnTo>
                  <a:lnTo>
                    <a:pt x="1629884" y="726096"/>
                  </a:lnTo>
                  <a:lnTo>
                    <a:pt x="1635035" y="684595"/>
                  </a:lnTo>
                  <a:lnTo>
                    <a:pt x="1636776" y="642365"/>
                  </a:lnTo>
                  <a:lnTo>
                    <a:pt x="1635035" y="600136"/>
                  </a:lnTo>
                  <a:lnTo>
                    <a:pt x="1629884" y="558635"/>
                  </a:lnTo>
                  <a:lnTo>
                    <a:pt x="1621432" y="517948"/>
                  </a:lnTo>
                  <a:lnTo>
                    <a:pt x="1609787" y="478158"/>
                  </a:lnTo>
                  <a:lnTo>
                    <a:pt x="1595054" y="439350"/>
                  </a:lnTo>
                  <a:lnTo>
                    <a:pt x="1577344" y="401610"/>
                  </a:lnTo>
                  <a:lnTo>
                    <a:pt x="1556763" y="365022"/>
                  </a:lnTo>
                  <a:lnTo>
                    <a:pt x="1533420" y="329671"/>
                  </a:lnTo>
                  <a:lnTo>
                    <a:pt x="1507422" y="295641"/>
                  </a:lnTo>
                  <a:lnTo>
                    <a:pt x="1478877" y="263018"/>
                  </a:lnTo>
                  <a:lnTo>
                    <a:pt x="1447893" y="231885"/>
                  </a:lnTo>
                  <a:lnTo>
                    <a:pt x="1414577" y="202327"/>
                  </a:lnTo>
                  <a:lnTo>
                    <a:pt x="1379038" y="174430"/>
                  </a:lnTo>
                  <a:lnTo>
                    <a:pt x="1341384" y="148278"/>
                  </a:lnTo>
                  <a:lnTo>
                    <a:pt x="1301721" y="123956"/>
                  </a:lnTo>
                  <a:lnTo>
                    <a:pt x="1260159" y="101547"/>
                  </a:lnTo>
                  <a:lnTo>
                    <a:pt x="1216804" y="81139"/>
                  </a:lnTo>
                  <a:lnTo>
                    <a:pt x="1171765" y="62813"/>
                  </a:lnTo>
                  <a:lnTo>
                    <a:pt x="1125149" y="46657"/>
                  </a:lnTo>
                  <a:lnTo>
                    <a:pt x="1077065" y="32753"/>
                  </a:lnTo>
                  <a:lnTo>
                    <a:pt x="1027620" y="21188"/>
                  </a:lnTo>
                  <a:lnTo>
                    <a:pt x="976922" y="12045"/>
                  </a:lnTo>
                  <a:lnTo>
                    <a:pt x="925079" y="5410"/>
                  </a:lnTo>
                  <a:lnTo>
                    <a:pt x="872198" y="1366"/>
                  </a:lnTo>
                  <a:lnTo>
                    <a:pt x="81838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5562" y="1547621"/>
              <a:ext cx="1637030" cy="1285240"/>
            </a:xfrm>
            <a:custGeom>
              <a:avLst/>
              <a:gdLst/>
              <a:ahLst/>
              <a:cxnLst/>
              <a:rect l="l" t="t" r="r" b="b"/>
              <a:pathLst>
                <a:path w="1637030" h="1285239">
                  <a:moveTo>
                    <a:pt x="0" y="642365"/>
                  </a:moveTo>
                  <a:lnTo>
                    <a:pt x="1740" y="600136"/>
                  </a:lnTo>
                  <a:lnTo>
                    <a:pt x="6891" y="558635"/>
                  </a:lnTo>
                  <a:lnTo>
                    <a:pt x="15343" y="517948"/>
                  </a:lnTo>
                  <a:lnTo>
                    <a:pt x="26989" y="478158"/>
                  </a:lnTo>
                  <a:lnTo>
                    <a:pt x="41722" y="439350"/>
                  </a:lnTo>
                  <a:lnTo>
                    <a:pt x="59432" y="401610"/>
                  </a:lnTo>
                  <a:lnTo>
                    <a:pt x="80014" y="365022"/>
                  </a:lnTo>
                  <a:lnTo>
                    <a:pt x="103358" y="329671"/>
                  </a:lnTo>
                  <a:lnTo>
                    <a:pt x="129356" y="295641"/>
                  </a:lnTo>
                  <a:lnTo>
                    <a:pt x="157902" y="263018"/>
                  </a:lnTo>
                  <a:lnTo>
                    <a:pt x="188886" y="231885"/>
                  </a:lnTo>
                  <a:lnTo>
                    <a:pt x="222202" y="202327"/>
                  </a:lnTo>
                  <a:lnTo>
                    <a:pt x="257742" y="174430"/>
                  </a:lnTo>
                  <a:lnTo>
                    <a:pt x="295397" y="148278"/>
                  </a:lnTo>
                  <a:lnTo>
                    <a:pt x="335059" y="123956"/>
                  </a:lnTo>
                  <a:lnTo>
                    <a:pt x="376622" y="101547"/>
                  </a:lnTo>
                  <a:lnTo>
                    <a:pt x="419977" y="81139"/>
                  </a:lnTo>
                  <a:lnTo>
                    <a:pt x="465016" y="62813"/>
                  </a:lnTo>
                  <a:lnTo>
                    <a:pt x="511631" y="46657"/>
                  </a:lnTo>
                  <a:lnTo>
                    <a:pt x="559715" y="32753"/>
                  </a:lnTo>
                  <a:lnTo>
                    <a:pt x="609159" y="21188"/>
                  </a:lnTo>
                  <a:lnTo>
                    <a:pt x="659857" y="12045"/>
                  </a:lnTo>
                  <a:lnTo>
                    <a:pt x="711699" y="5410"/>
                  </a:lnTo>
                  <a:lnTo>
                    <a:pt x="764579" y="1366"/>
                  </a:lnTo>
                  <a:lnTo>
                    <a:pt x="818388" y="0"/>
                  </a:lnTo>
                  <a:lnTo>
                    <a:pt x="872198" y="1366"/>
                  </a:lnTo>
                  <a:lnTo>
                    <a:pt x="925079" y="5410"/>
                  </a:lnTo>
                  <a:lnTo>
                    <a:pt x="976922" y="12045"/>
                  </a:lnTo>
                  <a:lnTo>
                    <a:pt x="1027620" y="21188"/>
                  </a:lnTo>
                  <a:lnTo>
                    <a:pt x="1077065" y="32753"/>
                  </a:lnTo>
                  <a:lnTo>
                    <a:pt x="1125149" y="46657"/>
                  </a:lnTo>
                  <a:lnTo>
                    <a:pt x="1171765" y="62813"/>
                  </a:lnTo>
                  <a:lnTo>
                    <a:pt x="1216804" y="81139"/>
                  </a:lnTo>
                  <a:lnTo>
                    <a:pt x="1260159" y="101547"/>
                  </a:lnTo>
                  <a:lnTo>
                    <a:pt x="1301721" y="123956"/>
                  </a:lnTo>
                  <a:lnTo>
                    <a:pt x="1341384" y="148278"/>
                  </a:lnTo>
                  <a:lnTo>
                    <a:pt x="1379038" y="174430"/>
                  </a:lnTo>
                  <a:lnTo>
                    <a:pt x="1414577" y="202327"/>
                  </a:lnTo>
                  <a:lnTo>
                    <a:pt x="1447893" y="231885"/>
                  </a:lnTo>
                  <a:lnTo>
                    <a:pt x="1478877" y="263018"/>
                  </a:lnTo>
                  <a:lnTo>
                    <a:pt x="1507422" y="295641"/>
                  </a:lnTo>
                  <a:lnTo>
                    <a:pt x="1533420" y="329671"/>
                  </a:lnTo>
                  <a:lnTo>
                    <a:pt x="1556763" y="365022"/>
                  </a:lnTo>
                  <a:lnTo>
                    <a:pt x="1577344" y="401610"/>
                  </a:lnTo>
                  <a:lnTo>
                    <a:pt x="1595054" y="439350"/>
                  </a:lnTo>
                  <a:lnTo>
                    <a:pt x="1609787" y="478158"/>
                  </a:lnTo>
                  <a:lnTo>
                    <a:pt x="1621432" y="517948"/>
                  </a:lnTo>
                  <a:lnTo>
                    <a:pt x="1629884" y="558635"/>
                  </a:lnTo>
                  <a:lnTo>
                    <a:pt x="1635035" y="600136"/>
                  </a:lnTo>
                  <a:lnTo>
                    <a:pt x="1636776" y="642365"/>
                  </a:lnTo>
                  <a:lnTo>
                    <a:pt x="1635035" y="684595"/>
                  </a:lnTo>
                  <a:lnTo>
                    <a:pt x="1629884" y="726096"/>
                  </a:lnTo>
                  <a:lnTo>
                    <a:pt x="1621432" y="766783"/>
                  </a:lnTo>
                  <a:lnTo>
                    <a:pt x="1609787" y="806573"/>
                  </a:lnTo>
                  <a:lnTo>
                    <a:pt x="1595054" y="845381"/>
                  </a:lnTo>
                  <a:lnTo>
                    <a:pt x="1577344" y="883121"/>
                  </a:lnTo>
                  <a:lnTo>
                    <a:pt x="1556763" y="919709"/>
                  </a:lnTo>
                  <a:lnTo>
                    <a:pt x="1533420" y="955060"/>
                  </a:lnTo>
                  <a:lnTo>
                    <a:pt x="1507422" y="989090"/>
                  </a:lnTo>
                  <a:lnTo>
                    <a:pt x="1478877" y="1021713"/>
                  </a:lnTo>
                  <a:lnTo>
                    <a:pt x="1447893" y="1052846"/>
                  </a:lnTo>
                  <a:lnTo>
                    <a:pt x="1414577" y="1082404"/>
                  </a:lnTo>
                  <a:lnTo>
                    <a:pt x="1379038" y="1110301"/>
                  </a:lnTo>
                  <a:lnTo>
                    <a:pt x="1341384" y="1136453"/>
                  </a:lnTo>
                  <a:lnTo>
                    <a:pt x="1301721" y="1160775"/>
                  </a:lnTo>
                  <a:lnTo>
                    <a:pt x="1260159" y="1183184"/>
                  </a:lnTo>
                  <a:lnTo>
                    <a:pt x="1216804" y="1203592"/>
                  </a:lnTo>
                  <a:lnTo>
                    <a:pt x="1171765" y="1221918"/>
                  </a:lnTo>
                  <a:lnTo>
                    <a:pt x="1125149" y="1238074"/>
                  </a:lnTo>
                  <a:lnTo>
                    <a:pt x="1077065" y="1251978"/>
                  </a:lnTo>
                  <a:lnTo>
                    <a:pt x="1027620" y="1263543"/>
                  </a:lnTo>
                  <a:lnTo>
                    <a:pt x="976922" y="1272686"/>
                  </a:lnTo>
                  <a:lnTo>
                    <a:pt x="925079" y="1279321"/>
                  </a:lnTo>
                  <a:lnTo>
                    <a:pt x="872198" y="1283365"/>
                  </a:lnTo>
                  <a:lnTo>
                    <a:pt x="818388" y="1284731"/>
                  </a:lnTo>
                  <a:lnTo>
                    <a:pt x="764579" y="1283365"/>
                  </a:lnTo>
                  <a:lnTo>
                    <a:pt x="711699" y="1279321"/>
                  </a:lnTo>
                  <a:lnTo>
                    <a:pt x="659857" y="1272686"/>
                  </a:lnTo>
                  <a:lnTo>
                    <a:pt x="609159" y="1263543"/>
                  </a:lnTo>
                  <a:lnTo>
                    <a:pt x="559715" y="1251978"/>
                  </a:lnTo>
                  <a:lnTo>
                    <a:pt x="511631" y="1238074"/>
                  </a:lnTo>
                  <a:lnTo>
                    <a:pt x="465016" y="1221918"/>
                  </a:lnTo>
                  <a:lnTo>
                    <a:pt x="419977" y="1203592"/>
                  </a:lnTo>
                  <a:lnTo>
                    <a:pt x="376622" y="1183184"/>
                  </a:lnTo>
                  <a:lnTo>
                    <a:pt x="335059" y="1160775"/>
                  </a:lnTo>
                  <a:lnTo>
                    <a:pt x="295397" y="1136453"/>
                  </a:lnTo>
                  <a:lnTo>
                    <a:pt x="257742" y="1110301"/>
                  </a:lnTo>
                  <a:lnTo>
                    <a:pt x="222202" y="1082404"/>
                  </a:lnTo>
                  <a:lnTo>
                    <a:pt x="188886" y="1052846"/>
                  </a:lnTo>
                  <a:lnTo>
                    <a:pt x="157902" y="1021713"/>
                  </a:lnTo>
                  <a:lnTo>
                    <a:pt x="129356" y="989090"/>
                  </a:lnTo>
                  <a:lnTo>
                    <a:pt x="103358" y="955060"/>
                  </a:lnTo>
                  <a:lnTo>
                    <a:pt x="80014" y="919709"/>
                  </a:lnTo>
                  <a:lnTo>
                    <a:pt x="59432" y="883121"/>
                  </a:lnTo>
                  <a:lnTo>
                    <a:pt x="41722" y="845381"/>
                  </a:lnTo>
                  <a:lnTo>
                    <a:pt x="26989" y="806573"/>
                  </a:lnTo>
                  <a:lnTo>
                    <a:pt x="15343" y="766783"/>
                  </a:lnTo>
                  <a:lnTo>
                    <a:pt x="6891" y="726096"/>
                  </a:lnTo>
                  <a:lnTo>
                    <a:pt x="1740" y="684595"/>
                  </a:lnTo>
                  <a:lnTo>
                    <a:pt x="0" y="6423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4403" y="1921001"/>
            <a:ext cx="1076325" cy="4902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224154">
              <a:lnSpc>
                <a:spcPts val="1739"/>
              </a:lnSpc>
              <a:spcBef>
                <a:spcPts val="3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Default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ruc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99240" y="2407856"/>
            <a:ext cx="3129280" cy="1115695"/>
            <a:chOff x="5099240" y="2407856"/>
            <a:chExt cx="3129280" cy="1115695"/>
          </a:xfrm>
        </p:grpSpPr>
        <p:sp>
          <p:nvSpPr>
            <p:cNvPr id="15" name="object 15"/>
            <p:cNvSpPr/>
            <p:nvPr/>
          </p:nvSpPr>
          <p:spPr>
            <a:xfrm>
              <a:off x="5112258" y="2420874"/>
              <a:ext cx="3103245" cy="1089660"/>
            </a:xfrm>
            <a:custGeom>
              <a:avLst/>
              <a:gdLst/>
              <a:ahLst/>
              <a:cxnLst/>
              <a:rect l="l" t="t" r="r" b="b"/>
              <a:pathLst>
                <a:path w="3103245" h="1089660">
                  <a:moveTo>
                    <a:pt x="3102864" y="0"/>
                  </a:moveTo>
                  <a:lnTo>
                    <a:pt x="0" y="0"/>
                  </a:lnTo>
                  <a:lnTo>
                    <a:pt x="0" y="1089660"/>
                  </a:lnTo>
                  <a:lnTo>
                    <a:pt x="3102864" y="1089660"/>
                  </a:lnTo>
                  <a:lnTo>
                    <a:pt x="3102864" y="0"/>
                  </a:lnTo>
                  <a:close/>
                </a:path>
              </a:pathLst>
            </a:custGeom>
            <a:solidFill>
              <a:srgbClr val="D0E2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2258" y="2420874"/>
              <a:ext cx="3103245" cy="1089660"/>
            </a:xfrm>
            <a:custGeom>
              <a:avLst/>
              <a:gdLst/>
              <a:ahLst/>
              <a:cxnLst/>
              <a:rect l="l" t="t" r="r" b="b"/>
              <a:pathLst>
                <a:path w="3103245" h="1089660">
                  <a:moveTo>
                    <a:pt x="0" y="1089660"/>
                  </a:moveTo>
                  <a:lnTo>
                    <a:pt x="3102864" y="1089660"/>
                  </a:lnTo>
                  <a:lnTo>
                    <a:pt x="3102864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25907">
              <a:solidFill>
                <a:srgbClr val="D0E2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99303" y="2407920"/>
            <a:ext cx="3129280" cy="1115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561975" marR="182880">
              <a:lnSpc>
                <a:spcPts val="1300"/>
              </a:lnSpc>
              <a:spcBef>
                <a:spcPts val="1010"/>
              </a:spcBef>
            </a:pPr>
            <a:r>
              <a:rPr sz="120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static </a:t>
            </a:r>
            <a:r>
              <a:rPr sz="1200" spc="-5" dirty="0">
                <a:latin typeface="Calibri"/>
                <a:cs typeface="Calibri"/>
              </a:rPr>
              <a:t>constructor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used to initialize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static </a:t>
            </a:r>
            <a:r>
              <a:rPr sz="1200" spc="-5" dirty="0">
                <a:latin typeface="Calibri"/>
                <a:cs typeface="Calibri"/>
              </a:rPr>
              <a:t>variables of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class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perform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particular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once.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99303" y="3523488"/>
            <a:ext cx="3129280" cy="1056640"/>
          </a:xfrm>
          <a:prstGeom prst="rect">
            <a:avLst/>
          </a:prstGeom>
          <a:solidFill>
            <a:srgbClr val="FBDDCF">
              <a:alpha val="90194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413384" marR="191770">
              <a:lnSpc>
                <a:spcPts val="1300"/>
              </a:lnSpc>
            </a:pPr>
            <a:r>
              <a:rPr sz="1200" dirty="0">
                <a:latin typeface="Calibri"/>
                <a:cs typeface="Calibri"/>
              </a:rPr>
              <a:t>It is </a:t>
            </a:r>
            <a:r>
              <a:rPr sz="1200" spc="-15" dirty="0">
                <a:latin typeface="Calibri"/>
                <a:cs typeface="Calibri"/>
              </a:rPr>
              <a:t>invoked </a:t>
            </a:r>
            <a:r>
              <a:rPr sz="1200" spc="-10" dirty="0">
                <a:latin typeface="Calibri"/>
                <a:cs typeface="Calibri"/>
              </a:rPr>
              <a:t>before any static </a:t>
            </a:r>
            <a:r>
              <a:rPr sz="1200" dirty="0">
                <a:latin typeface="Calibri"/>
                <a:cs typeface="Calibri"/>
              </a:rPr>
              <a:t>member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accessed.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99303" y="4580001"/>
            <a:ext cx="3129280" cy="1097280"/>
          </a:xfrm>
          <a:prstGeom prst="rect">
            <a:avLst/>
          </a:prstGeom>
          <a:solidFill>
            <a:srgbClr val="E8D0D0">
              <a:alpha val="90194"/>
            </a:srgbClr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413384" marR="135255">
              <a:lnSpc>
                <a:spcPts val="13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static </a:t>
            </a:r>
            <a:r>
              <a:rPr sz="1200" spc="-5" dirty="0">
                <a:latin typeface="Calibri"/>
                <a:cs typeface="Calibri"/>
              </a:rPr>
              <a:t>constructor does not </a:t>
            </a:r>
            <a:r>
              <a:rPr sz="1200" spc="-15" dirty="0">
                <a:latin typeface="Calibri"/>
                <a:cs typeface="Calibri"/>
              </a:rPr>
              <a:t>take </a:t>
            </a:r>
            <a:r>
              <a:rPr sz="1200" spc="-10" dirty="0">
                <a:latin typeface="Calibri"/>
                <a:cs typeface="Calibri"/>
              </a:rPr>
              <a:t>any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parameters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does not use </a:t>
            </a:r>
            <a:r>
              <a:rPr sz="1200" spc="-10" dirty="0">
                <a:latin typeface="Calibri"/>
                <a:cs typeface="Calibri"/>
              </a:rPr>
              <a:t>any </a:t>
            </a:r>
            <a:r>
              <a:rPr sz="1200" spc="-5" dirty="0">
                <a:latin typeface="Calibri"/>
                <a:cs typeface="Calibri"/>
              </a:rPr>
              <a:t>access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modifiers because </a:t>
            </a:r>
            <a:r>
              <a:rPr sz="1200" dirty="0">
                <a:latin typeface="Calibri"/>
                <a:cs typeface="Calibri"/>
              </a:rPr>
              <a:t>it is </a:t>
            </a:r>
            <a:r>
              <a:rPr sz="1200" spc="-15" dirty="0">
                <a:latin typeface="Calibri"/>
                <a:cs typeface="Calibri"/>
              </a:rPr>
              <a:t>invoked </a:t>
            </a:r>
            <a:r>
              <a:rPr sz="1200" spc="-5" dirty="0">
                <a:latin typeface="Calibri"/>
                <a:cs typeface="Calibri"/>
              </a:rPr>
              <a:t>directly </a:t>
            </a:r>
            <a:r>
              <a:rPr sz="1200" dirty="0">
                <a:latin typeface="Calibri"/>
                <a:cs typeface="Calibri"/>
              </a:rPr>
              <a:t>by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CLR instead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dirty="0">
                <a:latin typeface="Calibri"/>
                <a:cs typeface="Calibri"/>
              </a:rPr>
              <a:t> 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07408" y="1395983"/>
            <a:ext cx="1668780" cy="1394460"/>
            <a:chOff x="4407408" y="1395983"/>
            <a:chExt cx="1668780" cy="1394460"/>
          </a:xfrm>
        </p:grpSpPr>
        <p:sp>
          <p:nvSpPr>
            <p:cNvPr id="21" name="object 21"/>
            <p:cNvSpPr/>
            <p:nvPr/>
          </p:nvSpPr>
          <p:spPr>
            <a:xfrm>
              <a:off x="4420362" y="1408937"/>
              <a:ext cx="1643380" cy="1369060"/>
            </a:xfrm>
            <a:custGeom>
              <a:avLst/>
              <a:gdLst/>
              <a:ahLst/>
              <a:cxnLst/>
              <a:rect l="l" t="t" r="r" b="b"/>
              <a:pathLst>
                <a:path w="1643379" h="1369060">
                  <a:moveTo>
                    <a:pt x="821436" y="0"/>
                  </a:moveTo>
                  <a:lnTo>
                    <a:pt x="769489" y="1346"/>
                  </a:lnTo>
                  <a:lnTo>
                    <a:pt x="718401" y="5330"/>
                  </a:lnTo>
                  <a:lnTo>
                    <a:pt x="668267" y="11874"/>
                  </a:lnTo>
                  <a:lnTo>
                    <a:pt x="619184" y="20896"/>
                  </a:lnTo>
                  <a:lnTo>
                    <a:pt x="571248" y="32316"/>
                  </a:lnTo>
                  <a:lnTo>
                    <a:pt x="524555" y="46055"/>
                  </a:lnTo>
                  <a:lnTo>
                    <a:pt x="479202" y="62031"/>
                  </a:lnTo>
                  <a:lnTo>
                    <a:pt x="435284" y="80166"/>
                  </a:lnTo>
                  <a:lnTo>
                    <a:pt x="392899" y="100379"/>
                  </a:lnTo>
                  <a:lnTo>
                    <a:pt x="352141" y="122589"/>
                  </a:lnTo>
                  <a:lnTo>
                    <a:pt x="313108" y="146717"/>
                  </a:lnTo>
                  <a:lnTo>
                    <a:pt x="275896" y="172683"/>
                  </a:lnTo>
                  <a:lnTo>
                    <a:pt x="240601" y="200405"/>
                  </a:lnTo>
                  <a:lnTo>
                    <a:pt x="207319" y="229806"/>
                  </a:lnTo>
                  <a:lnTo>
                    <a:pt x="176146" y="260803"/>
                  </a:lnTo>
                  <a:lnTo>
                    <a:pt x="147180" y="293318"/>
                  </a:lnTo>
                  <a:lnTo>
                    <a:pt x="120515" y="327269"/>
                  </a:lnTo>
                  <a:lnTo>
                    <a:pt x="96248" y="362578"/>
                  </a:lnTo>
                  <a:lnTo>
                    <a:pt x="74476" y="399163"/>
                  </a:lnTo>
                  <a:lnTo>
                    <a:pt x="55294" y="436944"/>
                  </a:lnTo>
                  <a:lnTo>
                    <a:pt x="38800" y="475842"/>
                  </a:lnTo>
                  <a:lnTo>
                    <a:pt x="25088" y="515777"/>
                  </a:lnTo>
                  <a:lnTo>
                    <a:pt x="14256" y="556667"/>
                  </a:lnTo>
                  <a:lnTo>
                    <a:pt x="6400" y="598434"/>
                  </a:lnTo>
                  <a:lnTo>
                    <a:pt x="1616" y="640997"/>
                  </a:lnTo>
                  <a:lnTo>
                    <a:pt x="0" y="684276"/>
                  </a:lnTo>
                  <a:lnTo>
                    <a:pt x="1616" y="727554"/>
                  </a:lnTo>
                  <a:lnTo>
                    <a:pt x="6400" y="770117"/>
                  </a:lnTo>
                  <a:lnTo>
                    <a:pt x="14256" y="811884"/>
                  </a:lnTo>
                  <a:lnTo>
                    <a:pt x="25088" y="852774"/>
                  </a:lnTo>
                  <a:lnTo>
                    <a:pt x="38800" y="892709"/>
                  </a:lnTo>
                  <a:lnTo>
                    <a:pt x="55294" y="931607"/>
                  </a:lnTo>
                  <a:lnTo>
                    <a:pt x="74476" y="969388"/>
                  </a:lnTo>
                  <a:lnTo>
                    <a:pt x="96248" y="1005973"/>
                  </a:lnTo>
                  <a:lnTo>
                    <a:pt x="120515" y="1041282"/>
                  </a:lnTo>
                  <a:lnTo>
                    <a:pt x="147180" y="1075233"/>
                  </a:lnTo>
                  <a:lnTo>
                    <a:pt x="176146" y="1107748"/>
                  </a:lnTo>
                  <a:lnTo>
                    <a:pt x="207319" y="1138745"/>
                  </a:lnTo>
                  <a:lnTo>
                    <a:pt x="240601" y="1168145"/>
                  </a:lnTo>
                  <a:lnTo>
                    <a:pt x="275896" y="1195868"/>
                  </a:lnTo>
                  <a:lnTo>
                    <a:pt x="313108" y="1221834"/>
                  </a:lnTo>
                  <a:lnTo>
                    <a:pt x="352141" y="1245962"/>
                  </a:lnTo>
                  <a:lnTo>
                    <a:pt x="392899" y="1268172"/>
                  </a:lnTo>
                  <a:lnTo>
                    <a:pt x="435284" y="1288385"/>
                  </a:lnTo>
                  <a:lnTo>
                    <a:pt x="479202" y="1306520"/>
                  </a:lnTo>
                  <a:lnTo>
                    <a:pt x="524555" y="1322496"/>
                  </a:lnTo>
                  <a:lnTo>
                    <a:pt x="571248" y="1336235"/>
                  </a:lnTo>
                  <a:lnTo>
                    <a:pt x="619184" y="1347655"/>
                  </a:lnTo>
                  <a:lnTo>
                    <a:pt x="668267" y="1356677"/>
                  </a:lnTo>
                  <a:lnTo>
                    <a:pt x="718401" y="1363221"/>
                  </a:lnTo>
                  <a:lnTo>
                    <a:pt x="769489" y="1367205"/>
                  </a:lnTo>
                  <a:lnTo>
                    <a:pt x="821436" y="1368552"/>
                  </a:lnTo>
                  <a:lnTo>
                    <a:pt x="873382" y="1367205"/>
                  </a:lnTo>
                  <a:lnTo>
                    <a:pt x="924470" y="1363221"/>
                  </a:lnTo>
                  <a:lnTo>
                    <a:pt x="974604" y="1356677"/>
                  </a:lnTo>
                  <a:lnTo>
                    <a:pt x="1023687" y="1347655"/>
                  </a:lnTo>
                  <a:lnTo>
                    <a:pt x="1071623" y="1336235"/>
                  </a:lnTo>
                  <a:lnTo>
                    <a:pt x="1118316" y="1322496"/>
                  </a:lnTo>
                  <a:lnTo>
                    <a:pt x="1163669" y="1306520"/>
                  </a:lnTo>
                  <a:lnTo>
                    <a:pt x="1207587" y="1288385"/>
                  </a:lnTo>
                  <a:lnTo>
                    <a:pt x="1249972" y="1268172"/>
                  </a:lnTo>
                  <a:lnTo>
                    <a:pt x="1290730" y="1245962"/>
                  </a:lnTo>
                  <a:lnTo>
                    <a:pt x="1329763" y="1221834"/>
                  </a:lnTo>
                  <a:lnTo>
                    <a:pt x="1366975" y="1195868"/>
                  </a:lnTo>
                  <a:lnTo>
                    <a:pt x="1402270" y="1168145"/>
                  </a:lnTo>
                  <a:lnTo>
                    <a:pt x="1435552" y="1138745"/>
                  </a:lnTo>
                  <a:lnTo>
                    <a:pt x="1466725" y="1107748"/>
                  </a:lnTo>
                  <a:lnTo>
                    <a:pt x="1495691" y="1075233"/>
                  </a:lnTo>
                  <a:lnTo>
                    <a:pt x="1522356" y="1041282"/>
                  </a:lnTo>
                  <a:lnTo>
                    <a:pt x="1546623" y="1005973"/>
                  </a:lnTo>
                  <a:lnTo>
                    <a:pt x="1568395" y="969388"/>
                  </a:lnTo>
                  <a:lnTo>
                    <a:pt x="1587577" y="931607"/>
                  </a:lnTo>
                  <a:lnTo>
                    <a:pt x="1604071" y="892709"/>
                  </a:lnTo>
                  <a:lnTo>
                    <a:pt x="1617783" y="852774"/>
                  </a:lnTo>
                  <a:lnTo>
                    <a:pt x="1628615" y="811884"/>
                  </a:lnTo>
                  <a:lnTo>
                    <a:pt x="1636471" y="770117"/>
                  </a:lnTo>
                  <a:lnTo>
                    <a:pt x="1641255" y="727554"/>
                  </a:lnTo>
                  <a:lnTo>
                    <a:pt x="1642872" y="684276"/>
                  </a:lnTo>
                  <a:lnTo>
                    <a:pt x="1641255" y="640997"/>
                  </a:lnTo>
                  <a:lnTo>
                    <a:pt x="1636471" y="598434"/>
                  </a:lnTo>
                  <a:lnTo>
                    <a:pt x="1628615" y="556667"/>
                  </a:lnTo>
                  <a:lnTo>
                    <a:pt x="1617783" y="515777"/>
                  </a:lnTo>
                  <a:lnTo>
                    <a:pt x="1604071" y="475842"/>
                  </a:lnTo>
                  <a:lnTo>
                    <a:pt x="1587577" y="436944"/>
                  </a:lnTo>
                  <a:lnTo>
                    <a:pt x="1568395" y="399163"/>
                  </a:lnTo>
                  <a:lnTo>
                    <a:pt x="1546623" y="362578"/>
                  </a:lnTo>
                  <a:lnTo>
                    <a:pt x="1522356" y="327269"/>
                  </a:lnTo>
                  <a:lnTo>
                    <a:pt x="1495691" y="293318"/>
                  </a:lnTo>
                  <a:lnTo>
                    <a:pt x="1466725" y="260803"/>
                  </a:lnTo>
                  <a:lnTo>
                    <a:pt x="1435552" y="229806"/>
                  </a:lnTo>
                  <a:lnTo>
                    <a:pt x="1402270" y="200406"/>
                  </a:lnTo>
                  <a:lnTo>
                    <a:pt x="1366975" y="172683"/>
                  </a:lnTo>
                  <a:lnTo>
                    <a:pt x="1329763" y="146717"/>
                  </a:lnTo>
                  <a:lnTo>
                    <a:pt x="1290730" y="122589"/>
                  </a:lnTo>
                  <a:lnTo>
                    <a:pt x="1249972" y="100379"/>
                  </a:lnTo>
                  <a:lnTo>
                    <a:pt x="1207587" y="80166"/>
                  </a:lnTo>
                  <a:lnTo>
                    <a:pt x="1163669" y="62031"/>
                  </a:lnTo>
                  <a:lnTo>
                    <a:pt x="1118316" y="46055"/>
                  </a:lnTo>
                  <a:lnTo>
                    <a:pt x="1071623" y="32316"/>
                  </a:lnTo>
                  <a:lnTo>
                    <a:pt x="1023687" y="20896"/>
                  </a:lnTo>
                  <a:lnTo>
                    <a:pt x="974604" y="11874"/>
                  </a:lnTo>
                  <a:lnTo>
                    <a:pt x="924470" y="5330"/>
                  </a:lnTo>
                  <a:lnTo>
                    <a:pt x="873382" y="1346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0362" y="1408937"/>
              <a:ext cx="1643380" cy="1369060"/>
            </a:xfrm>
            <a:custGeom>
              <a:avLst/>
              <a:gdLst/>
              <a:ahLst/>
              <a:cxnLst/>
              <a:rect l="l" t="t" r="r" b="b"/>
              <a:pathLst>
                <a:path w="1643379" h="1369060">
                  <a:moveTo>
                    <a:pt x="0" y="684276"/>
                  </a:moveTo>
                  <a:lnTo>
                    <a:pt x="1616" y="640997"/>
                  </a:lnTo>
                  <a:lnTo>
                    <a:pt x="6400" y="598434"/>
                  </a:lnTo>
                  <a:lnTo>
                    <a:pt x="14256" y="556667"/>
                  </a:lnTo>
                  <a:lnTo>
                    <a:pt x="25088" y="515777"/>
                  </a:lnTo>
                  <a:lnTo>
                    <a:pt x="38800" y="475842"/>
                  </a:lnTo>
                  <a:lnTo>
                    <a:pt x="55294" y="436944"/>
                  </a:lnTo>
                  <a:lnTo>
                    <a:pt x="74476" y="399163"/>
                  </a:lnTo>
                  <a:lnTo>
                    <a:pt x="96248" y="362578"/>
                  </a:lnTo>
                  <a:lnTo>
                    <a:pt x="120515" y="327269"/>
                  </a:lnTo>
                  <a:lnTo>
                    <a:pt x="147180" y="293318"/>
                  </a:lnTo>
                  <a:lnTo>
                    <a:pt x="176146" y="260803"/>
                  </a:lnTo>
                  <a:lnTo>
                    <a:pt x="207319" y="229806"/>
                  </a:lnTo>
                  <a:lnTo>
                    <a:pt x="240601" y="200405"/>
                  </a:lnTo>
                  <a:lnTo>
                    <a:pt x="275896" y="172683"/>
                  </a:lnTo>
                  <a:lnTo>
                    <a:pt x="313108" y="146717"/>
                  </a:lnTo>
                  <a:lnTo>
                    <a:pt x="352141" y="122589"/>
                  </a:lnTo>
                  <a:lnTo>
                    <a:pt x="392899" y="100379"/>
                  </a:lnTo>
                  <a:lnTo>
                    <a:pt x="435284" y="80166"/>
                  </a:lnTo>
                  <a:lnTo>
                    <a:pt x="479202" y="62031"/>
                  </a:lnTo>
                  <a:lnTo>
                    <a:pt x="524555" y="46055"/>
                  </a:lnTo>
                  <a:lnTo>
                    <a:pt x="571248" y="32316"/>
                  </a:lnTo>
                  <a:lnTo>
                    <a:pt x="619184" y="20896"/>
                  </a:lnTo>
                  <a:lnTo>
                    <a:pt x="668267" y="11874"/>
                  </a:lnTo>
                  <a:lnTo>
                    <a:pt x="718401" y="5330"/>
                  </a:lnTo>
                  <a:lnTo>
                    <a:pt x="769489" y="1346"/>
                  </a:lnTo>
                  <a:lnTo>
                    <a:pt x="821436" y="0"/>
                  </a:lnTo>
                  <a:lnTo>
                    <a:pt x="873382" y="1346"/>
                  </a:lnTo>
                  <a:lnTo>
                    <a:pt x="924470" y="5330"/>
                  </a:lnTo>
                  <a:lnTo>
                    <a:pt x="974604" y="11874"/>
                  </a:lnTo>
                  <a:lnTo>
                    <a:pt x="1023687" y="20896"/>
                  </a:lnTo>
                  <a:lnTo>
                    <a:pt x="1071623" y="32316"/>
                  </a:lnTo>
                  <a:lnTo>
                    <a:pt x="1118316" y="46055"/>
                  </a:lnTo>
                  <a:lnTo>
                    <a:pt x="1163669" y="62031"/>
                  </a:lnTo>
                  <a:lnTo>
                    <a:pt x="1207587" y="80166"/>
                  </a:lnTo>
                  <a:lnTo>
                    <a:pt x="1249972" y="100379"/>
                  </a:lnTo>
                  <a:lnTo>
                    <a:pt x="1290730" y="122589"/>
                  </a:lnTo>
                  <a:lnTo>
                    <a:pt x="1329763" y="146717"/>
                  </a:lnTo>
                  <a:lnTo>
                    <a:pt x="1366975" y="172683"/>
                  </a:lnTo>
                  <a:lnTo>
                    <a:pt x="1402270" y="200406"/>
                  </a:lnTo>
                  <a:lnTo>
                    <a:pt x="1435552" y="229806"/>
                  </a:lnTo>
                  <a:lnTo>
                    <a:pt x="1466725" y="260803"/>
                  </a:lnTo>
                  <a:lnTo>
                    <a:pt x="1495691" y="293318"/>
                  </a:lnTo>
                  <a:lnTo>
                    <a:pt x="1522356" y="327269"/>
                  </a:lnTo>
                  <a:lnTo>
                    <a:pt x="1546623" y="362578"/>
                  </a:lnTo>
                  <a:lnTo>
                    <a:pt x="1568395" y="399163"/>
                  </a:lnTo>
                  <a:lnTo>
                    <a:pt x="1587577" y="436944"/>
                  </a:lnTo>
                  <a:lnTo>
                    <a:pt x="1604071" y="475842"/>
                  </a:lnTo>
                  <a:lnTo>
                    <a:pt x="1617783" y="515777"/>
                  </a:lnTo>
                  <a:lnTo>
                    <a:pt x="1628615" y="556667"/>
                  </a:lnTo>
                  <a:lnTo>
                    <a:pt x="1636471" y="598434"/>
                  </a:lnTo>
                  <a:lnTo>
                    <a:pt x="1641255" y="640997"/>
                  </a:lnTo>
                  <a:lnTo>
                    <a:pt x="1642872" y="684276"/>
                  </a:lnTo>
                  <a:lnTo>
                    <a:pt x="1641255" y="727554"/>
                  </a:lnTo>
                  <a:lnTo>
                    <a:pt x="1636471" y="770117"/>
                  </a:lnTo>
                  <a:lnTo>
                    <a:pt x="1628615" y="811884"/>
                  </a:lnTo>
                  <a:lnTo>
                    <a:pt x="1617783" y="852774"/>
                  </a:lnTo>
                  <a:lnTo>
                    <a:pt x="1604071" y="892709"/>
                  </a:lnTo>
                  <a:lnTo>
                    <a:pt x="1587577" y="931607"/>
                  </a:lnTo>
                  <a:lnTo>
                    <a:pt x="1568395" y="969388"/>
                  </a:lnTo>
                  <a:lnTo>
                    <a:pt x="1546623" y="1005973"/>
                  </a:lnTo>
                  <a:lnTo>
                    <a:pt x="1522356" y="1041282"/>
                  </a:lnTo>
                  <a:lnTo>
                    <a:pt x="1495691" y="1075233"/>
                  </a:lnTo>
                  <a:lnTo>
                    <a:pt x="1466725" y="1107748"/>
                  </a:lnTo>
                  <a:lnTo>
                    <a:pt x="1435552" y="1138745"/>
                  </a:lnTo>
                  <a:lnTo>
                    <a:pt x="1402270" y="1168145"/>
                  </a:lnTo>
                  <a:lnTo>
                    <a:pt x="1366975" y="1195868"/>
                  </a:lnTo>
                  <a:lnTo>
                    <a:pt x="1329763" y="1221834"/>
                  </a:lnTo>
                  <a:lnTo>
                    <a:pt x="1290730" y="1245962"/>
                  </a:lnTo>
                  <a:lnTo>
                    <a:pt x="1249972" y="1268172"/>
                  </a:lnTo>
                  <a:lnTo>
                    <a:pt x="1207587" y="1288385"/>
                  </a:lnTo>
                  <a:lnTo>
                    <a:pt x="1163669" y="1306520"/>
                  </a:lnTo>
                  <a:lnTo>
                    <a:pt x="1118316" y="1322496"/>
                  </a:lnTo>
                  <a:lnTo>
                    <a:pt x="1071623" y="1336235"/>
                  </a:lnTo>
                  <a:lnTo>
                    <a:pt x="1023687" y="1347655"/>
                  </a:lnTo>
                  <a:lnTo>
                    <a:pt x="974604" y="1356677"/>
                  </a:lnTo>
                  <a:lnTo>
                    <a:pt x="924470" y="1363221"/>
                  </a:lnTo>
                  <a:lnTo>
                    <a:pt x="873382" y="1367205"/>
                  </a:lnTo>
                  <a:lnTo>
                    <a:pt x="821436" y="1368552"/>
                  </a:lnTo>
                  <a:lnTo>
                    <a:pt x="769489" y="1367205"/>
                  </a:lnTo>
                  <a:lnTo>
                    <a:pt x="718401" y="1363221"/>
                  </a:lnTo>
                  <a:lnTo>
                    <a:pt x="668267" y="1356677"/>
                  </a:lnTo>
                  <a:lnTo>
                    <a:pt x="619184" y="1347655"/>
                  </a:lnTo>
                  <a:lnTo>
                    <a:pt x="571248" y="1336235"/>
                  </a:lnTo>
                  <a:lnTo>
                    <a:pt x="524555" y="1322496"/>
                  </a:lnTo>
                  <a:lnTo>
                    <a:pt x="479202" y="1306520"/>
                  </a:lnTo>
                  <a:lnTo>
                    <a:pt x="435284" y="1288385"/>
                  </a:lnTo>
                  <a:lnTo>
                    <a:pt x="392899" y="1268172"/>
                  </a:lnTo>
                  <a:lnTo>
                    <a:pt x="352141" y="1245962"/>
                  </a:lnTo>
                  <a:lnTo>
                    <a:pt x="313108" y="1221834"/>
                  </a:lnTo>
                  <a:lnTo>
                    <a:pt x="275896" y="1195868"/>
                  </a:lnTo>
                  <a:lnTo>
                    <a:pt x="240601" y="1168145"/>
                  </a:lnTo>
                  <a:lnTo>
                    <a:pt x="207319" y="1138745"/>
                  </a:lnTo>
                  <a:lnTo>
                    <a:pt x="176146" y="1107748"/>
                  </a:lnTo>
                  <a:lnTo>
                    <a:pt x="147180" y="1075233"/>
                  </a:lnTo>
                  <a:lnTo>
                    <a:pt x="120515" y="1041282"/>
                  </a:lnTo>
                  <a:lnTo>
                    <a:pt x="96248" y="1005973"/>
                  </a:lnTo>
                  <a:lnTo>
                    <a:pt x="74476" y="969388"/>
                  </a:lnTo>
                  <a:lnTo>
                    <a:pt x="55294" y="931607"/>
                  </a:lnTo>
                  <a:lnTo>
                    <a:pt x="38800" y="892709"/>
                  </a:lnTo>
                  <a:lnTo>
                    <a:pt x="25088" y="852774"/>
                  </a:lnTo>
                  <a:lnTo>
                    <a:pt x="14256" y="811884"/>
                  </a:lnTo>
                  <a:lnTo>
                    <a:pt x="6400" y="770117"/>
                  </a:lnTo>
                  <a:lnTo>
                    <a:pt x="1616" y="727554"/>
                  </a:lnTo>
                  <a:lnTo>
                    <a:pt x="0" y="68427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04079" y="1823973"/>
            <a:ext cx="1075690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25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Static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25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Constructors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102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Static</a:t>
            </a:r>
            <a:r>
              <a:rPr spc="-15" dirty="0"/>
              <a:t> Constructors</a:t>
            </a:r>
            <a:r>
              <a:rPr spc="-10" dirty="0"/>
              <a:t> </a:t>
            </a:r>
            <a:r>
              <a:rPr spc="-5" dirty="0"/>
              <a:t>1-2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9474"/>
            <a:ext cx="3739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following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figure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illustrates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syntax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static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constructor: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304414"/>
            <a:ext cx="6526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following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how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static</a:t>
            </a:r>
            <a:r>
              <a:rPr sz="1600" spc="-15" dirty="0">
                <a:latin typeface="Calibri"/>
                <a:cs typeface="Calibri"/>
              </a:rPr>
              <a:t> constructors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invoked.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914400"/>
            <a:ext cx="4440936" cy="13716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79704" y="3118104"/>
            <a:ext cx="7251700" cy="3136900"/>
            <a:chOff x="679704" y="3118104"/>
            <a:chExt cx="7251700" cy="3136900"/>
          </a:xfrm>
        </p:grpSpPr>
        <p:sp>
          <p:nvSpPr>
            <p:cNvPr id="7" name="object 7"/>
            <p:cNvSpPr/>
            <p:nvPr/>
          </p:nvSpPr>
          <p:spPr>
            <a:xfrm>
              <a:off x="685800" y="3124200"/>
              <a:ext cx="7239000" cy="3124200"/>
            </a:xfrm>
            <a:custGeom>
              <a:avLst/>
              <a:gdLst/>
              <a:ahLst/>
              <a:cxnLst/>
              <a:rect l="l" t="t" r="r" b="b"/>
              <a:pathLst>
                <a:path w="7239000" h="3124200">
                  <a:moveTo>
                    <a:pt x="7239000" y="0"/>
                  </a:moveTo>
                  <a:lnTo>
                    <a:pt x="0" y="0"/>
                  </a:lnTo>
                  <a:lnTo>
                    <a:pt x="0" y="3124200"/>
                  </a:lnTo>
                  <a:lnTo>
                    <a:pt x="7239000" y="31242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800" y="3124200"/>
              <a:ext cx="7239000" cy="3124200"/>
            </a:xfrm>
            <a:custGeom>
              <a:avLst/>
              <a:gdLst/>
              <a:ahLst/>
              <a:cxnLst/>
              <a:rect l="l" t="t" r="r" b="b"/>
              <a:pathLst>
                <a:path w="7239000" h="3124200">
                  <a:moveTo>
                    <a:pt x="0" y="3124200"/>
                  </a:moveTo>
                  <a:lnTo>
                    <a:pt x="7239000" y="31242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547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using</a:t>
            </a:r>
            <a:r>
              <a:rPr spc="-55" dirty="0"/>
              <a:t> </a:t>
            </a:r>
            <a:r>
              <a:rPr spc="-10" dirty="0"/>
              <a:t>System;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/>
          </a:p>
          <a:p>
            <a:pPr marL="91440">
              <a:lnSpc>
                <a:spcPct val="100000"/>
              </a:lnSpc>
            </a:pPr>
            <a:r>
              <a:rPr spc="-5" dirty="0"/>
              <a:t>class</a:t>
            </a:r>
            <a:r>
              <a:rPr spc="-50" dirty="0"/>
              <a:t> </a:t>
            </a:r>
            <a:r>
              <a:rPr spc="-10" dirty="0"/>
              <a:t>Multiplication</a:t>
            </a: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/>
              <a:t>{</a:t>
            </a:r>
          </a:p>
          <a:p>
            <a:pPr marL="91440" marR="5628640">
              <a:lnSpc>
                <a:spcPct val="120000"/>
              </a:lnSpc>
            </a:pPr>
            <a:r>
              <a:rPr spc="-10" dirty="0"/>
              <a:t>staticint _valueOne </a:t>
            </a:r>
            <a:r>
              <a:rPr dirty="0"/>
              <a:t>= </a:t>
            </a:r>
            <a:r>
              <a:rPr spc="-5" dirty="0"/>
              <a:t>10; </a:t>
            </a:r>
            <a:r>
              <a:rPr spc="-470" dirty="0"/>
              <a:t> </a:t>
            </a:r>
            <a:r>
              <a:rPr spc="-10" dirty="0"/>
              <a:t>staticint</a:t>
            </a:r>
            <a:r>
              <a:rPr spc="459" dirty="0"/>
              <a:t> </a:t>
            </a:r>
            <a:r>
              <a:rPr spc="-10" dirty="0"/>
              <a:t>_product; </a:t>
            </a:r>
            <a:r>
              <a:rPr spc="-5" dirty="0"/>
              <a:t> </a:t>
            </a:r>
            <a:r>
              <a:rPr spc="-10" dirty="0"/>
              <a:t>static</a:t>
            </a:r>
            <a:r>
              <a:rPr spc="-20" dirty="0"/>
              <a:t> </a:t>
            </a:r>
            <a:r>
              <a:rPr spc="-10" dirty="0"/>
              <a:t>Multiplication()</a:t>
            </a:r>
          </a:p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dirty="0"/>
              <a:t>{</a:t>
            </a: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Console.WriteLine(“Static</a:t>
            </a:r>
            <a:r>
              <a:rPr spc="10" dirty="0"/>
              <a:t> </a:t>
            </a:r>
            <a:r>
              <a:rPr spc="-10" dirty="0"/>
              <a:t>Constructor</a:t>
            </a:r>
            <a:r>
              <a:rPr spc="15" dirty="0"/>
              <a:t> </a:t>
            </a:r>
            <a:r>
              <a:rPr spc="-10" dirty="0"/>
              <a:t>initialized”);</a:t>
            </a:r>
          </a:p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pc="-10" dirty="0"/>
              <a:t>_product</a:t>
            </a:r>
            <a:r>
              <a:rPr spc="-15" dirty="0"/>
              <a:t> </a:t>
            </a:r>
            <a:r>
              <a:rPr dirty="0"/>
              <a:t>=</a:t>
            </a:r>
            <a:r>
              <a:rPr spc="-10" dirty="0"/>
              <a:t> _valueOne </a:t>
            </a:r>
            <a:r>
              <a:rPr dirty="0"/>
              <a:t>*</a:t>
            </a:r>
            <a:r>
              <a:rPr spc="-10" dirty="0"/>
              <a:t> _valueOne;</a:t>
            </a: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/>
              <a:t>}</a:t>
            </a:r>
          </a:p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pc="-10" dirty="0"/>
              <a:t>public</a:t>
            </a:r>
            <a:r>
              <a:rPr spc="-15" dirty="0"/>
              <a:t> </a:t>
            </a:r>
            <a:r>
              <a:rPr spc="-10" dirty="0"/>
              <a:t>static</a:t>
            </a:r>
            <a:r>
              <a:rPr spc="-20" dirty="0"/>
              <a:t> </a:t>
            </a:r>
            <a:r>
              <a:rPr spc="-10" dirty="0"/>
              <a:t>void Method()</a:t>
            </a: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/>
              <a:t>{</a:t>
            </a:r>
          </a:p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pc="-10" dirty="0"/>
              <a:t>Console.WriteLine(“Value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10" dirty="0"/>
              <a:t> product</a:t>
            </a:r>
            <a:r>
              <a:rPr spc="-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“</a:t>
            </a:r>
            <a:r>
              <a:rPr spc="-5" dirty="0"/>
              <a:t> </a:t>
            </a:r>
            <a:r>
              <a:rPr dirty="0"/>
              <a:t>+</a:t>
            </a:r>
            <a:r>
              <a:rPr spc="-5" dirty="0"/>
              <a:t> </a:t>
            </a:r>
            <a:r>
              <a:rPr spc="-10" dirty="0"/>
              <a:t>_product);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/>
          </a:p>
          <a:p>
            <a:pPr marL="91440">
              <a:lnSpc>
                <a:spcPct val="100000"/>
              </a:lnSpc>
            </a:pPr>
            <a:r>
              <a:rPr dirty="0"/>
              <a:t>}</a:t>
            </a: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static void Main(string[]</a:t>
            </a:r>
            <a:r>
              <a:rPr spc="-20" dirty="0"/>
              <a:t> </a:t>
            </a:r>
            <a:r>
              <a:rPr spc="-10" dirty="0"/>
              <a:t>args)</a:t>
            </a:r>
          </a:p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dirty="0"/>
              <a:t>{</a:t>
            </a: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Multiplication.Method();</a:t>
            </a:r>
          </a:p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dirty="0"/>
              <a:t>}</a:t>
            </a: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/>
              <a:t>}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85800" y="265176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102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Static</a:t>
            </a:r>
            <a:r>
              <a:rPr spc="-15" dirty="0"/>
              <a:t> Constructors</a:t>
            </a:r>
            <a:r>
              <a:rPr spc="-10" dirty="0"/>
              <a:t> </a:t>
            </a:r>
            <a:r>
              <a:rPr spc="-5" dirty="0"/>
              <a:t>2-2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1314" y="1191513"/>
            <a:ext cx="2326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used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initialize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707679"/>
            <a:ext cx="5506085" cy="11195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static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constructor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Multiplication()</a:t>
            </a:r>
            <a:endParaRPr sz="20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_product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844" y="1872742"/>
            <a:ext cx="6825615" cy="625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6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10" dirty="0">
                <a:latin typeface="Calibri"/>
                <a:cs typeface="Calibri"/>
              </a:rPr>
              <a:t>Here,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constructor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invoked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before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ts val="2360"/>
              </a:lnSpc>
            </a:pPr>
            <a:r>
              <a:rPr sz="2000" b="1" spc="-5" dirty="0">
                <a:latin typeface="Courier New"/>
                <a:cs typeface="Courier New"/>
              </a:rPr>
              <a:t>Method()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Main()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method.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3146298"/>
            <a:ext cx="413004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Static Constructor initialized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Value </a:t>
            </a:r>
            <a:r>
              <a:rPr sz="1800" spc="-5" dirty="0">
                <a:latin typeface="Courier New"/>
                <a:cs typeface="Courier New"/>
              </a:rPr>
              <a:t>of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product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272796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539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Constructor</a:t>
            </a:r>
            <a:r>
              <a:rPr spc="-15" dirty="0"/>
              <a:t> </a:t>
            </a:r>
            <a:r>
              <a:rPr spc="-10" dirty="0"/>
              <a:t>Overloading</a:t>
            </a:r>
            <a:r>
              <a:rPr dirty="0"/>
              <a:t> 1-3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8333740" cy="470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Declaring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than </a:t>
            </a:r>
            <a:r>
              <a:rPr sz="2400" spc="-10" dirty="0">
                <a:latin typeface="Calibri"/>
                <a:cs typeface="Calibri"/>
              </a:rPr>
              <a:t>one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constructor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 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</a:t>
            </a:r>
            <a:endParaRPr sz="24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constructor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overloading.</a:t>
            </a:r>
            <a:endParaRPr sz="2400">
              <a:latin typeface="Calibri"/>
              <a:cs typeface="Calibri"/>
            </a:endParaRPr>
          </a:p>
          <a:p>
            <a:pPr marL="355600" marR="31750" indent="-342900" algn="just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of overloading </a:t>
            </a:r>
            <a:r>
              <a:rPr sz="2400" spc="-15" dirty="0">
                <a:latin typeface="Calibri"/>
                <a:cs typeface="Calibri"/>
              </a:rPr>
              <a:t>constructors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similar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overloading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spc="-10" dirty="0">
                <a:latin typeface="Calibri"/>
                <a:cs typeface="Calibri"/>
              </a:rPr>
              <a:t>constructor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signature </a:t>
            </a:r>
            <a:r>
              <a:rPr sz="2400" spc="-5" dirty="0">
                <a:latin typeface="Calibri"/>
                <a:cs typeface="Calibri"/>
              </a:rPr>
              <a:t>similar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method.</a:t>
            </a:r>
            <a:endParaRPr sz="2400">
              <a:latin typeface="Calibri"/>
              <a:cs typeface="Calibri"/>
            </a:endParaRPr>
          </a:p>
          <a:p>
            <a:pPr marL="355600" marR="393700" indent="-342900">
              <a:lnSpc>
                <a:spcPct val="100000"/>
              </a:lnSpc>
              <a:spcBef>
                <a:spcPts val="5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Multiple </a:t>
            </a:r>
            <a:r>
              <a:rPr sz="2400" spc="-15" dirty="0">
                <a:latin typeface="Calibri"/>
                <a:cs typeface="Calibri"/>
              </a:rPr>
              <a:t>constructors </a:t>
            </a:r>
            <a:r>
              <a:rPr sz="2400" dirty="0">
                <a:latin typeface="Calibri"/>
                <a:cs typeface="Calibri"/>
              </a:rPr>
              <a:t>in a class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declared wherein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constructor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signatures.</a:t>
            </a:r>
            <a:endParaRPr sz="2400">
              <a:latin typeface="Calibri"/>
              <a:cs typeface="Calibri"/>
            </a:endParaRPr>
          </a:p>
          <a:p>
            <a:pPr marL="355600" marR="393700" indent="-342900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Constructor </a:t>
            </a:r>
            <a:r>
              <a:rPr sz="2400" spc="-5" dirty="0">
                <a:latin typeface="Calibri"/>
                <a:cs typeface="Calibri"/>
              </a:rPr>
              <a:t>overloading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5" dirty="0">
                <a:latin typeface="Calibri"/>
                <a:cs typeface="Calibri"/>
              </a:rPr>
              <a:t>objects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might</a:t>
            </a:r>
            <a:r>
              <a:rPr sz="2400" spc="-15" dirty="0">
                <a:latin typeface="Calibri"/>
                <a:cs typeface="Calibri"/>
              </a:rPr>
              <a:t> want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initialized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Overloaded </a:t>
            </a:r>
            <a:r>
              <a:rPr sz="2400" spc="-15" dirty="0">
                <a:latin typeface="Calibri"/>
                <a:cs typeface="Calibri"/>
              </a:rPr>
              <a:t>constructors </a:t>
            </a:r>
            <a:r>
              <a:rPr sz="2400" spc="-5" dirty="0">
                <a:latin typeface="Calibri"/>
                <a:cs typeface="Calibri"/>
              </a:rPr>
              <a:t>reduce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task </a:t>
            </a:r>
            <a:r>
              <a:rPr sz="2400" spc="-5" dirty="0">
                <a:latin typeface="Calibri"/>
                <a:cs typeface="Calibri"/>
              </a:rPr>
              <a:t>of assigning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member </a:t>
            </a:r>
            <a:r>
              <a:rPr sz="2400" spc="-10" dirty="0">
                <a:latin typeface="Calibri"/>
                <a:cs typeface="Calibri"/>
              </a:rPr>
              <a:t>variables </a:t>
            </a:r>
            <a:r>
              <a:rPr sz="2400" dirty="0">
                <a:latin typeface="Calibri"/>
                <a:cs typeface="Calibri"/>
              </a:rPr>
              <a:t>each time when needed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0270" y="275336"/>
            <a:ext cx="30962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Classes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Objects </a:t>
            </a:r>
            <a:r>
              <a:rPr spc="5" dirty="0"/>
              <a:t>2-2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6522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figure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shows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5" dirty="0">
                <a:latin typeface="Calibri"/>
                <a:cs typeface="Calibri"/>
              </a:rPr>
              <a:t>of objects: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162550"/>
            <a:ext cx="74364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spc="-20" dirty="0">
                <a:latin typeface="Calibri"/>
                <a:cs typeface="Calibri"/>
              </a:rPr>
              <a:t>stores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identity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fields (also called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exposes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5" dirty="0">
                <a:latin typeface="Calibri"/>
                <a:cs typeface="Calibri"/>
              </a:rPr>
              <a:t> methods.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391400" cy="3505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539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Constructor</a:t>
            </a:r>
            <a:r>
              <a:rPr spc="-15" dirty="0"/>
              <a:t> </a:t>
            </a:r>
            <a:r>
              <a:rPr spc="-10" dirty="0"/>
              <a:t>Overloading</a:t>
            </a:r>
            <a:r>
              <a:rPr dirty="0"/>
              <a:t> 2-3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4903"/>
            <a:ext cx="74790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demonstrates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constructor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overloading: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704" y="1594103"/>
            <a:ext cx="7251700" cy="4813300"/>
            <a:chOff x="679704" y="1594103"/>
            <a:chExt cx="7251700" cy="4813300"/>
          </a:xfrm>
        </p:grpSpPr>
        <p:sp>
          <p:nvSpPr>
            <p:cNvPr id="5" name="object 5"/>
            <p:cNvSpPr/>
            <p:nvPr/>
          </p:nvSpPr>
          <p:spPr>
            <a:xfrm>
              <a:off x="685800" y="1600199"/>
              <a:ext cx="7239000" cy="4800600"/>
            </a:xfrm>
            <a:custGeom>
              <a:avLst/>
              <a:gdLst/>
              <a:ahLst/>
              <a:cxnLst/>
              <a:rect l="l" t="t" r="r" b="b"/>
              <a:pathLst>
                <a:path w="7239000" h="4800600">
                  <a:moveTo>
                    <a:pt x="7239000" y="0"/>
                  </a:moveTo>
                  <a:lnTo>
                    <a:pt x="0" y="0"/>
                  </a:lnTo>
                  <a:lnTo>
                    <a:pt x="0" y="4800600"/>
                  </a:lnTo>
                  <a:lnTo>
                    <a:pt x="7239000" y="48006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1600199"/>
              <a:ext cx="7239000" cy="4800600"/>
            </a:xfrm>
            <a:custGeom>
              <a:avLst/>
              <a:gdLst/>
              <a:ahLst/>
              <a:cxnLst/>
              <a:rect l="l" t="t" r="r" b="b"/>
              <a:pathLst>
                <a:path w="7239000" h="4800600">
                  <a:moveTo>
                    <a:pt x="0" y="4800600"/>
                  </a:moveTo>
                  <a:lnTo>
                    <a:pt x="7239000" y="48006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4800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4844" y="1561465"/>
            <a:ext cx="4123054" cy="48006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5" dirty="0">
                <a:latin typeface="Courier New"/>
                <a:cs typeface="Courier New"/>
              </a:rPr>
              <a:t>using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System;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class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Rectangle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2700" marR="2872105">
              <a:lnSpc>
                <a:spcPct val="120000"/>
              </a:lnSpc>
            </a:pPr>
            <a:r>
              <a:rPr sz="900" spc="-5" dirty="0">
                <a:latin typeface="Courier New"/>
                <a:cs typeface="Courier New"/>
              </a:rPr>
              <a:t>double </a:t>
            </a:r>
            <a:r>
              <a:rPr sz="900" spc="-10" dirty="0">
                <a:latin typeface="Courier New"/>
                <a:cs typeface="Courier New"/>
              </a:rPr>
              <a:t>_length; </a:t>
            </a:r>
            <a:r>
              <a:rPr sz="900" spc="-5" dirty="0">
                <a:latin typeface="Courier New"/>
                <a:cs typeface="Courier New"/>
              </a:rPr>
              <a:t> double </a:t>
            </a:r>
            <a:r>
              <a:rPr sz="900" spc="-10" dirty="0">
                <a:latin typeface="Courier New"/>
                <a:cs typeface="Courier New"/>
              </a:rPr>
              <a:t>_breadth; </a:t>
            </a:r>
            <a:r>
              <a:rPr sz="900" spc="-5" dirty="0">
                <a:latin typeface="Courier New"/>
                <a:cs typeface="Courier New"/>
              </a:rPr>
              <a:t> public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Rectangle()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latin typeface="Courier New"/>
                <a:cs typeface="Courier New"/>
              </a:rPr>
              <a:t>_length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13.5;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_breadth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20.5;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Rectangle(double</a:t>
            </a:r>
            <a:r>
              <a:rPr sz="900" spc="-5" dirty="0">
                <a:latin typeface="Courier New"/>
                <a:cs typeface="Courier New"/>
              </a:rPr>
              <a:t> len,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double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wide)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latin typeface="Courier New"/>
                <a:cs typeface="Courier New"/>
              </a:rPr>
              <a:t>_length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len;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_breadth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wide;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double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Area()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latin typeface="Courier New"/>
                <a:cs typeface="Courier New"/>
              </a:rPr>
              <a:t>return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_length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*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_breadth;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latin typeface="Courier New"/>
                <a:cs typeface="Courier New"/>
              </a:rPr>
              <a:t>static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Main(string[]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args)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Rectangle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objRect1</a:t>
            </a:r>
            <a:r>
              <a:rPr sz="900" dirty="0">
                <a:latin typeface="Courier New"/>
                <a:cs typeface="Courier New"/>
              </a:rPr>
              <a:t> =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new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Rectangle();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Console.WriteLine(“Area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of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rectangle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“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5" dirty="0">
                <a:latin typeface="Courier New"/>
                <a:cs typeface="Courier New"/>
              </a:rPr>
              <a:t> objRect1.Area());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sz="900" spc="-10" dirty="0">
                <a:latin typeface="Courier New"/>
                <a:cs typeface="Courier New"/>
              </a:rPr>
              <a:t>Rectangle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objRect2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new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Rectangle(2.5,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6.9); 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Console.WriteLine(“Area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of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rectangle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“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objRect2.Area());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12776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539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Constructor</a:t>
            </a:r>
            <a:r>
              <a:rPr spc="-15" dirty="0"/>
              <a:t> </a:t>
            </a:r>
            <a:r>
              <a:rPr spc="-10" dirty="0"/>
              <a:t>Overloading</a:t>
            </a:r>
            <a:r>
              <a:rPr dirty="0"/>
              <a:t> 3-3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07679"/>
            <a:ext cx="8297545" cy="11912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40" dirty="0">
                <a:latin typeface="Calibri"/>
                <a:cs typeface="Calibri"/>
              </a:rPr>
              <a:t>Two</a:t>
            </a:r>
            <a:r>
              <a:rPr sz="2000" spc="-10" dirty="0">
                <a:latin typeface="Calibri"/>
                <a:cs typeface="Calibri"/>
              </a:rPr>
              <a:t> constructors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Rectangle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35" dirty="0">
                <a:latin typeface="Calibri"/>
                <a:cs typeface="Calibri"/>
              </a:rPr>
              <a:t>However,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signatures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constructors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Hence,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2461" y="1862074"/>
            <a:ext cx="2544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method,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parameters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844" y="1862074"/>
            <a:ext cx="7529195" cy="192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calling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 </a:t>
            </a:r>
            <a:r>
              <a:rPr sz="2000" b="1" spc="-10" dirty="0">
                <a:latin typeface="Courier New"/>
                <a:cs typeface="Courier New"/>
              </a:rPr>
              <a:t>Area()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  <a:spcBef>
                <a:spcPts val="85"/>
              </a:spcBef>
            </a:pPr>
            <a:r>
              <a:rPr sz="2000" spc="-5" dirty="0">
                <a:latin typeface="Calibri"/>
                <a:cs typeface="Calibri"/>
              </a:rPr>
              <a:t>passed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calling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identified.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Then,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corresponding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constructor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initialize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variables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ts val="2360"/>
              </a:lnSpc>
            </a:pPr>
            <a:r>
              <a:rPr sz="2000" b="1" spc="-5" dirty="0">
                <a:latin typeface="Courier New"/>
                <a:cs typeface="Courier New"/>
              </a:rPr>
              <a:t>_length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_breadth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Finally,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multiplication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299085" marR="5080">
              <a:lnSpc>
                <a:spcPct val="100000"/>
              </a:lnSpc>
              <a:spcBef>
                <a:spcPts val="85"/>
              </a:spcBef>
            </a:pPr>
            <a:r>
              <a:rPr sz="2000" spc="-10" dirty="0">
                <a:latin typeface="Calibri"/>
                <a:cs typeface="Calibri"/>
              </a:rPr>
              <a:t>performed</a:t>
            </a:r>
            <a:r>
              <a:rPr sz="2000" spc="-5" dirty="0">
                <a:latin typeface="Calibri"/>
                <a:cs typeface="Calibri"/>
              </a:rPr>
              <a:t> 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7556" y="4410455"/>
            <a:ext cx="370967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Area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of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rectangle1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276.75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Area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of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rectangle2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17.25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39624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627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Destructors</a:t>
            </a:r>
            <a:r>
              <a:rPr spc="-25" dirty="0"/>
              <a:t> </a:t>
            </a:r>
            <a:r>
              <a:rPr spc="-10"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7951"/>
            <a:ext cx="8318500" cy="188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700" dirty="0">
                <a:latin typeface="Calibri"/>
                <a:cs typeface="Calibri"/>
              </a:rPr>
              <a:t>A </a:t>
            </a:r>
            <a:r>
              <a:rPr sz="1700" spc="-5" dirty="0">
                <a:latin typeface="Calibri"/>
                <a:cs typeface="Calibri"/>
              </a:rPr>
              <a:t>destructor </a:t>
            </a:r>
            <a:r>
              <a:rPr sz="1700" dirty="0">
                <a:latin typeface="Calibri"/>
                <a:cs typeface="Calibri"/>
              </a:rPr>
              <a:t>is a special method which </a:t>
            </a:r>
            <a:r>
              <a:rPr sz="1700" spc="-5" dirty="0">
                <a:latin typeface="Calibri"/>
                <a:cs typeface="Calibri"/>
              </a:rPr>
              <a:t>has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same name as </a:t>
            </a:r>
            <a:r>
              <a:rPr sz="1700" dirty="0">
                <a:latin typeface="Calibri"/>
                <a:cs typeface="Calibri"/>
              </a:rPr>
              <a:t>the class but </a:t>
            </a:r>
            <a:r>
              <a:rPr sz="1700" spc="-5" dirty="0">
                <a:latin typeface="Calibri"/>
                <a:cs typeface="Calibri"/>
              </a:rPr>
              <a:t>starts </a:t>
            </a:r>
            <a:r>
              <a:rPr sz="1700" dirty="0">
                <a:latin typeface="Calibri"/>
                <a:cs typeface="Calibri"/>
              </a:rPr>
              <a:t>with the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character </a:t>
            </a:r>
            <a:r>
              <a:rPr sz="1700" dirty="0">
                <a:latin typeface="Calibri"/>
                <a:cs typeface="Calibri"/>
              </a:rPr>
              <a:t>~ </a:t>
            </a:r>
            <a:r>
              <a:rPr sz="1700" spc="-10" dirty="0">
                <a:latin typeface="Calibri"/>
                <a:cs typeface="Calibri"/>
              </a:rPr>
              <a:t>before </a:t>
            </a:r>
            <a:r>
              <a:rPr sz="1700" dirty="0">
                <a:latin typeface="Calibri"/>
                <a:cs typeface="Calibri"/>
              </a:rPr>
              <a:t>the class </a:t>
            </a:r>
            <a:r>
              <a:rPr sz="1700" spc="-5" dirty="0">
                <a:latin typeface="Calibri"/>
                <a:cs typeface="Calibri"/>
              </a:rPr>
              <a:t>name </a:t>
            </a:r>
            <a:r>
              <a:rPr sz="1700" dirty="0">
                <a:latin typeface="Calibri"/>
                <a:cs typeface="Calibri"/>
              </a:rPr>
              <a:t>and </a:t>
            </a:r>
            <a:r>
              <a:rPr sz="1700" spc="-5" dirty="0">
                <a:latin typeface="Calibri"/>
                <a:cs typeface="Calibri"/>
              </a:rPr>
              <a:t>immediately de-allocate </a:t>
            </a:r>
            <a:r>
              <a:rPr sz="1700" dirty="0">
                <a:latin typeface="Calibri"/>
                <a:cs typeface="Calibri"/>
              </a:rPr>
              <a:t>memory </a:t>
            </a:r>
            <a:r>
              <a:rPr sz="1700" spc="-5" dirty="0">
                <a:latin typeface="Calibri"/>
                <a:cs typeface="Calibri"/>
              </a:rPr>
              <a:t>of objects that are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longer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required.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Following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are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features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destructors:</a:t>
            </a:r>
            <a:endParaRPr sz="17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6285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10" dirty="0">
                <a:latin typeface="Calibri"/>
                <a:cs typeface="Calibri"/>
              </a:rPr>
              <a:t>Destructors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cannot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overloaded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inherited.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756285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10" dirty="0">
                <a:latin typeface="Calibri"/>
                <a:cs typeface="Calibri"/>
              </a:rPr>
              <a:t>Destructors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cannot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explicitly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invoked.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756285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10" dirty="0">
                <a:latin typeface="Calibri"/>
                <a:cs typeface="Calibri"/>
              </a:rPr>
              <a:t>Destructors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cannot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specify</a:t>
            </a:r>
            <a:r>
              <a:rPr sz="1400" spc="-5" dirty="0">
                <a:latin typeface="Calibri"/>
                <a:cs typeface="Calibri"/>
              </a:rPr>
              <a:t> access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modifiers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cannot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take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parameters.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following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code</a:t>
            </a:r>
            <a:r>
              <a:rPr sz="1700" spc="-10" dirty="0">
                <a:latin typeface="Calibri"/>
                <a:cs typeface="Calibri"/>
              </a:rPr>
              <a:t> demonstrates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destructors: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704" y="3118104"/>
            <a:ext cx="7556500" cy="3289300"/>
            <a:chOff x="679704" y="3118104"/>
            <a:chExt cx="7556500" cy="3289300"/>
          </a:xfrm>
        </p:grpSpPr>
        <p:sp>
          <p:nvSpPr>
            <p:cNvPr id="5" name="object 5"/>
            <p:cNvSpPr/>
            <p:nvPr/>
          </p:nvSpPr>
          <p:spPr>
            <a:xfrm>
              <a:off x="685800" y="3124200"/>
              <a:ext cx="7543800" cy="3276600"/>
            </a:xfrm>
            <a:custGeom>
              <a:avLst/>
              <a:gdLst/>
              <a:ahLst/>
              <a:cxnLst/>
              <a:rect l="l" t="t" r="r" b="b"/>
              <a:pathLst>
                <a:path w="7543800" h="3276600">
                  <a:moveTo>
                    <a:pt x="7543800" y="0"/>
                  </a:moveTo>
                  <a:lnTo>
                    <a:pt x="0" y="0"/>
                  </a:lnTo>
                  <a:lnTo>
                    <a:pt x="0" y="3276600"/>
                  </a:lnTo>
                  <a:lnTo>
                    <a:pt x="7543800" y="3276600"/>
                  </a:lnTo>
                  <a:lnTo>
                    <a:pt x="75438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3124200"/>
              <a:ext cx="7543800" cy="3276600"/>
            </a:xfrm>
            <a:custGeom>
              <a:avLst/>
              <a:gdLst/>
              <a:ahLst/>
              <a:cxnLst/>
              <a:rect l="l" t="t" r="r" b="b"/>
              <a:pathLst>
                <a:path w="7543800" h="3276600">
                  <a:moveTo>
                    <a:pt x="0" y="3276600"/>
                  </a:moveTo>
                  <a:lnTo>
                    <a:pt x="7543800" y="3276600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3276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5800" y="3124200"/>
            <a:ext cx="7543800" cy="327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340"/>
              </a:lnSpc>
            </a:pPr>
            <a:r>
              <a:rPr sz="1200" spc="-5" dirty="0">
                <a:latin typeface="Courier New"/>
                <a:cs typeface="Courier New"/>
              </a:rPr>
              <a:t>using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System;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Employee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privateint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_empId;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private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_empName;</a:t>
            </a:r>
            <a:endParaRPr sz="1200">
              <a:latin typeface="Courier New"/>
              <a:cs typeface="Courier New"/>
            </a:endParaRPr>
          </a:p>
          <a:p>
            <a:pPr marL="91440" marR="5328920">
              <a:lnSpc>
                <a:spcPct val="12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privateint</a:t>
            </a:r>
            <a:r>
              <a:rPr sz="1200" spc="10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_age;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private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double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_salary;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Employee(int id,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name,</a:t>
            </a:r>
            <a:r>
              <a:rPr sz="1200" spc="5" dirty="0">
                <a:latin typeface="Courier New"/>
                <a:cs typeface="Courier New"/>
              </a:rPr>
              <a:t> int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age, double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sal)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Console.WriteLine(“Constructor for Employee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called”);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Courier New"/>
                <a:cs typeface="Courier New"/>
              </a:rPr>
              <a:t>_empId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id;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_empName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name;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_age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age;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_salary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sal;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265176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627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Destructors</a:t>
            </a:r>
            <a:r>
              <a:rPr spc="-25" dirty="0"/>
              <a:t> </a:t>
            </a:r>
            <a:r>
              <a:rPr spc="-10" dirty="0"/>
              <a:t>2-3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7304" y="1136903"/>
            <a:ext cx="7708900" cy="5346700"/>
            <a:chOff x="527304" y="1136903"/>
            <a:chExt cx="7708900" cy="5346700"/>
          </a:xfrm>
        </p:grpSpPr>
        <p:sp>
          <p:nvSpPr>
            <p:cNvPr id="4" name="object 4"/>
            <p:cNvSpPr/>
            <p:nvPr/>
          </p:nvSpPr>
          <p:spPr>
            <a:xfrm>
              <a:off x="533400" y="1142999"/>
              <a:ext cx="7696200" cy="5334000"/>
            </a:xfrm>
            <a:custGeom>
              <a:avLst/>
              <a:gdLst/>
              <a:ahLst/>
              <a:cxnLst/>
              <a:rect l="l" t="t" r="r" b="b"/>
              <a:pathLst>
                <a:path w="7696200" h="5334000">
                  <a:moveTo>
                    <a:pt x="7696200" y="0"/>
                  </a:moveTo>
                  <a:lnTo>
                    <a:pt x="0" y="0"/>
                  </a:lnTo>
                  <a:lnTo>
                    <a:pt x="0" y="5334000"/>
                  </a:lnTo>
                  <a:lnTo>
                    <a:pt x="7696200" y="5334000"/>
                  </a:lnTo>
                  <a:lnTo>
                    <a:pt x="76962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00" y="1142999"/>
              <a:ext cx="7696200" cy="5334000"/>
            </a:xfrm>
            <a:custGeom>
              <a:avLst/>
              <a:gdLst/>
              <a:ahLst/>
              <a:cxnLst/>
              <a:rect l="l" t="t" r="r" b="b"/>
              <a:pathLst>
                <a:path w="7696200" h="5334000">
                  <a:moveTo>
                    <a:pt x="0" y="5334000"/>
                  </a:moveTo>
                  <a:lnTo>
                    <a:pt x="7696200" y="5334000"/>
                  </a:lnTo>
                  <a:lnTo>
                    <a:pt x="7696200" y="0"/>
                  </a:lnTo>
                  <a:lnTo>
                    <a:pt x="0" y="0"/>
                  </a:lnTo>
                  <a:lnTo>
                    <a:pt x="0" y="5334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2140" y="1080262"/>
            <a:ext cx="5086350" cy="52939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 marR="3871595">
              <a:lnSpc>
                <a:spcPct val="120000"/>
              </a:lnSpc>
            </a:pPr>
            <a:r>
              <a:rPr sz="1200" dirty="0">
                <a:latin typeface="Courier New"/>
                <a:cs typeface="Courier New"/>
              </a:rPr>
              <a:t>~Employee()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using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System;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Employee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 marR="2858770">
              <a:lnSpc>
                <a:spcPct val="120000"/>
              </a:lnSpc>
            </a:pPr>
            <a:r>
              <a:rPr sz="1200" dirty="0">
                <a:latin typeface="Courier New"/>
                <a:cs typeface="Courier New"/>
              </a:rPr>
              <a:t>privateint _empId;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private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_empName;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privateint _age;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private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double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_salary;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Employee(int id,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string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name,</a:t>
            </a:r>
            <a:r>
              <a:rPr sz="1200" spc="5" dirty="0">
                <a:latin typeface="Courier New"/>
                <a:cs typeface="Courier New"/>
              </a:rPr>
              <a:t> int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age, double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sal)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Console.WriteLine(“Constructor for Employee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called”);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ourier New"/>
                <a:cs typeface="Courier New"/>
              </a:rPr>
              <a:t>static</a:t>
            </a:r>
            <a:r>
              <a:rPr sz="1200" dirty="0">
                <a:latin typeface="Courier New"/>
                <a:cs typeface="Courier New"/>
              </a:rPr>
              <a:t> void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Main(string[]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args)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sz="1200" spc="-5" dirty="0">
                <a:latin typeface="Courier New"/>
                <a:cs typeface="Courier New"/>
              </a:rPr>
              <a:t>Employee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objEmp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new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Employee(1,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“John”,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45,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35000);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Console.WriteLine(“Employee ID: “ + objEmp._empId);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Console.WriteLine(“Employee </a:t>
            </a:r>
            <a:r>
              <a:rPr sz="1200" spc="5" dirty="0">
                <a:latin typeface="Courier New"/>
                <a:cs typeface="Courier New"/>
              </a:rPr>
              <a:t>Name: </a:t>
            </a:r>
            <a:r>
              <a:rPr sz="1200" dirty="0">
                <a:latin typeface="Courier New"/>
                <a:cs typeface="Courier New"/>
              </a:rPr>
              <a:t>“ + objEmp._empName);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Console.WriteLine(“Age: “ + objEmp._age);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Console.WriteLine(“Salary: “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+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objEmp._salary);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6277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Destructors</a:t>
            </a:r>
            <a:r>
              <a:rPr spc="-25" dirty="0"/>
              <a:t> </a:t>
            </a:r>
            <a:r>
              <a:rPr spc="-10" dirty="0"/>
              <a:t>3-3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07679"/>
            <a:ext cx="8288655" cy="11303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ct val="103499"/>
              </a:lnSpc>
              <a:spcBef>
                <a:spcPts val="34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destructor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~Employee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constructor.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1892" y="1862074"/>
            <a:ext cx="509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844" y="1862074"/>
            <a:ext cx="7291705" cy="131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destructor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automatically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objEmp</a:t>
            </a:r>
            <a:endParaRPr sz="20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  <a:spcBef>
                <a:spcPts val="85"/>
              </a:spcBef>
            </a:pPr>
            <a:r>
              <a:rPr sz="2000" dirty="0">
                <a:latin typeface="Calibri"/>
                <a:cs typeface="Calibri"/>
              </a:rPr>
              <a:t>longer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needed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used.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35" dirty="0">
                <a:latin typeface="Calibri"/>
                <a:cs typeface="Calibri"/>
              </a:rPr>
              <a:t>However,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destructor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be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2559" y="287528"/>
            <a:ext cx="12827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74903"/>
            <a:ext cx="8282305" cy="4660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 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uses objects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termed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OOP.</a:t>
            </a:r>
            <a:endParaRPr sz="2000">
              <a:latin typeface="Calibri"/>
              <a:cs typeface="Calibri"/>
            </a:endParaRPr>
          </a:p>
          <a:p>
            <a:pPr marL="355600" marR="133985" indent="-342900">
              <a:lnSpc>
                <a:spcPct val="100000"/>
              </a:lnSpc>
              <a:spcBef>
                <a:spcPts val="4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implementation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action</a:t>
            </a:r>
            <a:r>
              <a:rPr sz="2000" spc="-5" dirty="0">
                <a:latin typeface="Calibri"/>
                <a:cs typeface="Calibri"/>
              </a:rPr>
              <a:t> on</a:t>
            </a:r>
            <a:r>
              <a:rPr sz="2000" dirty="0">
                <a:latin typeface="Calibri"/>
                <a:cs typeface="Calibri"/>
              </a:rPr>
              <a:t> an</a:t>
            </a:r>
            <a:r>
              <a:rPr sz="2000" spc="-5" dirty="0">
                <a:latin typeface="Calibri"/>
                <a:cs typeface="Calibri"/>
              </a:rPr>
              <a:t> object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can be declared by specifying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return </a:t>
            </a:r>
            <a:r>
              <a:rPr sz="2000" dirty="0">
                <a:latin typeface="Calibri"/>
                <a:cs typeface="Calibri"/>
              </a:rPr>
              <a:t>type, the </a:t>
            </a:r>
            <a:r>
              <a:rPr sz="2000" spc="-5" dirty="0">
                <a:latin typeface="Calibri"/>
                <a:cs typeface="Calibri"/>
              </a:rPr>
              <a:t>name </a:t>
            </a:r>
            <a:r>
              <a:rPr sz="2000" dirty="0">
                <a:latin typeface="Calibri"/>
                <a:cs typeface="Calibri"/>
              </a:rPr>
              <a:t>and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parameters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method.</a:t>
            </a:r>
            <a:endParaRPr sz="2000">
              <a:latin typeface="Calibri"/>
              <a:cs typeface="Calibri"/>
            </a:endParaRPr>
          </a:p>
          <a:p>
            <a:pPr marL="355600" marR="429895" indent="-342900">
              <a:lnSpc>
                <a:spcPct val="100000"/>
              </a:lnSpc>
              <a:spcBef>
                <a:spcPts val="484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call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without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instances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static.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modifiers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scope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members.</a:t>
            </a:r>
            <a:endParaRPr sz="2000">
              <a:latin typeface="Calibri"/>
              <a:cs typeface="Calibri"/>
            </a:endParaRPr>
          </a:p>
          <a:p>
            <a:pPr marL="355600" marR="345440" indent="-342900">
              <a:lnSpc>
                <a:spcPct val="100000"/>
              </a:lnSpc>
              <a:spcBef>
                <a:spcPts val="4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access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modifiers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C#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public,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private,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protected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internal.</a:t>
            </a:r>
            <a:endParaRPr sz="2000">
              <a:latin typeface="Calibri"/>
              <a:cs typeface="Calibri"/>
            </a:endParaRPr>
          </a:p>
          <a:p>
            <a:pPr marL="355600" marR="895350" indent="-342900">
              <a:lnSpc>
                <a:spcPct val="100000"/>
              </a:lnSpc>
              <a:spcBef>
                <a:spcPts val="4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Methods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15" dirty="0">
                <a:latin typeface="Calibri"/>
                <a:cs typeface="Calibri"/>
              </a:rPr>
              <a:t> 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signatures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referred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overloaded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C#,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constructor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-5" dirty="0">
                <a:latin typeface="Calibri"/>
                <a:cs typeface="Calibri"/>
              </a:rPr>
              <a:t> typically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initialize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8028" y="287528"/>
            <a:ext cx="9658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83483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Several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r>
              <a:rPr sz="2400" spc="-20" dirty="0">
                <a:latin typeface="Calibri"/>
                <a:cs typeface="Calibri"/>
              </a:rPr>
              <a:t> 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common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behavior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thus,</a:t>
            </a:r>
            <a:r>
              <a:rPr sz="2400" spc="-10" dirty="0">
                <a:latin typeface="Calibri"/>
                <a:cs typeface="Calibri"/>
              </a:rPr>
              <a:t> can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under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299843"/>
            <a:ext cx="8049259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Ford </a:t>
            </a:r>
            <a:r>
              <a:rPr sz="2000" spc="-5" dirty="0">
                <a:latin typeface="Calibri"/>
                <a:cs typeface="Calibri"/>
              </a:rPr>
              <a:t>Mustang,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0" dirty="0">
                <a:latin typeface="Calibri"/>
                <a:cs typeface="Calibri"/>
              </a:rPr>
              <a:t>Volkswagen </a:t>
            </a:r>
            <a:r>
              <a:rPr sz="2000" spc="-5" dirty="0">
                <a:latin typeface="Calibri"/>
                <a:cs typeface="Calibri"/>
              </a:rPr>
              <a:t>Beetle, </a:t>
            </a:r>
            <a:r>
              <a:rPr sz="2000" dirty="0">
                <a:latin typeface="Calibri"/>
                <a:cs typeface="Calibri"/>
              </a:rPr>
              <a:t>and a </a:t>
            </a:r>
            <a:r>
              <a:rPr sz="2000" spc="-40" dirty="0">
                <a:latin typeface="Calibri"/>
                <a:cs typeface="Calibri"/>
              </a:rPr>
              <a:t>Toyota </a:t>
            </a:r>
            <a:r>
              <a:rPr sz="2000" spc="-5" dirty="0">
                <a:latin typeface="Calibri"/>
                <a:cs typeface="Calibri"/>
              </a:rPr>
              <a:t>Camry can be grouped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together </a:t>
            </a:r>
            <a:r>
              <a:rPr sz="2000" spc="-5" dirty="0">
                <a:latin typeface="Calibri"/>
                <a:cs typeface="Calibri"/>
              </a:rPr>
              <a:t>under </a:t>
            </a:r>
            <a:r>
              <a:rPr sz="2000" dirty="0">
                <a:latin typeface="Calibri"/>
                <a:cs typeface="Calibri"/>
              </a:rPr>
              <a:t>the class </a:t>
            </a:r>
            <a:r>
              <a:rPr sz="2000" spc="-55" dirty="0">
                <a:latin typeface="Calibri"/>
                <a:cs typeface="Calibri"/>
              </a:rPr>
              <a:t>Car. </a:t>
            </a:r>
            <a:r>
              <a:rPr sz="2000" spc="-10" dirty="0">
                <a:latin typeface="Calibri"/>
                <a:cs typeface="Calibri"/>
              </a:rPr>
              <a:t>Here, </a:t>
            </a:r>
            <a:r>
              <a:rPr sz="2000" spc="-5" dirty="0">
                <a:latin typeface="Calibri"/>
                <a:cs typeface="Calibri"/>
              </a:rPr>
              <a:t>Car </a:t>
            </a:r>
            <a:r>
              <a:rPr sz="2000" dirty="0">
                <a:latin typeface="Calibri"/>
                <a:cs typeface="Calibri"/>
              </a:rPr>
              <a:t>is the class </a:t>
            </a:r>
            <a:r>
              <a:rPr sz="2000" spc="-5" dirty="0">
                <a:latin typeface="Calibri"/>
                <a:cs typeface="Calibri"/>
              </a:rPr>
              <a:t>whereas </a:t>
            </a:r>
            <a:r>
              <a:rPr sz="2000" spc="-15" dirty="0">
                <a:latin typeface="Calibri"/>
                <a:cs typeface="Calibri"/>
              </a:rPr>
              <a:t>Ford </a:t>
            </a:r>
            <a:r>
              <a:rPr sz="2000" spc="-5" dirty="0">
                <a:latin typeface="Calibri"/>
                <a:cs typeface="Calibri"/>
              </a:rPr>
              <a:t>Mustang,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Volkswagen</a:t>
            </a:r>
            <a:r>
              <a:rPr sz="2000" spc="-5" dirty="0">
                <a:latin typeface="Calibri"/>
                <a:cs typeface="Calibri"/>
              </a:rPr>
              <a:t> Beetle,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Toyota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Camry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Car.</a:t>
            </a:r>
            <a:endParaRPr sz="2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4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figure displays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20" y="3621023"/>
            <a:ext cx="3044952" cy="26273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8600" y="17526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5090" y="287528"/>
            <a:ext cx="26314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Creating</a:t>
            </a:r>
            <a:r>
              <a:rPr spc="-35" dirty="0"/>
              <a:t> </a:t>
            </a:r>
            <a:r>
              <a:rPr spc="-5" dirty="0"/>
              <a:t>Classes</a:t>
            </a:r>
            <a:r>
              <a:rPr spc="-30" dirty="0"/>
              <a:t> </a:t>
            </a:r>
            <a:r>
              <a:rPr spc="-5" dirty="0"/>
              <a:t>1-2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4903"/>
            <a:ext cx="837565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concept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real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world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extended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world,</a:t>
            </a:r>
            <a:r>
              <a:rPr sz="2000" spc="-5" dirty="0">
                <a:latin typeface="Calibri"/>
                <a:cs typeface="Calibri"/>
              </a:rPr>
              <a:t> similar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concept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object-oriented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languages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C#,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template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blueprint</a:t>
            </a:r>
            <a:r>
              <a:rPr sz="2000" dirty="0">
                <a:latin typeface="Calibri"/>
                <a:cs typeface="Calibri"/>
              </a:rPr>
              <a:t> which </a:t>
            </a:r>
            <a:r>
              <a:rPr sz="2000" spc="-5" dirty="0">
                <a:latin typeface="Calibri"/>
                <a:cs typeface="Calibri"/>
              </a:rPr>
              <a:t>defines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behavior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objects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belonging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 marL="355600" marR="56515" indent="-342900">
              <a:lnSpc>
                <a:spcPct val="100000"/>
              </a:lnSpc>
              <a:spcBef>
                <a:spcPts val="484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comprises fields,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methods,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on,</a:t>
            </a:r>
            <a:r>
              <a:rPr sz="2000" spc="-10" dirty="0">
                <a:latin typeface="Calibri"/>
                <a:cs typeface="Calibri"/>
              </a:rPr>
              <a:t> collectively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members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class.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C#, </a:t>
            </a:r>
            <a:r>
              <a:rPr sz="2000" dirty="0">
                <a:latin typeface="Calibri"/>
                <a:cs typeface="Calibri"/>
              </a:rPr>
              <a:t>the class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declaration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starts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class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alibri"/>
                <a:cs typeface="Calibri"/>
              </a:rPr>
              <a:t>keyword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followed</a:t>
            </a:r>
            <a:r>
              <a:rPr sz="2000" spc="-5" dirty="0">
                <a:latin typeface="Calibri"/>
                <a:cs typeface="Calibri"/>
              </a:rPr>
              <a:t> 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name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syntax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declare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055" y="5542948"/>
            <a:ext cx="4817745" cy="7353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latin typeface="Calibri"/>
                <a:cs typeface="Calibri"/>
              </a:rPr>
              <a:t>where,</a:t>
            </a:r>
            <a:endParaRPr sz="2000" dirty="0">
              <a:latin typeface="Calibri"/>
              <a:cs typeface="Calibri"/>
            </a:endParaRPr>
          </a:p>
          <a:p>
            <a:pPr marL="7493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latin typeface="Courier New"/>
                <a:cs typeface="Courier New"/>
              </a:rPr>
              <a:t>ClassName</a:t>
            </a:r>
            <a:r>
              <a:rPr sz="2000" spc="-5" dirty="0">
                <a:latin typeface="Calibri"/>
                <a:cs typeface="Calibri"/>
              </a:rPr>
              <a:t>: Specifies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79704" y="4413503"/>
            <a:ext cx="7632700" cy="927100"/>
            <a:chOff x="679704" y="4413503"/>
            <a:chExt cx="7632700" cy="927100"/>
          </a:xfrm>
        </p:grpSpPr>
        <p:sp>
          <p:nvSpPr>
            <p:cNvPr id="6" name="object 6"/>
            <p:cNvSpPr/>
            <p:nvPr/>
          </p:nvSpPr>
          <p:spPr>
            <a:xfrm>
              <a:off x="685800" y="4419599"/>
              <a:ext cx="7620000" cy="914400"/>
            </a:xfrm>
            <a:custGeom>
              <a:avLst/>
              <a:gdLst/>
              <a:ahLst/>
              <a:cxnLst/>
              <a:rect l="l" t="t" r="r" b="b"/>
              <a:pathLst>
                <a:path w="7620000" h="914400">
                  <a:moveTo>
                    <a:pt x="7620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7620000" y="91440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FF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4419599"/>
              <a:ext cx="7620000" cy="914400"/>
            </a:xfrm>
            <a:custGeom>
              <a:avLst/>
              <a:gdLst/>
              <a:ahLst/>
              <a:cxnLst/>
              <a:rect l="l" t="t" r="r" b="b"/>
              <a:pathLst>
                <a:path w="7620000" h="914400">
                  <a:moveTo>
                    <a:pt x="0" y="914400"/>
                  </a:moveTo>
                  <a:lnTo>
                    <a:pt x="7620000" y="914400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5800" y="4419600"/>
            <a:ext cx="762000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75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ourier New"/>
                <a:cs typeface="Courier New"/>
              </a:rPr>
              <a:t>//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class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members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39624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5090" y="287528"/>
            <a:ext cx="26314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Creating</a:t>
            </a:r>
            <a:r>
              <a:rPr spc="-35" dirty="0"/>
              <a:t> </a:t>
            </a:r>
            <a:r>
              <a:rPr spc="-5" dirty="0"/>
              <a:t>Classes</a:t>
            </a:r>
            <a:r>
              <a:rPr spc="-30" dirty="0"/>
              <a:t> </a:t>
            </a:r>
            <a:r>
              <a:rPr spc="-5" dirty="0"/>
              <a:t>2-2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5774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figure </a:t>
            </a:r>
            <a:r>
              <a:rPr sz="2400" spc="-15" dirty="0">
                <a:latin typeface="Calibri"/>
                <a:cs typeface="Calibri"/>
              </a:rPr>
              <a:t>displays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447800"/>
            <a:ext cx="5718048" cy="3886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Building</a:t>
            </a:r>
            <a:r>
              <a:rPr spc="-35" dirty="0"/>
              <a:t> </a:t>
            </a:r>
            <a:r>
              <a:rPr spc="-5" dirty="0"/>
              <a:t>Applications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C#</a:t>
            </a:r>
            <a:r>
              <a:rPr spc="5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Session</a:t>
            </a:r>
            <a:r>
              <a:rPr spc="5" dirty="0"/>
              <a:t> 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5684</Words>
  <Application>Microsoft Office PowerPoint</Application>
  <PresentationFormat>On-screen Show (4:3)</PresentationFormat>
  <Paragraphs>941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 MT</vt:lpstr>
      <vt:lpstr>Calibri</vt:lpstr>
      <vt:lpstr>Courier New</vt:lpstr>
      <vt:lpstr>Microsoft Sans Serif</vt:lpstr>
      <vt:lpstr>Tahoma</vt:lpstr>
      <vt:lpstr>Times New Roman</vt:lpstr>
      <vt:lpstr>Wingdings</vt:lpstr>
      <vt:lpstr>Office Theme</vt:lpstr>
      <vt:lpstr>PowerPoint Presentation</vt:lpstr>
      <vt:lpstr>Objectives</vt:lpstr>
      <vt:lpstr>Object-Oriented Programming</vt:lpstr>
      <vt:lpstr>PowerPoint Presentation</vt:lpstr>
      <vt:lpstr>Classes and Objects 1-2</vt:lpstr>
      <vt:lpstr>Classes and Objects 2-2</vt:lpstr>
      <vt:lpstr>Classes</vt:lpstr>
      <vt:lpstr>Creating Classes 1-2</vt:lpstr>
      <vt:lpstr>Creating Classes 2-2</vt:lpstr>
      <vt:lpstr>Guidelines for Naming Classes</vt:lpstr>
      <vt:lpstr>Main Method</vt:lpstr>
      <vt:lpstr>Instantiating Objects 1-2</vt:lpstr>
      <vt:lpstr>Instantiating Objects 2-2</vt:lpstr>
      <vt:lpstr>Methods</vt:lpstr>
      <vt:lpstr>Creating Methods 1-2</vt:lpstr>
      <vt:lpstr>Creating Methods 2-2</vt:lpstr>
      <vt:lpstr>Invoking Methods 1-2</vt:lpstr>
      <vt:lpstr>Invoking Methods 2-2</vt:lpstr>
      <vt:lpstr>Method Parameters and Arguments</vt:lpstr>
      <vt:lpstr>Named and Optional Arguments 1-6</vt:lpstr>
      <vt:lpstr>Named and Optional Arguments 2-6</vt:lpstr>
      <vt:lpstr>Named and Optional Arguments 3-6</vt:lpstr>
      <vt:lpstr>Named and Optional Arguments 4-6</vt:lpstr>
      <vt:lpstr>Named and Optional Arguments 5-6</vt:lpstr>
      <vt:lpstr>Named and Optional Arguments 6-6</vt:lpstr>
      <vt:lpstr>Static Classes 1-3</vt:lpstr>
      <vt:lpstr>Static Classes 2-3</vt:lpstr>
      <vt:lpstr>Static Classes 3-3</vt:lpstr>
      <vt:lpstr>Static Methods 1-3</vt:lpstr>
      <vt:lpstr>Static Methods 2-3</vt:lpstr>
      <vt:lpstr>Static Methods 3-3</vt:lpstr>
      <vt:lpstr>Static Variables</vt:lpstr>
      <vt:lpstr>Access Modifiers 1-4</vt:lpstr>
      <vt:lpstr>Access Modifiers 2-4</vt:lpstr>
      <vt:lpstr>Access Modifiers 3-4</vt:lpstr>
      <vt:lpstr>Access Modifiers 4-4</vt:lpstr>
      <vt:lpstr>ref and out Keywords 1-7</vt:lpstr>
      <vt:lpstr>ref and out Keywords 2-7</vt:lpstr>
      <vt:lpstr>ref and out Keywords 3-7</vt:lpstr>
      <vt:lpstr>ref and out Keywords 4-7</vt:lpstr>
      <vt:lpstr>ref and out Keywords 5-7</vt:lpstr>
      <vt:lpstr>ref and out Keywords 6-7</vt:lpstr>
      <vt:lpstr>ref and out Keywords 7-7</vt:lpstr>
      <vt:lpstr>Method Overloading in C# 1-3</vt:lpstr>
      <vt:lpstr>Method Overloading in C# 2-3</vt:lpstr>
      <vt:lpstr>Method Overloading in C# 3-3</vt:lpstr>
      <vt:lpstr>Guidelines and Restrictions</vt:lpstr>
      <vt:lpstr>The this keyword 1-3</vt:lpstr>
      <vt:lpstr>The this keyword 2-3</vt:lpstr>
      <vt:lpstr>The this keyword 3-3</vt:lpstr>
      <vt:lpstr>Constructors and Destructors</vt:lpstr>
      <vt:lpstr>Constructors 1-4</vt:lpstr>
      <vt:lpstr>Constructors 2-4</vt:lpstr>
      <vt:lpstr>Constructors 3-4</vt:lpstr>
      <vt:lpstr>Constructors 4-4</vt:lpstr>
      <vt:lpstr>Default and Static Constructors</vt:lpstr>
      <vt:lpstr>Static Constructors 1-2</vt:lpstr>
      <vt:lpstr>Static Constructors 2-2</vt:lpstr>
      <vt:lpstr>Constructor Overloading 1-3</vt:lpstr>
      <vt:lpstr>Constructor Overloading 2-3</vt:lpstr>
      <vt:lpstr>Constructor Overloading 3-3</vt:lpstr>
      <vt:lpstr>Destructors 1-3</vt:lpstr>
      <vt:lpstr>Destructors 2-3</vt:lpstr>
      <vt:lpstr>Destructors 3-3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2</cp:revision>
  <dcterms:created xsi:type="dcterms:W3CDTF">2021-06-22T08:11:42Z</dcterms:created>
  <dcterms:modified xsi:type="dcterms:W3CDTF">2021-07-27T18:41:26Z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2021-06-22T00:00:00Z</vt:filetime>
  </property>
</Properties>
</file>