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850" y="336549"/>
            <a:ext cx="8988298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239000" cy="312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662115"/>
            <a:ext cx="879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i="0" dirty="0">
                <a:latin typeface="Calibri"/>
                <a:cs typeface="Calibri"/>
              </a:rPr>
              <a:t>©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spc="-5" dirty="0"/>
              <a:t>Aptech</a:t>
            </a:r>
            <a:r>
              <a:rPr spc="-45" dirty="0"/>
              <a:t> </a:t>
            </a:r>
            <a:r>
              <a:rPr spc="-1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37428" y="6645656"/>
            <a:ext cx="25908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45652" y="6652666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6375" y="2287346"/>
            <a:ext cx="3865245" cy="2616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900" dirty="0">
              <a:latin typeface="Calibri"/>
              <a:cs typeface="Calibri"/>
            </a:endParaRPr>
          </a:p>
          <a:p>
            <a:pPr marL="12700" marR="525145">
              <a:lnSpc>
                <a:spcPct val="100000"/>
              </a:lnSpc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Inheritance</a:t>
            </a:r>
            <a:r>
              <a:rPr sz="4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4000" b="1" spc="-8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Polymorphism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2325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Multi-level</a:t>
            </a:r>
            <a:r>
              <a:rPr spc="-15" dirty="0"/>
              <a:t> </a:t>
            </a:r>
            <a:r>
              <a:rPr spc="-20" dirty="0"/>
              <a:t>Hierarchy</a:t>
            </a:r>
            <a:r>
              <a:rPr spc="-5" dirty="0"/>
              <a:t> 3-3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759663"/>
            <a:ext cx="79997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e, 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Main()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class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Do</a:t>
            </a:r>
            <a:r>
              <a:rPr sz="2400" b="1" dirty="0">
                <a:latin typeface="Courier New"/>
                <a:cs typeface="Courier New"/>
              </a:rPr>
              <a:t>g</a:t>
            </a:r>
            <a:r>
              <a:rPr sz="2400" b="1" spc="-91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8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es the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  <a:tabLst>
                <a:tab pos="6104890" algn="l"/>
              </a:tabLst>
            </a:pPr>
            <a:r>
              <a:rPr sz="2400" dirty="0">
                <a:latin typeface="Calibri"/>
                <a:cs typeface="Calibri"/>
              </a:rPr>
              <a:t>methods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Animal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Mammal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	</a:t>
            </a:r>
            <a:r>
              <a:rPr sz="2400" b="1" spc="-5" dirty="0">
                <a:latin typeface="Courier New"/>
                <a:cs typeface="Courier New"/>
              </a:rPr>
              <a:t>Dog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844" y="2379700"/>
            <a:ext cx="5340985" cy="10312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2990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latin typeface="Courier New"/>
                <a:cs typeface="Courier New"/>
              </a:rPr>
              <a:t>Every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animal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eats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something.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2990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latin typeface="Courier New"/>
                <a:cs typeface="Courier New"/>
              </a:rPr>
              <a:t>Mammals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give birth to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young ones.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2990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latin typeface="Courier New"/>
                <a:cs typeface="Courier New"/>
              </a:rPr>
              <a:t>Dog</a:t>
            </a:r>
            <a:r>
              <a:rPr sz="2000" spc="-6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Barks.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196596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4450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6603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</a:t>
            </a:r>
            <a:r>
              <a:rPr spc="-35" dirty="0"/>
              <a:t> </a:t>
            </a:r>
            <a:r>
              <a:rPr spc="-5" dirty="0"/>
              <a:t>Inheritance</a:t>
            </a:r>
            <a:r>
              <a:rPr spc="-25" dirty="0"/>
              <a:t> </a:t>
            </a:r>
            <a:r>
              <a:rPr spc="-10" dirty="0"/>
              <a:t>1-3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74903"/>
            <a:ext cx="8412480" cy="1836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105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derive</a:t>
            </a:r>
            <a:r>
              <a:rPr sz="2200" spc="-5" dirty="0">
                <a:latin typeface="Calibri"/>
                <a:cs typeface="Calibri"/>
              </a:rPr>
              <a:t> 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</a:t>
            </a:r>
            <a:r>
              <a:rPr sz="2200" spc="-15" dirty="0">
                <a:latin typeface="Calibri"/>
                <a:cs typeface="Calibri"/>
              </a:rPr>
              <a:t> from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another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 C#,</a:t>
            </a:r>
            <a:r>
              <a:rPr sz="2200" dirty="0">
                <a:latin typeface="Calibri"/>
                <a:cs typeface="Calibri"/>
              </a:rPr>
              <a:t> insert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colon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after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name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derived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</a:t>
            </a:r>
            <a:r>
              <a:rPr sz="2200" spc="-15" dirty="0">
                <a:latin typeface="Calibri"/>
                <a:cs typeface="Calibri"/>
              </a:rPr>
              <a:t> followed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name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base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class.</a:t>
            </a:r>
            <a:endParaRPr sz="2200">
              <a:latin typeface="Calibri"/>
              <a:cs typeface="Calibri"/>
            </a:endParaRPr>
          </a:p>
          <a:p>
            <a:pPr marL="355600" marR="1024890" indent="-342900">
              <a:lnSpc>
                <a:spcPct val="100000"/>
              </a:lnSpc>
              <a:spcBef>
                <a:spcPts val="52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derived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now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inherit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non-private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methods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attributes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base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following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syntax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inherit a class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C#: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151" y="3863794"/>
            <a:ext cx="7481570" cy="14681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spc="-5" dirty="0">
                <a:latin typeface="Calibri"/>
                <a:cs typeface="Calibri"/>
              </a:rPr>
              <a:t>where,</a:t>
            </a:r>
            <a:endParaRPr sz="2400">
              <a:latin typeface="Calibri"/>
              <a:cs typeface="Calibri"/>
            </a:endParaRPr>
          </a:p>
          <a:p>
            <a:pPr marL="69215">
              <a:lnSpc>
                <a:spcPct val="100000"/>
              </a:lnSpc>
              <a:spcBef>
                <a:spcPts val="245"/>
              </a:spcBef>
              <a:tabLst>
                <a:tab pos="355600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latin typeface="Courier New"/>
                <a:cs typeface="Courier New"/>
              </a:rPr>
              <a:t>DerivedClassName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name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newly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created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child </a:t>
            </a:r>
            <a:r>
              <a:rPr sz="2000" spc="-5" dirty="0">
                <a:latin typeface="Calibri"/>
                <a:cs typeface="Calibri"/>
              </a:rPr>
              <a:t>class.</a:t>
            </a:r>
            <a:endParaRPr sz="2000">
              <a:latin typeface="Calibri"/>
              <a:cs typeface="Calibri"/>
            </a:endParaRPr>
          </a:p>
          <a:p>
            <a:pPr marL="69215">
              <a:lnSpc>
                <a:spcPct val="100000"/>
              </a:lnSpc>
              <a:spcBef>
                <a:spcPts val="240"/>
              </a:spcBef>
              <a:tabLst>
                <a:tab pos="355600" algn="l"/>
              </a:tabLst>
            </a:pPr>
            <a:r>
              <a:rPr sz="10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latin typeface="Courier New"/>
                <a:cs typeface="Courier New"/>
              </a:rPr>
              <a:t>BaseClassName</a:t>
            </a:r>
            <a:r>
              <a:rPr sz="2000" spc="-5" dirty="0">
                <a:latin typeface="Calibri"/>
                <a:cs typeface="Calibri"/>
              </a:rPr>
              <a:t>: </a:t>
            </a:r>
            <a:r>
              <a:rPr sz="2000" dirty="0">
                <a:latin typeface="Calibri"/>
                <a:cs typeface="Calibri"/>
              </a:rPr>
              <a:t>Is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parent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2468245">
              <a:lnSpc>
                <a:spcPct val="100000"/>
              </a:lnSpc>
              <a:spcBef>
                <a:spcPts val="505"/>
              </a:spcBef>
            </a:pPr>
            <a:r>
              <a:rPr sz="2000" spc="-10" dirty="0">
                <a:latin typeface="Calibri"/>
                <a:cs typeface="Calibri"/>
              </a:rPr>
              <a:t>current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inherited.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9704" y="3194304"/>
            <a:ext cx="4584700" cy="393700"/>
            <a:chOff x="679704" y="3194304"/>
            <a:chExt cx="4584700" cy="393700"/>
          </a:xfrm>
        </p:grpSpPr>
        <p:sp>
          <p:nvSpPr>
            <p:cNvPr id="6" name="object 6"/>
            <p:cNvSpPr/>
            <p:nvPr/>
          </p:nvSpPr>
          <p:spPr>
            <a:xfrm>
              <a:off x="685800" y="3200400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4572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4572000" y="3810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FFFF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800" y="3200400"/>
              <a:ext cx="4572000" cy="381000"/>
            </a:xfrm>
            <a:custGeom>
              <a:avLst/>
              <a:gdLst/>
              <a:ahLst/>
              <a:cxnLst/>
              <a:rect l="l" t="t" r="r" b="b"/>
              <a:pathLst>
                <a:path w="4572000" h="381000">
                  <a:moveTo>
                    <a:pt x="0" y="381000"/>
                  </a:moveTo>
                  <a:lnTo>
                    <a:pt x="4572000" y="3810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5800" y="3200400"/>
            <a:ext cx="45720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670"/>
              </a:lnSpc>
            </a:pPr>
            <a:r>
              <a:rPr sz="1600" spc="-5" dirty="0">
                <a:latin typeface="Courier New"/>
                <a:cs typeface="Courier New"/>
              </a:rPr>
              <a:t>&lt;DerivedClassName&gt;:&lt;BaseClassName&gt;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85800" y="2667000"/>
            <a:ext cx="1447800" cy="40132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35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6603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</a:t>
            </a:r>
            <a:r>
              <a:rPr spc="-35" dirty="0"/>
              <a:t> </a:t>
            </a:r>
            <a:r>
              <a:rPr spc="-5" dirty="0"/>
              <a:t>Inheritance</a:t>
            </a:r>
            <a:r>
              <a:rPr spc="-25" dirty="0"/>
              <a:t> </a:t>
            </a:r>
            <a:r>
              <a:rPr spc="-10" dirty="0"/>
              <a:t>2-3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74903"/>
            <a:ext cx="71081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syntax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invoke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method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670739"/>
            <a:ext cx="8383270" cy="154051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13384">
              <a:lnSpc>
                <a:spcPct val="100000"/>
              </a:lnSpc>
              <a:spcBef>
                <a:spcPts val="540"/>
              </a:spcBef>
            </a:pPr>
            <a:r>
              <a:rPr sz="2000" spc="-5" dirty="0">
                <a:latin typeface="Calibri"/>
                <a:cs typeface="Calibri"/>
              </a:rPr>
              <a:t>where,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34"/>
              </a:spcBef>
              <a:tabLst>
                <a:tab pos="756285" algn="l"/>
              </a:tabLst>
            </a:pPr>
            <a:r>
              <a:rPr sz="75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500" spc="-5" dirty="0">
                <a:latin typeface="Courier New"/>
                <a:cs typeface="Courier New"/>
              </a:rPr>
              <a:t>objectName</a:t>
            </a:r>
            <a:r>
              <a:rPr sz="1500" spc="-5" dirty="0">
                <a:latin typeface="Calibri"/>
                <a:cs typeface="Calibri"/>
              </a:rPr>
              <a:t>: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object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base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class.</a:t>
            </a:r>
            <a:endParaRPr sz="15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60"/>
              </a:spcBef>
              <a:tabLst>
                <a:tab pos="756285" algn="l"/>
              </a:tabLst>
            </a:pPr>
            <a:r>
              <a:rPr sz="75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500" spc="-5" dirty="0">
                <a:latin typeface="Courier New"/>
                <a:cs typeface="Courier New"/>
              </a:rPr>
              <a:t>MethodName</a:t>
            </a:r>
            <a:r>
              <a:rPr sz="1500" spc="-5" dirty="0">
                <a:latin typeface="Calibri"/>
                <a:cs typeface="Calibri"/>
              </a:rPr>
              <a:t>: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name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dirty="0">
                <a:latin typeface="Calibri"/>
                <a:cs typeface="Calibri"/>
              </a:rPr>
              <a:t> 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method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base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class.</a:t>
            </a:r>
            <a:endParaRPr sz="15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7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demonstrates </a:t>
            </a:r>
            <a:r>
              <a:rPr sz="1800" spc="-5" dirty="0">
                <a:latin typeface="Calibri"/>
                <a:cs typeface="Calibri"/>
              </a:rPr>
              <a:t>how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derive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another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existing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dirty="0">
                <a:latin typeface="Calibri"/>
                <a:cs typeface="Calibri"/>
              </a:rPr>
              <a:t> 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inherit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base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9704" y="3651503"/>
            <a:ext cx="7251700" cy="2832100"/>
            <a:chOff x="679704" y="3651503"/>
            <a:chExt cx="7251700" cy="2832100"/>
          </a:xfrm>
        </p:grpSpPr>
        <p:sp>
          <p:nvSpPr>
            <p:cNvPr id="6" name="object 6"/>
            <p:cNvSpPr/>
            <p:nvPr/>
          </p:nvSpPr>
          <p:spPr>
            <a:xfrm>
              <a:off x="685800" y="3657599"/>
              <a:ext cx="7239000" cy="2819400"/>
            </a:xfrm>
            <a:custGeom>
              <a:avLst/>
              <a:gdLst/>
              <a:ahLst/>
              <a:cxnLst/>
              <a:rect l="l" t="t" r="r" b="b"/>
              <a:pathLst>
                <a:path w="7239000" h="2819400">
                  <a:moveTo>
                    <a:pt x="7239000" y="0"/>
                  </a:moveTo>
                  <a:lnTo>
                    <a:pt x="0" y="0"/>
                  </a:lnTo>
                  <a:lnTo>
                    <a:pt x="0" y="2819400"/>
                  </a:lnTo>
                  <a:lnTo>
                    <a:pt x="7239000" y="2819400"/>
                  </a:lnTo>
                  <a:lnTo>
                    <a:pt x="72390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800" y="3657599"/>
              <a:ext cx="7239000" cy="2819400"/>
            </a:xfrm>
            <a:custGeom>
              <a:avLst/>
              <a:gdLst/>
              <a:ahLst/>
              <a:cxnLst/>
              <a:rect l="l" t="t" r="r" b="b"/>
              <a:pathLst>
                <a:path w="7239000" h="2819400">
                  <a:moveTo>
                    <a:pt x="0" y="2819400"/>
                  </a:moveTo>
                  <a:lnTo>
                    <a:pt x="7239000" y="281940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28194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5800" y="3657600"/>
            <a:ext cx="7239000" cy="28194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80"/>
              </a:spcBef>
            </a:pPr>
            <a:r>
              <a:rPr sz="800" spc="-5" dirty="0">
                <a:latin typeface="Courier New"/>
                <a:cs typeface="Courier New"/>
              </a:rPr>
              <a:t>class</a:t>
            </a:r>
            <a:r>
              <a:rPr sz="800" spc="-6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Animal</a:t>
            </a:r>
            <a:endParaRPr sz="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45"/>
              </a:spcBef>
            </a:pPr>
            <a:r>
              <a:rPr sz="800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492125">
              <a:lnSpc>
                <a:spcPct val="100000"/>
              </a:lnSpc>
              <a:spcBef>
                <a:spcPts val="145"/>
              </a:spcBef>
            </a:pPr>
            <a:r>
              <a:rPr sz="800" spc="-10" dirty="0">
                <a:latin typeface="Courier New"/>
                <a:cs typeface="Courier New"/>
              </a:rPr>
              <a:t>public</a:t>
            </a:r>
            <a:r>
              <a:rPr sz="800" spc="-50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voidEat()</a:t>
            </a:r>
            <a:endParaRPr sz="800">
              <a:latin typeface="Courier New"/>
              <a:cs typeface="Courier New"/>
            </a:endParaRPr>
          </a:p>
          <a:p>
            <a:pPr marL="492125">
              <a:lnSpc>
                <a:spcPct val="100000"/>
              </a:lnSpc>
              <a:spcBef>
                <a:spcPts val="130"/>
              </a:spcBef>
            </a:pPr>
            <a:r>
              <a:rPr sz="800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492125">
              <a:lnSpc>
                <a:spcPct val="100000"/>
              </a:lnSpc>
              <a:spcBef>
                <a:spcPts val="145"/>
              </a:spcBef>
            </a:pPr>
            <a:r>
              <a:rPr sz="800" spc="-10" dirty="0">
                <a:latin typeface="Courier New"/>
                <a:cs typeface="Courier New"/>
              </a:rPr>
              <a:t>Console.WriteLine("Everyanimaleatssomething.");</a:t>
            </a:r>
            <a:endParaRPr sz="800">
              <a:latin typeface="Courier New"/>
              <a:cs typeface="Courier New"/>
            </a:endParaRPr>
          </a:p>
          <a:p>
            <a:pPr marL="492125">
              <a:lnSpc>
                <a:spcPct val="100000"/>
              </a:lnSpc>
              <a:spcBef>
                <a:spcPts val="150"/>
              </a:spcBef>
            </a:pPr>
            <a:r>
              <a:rPr sz="800" dirty="0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  <a:p>
            <a:pPr marL="492125">
              <a:lnSpc>
                <a:spcPct val="100000"/>
              </a:lnSpc>
              <a:spcBef>
                <a:spcPts val="130"/>
              </a:spcBef>
            </a:pPr>
            <a:r>
              <a:rPr sz="800" spc="-10" dirty="0">
                <a:latin typeface="Courier New"/>
                <a:cs typeface="Courier New"/>
              </a:rPr>
              <a:t>publicvoidDoSomething()</a:t>
            </a:r>
            <a:endParaRPr sz="800">
              <a:latin typeface="Courier New"/>
              <a:cs typeface="Courier New"/>
            </a:endParaRPr>
          </a:p>
          <a:p>
            <a:pPr marL="492125">
              <a:lnSpc>
                <a:spcPct val="100000"/>
              </a:lnSpc>
              <a:spcBef>
                <a:spcPts val="145"/>
              </a:spcBef>
            </a:pPr>
            <a:r>
              <a:rPr sz="800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492125">
              <a:lnSpc>
                <a:spcPct val="100000"/>
              </a:lnSpc>
              <a:spcBef>
                <a:spcPts val="145"/>
              </a:spcBef>
            </a:pPr>
            <a:r>
              <a:rPr sz="800" spc="-10" dirty="0">
                <a:latin typeface="Courier New"/>
                <a:cs typeface="Courier New"/>
              </a:rPr>
              <a:t>Console.WriteLine("Everyanimaldoessomething.");</a:t>
            </a:r>
            <a:endParaRPr sz="800">
              <a:latin typeface="Courier New"/>
              <a:cs typeface="Courier New"/>
            </a:endParaRPr>
          </a:p>
          <a:p>
            <a:pPr marL="492125">
              <a:lnSpc>
                <a:spcPct val="100000"/>
              </a:lnSpc>
              <a:spcBef>
                <a:spcPts val="130"/>
              </a:spcBef>
            </a:pPr>
            <a:r>
              <a:rPr sz="800" dirty="0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45"/>
              </a:spcBef>
            </a:pPr>
            <a:r>
              <a:rPr sz="800" dirty="0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latin typeface="Courier New"/>
                <a:cs typeface="Courier New"/>
              </a:rPr>
              <a:t>class</a:t>
            </a:r>
            <a:r>
              <a:rPr sz="800" spc="-6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Cat:Animal</a:t>
            </a:r>
            <a:endParaRPr sz="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30"/>
              </a:spcBef>
            </a:pPr>
            <a:r>
              <a:rPr sz="800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145"/>
              </a:spcBef>
            </a:pPr>
            <a:r>
              <a:rPr sz="800" spc="-10" dirty="0">
                <a:latin typeface="Courier New"/>
                <a:cs typeface="Courier New"/>
              </a:rPr>
              <a:t>static</a:t>
            </a:r>
            <a:r>
              <a:rPr sz="800" spc="-20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voidMain(String[]args)</a:t>
            </a:r>
            <a:endParaRPr sz="8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145"/>
              </a:spcBef>
            </a:pPr>
            <a:r>
              <a:rPr sz="800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548640" marR="5414010">
              <a:lnSpc>
                <a:spcPts val="1100"/>
              </a:lnSpc>
              <a:spcBef>
                <a:spcPts val="50"/>
              </a:spcBef>
            </a:pPr>
            <a:r>
              <a:rPr sz="800" spc="-5" dirty="0">
                <a:latin typeface="Courier New"/>
                <a:cs typeface="Courier New"/>
              </a:rPr>
              <a:t>Cat</a:t>
            </a:r>
            <a:r>
              <a:rPr sz="800" spc="-30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objCat=new</a:t>
            </a:r>
            <a:r>
              <a:rPr sz="800" spc="-30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Cat(); </a:t>
            </a:r>
            <a:r>
              <a:rPr sz="800" spc="-46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objCat.Eat(); </a:t>
            </a:r>
            <a:r>
              <a:rPr sz="800" spc="-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objCat.DoSomething();</a:t>
            </a:r>
            <a:endParaRPr sz="8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80"/>
              </a:spcBef>
            </a:pPr>
            <a:r>
              <a:rPr sz="800" dirty="0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  <a:p>
            <a:pPr marL="91440">
              <a:lnSpc>
                <a:spcPts val="910"/>
              </a:lnSpc>
              <a:spcBef>
                <a:spcPts val="145"/>
              </a:spcBef>
            </a:pPr>
            <a:r>
              <a:rPr sz="800" dirty="0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79904" y="1213103"/>
            <a:ext cx="3594100" cy="393700"/>
            <a:chOff x="2279904" y="1213103"/>
            <a:chExt cx="3594100" cy="393700"/>
          </a:xfrm>
        </p:grpSpPr>
        <p:sp>
          <p:nvSpPr>
            <p:cNvPr id="10" name="object 10"/>
            <p:cNvSpPr/>
            <p:nvPr/>
          </p:nvSpPr>
          <p:spPr>
            <a:xfrm>
              <a:off x="2286000" y="1219199"/>
              <a:ext cx="3581400" cy="381000"/>
            </a:xfrm>
            <a:custGeom>
              <a:avLst/>
              <a:gdLst/>
              <a:ahLst/>
              <a:cxnLst/>
              <a:rect l="l" t="t" r="r" b="b"/>
              <a:pathLst>
                <a:path w="3581400" h="381000">
                  <a:moveTo>
                    <a:pt x="35814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581400" y="381000"/>
                  </a:lnTo>
                  <a:lnTo>
                    <a:pt x="3581400" y="0"/>
                  </a:lnTo>
                  <a:close/>
                </a:path>
              </a:pathLst>
            </a:custGeom>
            <a:solidFill>
              <a:srgbClr val="FFFF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86000" y="1219199"/>
              <a:ext cx="3581400" cy="381000"/>
            </a:xfrm>
            <a:custGeom>
              <a:avLst/>
              <a:gdLst/>
              <a:ahLst/>
              <a:cxnLst/>
              <a:rect l="l" t="t" r="r" b="b"/>
              <a:pathLst>
                <a:path w="3581400" h="381000">
                  <a:moveTo>
                    <a:pt x="0" y="381000"/>
                  </a:moveTo>
                  <a:lnTo>
                    <a:pt x="3581400" y="381000"/>
                  </a:lnTo>
                  <a:lnTo>
                    <a:pt x="35814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86000" y="1219200"/>
            <a:ext cx="35814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475"/>
              </a:lnSpc>
            </a:pPr>
            <a:r>
              <a:rPr sz="1600" spc="-5" dirty="0">
                <a:latin typeface="Courier New"/>
                <a:cs typeface="Courier New"/>
              </a:rPr>
              <a:t>&lt;objectName&gt;.&lt;MethodName&gt;;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685800" y="1200911"/>
            <a:ext cx="1447800" cy="399415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4450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350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5800" y="318516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4450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6603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Implementing</a:t>
            </a:r>
            <a:r>
              <a:rPr spc="-35" dirty="0"/>
              <a:t> </a:t>
            </a:r>
            <a:r>
              <a:rPr spc="-5" dirty="0"/>
              <a:t>Inheritance</a:t>
            </a:r>
            <a:r>
              <a:rPr spc="-25" dirty="0"/>
              <a:t> </a:t>
            </a:r>
            <a:r>
              <a:rPr spc="-10" dirty="0"/>
              <a:t>3-3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707679"/>
            <a:ext cx="8255634" cy="374142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code:</a:t>
            </a:r>
            <a:endParaRPr sz="2400">
              <a:latin typeface="Calibri"/>
              <a:cs typeface="Calibri"/>
            </a:endParaRPr>
          </a:p>
          <a:p>
            <a:pPr marL="756285" marR="184785" indent="-28702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class </a:t>
            </a:r>
            <a:r>
              <a:rPr sz="2000" b="1" spc="-5" dirty="0">
                <a:latin typeface="Courier New"/>
                <a:cs typeface="Courier New"/>
              </a:rPr>
              <a:t>Animal </a:t>
            </a:r>
            <a:r>
              <a:rPr sz="2000" spc="-10" dirty="0">
                <a:latin typeface="Calibri"/>
                <a:cs typeface="Calibri"/>
              </a:rPr>
              <a:t>consists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two </a:t>
            </a:r>
            <a:r>
              <a:rPr sz="2000" spc="-5" dirty="0">
                <a:latin typeface="Calibri"/>
                <a:cs typeface="Calibri"/>
              </a:rPr>
              <a:t>methods, </a:t>
            </a:r>
            <a:r>
              <a:rPr sz="2000" b="1" spc="-5" dirty="0">
                <a:latin typeface="Courier New"/>
                <a:cs typeface="Courier New"/>
              </a:rPr>
              <a:t>Eat()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DoSomething()</a:t>
            </a:r>
            <a:r>
              <a:rPr sz="2000" spc="-5" dirty="0">
                <a:latin typeface="Calibri"/>
                <a:cs typeface="Calibri"/>
              </a:rPr>
              <a:t>. The</a:t>
            </a:r>
            <a:r>
              <a:rPr sz="2000" dirty="0">
                <a:latin typeface="Calibri"/>
                <a:cs typeface="Calibri"/>
              </a:rPr>
              <a:t> class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Cat</a:t>
            </a:r>
            <a:r>
              <a:rPr sz="2000" b="1" spc="-74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inherited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Animal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756285" marR="94615" indent="-28702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 instance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Cat</a:t>
            </a:r>
            <a:r>
              <a:rPr sz="2000" b="1" spc="-760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created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invokes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10" dirty="0">
                <a:latin typeface="Calibri"/>
                <a:cs typeface="Calibri"/>
              </a:rPr>
              <a:t>two </a:t>
            </a:r>
            <a:r>
              <a:rPr sz="2000" spc="-5" dirty="0">
                <a:latin typeface="Calibri"/>
                <a:cs typeface="Calibri"/>
              </a:rPr>
              <a:t>methods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class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Animal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570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20" dirty="0">
                <a:latin typeface="Calibri"/>
                <a:cs typeface="Calibri"/>
              </a:rPr>
              <a:t>Even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though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instance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derived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created,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methods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base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invoked</a:t>
            </a:r>
            <a:r>
              <a:rPr sz="2000" dirty="0">
                <a:latin typeface="Calibri"/>
                <a:cs typeface="Calibri"/>
              </a:rPr>
              <a:t> because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implemented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again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derived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class.</a:t>
            </a:r>
            <a:endParaRPr sz="2000">
              <a:latin typeface="Calibri"/>
              <a:cs typeface="Calibri"/>
            </a:endParaRPr>
          </a:p>
          <a:p>
            <a:pPr marL="756285" marR="415290" indent="-287020">
              <a:lnSpc>
                <a:spcPct val="100000"/>
              </a:lnSpc>
              <a:spcBef>
                <a:spcPts val="395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dirty="0">
                <a:latin typeface="Calibri"/>
                <a:cs typeface="Calibri"/>
              </a:rPr>
              <a:t>When the </a:t>
            </a:r>
            <a:r>
              <a:rPr sz="2000" spc="-5" dirty="0">
                <a:latin typeface="Calibri"/>
                <a:cs typeface="Calibri"/>
              </a:rPr>
              <a:t>instance of </a:t>
            </a:r>
            <a:r>
              <a:rPr sz="2000" dirty="0">
                <a:latin typeface="Calibri"/>
                <a:cs typeface="Calibri"/>
              </a:rPr>
              <a:t>the class </a:t>
            </a:r>
            <a:r>
              <a:rPr sz="2000" b="1" spc="-5" dirty="0">
                <a:latin typeface="Courier New"/>
                <a:cs typeface="Courier New"/>
              </a:rPr>
              <a:t>Cat </a:t>
            </a:r>
            <a:r>
              <a:rPr sz="2000" spc="-20" dirty="0">
                <a:latin typeface="Calibri"/>
                <a:cs typeface="Calibri"/>
              </a:rPr>
              <a:t>invokes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b="1" spc="-5" dirty="0">
                <a:latin typeface="Courier New"/>
                <a:cs typeface="Courier New"/>
              </a:rPr>
              <a:t>Eat()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DoSomething()</a:t>
            </a:r>
            <a:r>
              <a:rPr sz="2000" spc="-5" dirty="0">
                <a:latin typeface="Calibri"/>
                <a:cs typeface="Calibri"/>
              </a:rPr>
              <a:t>methods,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statements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b="1" spc="-5" dirty="0">
                <a:latin typeface="Courier New"/>
                <a:cs typeface="Courier New"/>
              </a:rPr>
              <a:t>Eat()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DoSomething()</a:t>
            </a:r>
            <a:r>
              <a:rPr sz="2000" spc="-5" dirty="0">
                <a:latin typeface="Calibri"/>
                <a:cs typeface="Calibri"/>
              </a:rPr>
              <a:t>methods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base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Animal</a:t>
            </a:r>
            <a:r>
              <a:rPr sz="2000" b="1" spc="-75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executed.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9164" y="5081828"/>
            <a:ext cx="3846829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Every animal eats something.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Every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animal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does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something.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4632959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35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05655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Courier New"/>
                <a:cs typeface="Courier New"/>
              </a:rPr>
              <a:t>protected</a:t>
            </a:r>
            <a:r>
              <a:rPr spc="-935" dirty="0">
                <a:latin typeface="Courier New"/>
                <a:cs typeface="Courier New"/>
              </a:rPr>
              <a:t> </a:t>
            </a:r>
            <a:r>
              <a:rPr spc="-5" dirty="0"/>
              <a:t>Access</a:t>
            </a:r>
            <a:r>
              <a:rPr spc="25" dirty="0"/>
              <a:t> </a:t>
            </a:r>
            <a:r>
              <a:rPr spc="-10" dirty="0"/>
              <a:t>Modi</a:t>
            </a:r>
            <a:r>
              <a:rPr spc="-5" dirty="0"/>
              <a:t>fier</a:t>
            </a:r>
            <a:r>
              <a:rPr dirty="0"/>
              <a:t> </a:t>
            </a:r>
            <a:r>
              <a:rPr spc="-10" dirty="0"/>
              <a:t>1</a:t>
            </a:r>
            <a:r>
              <a:rPr spc="-5" dirty="0"/>
              <a:t>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64235"/>
            <a:ext cx="7969250" cy="2964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protected</a:t>
            </a:r>
            <a:r>
              <a:rPr sz="2000" spc="-75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access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modifier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protects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members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85"/>
              </a:spcBef>
            </a:pPr>
            <a:r>
              <a:rPr sz="2000" spc="-5" dirty="0">
                <a:latin typeface="Calibri"/>
                <a:cs typeface="Calibri"/>
              </a:rPr>
              <a:t>declared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modifier.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protected</a:t>
            </a:r>
            <a:r>
              <a:rPr sz="2000" spc="-75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access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modifier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specified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protected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85"/>
              </a:spcBef>
            </a:pPr>
            <a:r>
              <a:rPr sz="2000" spc="-20" dirty="0">
                <a:latin typeface="Calibri"/>
                <a:cs typeface="Calibri"/>
              </a:rPr>
              <a:t>keyword.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1800"/>
              </a:lnSpc>
              <a:spcBef>
                <a:spcPts val="35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Variables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 </a:t>
            </a:r>
            <a:r>
              <a:rPr sz="2000" spc="-5" dirty="0">
                <a:latin typeface="Calibri"/>
                <a:cs typeface="Calibri"/>
              </a:rPr>
              <a:t>methods 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declared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protected</a:t>
            </a:r>
            <a:r>
              <a:rPr sz="2000" spc="-75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only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class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which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declared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class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derived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5" dirty="0">
                <a:latin typeface="Calibri"/>
                <a:cs typeface="Calibri"/>
              </a:rPr>
              <a:t> class.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following figure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displays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example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protected</a:t>
            </a:r>
            <a:r>
              <a:rPr sz="2000" spc="-740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access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85"/>
              </a:spcBef>
            </a:pPr>
            <a:r>
              <a:rPr sz="2000" spc="-5" dirty="0">
                <a:latin typeface="Calibri"/>
                <a:cs typeface="Calibri"/>
              </a:rPr>
              <a:t>modifier: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3429000"/>
            <a:ext cx="5440680" cy="28194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05655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Courier New"/>
                <a:cs typeface="Courier New"/>
              </a:rPr>
              <a:t>protected</a:t>
            </a:r>
            <a:r>
              <a:rPr spc="-935" dirty="0">
                <a:latin typeface="Courier New"/>
                <a:cs typeface="Courier New"/>
              </a:rPr>
              <a:t> </a:t>
            </a:r>
            <a:r>
              <a:rPr spc="-5" dirty="0"/>
              <a:t>Access</a:t>
            </a:r>
            <a:r>
              <a:rPr spc="25" dirty="0"/>
              <a:t> </a:t>
            </a:r>
            <a:r>
              <a:rPr spc="-10" dirty="0"/>
              <a:t>Modi</a:t>
            </a:r>
            <a:r>
              <a:rPr spc="-5" dirty="0"/>
              <a:t>fier</a:t>
            </a:r>
            <a:r>
              <a:rPr dirty="0"/>
              <a:t> </a:t>
            </a:r>
            <a:r>
              <a:rPr spc="-10" dirty="0"/>
              <a:t>2</a:t>
            </a:r>
            <a:r>
              <a:rPr spc="-5" dirty="0"/>
              <a:t>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64235"/>
            <a:ext cx="59404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syntax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declares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protected</a:t>
            </a:r>
            <a:r>
              <a:rPr sz="2000" spc="-75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variable: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5904" y="1670304"/>
            <a:ext cx="7251700" cy="393700"/>
            <a:chOff x="755904" y="1670304"/>
            <a:chExt cx="7251700" cy="393700"/>
          </a:xfrm>
        </p:grpSpPr>
        <p:sp>
          <p:nvSpPr>
            <p:cNvPr id="5" name="object 5"/>
            <p:cNvSpPr/>
            <p:nvPr/>
          </p:nvSpPr>
          <p:spPr>
            <a:xfrm>
              <a:off x="762000" y="1676400"/>
              <a:ext cx="7239000" cy="381000"/>
            </a:xfrm>
            <a:custGeom>
              <a:avLst/>
              <a:gdLst/>
              <a:ahLst/>
              <a:cxnLst/>
              <a:rect l="l" t="t" r="r" b="b"/>
              <a:pathLst>
                <a:path w="7239000" h="381000">
                  <a:moveTo>
                    <a:pt x="7239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239000" y="381000"/>
                  </a:lnTo>
                  <a:lnTo>
                    <a:pt x="7239000" y="0"/>
                  </a:lnTo>
                  <a:close/>
                </a:path>
              </a:pathLst>
            </a:custGeom>
            <a:solidFill>
              <a:srgbClr val="FFFF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000" y="1676400"/>
              <a:ext cx="7239000" cy="381000"/>
            </a:xfrm>
            <a:custGeom>
              <a:avLst/>
              <a:gdLst/>
              <a:ahLst/>
              <a:cxnLst/>
              <a:rect l="l" t="t" r="r" b="b"/>
              <a:pathLst>
                <a:path w="7239000" h="381000">
                  <a:moveTo>
                    <a:pt x="0" y="381000"/>
                  </a:moveTo>
                  <a:lnTo>
                    <a:pt x="7239000" y="38100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7340" y="1682622"/>
            <a:ext cx="7693659" cy="226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protected&lt;data_type&gt;&lt;VariableName&gt;;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where,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340"/>
              </a:spcBef>
              <a:tabLst>
                <a:tab pos="1041400" algn="l"/>
              </a:tabLst>
            </a:pPr>
            <a:r>
              <a:rPr sz="8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600" spc="-5" dirty="0">
                <a:latin typeface="Courier New"/>
                <a:cs typeface="Courier New"/>
              </a:rPr>
              <a:t>data_type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data </a:t>
            </a:r>
            <a:r>
              <a:rPr sz="1600" spc="-5" dirty="0">
                <a:latin typeface="Calibri"/>
                <a:cs typeface="Calibri"/>
              </a:rPr>
              <a:t>type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data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member.</a:t>
            </a:r>
            <a:endParaRPr sz="16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380"/>
              </a:spcBef>
              <a:tabLst>
                <a:tab pos="1041400" algn="l"/>
              </a:tabLst>
            </a:pPr>
            <a:r>
              <a:rPr sz="8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600" spc="-5" dirty="0">
                <a:latin typeface="Courier New"/>
                <a:cs typeface="Courier New"/>
              </a:rPr>
              <a:t>VariableName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the </a:t>
            </a:r>
            <a:r>
              <a:rPr sz="1600" spc="-10" dirty="0">
                <a:latin typeface="Calibri"/>
                <a:cs typeface="Calibri"/>
              </a:rPr>
              <a:t>name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variable.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2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 </a:t>
            </a:r>
            <a:r>
              <a:rPr sz="2000" spc="-20" dirty="0">
                <a:latin typeface="Calibri"/>
                <a:cs typeface="Calibri"/>
              </a:rPr>
              <a:t>syntax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declares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protected</a:t>
            </a:r>
            <a:r>
              <a:rPr sz="2000" spc="-75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method: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55904" y="4530852"/>
            <a:ext cx="7251700" cy="393700"/>
            <a:chOff x="755904" y="4530852"/>
            <a:chExt cx="7251700" cy="393700"/>
          </a:xfrm>
        </p:grpSpPr>
        <p:sp>
          <p:nvSpPr>
            <p:cNvPr id="9" name="object 9"/>
            <p:cNvSpPr/>
            <p:nvPr/>
          </p:nvSpPr>
          <p:spPr>
            <a:xfrm>
              <a:off x="762000" y="4536948"/>
              <a:ext cx="7239000" cy="381000"/>
            </a:xfrm>
            <a:custGeom>
              <a:avLst/>
              <a:gdLst/>
              <a:ahLst/>
              <a:cxnLst/>
              <a:rect l="l" t="t" r="r" b="b"/>
              <a:pathLst>
                <a:path w="7239000" h="381000">
                  <a:moveTo>
                    <a:pt x="7239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239000" y="381000"/>
                  </a:lnTo>
                  <a:lnTo>
                    <a:pt x="7239000" y="0"/>
                  </a:lnTo>
                  <a:close/>
                </a:path>
              </a:pathLst>
            </a:custGeom>
            <a:solidFill>
              <a:srgbClr val="FFFF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0" y="4536948"/>
              <a:ext cx="7239000" cy="381000"/>
            </a:xfrm>
            <a:custGeom>
              <a:avLst/>
              <a:gdLst/>
              <a:ahLst/>
              <a:cxnLst/>
              <a:rect l="l" t="t" r="r" b="b"/>
              <a:pathLst>
                <a:path w="7239000" h="381000">
                  <a:moveTo>
                    <a:pt x="0" y="381000"/>
                  </a:moveTo>
                  <a:lnTo>
                    <a:pt x="7239000" y="38100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62000" y="4543805"/>
            <a:ext cx="7239000" cy="1823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protected&lt;return_type&gt;&lt;MethodName&gt;(argument_list);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Courier New"/>
              <a:cs typeface="Courier New"/>
            </a:endParaRPr>
          </a:p>
          <a:p>
            <a:pPr marL="7302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where,</a:t>
            </a:r>
            <a:endParaRPr sz="2000">
              <a:latin typeface="Calibri"/>
              <a:cs typeface="Calibri"/>
            </a:endParaRPr>
          </a:p>
          <a:p>
            <a:pPr marL="301625">
              <a:lnSpc>
                <a:spcPct val="100000"/>
              </a:lnSpc>
              <a:spcBef>
                <a:spcPts val="325"/>
              </a:spcBef>
              <a:tabLst>
                <a:tab pos="586740" algn="l"/>
              </a:tabLst>
            </a:pPr>
            <a:r>
              <a:rPr sz="8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600" spc="-5" dirty="0">
                <a:latin typeface="Courier New"/>
                <a:cs typeface="Courier New"/>
              </a:rPr>
              <a:t>return_type</a:t>
            </a:r>
            <a:r>
              <a:rPr sz="1400" spc="-5" dirty="0">
                <a:latin typeface="Calibri"/>
                <a:cs typeface="Calibri"/>
              </a:rPr>
              <a:t>: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type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value</a:t>
            </a:r>
            <a:r>
              <a:rPr sz="1400" dirty="0">
                <a:latin typeface="Calibri"/>
                <a:cs typeface="Calibri"/>
              </a:rPr>
              <a:t> 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method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will </a:t>
            </a:r>
            <a:r>
              <a:rPr sz="1400" spc="-10" dirty="0">
                <a:latin typeface="Calibri"/>
                <a:cs typeface="Calibri"/>
              </a:rPr>
              <a:t>return.</a:t>
            </a:r>
            <a:endParaRPr sz="1400">
              <a:latin typeface="Calibri"/>
              <a:cs typeface="Calibri"/>
            </a:endParaRPr>
          </a:p>
          <a:p>
            <a:pPr marL="301625">
              <a:lnSpc>
                <a:spcPct val="100000"/>
              </a:lnSpc>
              <a:spcBef>
                <a:spcPts val="385"/>
              </a:spcBef>
              <a:tabLst>
                <a:tab pos="586740" algn="l"/>
              </a:tabLst>
            </a:pPr>
            <a:r>
              <a:rPr sz="8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600" spc="-5" dirty="0">
                <a:latin typeface="Courier New"/>
                <a:cs typeface="Courier New"/>
              </a:rPr>
              <a:t>MethodName</a:t>
            </a:r>
            <a:r>
              <a:rPr sz="1400" spc="-5" dirty="0">
                <a:latin typeface="Calibri"/>
                <a:cs typeface="Calibri"/>
              </a:rPr>
              <a:t>: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Is 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name</a:t>
            </a:r>
            <a:r>
              <a:rPr sz="1400" dirty="0">
                <a:latin typeface="Calibri"/>
                <a:cs typeface="Calibri"/>
              </a:rPr>
              <a:t> of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 method.</a:t>
            </a:r>
            <a:endParaRPr sz="1400">
              <a:latin typeface="Calibri"/>
              <a:cs typeface="Calibri"/>
            </a:endParaRPr>
          </a:p>
          <a:p>
            <a:pPr marL="301625">
              <a:lnSpc>
                <a:spcPct val="100000"/>
              </a:lnSpc>
              <a:spcBef>
                <a:spcPts val="390"/>
              </a:spcBef>
              <a:tabLst>
                <a:tab pos="586740" algn="l"/>
              </a:tabLst>
            </a:pPr>
            <a:r>
              <a:rPr sz="8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600" spc="-5" dirty="0">
                <a:latin typeface="Courier New"/>
                <a:cs typeface="Courier New"/>
              </a:rPr>
              <a:t>argument_list</a:t>
            </a:r>
            <a:r>
              <a:rPr sz="1400" spc="-5" dirty="0">
                <a:latin typeface="Calibri"/>
                <a:cs typeface="Calibri"/>
              </a:rPr>
              <a:t>: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10" dirty="0">
                <a:latin typeface="Calibri"/>
                <a:cs typeface="Calibri"/>
              </a:rPr>
              <a:t> parameters.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762000" y="1219200"/>
            <a:ext cx="1447800" cy="40132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35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000" y="4091940"/>
            <a:ext cx="1447800" cy="40132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6355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36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05655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Courier New"/>
                <a:cs typeface="Courier New"/>
              </a:rPr>
              <a:t>protected</a:t>
            </a:r>
            <a:r>
              <a:rPr spc="-935" dirty="0">
                <a:latin typeface="Courier New"/>
                <a:cs typeface="Courier New"/>
              </a:rPr>
              <a:t> </a:t>
            </a:r>
            <a:r>
              <a:rPr spc="-5" dirty="0"/>
              <a:t>Access</a:t>
            </a:r>
            <a:r>
              <a:rPr spc="25" dirty="0"/>
              <a:t> </a:t>
            </a:r>
            <a:r>
              <a:rPr spc="-10" dirty="0"/>
              <a:t>Modi</a:t>
            </a:r>
            <a:r>
              <a:rPr spc="-5" dirty="0"/>
              <a:t>fier</a:t>
            </a:r>
            <a:r>
              <a:rPr dirty="0"/>
              <a:t> </a:t>
            </a:r>
            <a:r>
              <a:rPr spc="-10" dirty="0"/>
              <a:t>3</a:t>
            </a:r>
            <a:r>
              <a:rPr spc="-5" dirty="0"/>
              <a:t>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67283"/>
            <a:ext cx="76911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4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demonstrates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protected</a:t>
            </a:r>
            <a:r>
              <a:rPr sz="1800" spc="-68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access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modifier: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4018660"/>
            <a:ext cx="8188325" cy="180593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code: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15"/>
              </a:spcBef>
              <a:tabLst>
                <a:tab pos="756285" algn="l"/>
              </a:tabLst>
            </a:pPr>
            <a:r>
              <a:rPr sz="7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400" spc="-25" dirty="0">
                <a:latin typeface="Calibri"/>
                <a:cs typeface="Calibri"/>
              </a:rPr>
              <a:t>Two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variables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created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class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Animal</a:t>
            </a:r>
            <a:r>
              <a:rPr sz="1400" b="1" spc="-540" dirty="0">
                <a:latin typeface="Courier New"/>
                <a:cs typeface="Courier New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protected</a:t>
            </a:r>
            <a:r>
              <a:rPr sz="1400" spc="-550" dirty="0">
                <a:latin typeface="Courier New"/>
                <a:cs typeface="Courier New"/>
              </a:rPr>
              <a:t> </a:t>
            </a:r>
            <a:r>
              <a:rPr sz="1400" spc="-15" dirty="0">
                <a:latin typeface="Calibri"/>
                <a:cs typeface="Calibri"/>
              </a:rPr>
              <a:t>keyword.</a:t>
            </a:r>
            <a:endParaRPr sz="1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  <a:tabLst>
                <a:tab pos="756285" algn="l"/>
              </a:tabLst>
            </a:pPr>
            <a:r>
              <a:rPr sz="700" spc="-1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e 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lass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Ca</a:t>
            </a:r>
            <a:r>
              <a:rPr sz="1400" b="1" dirty="0">
                <a:latin typeface="Courier New"/>
                <a:cs typeface="Courier New"/>
              </a:rPr>
              <a:t>t</a:t>
            </a:r>
            <a:r>
              <a:rPr sz="1400" b="1" spc="-535" dirty="0">
                <a:latin typeface="Courier New"/>
                <a:cs typeface="Courier New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n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ri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5" dirty="0">
                <a:latin typeface="Calibri"/>
                <a:cs typeface="Calibri"/>
              </a:rPr>
              <a:t>m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lass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Anima</a:t>
            </a:r>
            <a:r>
              <a:rPr sz="1400" b="1" spc="-15" dirty="0">
                <a:latin typeface="Courier New"/>
                <a:cs typeface="Courier New"/>
              </a:rPr>
              <a:t>l</a:t>
            </a:r>
            <a:r>
              <a:rPr sz="1400" dirty="0">
                <a:latin typeface="Courier New"/>
                <a:cs typeface="Courier New"/>
              </a:rPr>
              <a:t>.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  <a:tabLst>
                <a:tab pos="756285" algn="l"/>
              </a:tabLst>
            </a:pPr>
            <a:r>
              <a:rPr sz="7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instance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5" dirty="0">
                <a:latin typeface="Calibri"/>
                <a:cs typeface="Calibri"/>
              </a:rPr>
              <a:t> the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class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Cat</a:t>
            </a:r>
            <a:r>
              <a:rPr sz="1400" b="1" spc="-535" dirty="0">
                <a:latin typeface="Courier New"/>
                <a:cs typeface="Courier New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created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that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referring</a:t>
            </a:r>
            <a:r>
              <a:rPr sz="1400" spc="-5" dirty="0">
                <a:latin typeface="Calibri"/>
                <a:cs typeface="Calibri"/>
              </a:rPr>
              <a:t> 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two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variables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defined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class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Animal</a:t>
            </a:r>
            <a:endParaRPr sz="1400">
              <a:latin typeface="Courier New"/>
              <a:cs typeface="Courier New"/>
            </a:endParaRPr>
          </a:p>
          <a:p>
            <a:pPr marL="756285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Calibri"/>
                <a:cs typeface="Calibri"/>
              </a:rPr>
              <a:t>using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(.)</a:t>
            </a:r>
            <a:r>
              <a:rPr sz="1400" spc="-25" dirty="0">
                <a:latin typeface="Calibri"/>
                <a:cs typeface="Calibri"/>
              </a:rPr>
              <a:t> operator.</a:t>
            </a:r>
            <a:endParaRPr sz="1400">
              <a:latin typeface="Calibri"/>
              <a:cs typeface="Calibri"/>
            </a:endParaRPr>
          </a:p>
          <a:p>
            <a:pPr marL="756285" marR="36830" indent="-287020">
              <a:lnSpc>
                <a:spcPct val="1028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7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protected</a:t>
            </a:r>
            <a:r>
              <a:rPr sz="1400" spc="-55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alibri"/>
                <a:cs typeface="Calibri"/>
              </a:rPr>
              <a:t>access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modifier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allows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variables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declared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class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Animal</a:t>
            </a:r>
            <a:r>
              <a:rPr sz="1400" b="1" spc="-5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accessed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by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 derived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class </a:t>
            </a:r>
            <a:r>
              <a:rPr sz="1400" b="1" spc="-5" dirty="0">
                <a:latin typeface="Calibri"/>
                <a:cs typeface="Calibri"/>
              </a:rPr>
              <a:t>Cat</a:t>
            </a:r>
            <a:r>
              <a:rPr sz="1400" spc="-5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6905" y="6130435"/>
            <a:ext cx="32067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400" spc="-5" dirty="0">
                <a:latin typeface="Courier New"/>
                <a:cs typeface="Courier New"/>
              </a:rPr>
              <a:t>Th</a:t>
            </a:r>
            <a:r>
              <a:rPr sz="1400" dirty="0">
                <a:latin typeface="Courier New"/>
                <a:cs typeface="Courier New"/>
              </a:rPr>
              <a:t>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6542" y="6045809"/>
            <a:ext cx="3111500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434"/>
              </a:spcBef>
            </a:pPr>
            <a:r>
              <a:rPr sz="1400" spc="-5" dirty="0">
                <a:latin typeface="Courier New"/>
                <a:cs typeface="Courier New"/>
              </a:rPr>
              <a:t>Cat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loves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to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eat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Mouse.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ourier New"/>
                <a:cs typeface="Courier New"/>
              </a:rPr>
              <a:t>The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Cat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loves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to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laze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around.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79704" y="1517903"/>
            <a:ext cx="7251700" cy="2374900"/>
            <a:chOff x="679704" y="1517903"/>
            <a:chExt cx="7251700" cy="2374900"/>
          </a:xfrm>
        </p:grpSpPr>
        <p:sp>
          <p:nvSpPr>
            <p:cNvPr id="8" name="object 8"/>
            <p:cNvSpPr/>
            <p:nvPr/>
          </p:nvSpPr>
          <p:spPr>
            <a:xfrm>
              <a:off x="685800" y="1523999"/>
              <a:ext cx="7239000" cy="2362200"/>
            </a:xfrm>
            <a:custGeom>
              <a:avLst/>
              <a:gdLst/>
              <a:ahLst/>
              <a:cxnLst/>
              <a:rect l="l" t="t" r="r" b="b"/>
              <a:pathLst>
                <a:path w="7239000" h="2362200">
                  <a:moveTo>
                    <a:pt x="7239000" y="0"/>
                  </a:moveTo>
                  <a:lnTo>
                    <a:pt x="0" y="0"/>
                  </a:lnTo>
                  <a:lnTo>
                    <a:pt x="0" y="2362200"/>
                  </a:lnTo>
                  <a:lnTo>
                    <a:pt x="7239000" y="2362200"/>
                  </a:lnTo>
                  <a:lnTo>
                    <a:pt x="72390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5800" y="1523999"/>
              <a:ext cx="7239000" cy="2362200"/>
            </a:xfrm>
            <a:custGeom>
              <a:avLst/>
              <a:gdLst/>
              <a:ahLst/>
              <a:cxnLst/>
              <a:rect l="l" t="t" r="r" b="b"/>
              <a:pathLst>
                <a:path w="7239000" h="2362200">
                  <a:moveTo>
                    <a:pt x="0" y="2362200"/>
                  </a:moveTo>
                  <a:lnTo>
                    <a:pt x="7239000" y="236220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2362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85800" y="1524000"/>
            <a:ext cx="7239000" cy="236220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900" spc="-5" dirty="0">
                <a:latin typeface="Courier New"/>
                <a:cs typeface="Courier New"/>
              </a:rPr>
              <a:t>class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Animal</a:t>
            </a:r>
            <a:endParaRPr sz="9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570230" marR="4885055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protected string </a:t>
            </a:r>
            <a:r>
              <a:rPr sz="900" spc="-5" dirty="0">
                <a:latin typeface="Courier New"/>
                <a:cs typeface="Courier New"/>
              </a:rPr>
              <a:t>Food;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protected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string Activity;</a:t>
            </a:r>
            <a:endParaRPr sz="9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class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Cat:Animal</a:t>
            </a:r>
            <a:endParaRPr sz="9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97180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</a:rPr>
              <a:t>static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voidMain(String[]args)</a:t>
            </a:r>
            <a:endParaRPr sz="900">
              <a:latin typeface="Courier New"/>
              <a:cs typeface="Courier New"/>
            </a:endParaRPr>
          </a:p>
          <a:p>
            <a:pPr marL="297180"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548640" marR="4700905"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cat </a:t>
            </a:r>
            <a:r>
              <a:rPr sz="900" spc="-10" dirty="0">
                <a:latin typeface="Courier New"/>
                <a:cs typeface="Courier New"/>
              </a:rPr>
              <a:t>objCat=newCat(); 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objCat.Food="Mouse"; 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objCat.Activity="lazearound";</a:t>
            </a:r>
            <a:endParaRPr sz="900">
              <a:latin typeface="Courier New"/>
              <a:cs typeface="Courier New"/>
            </a:endParaRPr>
          </a:p>
          <a:p>
            <a:pPr marL="548640" marR="2722245">
              <a:lnSpc>
                <a:spcPct val="100000"/>
              </a:lnSpc>
              <a:spcBef>
                <a:spcPts val="5"/>
              </a:spcBef>
            </a:pPr>
            <a:r>
              <a:rPr sz="900" spc="-10" dirty="0">
                <a:latin typeface="Courier New"/>
                <a:cs typeface="Courier New"/>
              </a:rPr>
              <a:t>Console.WriteLine("The</a:t>
            </a:r>
            <a:r>
              <a:rPr sz="900" spc="-5" dirty="0">
                <a:latin typeface="Courier New"/>
                <a:cs typeface="Courier New"/>
              </a:rPr>
              <a:t> Cat</a:t>
            </a:r>
            <a:r>
              <a:rPr sz="900" spc="1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loves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to</a:t>
            </a:r>
            <a:r>
              <a:rPr sz="900" spc="1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eat"+objCat.Food+".");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Console.WriteLine("The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Catloves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to"+objCat.Activity+".");</a:t>
            </a:r>
            <a:endParaRPr sz="9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685800" y="106680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4800" y="6080759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719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359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90335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Courier New"/>
                <a:cs typeface="Courier New"/>
              </a:rPr>
              <a:t>base</a:t>
            </a:r>
            <a:r>
              <a:rPr spc="-935" dirty="0">
                <a:latin typeface="Courier New"/>
                <a:cs typeface="Courier New"/>
              </a:rPr>
              <a:t> </a:t>
            </a:r>
            <a:r>
              <a:rPr spc="-50" dirty="0"/>
              <a:t>K</a:t>
            </a:r>
            <a:r>
              <a:rPr spc="-30" dirty="0"/>
              <a:t>e</a:t>
            </a:r>
            <a:r>
              <a:rPr spc="10" dirty="0"/>
              <a:t>y</a:t>
            </a:r>
            <a:r>
              <a:rPr spc="-30" dirty="0"/>
              <a:t>w</a:t>
            </a:r>
            <a:r>
              <a:rPr spc="-5" dirty="0"/>
              <a:t>o</a:t>
            </a:r>
            <a:r>
              <a:rPr spc="-40" dirty="0"/>
              <a:t>r</a:t>
            </a:r>
            <a:r>
              <a:rPr spc="-5" dirty="0"/>
              <a:t>d</a:t>
            </a:r>
            <a:r>
              <a:rPr spc="10" dirty="0"/>
              <a:t> </a:t>
            </a:r>
            <a:r>
              <a:rPr spc="-10" dirty="0"/>
              <a:t>1</a:t>
            </a:r>
            <a:r>
              <a:rPr spc="-5" dirty="0"/>
              <a:t>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64235"/>
            <a:ext cx="55746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dirty="0">
                <a:latin typeface="Courier New"/>
                <a:cs typeface="Courier New"/>
              </a:rPr>
              <a:t>base</a:t>
            </a:r>
            <a:r>
              <a:rPr sz="2000" spc="-760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alibri"/>
                <a:cs typeface="Calibri"/>
              </a:rPr>
              <a:t>keyword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allows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following: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6008" y="1219200"/>
            <a:ext cx="7646034" cy="1144905"/>
            <a:chOff x="826008" y="1219200"/>
            <a:chExt cx="7646034" cy="1144905"/>
          </a:xfrm>
        </p:grpSpPr>
        <p:sp>
          <p:nvSpPr>
            <p:cNvPr id="5" name="object 5"/>
            <p:cNvSpPr/>
            <p:nvPr/>
          </p:nvSpPr>
          <p:spPr>
            <a:xfrm>
              <a:off x="838962" y="1645158"/>
              <a:ext cx="7620000" cy="706120"/>
            </a:xfrm>
            <a:custGeom>
              <a:avLst/>
              <a:gdLst/>
              <a:ahLst/>
              <a:cxnLst/>
              <a:rect l="l" t="t" r="r" b="b"/>
              <a:pathLst>
                <a:path w="7620000" h="706119">
                  <a:moveTo>
                    <a:pt x="0" y="705612"/>
                  </a:moveTo>
                  <a:lnTo>
                    <a:pt x="7620000" y="705612"/>
                  </a:lnTo>
                  <a:lnTo>
                    <a:pt x="7620000" y="0"/>
                  </a:lnTo>
                  <a:lnTo>
                    <a:pt x="0" y="0"/>
                  </a:lnTo>
                  <a:lnTo>
                    <a:pt x="0" y="705612"/>
                  </a:lnTo>
                  <a:close/>
                </a:path>
              </a:pathLst>
            </a:custGeom>
            <a:ln w="25907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9962" y="1232153"/>
              <a:ext cx="5334000" cy="826135"/>
            </a:xfrm>
            <a:custGeom>
              <a:avLst/>
              <a:gdLst/>
              <a:ahLst/>
              <a:cxnLst/>
              <a:rect l="l" t="t" r="r" b="b"/>
              <a:pathLst>
                <a:path w="5334000" h="826135">
                  <a:moveTo>
                    <a:pt x="5196332" y="0"/>
                  </a:moveTo>
                  <a:lnTo>
                    <a:pt x="137668" y="0"/>
                  </a:lnTo>
                  <a:lnTo>
                    <a:pt x="94138" y="7014"/>
                  </a:lnTo>
                  <a:lnTo>
                    <a:pt x="56345" y="26550"/>
                  </a:lnTo>
                  <a:lnTo>
                    <a:pt x="26550" y="56345"/>
                  </a:lnTo>
                  <a:lnTo>
                    <a:pt x="7014" y="94138"/>
                  </a:lnTo>
                  <a:lnTo>
                    <a:pt x="0" y="137667"/>
                  </a:lnTo>
                  <a:lnTo>
                    <a:pt x="0" y="688339"/>
                  </a:lnTo>
                  <a:lnTo>
                    <a:pt x="7014" y="731869"/>
                  </a:lnTo>
                  <a:lnTo>
                    <a:pt x="26550" y="769662"/>
                  </a:lnTo>
                  <a:lnTo>
                    <a:pt x="56345" y="799457"/>
                  </a:lnTo>
                  <a:lnTo>
                    <a:pt x="94138" y="818993"/>
                  </a:lnTo>
                  <a:lnTo>
                    <a:pt x="137668" y="826007"/>
                  </a:lnTo>
                  <a:lnTo>
                    <a:pt x="5196332" y="826007"/>
                  </a:lnTo>
                  <a:lnTo>
                    <a:pt x="5239861" y="818993"/>
                  </a:lnTo>
                  <a:lnTo>
                    <a:pt x="5277654" y="799457"/>
                  </a:lnTo>
                  <a:lnTo>
                    <a:pt x="5307449" y="769662"/>
                  </a:lnTo>
                  <a:lnTo>
                    <a:pt x="5326985" y="731869"/>
                  </a:lnTo>
                  <a:lnTo>
                    <a:pt x="5334000" y="688339"/>
                  </a:lnTo>
                  <a:lnTo>
                    <a:pt x="5334000" y="137667"/>
                  </a:lnTo>
                  <a:lnTo>
                    <a:pt x="5326985" y="94138"/>
                  </a:lnTo>
                  <a:lnTo>
                    <a:pt x="5307449" y="56345"/>
                  </a:lnTo>
                  <a:lnTo>
                    <a:pt x="5277654" y="26550"/>
                  </a:lnTo>
                  <a:lnTo>
                    <a:pt x="5239861" y="7014"/>
                  </a:lnTo>
                  <a:lnTo>
                    <a:pt x="5196332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962" y="1232153"/>
              <a:ext cx="5334000" cy="826135"/>
            </a:xfrm>
            <a:custGeom>
              <a:avLst/>
              <a:gdLst/>
              <a:ahLst/>
              <a:cxnLst/>
              <a:rect l="l" t="t" r="r" b="b"/>
              <a:pathLst>
                <a:path w="5334000" h="826135">
                  <a:moveTo>
                    <a:pt x="0" y="137667"/>
                  </a:moveTo>
                  <a:lnTo>
                    <a:pt x="7014" y="94138"/>
                  </a:lnTo>
                  <a:lnTo>
                    <a:pt x="26550" y="56345"/>
                  </a:lnTo>
                  <a:lnTo>
                    <a:pt x="56345" y="26550"/>
                  </a:lnTo>
                  <a:lnTo>
                    <a:pt x="94138" y="7014"/>
                  </a:lnTo>
                  <a:lnTo>
                    <a:pt x="137668" y="0"/>
                  </a:lnTo>
                  <a:lnTo>
                    <a:pt x="5196332" y="0"/>
                  </a:lnTo>
                  <a:lnTo>
                    <a:pt x="5239861" y="7014"/>
                  </a:lnTo>
                  <a:lnTo>
                    <a:pt x="5277654" y="26550"/>
                  </a:lnTo>
                  <a:lnTo>
                    <a:pt x="5307449" y="56345"/>
                  </a:lnTo>
                  <a:lnTo>
                    <a:pt x="5326985" y="94138"/>
                  </a:lnTo>
                  <a:lnTo>
                    <a:pt x="5334000" y="137667"/>
                  </a:lnTo>
                  <a:lnTo>
                    <a:pt x="5334000" y="688339"/>
                  </a:lnTo>
                  <a:lnTo>
                    <a:pt x="5326985" y="731869"/>
                  </a:lnTo>
                  <a:lnTo>
                    <a:pt x="5307449" y="769662"/>
                  </a:lnTo>
                  <a:lnTo>
                    <a:pt x="5277654" y="799457"/>
                  </a:lnTo>
                  <a:lnTo>
                    <a:pt x="5239861" y="818993"/>
                  </a:lnTo>
                  <a:lnTo>
                    <a:pt x="5196332" y="826007"/>
                  </a:lnTo>
                  <a:lnTo>
                    <a:pt x="137668" y="826007"/>
                  </a:lnTo>
                  <a:lnTo>
                    <a:pt x="94138" y="818993"/>
                  </a:lnTo>
                  <a:lnTo>
                    <a:pt x="56345" y="799457"/>
                  </a:lnTo>
                  <a:lnTo>
                    <a:pt x="26550" y="769662"/>
                  </a:lnTo>
                  <a:lnTo>
                    <a:pt x="7014" y="731869"/>
                  </a:lnTo>
                  <a:lnTo>
                    <a:pt x="0" y="688339"/>
                  </a:lnTo>
                  <a:lnTo>
                    <a:pt x="0" y="13766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48816" y="1375410"/>
            <a:ext cx="4653915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750"/>
              </a:lnSpc>
              <a:spcBef>
                <a:spcPts val="29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variables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methods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derived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class.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26008" y="2488692"/>
            <a:ext cx="7646034" cy="1144905"/>
            <a:chOff x="826008" y="2488692"/>
            <a:chExt cx="7646034" cy="1144905"/>
          </a:xfrm>
        </p:grpSpPr>
        <p:sp>
          <p:nvSpPr>
            <p:cNvPr id="10" name="object 10"/>
            <p:cNvSpPr/>
            <p:nvPr/>
          </p:nvSpPr>
          <p:spPr>
            <a:xfrm>
              <a:off x="838962" y="2914650"/>
              <a:ext cx="7620000" cy="706120"/>
            </a:xfrm>
            <a:custGeom>
              <a:avLst/>
              <a:gdLst/>
              <a:ahLst/>
              <a:cxnLst/>
              <a:rect l="l" t="t" r="r" b="b"/>
              <a:pathLst>
                <a:path w="7620000" h="706120">
                  <a:moveTo>
                    <a:pt x="0" y="705612"/>
                  </a:moveTo>
                  <a:lnTo>
                    <a:pt x="7620000" y="705612"/>
                  </a:lnTo>
                  <a:lnTo>
                    <a:pt x="7620000" y="0"/>
                  </a:lnTo>
                  <a:lnTo>
                    <a:pt x="0" y="0"/>
                  </a:lnTo>
                  <a:lnTo>
                    <a:pt x="0" y="705612"/>
                  </a:lnTo>
                  <a:close/>
                </a:path>
              </a:pathLst>
            </a:custGeom>
            <a:ln w="25907">
              <a:solidFill>
                <a:srgbClr val="5F5B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9962" y="2501646"/>
              <a:ext cx="5334000" cy="828040"/>
            </a:xfrm>
            <a:custGeom>
              <a:avLst/>
              <a:gdLst/>
              <a:ahLst/>
              <a:cxnLst/>
              <a:rect l="l" t="t" r="r" b="b"/>
              <a:pathLst>
                <a:path w="5334000" h="828039">
                  <a:moveTo>
                    <a:pt x="5196078" y="0"/>
                  </a:moveTo>
                  <a:lnTo>
                    <a:pt x="137922" y="0"/>
                  </a:lnTo>
                  <a:lnTo>
                    <a:pt x="94317" y="7028"/>
                  </a:lnTo>
                  <a:lnTo>
                    <a:pt x="56455" y="26602"/>
                  </a:lnTo>
                  <a:lnTo>
                    <a:pt x="26602" y="56455"/>
                  </a:lnTo>
                  <a:lnTo>
                    <a:pt x="7028" y="94317"/>
                  </a:lnTo>
                  <a:lnTo>
                    <a:pt x="0" y="137922"/>
                  </a:lnTo>
                  <a:lnTo>
                    <a:pt x="0" y="689610"/>
                  </a:lnTo>
                  <a:lnTo>
                    <a:pt x="7028" y="733214"/>
                  </a:lnTo>
                  <a:lnTo>
                    <a:pt x="26602" y="771076"/>
                  </a:lnTo>
                  <a:lnTo>
                    <a:pt x="56455" y="800929"/>
                  </a:lnTo>
                  <a:lnTo>
                    <a:pt x="94317" y="820503"/>
                  </a:lnTo>
                  <a:lnTo>
                    <a:pt x="137922" y="827532"/>
                  </a:lnTo>
                  <a:lnTo>
                    <a:pt x="5196078" y="827532"/>
                  </a:lnTo>
                  <a:lnTo>
                    <a:pt x="5239682" y="820503"/>
                  </a:lnTo>
                  <a:lnTo>
                    <a:pt x="5277544" y="800929"/>
                  </a:lnTo>
                  <a:lnTo>
                    <a:pt x="5307397" y="771076"/>
                  </a:lnTo>
                  <a:lnTo>
                    <a:pt x="5326971" y="733214"/>
                  </a:lnTo>
                  <a:lnTo>
                    <a:pt x="5334000" y="689610"/>
                  </a:lnTo>
                  <a:lnTo>
                    <a:pt x="5334000" y="137922"/>
                  </a:lnTo>
                  <a:lnTo>
                    <a:pt x="5326971" y="94317"/>
                  </a:lnTo>
                  <a:lnTo>
                    <a:pt x="5307397" y="56455"/>
                  </a:lnTo>
                  <a:lnTo>
                    <a:pt x="5277544" y="26602"/>
                  </a:lnTo>
                  <a:lnTo>
                    <a:pt x="5239682" y="7028"/>
                  </a:lnTo>
                  <a:lnTo>
                    <a:pt x="5196078" y="0"/>
                  </a:lnTo>
                  <a:close/>
                </a:path>
              </a:pathLst>
            </a:custGeom>
            <a:solidFill>
              <a:srgbClr val="5F5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19962" y="2501646"/>
              <a:ext cx="5334000" cy="828040"/>
            </a:xfrm>
            <a:custGeom>
              <a:avLst/>
              <a:gdLst/>
              <a:ahLst/>
              <a:cxnLst/>
              <a:rect l="l" t="t" r="r" b="b"/>
              <a:pathLst>
                <a:path w="5334000" h="828039">
                  <a:moveTo>
                    <a:pt x="0" y="137922"/>
                  </a:moveTo>
                  <a:lnTo>
                    <a:pt x="7028" y="94317"/>
                  </a:lnTo>
                  <a:lnTo>
                    <a:pt x="26602" y="56455"/>
                  </a:lnTo>
                  <a:lnTo>
                    <a:pt x="56455" y="26602"/>
                  </a:lnTo>
                  <a:lnTo>
                    <a:pt x="94317" y="7028"/>
                  </a:lnTo>
                  <a:lnTo>
                    <a:pt x="137922" y="0"/>
                  </a:lnTo>
                  <a:lnTo>
                    <a:pt x="5196078" y="0"/>
                  </a:lnTo>
                  <a:lnTo>
                    <a:pt x="5239682" y="7028"/>
                  </a:lnTo>
                  <a:lnTo>
                    <a:pt x="5277544" y="26602"/>
                  </a:lnTo>
                  <a:lnTo>
                    <a:pt x="5307397" y="56455"/>
                  </a:lnTo>
                  <a:lnTo>
                    <a:pt x="5326971" y="94317"/>
                  </a:lnTo>
                  <a:lnTo>
                    <a:pt x="5334000" y="137922"/>
                  </a:lnTo>
                  <a:lnTo>
                    <a:pt x="5334000" y="689610"/>
                  </a:lnTo>
                  <a:lnTo>
                    <a:pt x="5326971" y="733214"/>
                  </a:lnTo>
                  <a:lnTo>
                    <a:pt x="5307397" y="771076"/>
                  </a:lnTo>
                  <a:lnTo>
                    <a:pt x="5277544" y="800929"/>
                  </a:lnTo>
                  <a:lnTo>
                    <a:pt x="5239682" y="820503"/>
                  </a:lnTo>
                  <a:lnTo>
                    <a:pt x="5196078" y="827532"/>
                  </a:lnTo>
                  <a:lnTo>
                    <a:pt x="137922" y="827532"/>
                  </a:lnTo>
                  <a:lnTo>
                    <a:pt x="94317" y="820503"/>
                  </a:lnTo>
                  <a:lnTo>
                    <a:pt x="56455" y="800929"/>
                  </a:lnTo>
                  <a:lnTo>
                    <a:pt x="26602" y="771076"/>
                  </a:lnTo>
                  <a:lnTo>
                    <a:pt x="7028" y="733214"/>
                  </a:lnTo>
                  <a:lnTo>
                    <a:pt x="0" y="689610"/>
                  </a:lnTo>
                  <a:lnTo>
                    <a:pt x="0" y="13792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448816" y="2645791"/>
            <a:ext cx="4759325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750"/>
              </a:lnSpc>
              <a:spcBef>
                <a:spcPts val="295"/>
              </a:spcBef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Re-declare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methods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and variables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defined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in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base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class.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26008" y="3759708"/>
            <a:ext cx="7646034" cy="1144905"/>
            <a:chOff x="826008" y="3759708"/>
            <a:chExt cx="7646034" cy="1144905"/>
          </a:xfrm>
        </p:grpSpPr>
        <p:sp>
          <p:nvSpPr>
            <p:cNvPr id="15" name="object 15"/>
            <p:cNvSpPr/>
            <p:nvPr/>
          </p:nvSpPr>
          <p:spPr>
            <a:xfrm>
              <a:off x="838962" y="4185666"/>
              <a:ext cx="7620000" cy="706120"/>
            </a:xfrm>
            <a:custGeom>
              <a:avLst/>
              <a:gdLst/>
              <a:ahLst/>
              <a:cxnLst/>
              <a:rect l="l" t="t" r="r" b="b"/>
              <a:pathLst>
                <a:path w="7620000" h="706120">
                  <a:moveTo>
                    <a:pt x="0" y="705612"/>
                  </a:moveTo>
                  <a:lnTo>
                    <a:pt x="7620000" y="705612"/>
                  </a:lnTo>
                  <a:lnTo>
                    <a:pt x="7620000" y="0"/>
                  </a:lnTo>
                  <a:lnTo>
                    <a:pt x="0" y="0"/>
                  </a:lnTo>
                  <a:lnTo>
                    <a:pt x="0" y="705612"/>
                  </a:lnTo>
                  <a:close/>
                </a:path>
              </a:pathLst>
            </a:custGeom>
            <a:ln w="25907">
              <a:solidFill>
                <a:srgbClr val="5279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19962" y="3772662"/>
              <a:ext cx="5334000" cy="826135"/>
            </a:xfrm>
            <a:custGeom>
              <a:avLst/>
              <a:gdLst/>
              <a:ahLst/>
              <a:cxnLst/>
              <a:rect l="l" t="t" r="r" b="b"/>
              <a:pathLst>
                <a:path w="5334000" h="826135">
                  <a:moveTo>
                    <a:pt x="5196332" y="0"/>
                  </a:moveTo>
                  <a:lnTo>
                    <a:pt x="137668" y="0"/>
                  </a:lnTo>
                  <a:lnTo>
                    <a:pt x="94138" y="7014"/>
                  </a:lnTo>
                  <a:lnTo>
                    <a:pt x="56345" y="26550"/>
                  </a:lnTo>
                  <a:lnTo>
                    <a:pt x="26550" y="56345"/>
                  </a:lnTo>
                  <a:lnTo>
                    <a:pt x="7014" y="94138"/>
                  </a:lnTo>
                  <a:lnTo>
                    <a:pt x="0" y="137668"/>
                  </a:lnTo>
                  <a:lnTo>
                    <a:pt x="0" y="688340"/>
                  </a:lnTo>
                  <a:lnTo>
                    <a:pt x="7014" y="731869"/>
                  </a:lnTo>
                  <a:lnTo>
                    <a:pt x="26550" y="769662"/>
                  </a:lnTo>
                  <a:lnTo>
                    <a:pt x="56345" y="799457"/>
                  </a:lnTo>
                  <a:lnTo>
                    <a:pt x="94138" y="818993"/>
                  </a:lnTo>
                  <a:lnTo>
                    <a:pt x="137668" y="826008"/>
                  </a:lnTo>
                  <a:lnTo>
                    <a:pt x="5196332" y="826008"/>
                  </a:lnTo>
                  <a:lnTo>
                    <a:pt x="5239861" y="818993"/>
                  </a:lnTo>
                  <a:lnTo>
                    <a:pt x="5277654" y="799457"/>
                  </a:lnTo>
                  <a:lnTo>
                    <a:pt x="5307449" y="769662"/>
                  </a:lnTo>
                  <a:lnTo>
                    <a:pt x="5326985" y="731869"/>
                  </a:lnTo>
                  <a:lnTo>
                    <a:pt x="5334000" y="688340"/>
                  </a:lnTo>
                  <a:lnTo>
                    <a:pt x="5334000" y="137668"/>
                  </a:lnTo>
                  <a:lnTo>
                    <a:pt x="5326985" y="94138"/>
                  </a:lnTo>
                  <a:lnTo>
                    <a:pt x="5307449" y="56345"/>
                  </a:lnTo>
                  <a:lnTo>
                    <a:pt x="5277654" y="26550"/>
                  </a:lnTo>
                  <a:lnTo>
                    <a:pt x="5239861" y="7014"/>
                  </a:lnTo>
                  <a:lnTo>
                    <a:pt x="5196332" y="0"/>
                  </a:lnTo>
                  <a:close/>
                </a:path>
              </a:pathLst>
            </a:custGeom>
            <a:solidFill>
              <a:srgbClr val="527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19962" y="3772662"/>
              <a:ext cx="5334000" cy="826135"/>
            </a:xfrm>
            <a:custGeom>
              <a:avLst/>
              <a:gdLst/>
              <a:ahLst/>
              <a:cxnLst/>
              <a:rect l="l" t="t" r="r" b="b"/>
              <a:pathLst>
                <a:path w="5334000" h="826135">
                  <a:moveTo>
                    <a:pt x="0" y="137668"/>
                  </a:moveTo>
                  <a:lnTo>
                    <a:pt x="7014" y="94138"/>
                  </a:lnTo>
                  <a:lnTo>
                    <a:pt x="26550" y="56345"/>
                  </a:lnTo>
                  <a:lnTo>
                    <a:pt x="56345" y="26550"/>
                  </a:lnTo>
                  <a:lnTo>
                    <a:pt x="94138" y="7014"/>
                  </a:lnTo>
                  <a:lnTo>
                    <a:pt x="137668" y="0"/>
                  </a:lnTo>
                  <a:lnTo>
                    <a:pt x="5196332" y="0"/>
                  </a:lnTo>
                  <a:lnTo>
                    <a:pt x="5239861" y="7014"/>
                  </a:lnTo>
                  <a:lnTo>
                    <a:pt x="5277654" y="26550"/>
                  </a:lnTo>
                  <a:lnTo>
                    <a:pt x="5307449" y="56345"/>
                  </a:lnTo>
                  <a:lnTo>
                    <a:pt x="5326985" y="94138"/>
                  </a:lnTo>
                  <a:lnTo>
                    <a:pt x="5334000" y="137668"/>
                  </a:lnTo>
                  <a:lnTo>
                    <a:pt x="5334000" y="688340"/>
                  </a:lnTo>
                  <a:lnTo>
                    <a:pt x="5326985" y="731869"/>
                  </a:lnTo>
                  <a:lnTo>
                    <a:pt x="5307449" y="769662"/>
                  </a:lnTo>
                  <a:lnTo>
                    <a:pt x="5277654" y="799457"/>
                  </a:lnTo>
                  <a:lnTo>
                    <a:pt x="5239861" y="818993"/>
                  </a:lnTo>
                  <a:lnTo>
                    <a:pt x="5196332" y="826008"/>
                  </a:lnTo>
                  <a:lnTo>
                    <a:pt x="137668" y="826008"/>
                  </a:lnTo>
                  <a:lnTo>
                    <a:pt x="94138" y="818993"/>
                  </a:lnTo>
                  <a:lnTo>
                    <a:pt x="56345" y="799457"/>
                  </a:lnTo>
                  <a:lnTo>
                    <a:pt x="26550" y="769662"/>
                  </a:lnTo>
                  <a:lnTo>
                    <a:pt x="7014" y="731869"/>
                  </a:lnTo>
                  <a:lnTo>
                    <a:pt x="0" y="688340"/>
                  </a:lnTo>
                  <a:lnTo>
                    <a:pt x="0" y="13766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48816" y="4027678"/>
            <a:ext cx="32740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Invoke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derived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class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members.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26008" y="5029200"/>
            <a:ext cx="7646034" cy="1144905"/>
            <a:chOff x="826008" y="5029200"/>
            <a:chExt cx="7646034" cy="1144905"/>
          </a:xfrm>
        </p:grpSpPr>
        <p:sp>
          <p:nvSpPr>
            <p:cNvPr id="20" name="object 20"/>
            <p:cNvSpPr/>
            <p:nvPr/>
          </p:nvSpPr>
          <p:spPr>
            <a:xfrm>
              <a:off x="838962" y="5455158"/>
              <a:ext cx="7620000" cy="706120"/>
            </a:xfrm>
            <a:custGeom>
              <a:avLst/>
              <a:gdLst/>
              <a:ahLst/>
              <a:cxnLst/>
              <a:rect l="l" t="t" r="r" b="b"/>
              <a:pathLst>
                <a:path w="7620000" h="706120">
                  <a:moveTo>
                    <a:pt x="0" y="705612"/>
                  </a:moveTo>
                  <a:lnTo>
                    <a:pt x="7620000" y="705612"/>
                  </a:lnTo>
                  <a:lnTo>
                    <a:pt x="7620000" y="0"/>
                  </a:lnTo>
                  <a:lnTo>
                    <a:pt x="0" y="0"/>
                  </a:lnTo>
                  <a:lnTo>
                    <a:pt x="0" y="705612"/>
                  </a:lnTo>
                  <a:close/>
                </a:path>
              </a:pathLst>
            </a:custGeom>
            <a:ln w="25907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19962" y="5042153"/>
              <a:ext cx="5334000" cy="826135"/>
            </a:xfrm>
            <a:custGeom>
              <a:avLst/>
              <a:gdLst/>
              <a:ahLst/>
              <a:cxnLst/>
              <a:rect l="l" t="t" r="r" b="b"/>
              <a:pathLst>
                <a:path w="5334000" h="826135">
                  <a:moveTo>
                    <a:pt x="5196332" y="0"/>
                  </a:moveTo>
                  <a:lnTo>
                    <a:pt x="137668" y="0"/>
                  </a:lnTo>
                  <a:lnTo>
                    <a:pt x="94138" y="7014"/>
                  </a:lnTo>
                  <a:lnTo>
                    <a:pt x="56345" y="26550"/>
                  </a:lnTo>
                  <a:lnTo>
                    <a:pt x="26550" y="56345"/>
                  </a:lnTo>
                  <a:lnTo>
                    <a:pt x="7014" y="94138"/>
                  </a:lnTo>
                  <a:lnTo>
                    <a:pt x="0" y="137668"/>
                  </a:lnTo>
                  <a:lnTo>
                    <a:pt x="0" y="688340"/>
                  </a:lnTo>
                  <a:lnTo>
                    <a:pt x="7014" y="731854"/>
                  </a:lnTo>
                  <a:lnTo>
                    <a:pt x="26550" y="769646"/>
                  </a:lnTo>
                  <a:lnTo>
                    <a:pt x="56345" y="799446"/>
                  </a:lnTo>
                  <a:lnTo>
                    <a:pt x="94138" y="818989"/>
                  </a:lnTo>
                  <a:lnTo>
                    <a:pt x="137668" y="826008"/>
                  </a:lnTo>
                  <a:lnTo>
                    <a:pt x="5196332" y="826008"/>
                  </a:lnTo>
                  <a:lnTo>
                    <a:pt x="5239861" y="818989"/>
                  </a:lnTo>
                  <a:lnTo>
                    <a:pt x="5277654" y="799446"/>
                  </a:lnTo>
                  <a:lnTo>
                    <a:pt x="5307449" y="769646"/>
                  </a:lnTo>
                  <a:lnTo>
                    <a:pt x="5326985" y="731854"/>
                  </a:lnTo>
                  <a:lnTo>
                    <a:pt x="5334000" y="688340"/>
                  </a:lnTo>
                  <a:lnTo>
                    <a:pt x="5334000" y="137668"/>
                  </a:lnTo>
                  <a:lnTo>
                    <a:pt x="5326985" y="94138"/>
                  </a:lnTo>
                  <a:lnTo>
                    <a:pt x="5307449" y="56345"/>
                  </a:lnTo>
                  <a:lnTo>
                    <a:pt x="5277654" y="26550"/>
                  </a:lnTo>
                  <a:lnTo>
                    <a:pt x="5239861" y="7014"/>
                  </a:lnTo>
                  <a:lnTo>
                    <a:pt x="519633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19962" y="5042153"/>
              <a:ext cx="5334000" cy="826135"/>
            </a:xfrm>
            <a:custGeom>
              <a:avLst/>
              <a:gdLst/>
              <a:ahLst/>
              <a:cxnLst/>
              <a:rect l="l" t="t" r="r" b="b"/>
              <a:pathLst>
                <a:path w="5334000" h="826135">
                  <a:moveTo>
                    <a:pt x="0" y="137668"/>
                  </a:moveTo>
                  <a:lnTo>
                    <a:pt x="7014" y="94138"/>
                  </a:lnTo>
                  <a:lnTo>
                    <a:pt x="26550" y="56345"/>
                  </a:lnTo>
                  <a:lnTo>
                    <a:pt x="56345" y="26550"/>
                  </a:lnTo>
                  <a:lnTo>
                    <a:pt x="94138" y="7014"/>
                  </a:lnTo>
                  <a:lnTo>
                    <a:pt x="137668" y="0"/>
                  </a:lnTo>
                  <a:lnTo>
                    <a:pt x="5196332" y="0"/>
                  </a:lnTo>
                  <a:lnTo>
                    <a:pt x="5239861" y="7014"/>
                  </a:lnTo>
                  <a:lnTo>
                    <a:pt x="5277654" y="26550"/>
                  </a:lnTo>
                  <a:lnTo>
                    <a:pt x="5307449" y="56345"/>
                  </a:lnTo>
                  <a:lnTo>
                    <a:pt x="5326985" y="94138"/>
                  </a:lnTo>
                  <a:lnTo>
                    <a:pt x="5334000" y="137668"/>
                  </a:lnTo>
                  <a:lnTo>
                    <a:pt x="5334000" y="688340"/>
                  </a:lnTo>
                  <a:lnTo>
                    <a:pt x="5326985" y="731854"/>
                  </a:lnTo>
                  <a:lnTo>
                    <a:pt x="5307449" y="769646"/>
                  </a:lnTo>
                  <a:lnTo>
                    <a:pt x="5277654" y="799446"/>
                  </a:lnTo>
                  <a:lnTo>
                    <a:pt x="5239861" y="818989"/>
                  </a:lnTo>
                  <a:lnTo>
                    <a:pt x="5196332" y="826008"/>
                  </a:lnTo>
                  <a:lnTo>
                    <a:pt x="137668" y="826008"/>
                  </a:lnTo>
                  <a:lnTo>
                    <a:pt x="94138" y="818989"/>
                  </a:lnTo>
                  <a:lnTo>
                    <a:pt x="56345" y="799446"/>
                  </a:lnTo>
                  <a:lnTo>
                    <a:pt x="26550" y="769646"/>
                  </a:lnTo>
                  <a:lnTo>
                    <a:pt x="7014" y="731854"/>
                  </a:lnTo>
                  <a:lnTo>
                    <a:pt x="0" y="688340"/>
                  </a:lnTo>
                  <a:lnTo>
                    <a:pt x="0" y="13766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448816" y="5297881"/>
            <a:ext cx="47237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bas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usi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base</a:t>
            </a:r>
            <a:r>
              <a:rPr sz="1600" spc="-6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90335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Courier New"/>
                <a:cs typeface="Courier New"/>
              </a:rPr>
              <a:t>base</a:t>
            </a:r>
            <a:r>
              <a:rPr spc="-935" dirty="0">
                <a:latin typeface="Courier New"/>
                <a:cs typeface="Courier New"/>
              </a:rPr>
              <a:t> </a:t>
            </a:r>
            <a:r>
              <a:rPr spc="-50" dirty="0"/>
              <a:t>K</a:t>
            </a:r>
            <a:r>
              <a:rPr spc="-30" dirty="0"/>
              <a:t>e</a:t>
            </a:r>
            <a:r>
              <a:rPr spc="10" dirty="0"/>
              <a:t>y</a:t>
            </a:r>
            <a:r>
              <a:rPr spc="-30" dirty="0"/>
              <a:t>w</a:t>
            </a:r>
            <a:r>
              <a:rPr spc="-5" dirty="0"/>
              <a:t>o</a:t>
            </a:r>
            <a:r>
              <a:rPr spc="-40" dirty="0"/>
              <a:t>r</a:t>
            </a:r>
            <a:r>
              <a:rPr spc="-5" dirty="0"/>
              <a:t>d</a:t>
            </a:r>
            <a:r>
              <a:rPr spc="10" dirty="0"/>
              <a:t> </a:t>
            </a:r>
            <a:r>
              <a:rPr spc="-10" dirty="0"/>
              <a:t>2</a:t>
            </a:r>
            <a:r>
              <a:rPr spc="-5" dirty="0"/>
              <a:t>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59663"/>
            <a:ext cx="75209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oll</a:t>
            </a:r>
            <a:r>
              <a:rPr sz="2400" spc="-3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nta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</a:t>
            </a:r>
            <a:r>
              <a:rPr sz="2400" spc="-2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bas</a:t>
            </a:r>
            <a:r>
              <a:rPr sz="2400" dirty="0">
                <a:latin typeface="Courier New"/>
                <a:cs typeface="Courier New"/>
              </a:rPr>
              <a:t>e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spc="-75" dirty="0">
                <a:latin typeface="Calibri"/>
                <a:cs typeface="Calibri"/>
              </a:rPr>
              <a:t>k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d: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2756" y="3115100"/>
            <a:ext cx="6355715" cy="221742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400" spc="-5" dirty="0">
                <a:latin typeface="Calibri"/>
                <a:cs typeface="Calibri"/>
              </a:rPr>
              <a:t>where,</a:t>
            </a:r>
            <a:endParaRPr sz="2400">
              <a:latin typeface="Calibri"/>
              <a:cs typeface="Calibri"/>
            </a:endParaRPr>
          </a:p>
          <a:p>
            <a:pPr marL="297180">
              <a:lnSpc>
                <a:spcPct val="100000"/>
              </a:lnSpc>
              <a:spcBef>
                <a:spcPts val="370"/>
              </a:spcBef>
              <a:tabLst>
                <a:tab pos="583565" algn="l"/>
              </a:tabLst>
            </a:pPr>
            <a:r>
              <a:rPr sz="8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600" spc="-5" dirty="0">
                <a:latin typeface="Courier New"/>
                <a:cs typeface="Courier New"/>
              </a:rPr>
              <a:t>&lt;ClassName&gt;:</a:t>
            </a:r>
            <a:r>
              <a:rPr sz="1600" spc="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name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base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class.</a:t>
            </a:r>
            <a:endParaRPr sz="1600">
              <a:latin typeface="Calibri"/>
              <a:cs typeface="Calibri"/>
            </a:endParaRPr>
          </a:p>
          <a:p>
            <a:pPr marL="297180">
              <a:lnSpc>
                <a:spcPct val="100000"/>
              </a:lnSpc>
              <a:spcBef>
                <a:spcPts val="380"/>
              </a:spcBef>
              <a:tabLst>
                <a:tab pos="583565" algn="l"/>
              </a:tabLst>
            </a:pPr>
            <a:r>
              <a:rPr sz="8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600" spc="-5" dirty="0">
                <a:latin typeface="Courier New"/>
                <a:cs typeface="Courier New"/>
              </a:rPr>
              <a:t>&lt;accessmodifier&gt;:</a:t>
            </a:r>
            <a:r>
              <a:rPr sz="1600" spc="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alibri"/>
                <a:cs typeface="Calibri"/>
              </a:rPr>
              <a:t>Specifies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scope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class or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method.</a:t>
            </a:r>
            <a:endParaRPr sz="1600">
              <a:latin typeface="Calibri"/>
              <a:cs typeface="Calibri"/>
            </a:endParaRPr>
          </a:p>
          <a:p>
            <a:pPr marL="297180">
              <a:lnSpc>
                <a:spcPct val="100000"/>
              </a:lnSpc>
              <a:spcBef>
                <a:spcPts val="385"/>
              </a:spcBef>
              <a:tabLst>
                <a:tab pos="583565" algn="l"/>
              </a:tabLst>
            </a:pPr>
            <a:r>
              <a:rPr sz="8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600" spc="-5" dirty="0">
                <a:latin typeface="Courier New"/>
                <a:cs typeface="Courier New"/>
              </a:rPr>
              <a:t>&lt;returntype&gt;:</a:t>
            </a:r>
            <a:r>
              <a:rPr sz="1600" spc="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alibri"/>
                <a:cs typeface="Calibri"/>
              </a:rPr>
              <a:t>Specifies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type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data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method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 </a:t>
            </a:r>
            <a:r>
              <a:rPr sz="1600" spc="-15" dirty="0">
                <a:latin typeface="Calibri"/>
                <a:cs typeface="Calibri"/>
              </a:rPr>
              <a:t>return.</a:t>
            </a:r>
            <a:endParaRPr sz="1600">
              <a:latin typeface="Calibri"/>
              <a:cs typeface="Calibri"/>
            </a:endParaRPr>
          </a:p>
          <a:p>
            <a:pPr marL="297180">
              <a:lnSpc>
                <a:spcPct val="100000"/>
              </a:lnSpc>
              <a:spcBef>
                <a:spcPts val="385"/>
              </a:spcBef>
              <a:tabLst>
                <a:tab pos="583565" algn="l"/>
              </a:tabLst>
            </a:pPr>
            <a:r>
              <a:rPr sz="8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600" spc="-5" dirty="0">
                <a:latin typeface="Courier New"/>
                <a:cs typeface="Courier New"/>
              </a:rPr>
              <a:t>&lt;BaseMethod&gt;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base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method.</a:t>
            </a:r>
            <a:endParaRPr sz="1600">
              <a:latin typeface="Calibri"/>
              <a:cs typeface="Calibri"/>
            </a:endParaRPr>
          </a:p>
          <a:p>
            <a:pPr marL="297180">
              <a:lnSpc>
                <a:spcPct val="100000"/>
              </a:lnSpc>
              <a:spcBef>
                <a:spcPts val="385"/>
              </a:spcBef>
              <a:tabLst>
                <a:tab pos="583565" algn="l"/>
              </a:tabLst>
            </a:pPr>
            <a:r>
              <a:rPr sz="8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600" spc="-5" dirty="0">
                <a:latin typeface="Courier New"/>
                <a:cs typeface="Courier New"/>
              </a:rPr>
              <a:t>&lt;ClassName1&gt;:</a:t>
            </a:r>
            <a:r>
              <a:rPr sz="1600" spc="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alibri"/>
                <a:cs typeface="Calibri"/>
              </a:rPr>
              <a:t>Is 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name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derived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class.</a:t>
            </a:r>
            <a:endParaRPr sz="1600">
              <a:latin typeface="Calibri"/>
              <a:cs typeface="Calibri"/>
            </a:endParaRPr>
          </a:p>
          <a:p>
            <a:pPr marL="297180">
              <a:lnSpc>
                <a:spcPct val="100000"/>
              </a:lnSpc>
              <a:spcBef>
                <a:spcPts val="385"/>
              </a:spcBef>
              <a:tabLst>
                <a:tab pos="583565" algn="l"/>
              </a:tabLst>
            </a:pPr>
            <a:r>
              <a:rPr sz="8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600" spc="-5" dirty="0">
                <a:latin typeface="Courier New"/>
                <a:cs typeface="Courier New"/>
              </a:rPr>
              <a:t>base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dirty="0">
                <a:latin typeface="Calibri"/>
                <a:cs typeface="Calibri"/>
              </a:rPr>
              <a:t> Is</a:t>
            </a:r>
            <a:r>
              <a:rPr sz="1600" spc="-5" dirty="0">
                <a:latin typeface="Calibri"/>
                <a:cs typeface="Calibri"/>
              </a:rPr>
              <a:t> a </a:t>
            </a:r>
            <a:r>
              <a:rPr sz="1600" spc="-20" dirty="0">
                <a:latin typeface="Calibri"/>
                <a:cs typeface="Calibri"/>
              </a:rPr>
              <a:t>keyword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-5" dirty="0">
                <a:latin typeface="Calibri"/>
                <a:cs typeface="Calibri"/>
              </a:rPr>
              <a:t> access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base class </a:t>
            </a:r>
            <a:r>
              <a:rPr sz="1600" spc="-15" dirty="0">
                <a:latin typeface="Calibri"/>
                <a:cs typeface="Calibri"/>
              </a:rPr>
              <a:t>members.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9704" y="1670304"/>
            <a:ext cx="7251700" cy="1536700"/>
            <a:chOff x="679704" y="1670304"/>
            <a:chExt cx="7251700" cy="1536700"/>
          </a:xfrm>
        </p:grpSpPr>
        <p:sp>
          <p:nvSpPr>
            <p:cNvPr id="6" name="object 6"/>
            <p:cNvSpPr/>
            <p:nvPr/>
          </p:nvSpPr>
          <p:spPr>
            <a:xfrm>
              <a:off x="685800" y="1676400"/>
              <a:ext cx="7239000" cy="1524000"/>
            </a:xfrm>
            <a:custGeom>
              <a:avLst/>
              <a:gdLst/>
              <a:ahLst/>
              <a:cxnLst/>
              <a:rect l="l" t="t" r="r" b="b"/>
              <a:pathLst>
                <a:path w="7239000" h="1524000">
                  <a:moveTo>
                    <a:pt x="72390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7239000" y="1524000"/>
                  </a:lnTo>
                  <a:lnTo>
                    <a:pt x="7239000" y="0"/>
                  </a:lnTo>
                  <a:close/>
                </a:path>
              </a:pathLst>
            </a:custGeom>
            <a:solidFill>
              <a:srgbClr val="FFFF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800" y="1676400"/>
              <a:ext cx="7239000" cy="1524000"/>
            </a:xfrm>
            <a:custGeom>
              <a:avLst/>
              <a:gdLst/>
              <a:ahLst/>
              <a:cxnLst/>
              <a:rect l="l" t="t" r="r" b="b"/>
              <a:pathLst>
                <a:path w="7239000" h="1524000">
                  <a:moveTo>
                    <a:pt x="0" y="1524000"/>
                  </a:moveTo>
                  <a:lnTo>
                    <a:pt x="7239000" y="152400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524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6364">
              <a:lnSpc>
                <a:spcPts val="1430"/>
              </a:lnSpc>
              <a:spcBef>
                <a:spcPts val="240"/>
              </a:spcBef>
            </a:pPr>
            <a:r>
              <a:rPr sz="1200" spc="-5" dirty="0"/>
              <a:t>class</a:t>
            </a:r>
            <a:r>
              <a:rPr sz="1200" spc="-35" dirty="0"/>
              <a:t> </a:t>
            </a:r>
            <a:r>
              <a:rPr sz="1200" spc="-5" dirty="0"/>
              <a:t>&lt;ClassName&gt;</a:t>
            </a:r>
            <a:endParaRPr sz="1200"/>
          </a:p>
          <a:p>
            <a:pPr marL="91440">
              <a:lnSpc>
                <a:spcPts val="1430"/>
              </a:lnSpc>
            </a:pPr>
            <a:r>
              <a:rPr sz="1200" dirty="0"/>
              <a:t>{</a:t>
            </a:r>
            <a:endParaRPr sz="1200"/>
          </a:p>
          <a:p>
            <a:pPr marL="91440">
              <a:lnSpc>
                <a:spcPct val="100000"/>
              </a:lnSpc>
            </a:pPr>
            <a:r>
              <a:rPr sz="1200" dirty="0"/>
              <a:t>&lt;accessmodifier&gt;&lt;returntype&gt;&lt;BaseMethod&gt;{}</a:t>
            </a:r>
            <a:endParaRPr sz="1200"/>
          </a:p>
          <a:p>
            <a:pPr marL="91440">
              <a:lnSpc>
                <a:spcPct val="100000"/>
              </a:lnSpc>
            </a:pPr>
            <a:r>
              <a:rPr sz="1200" dirty="0"/>
              <a:t>}</a:t>
            </a:r>
            <a:endParaRPr sz="1200"/>
          </a:p>
          <a:p>
            <a:pPr marL="91440">
              <a:lnSpc>
                <a:spcPct val="100000"/>
              </a:lnSpc>
            </a:pPr>
            <a:r>
              <a:rPr sz="1200" spc="-5" dirty="0"/>
              <a:t>class</a:t>
            </a:r>
            <a:r>
              <a:rPr sz="1200" spc="-20" dirty="0"/>
              <a:t> </a:t>
            </a:r>
            <a:r>
              <a:rPr sz="1200" dirty="0"/>
              <a:t>&lt;ClassName1&gt;:&lt;ClassName&gt;</a:t>
            </a:r>
            <a:endParaRPr sz="1200"/>
          </a:p>
          <a:p>
            <a:pPr marL="91440">
              <a:lnSpc>
                <a:spcPct val="100000"/>
              </a:lnSpc>
            </a:pPr>
            <a:r>
              <a:rPr sz="1200" dirty="0"/>
              <a:t>{</a:t>
            </a:r>
            <a:endParaRPr sz="1200"/>
          </a:p>
          <a:p>
            <a:pPr marL="91440">
              <a:lnSpc>
                <a:spcPct val="100000"/>
              </a:lnSpc>
            </a:pPr>
            <a:r>
              <a:rPr sz="1200" dirty="0"/>
              <a:t>base.&lt;BaseMethod&gt;;</a:t>
            </a:r>
            <a:endParaRPr sz="1200"/>
          </a:p>
          <a:p>
            <a:pPr marL="91440">
              <a:lnSpc>
                <a:spcPct val="100000"/>
              </a:lnSpc>
            </a:pPr>
            <a:r>
              <a:rPr sz="1200" dirty="0"/>
              <a:t>}</a:t>
            </a:r>
            <a:endParaRPr sz="120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85800" y="1219200"/>
            <a:ext cx="1447800" cy="40132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35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90335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Courier New"/>
                <a:cs typeface="Courier New"/>
              </a:rPr>
              <a:t>base</a:t>
            </a:r>
            <a:r>
              <a:rPr spc="-935" dirty="0">
                <a:latin typeface="Courier New"/>
                <a:cs typeface="Courier New"/>
              </a:rPr>
              <a:t> </a:t>
            </a:r>
            <a:r>
              <a:rPr spc="-50" dirty="0"/>
              <a:t>K</a:t>
            </a:r>
            <a:r>
              <a:rPr spc="-30" dirty="0"/>
              <a:t>e</a:t>
            </a:r>
            <a:r>
              <a:rPr spc="10" dirty="0"/>
              <a:t>y</a:t>
            </a:r>
            <a:r>
              <a:rPr spc="-30" dirty="0"/>
              <a:t>w</a:t>
            </a:r>
            <a:r>
              <a:rPr spc="-5" dirty="0"/>
              <a:t>o</a:t>
            </a:r>
            <a:r>
              <a:rPr spc="-40" dirty="0"/>
              <a:t>r</a:t>
            </a:r>
            <a:r>
              <a:rPr spc="-5" dirty="0"/>
              <a:t>d</a:t>
            </a:r>
            <a:r>
              <a:rPr spc="10" dirty="0"/>
              <a:t> </a:t>
            </a:r>
            <a:r>
              <a:rPr spc="-10" dirty="0"/>
              <a:t>3</a:t>
            </a:r>
            <a:r>
              <a:rPr spc="-5" dirty="0"/>
              <a:t>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129029"/>
            <a:ext cx="7963534" cy="8648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304"/>
              </a:lnSpc>
              <a:spcBef>
                <a:spcPts val="9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following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figure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displays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example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ts val="3304"/>
              </a:lnSpc>
            </a:pPr>
            <a:r>
              <a:rPr sz="2800" spc="-5" dirty="0">
                <a:latin typeface="Courier New"/>
                <a:cs typeface="Courier New"/>
              </a:rPr>
              <a:t>base</a:t>
            </a:r>
            <a:r>
              <a:rPr sz="2800" spc="-1075" dirty="0">
                <a:latin typeface="Courier New"/>
                <a:cs typeface="Courier New"/>
              </a:rPr>
              <a:t> </a:t>
            </a:r>
            <a:r>
              <a:rPr sz="2800" spc="-90" dirty="0">
                <a:latin typeface="Calibri"/>
                <a:cs typeface="Calibri"/>
              </a:rPr>
              <a:t>k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spc="-20" dirty="0">
                <a:latin typeface="Calibri"/>
                <a:cs typeface="Calibri"/>
              </a:rPr>
              <a:t>w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d: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2514600"/>
            <a:ext cx="5524500" cy="259842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0640" y="330454"/>
            <a:ext cx="140335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Objectives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698436"/>
            <a:ext cx="4624070" cy="178244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Define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describe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inheritance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Explain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overriding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Define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describe sealed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classes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Explain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polymorphism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80834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Courier New"/>
                <a:cs typeface="Courier New"/>
              </a:rPr>
              <a:t>new</a:t>
            </a:r>
            <a:r>
              <a:rPr spc="-935" dirty="0">
                <a:latin typeface="Courier New"/>
                <a:cs typeface="Courier New"/>
              </a:rPr>
              <a:t> </a:t>
            </a:r>
            <a:r>
              <a:rPr spc="-50" dirty="0"/>
              <a:t>K</a:t>
            </a:r>
            <a:r>
              <a:rPr spc="-30" dirty="0"/>
              <a:t>e</a:t>
            </a:r>
            <a:r>
              <a:rPr spc="10" dirty="0"/>
              <a:t>y</a:t>
            </a:r>
            <a:r>
              <a:rPr spc="-30" dirty="0"/>
              <a:t>w</a:t>
            </a:r>
            <a:r>
              <a:rPr spc="-5" dirty="0"/>
              <a:t>o</a:t>
            </a:r>
            <a:r>
              <a:rPr spc="-40" dirty="0"/>
              <a:t>r</a:t>
            </a:r>
            <a:r>
              <a:rPr spc="-5" dirty="0"/>
              <a:t>d</a:t>
            </a:r>
            <a:r>
              <a:rPr spc="10" dirty="0"/>
              <a:t> </a:t>
            </a:r>
            <a:r>
              <a:rPr spc="-10" dirty="0"/>
              <a:t>1</a:t>
            </a:r>
            <a:r>
              <a:rPr spc="-5" dirty="0"/>
              <a:t>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67283"/>
            <a:ext cx="7633334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new</a:t>
            </a:r>
            <a:r>
              <a:rPr sz="1900" spc="-720" dirty="0">
                <a:latin typeface="Courier New"/>
                <a:cs typeface="Courier New"/>
              </a:rPr>
              <a:t> </a:t>
            </a:r>
            <a:r>
              <a:rPr sz="1900" spc="-20" dirty="0">
                <a:latin typeface="Calibri"/>
                <a:cs typeface="Calibri"/>
              </a:rPr>
              <a:t>keyword</a:t>
            </a:r>
            <a:r>
              <a:rPr sz="1900" spc="-10" dirty="0">
                <a:latin typeface="Calibri"/>
                <a:cs typeface="Calibri"/>
              </a:rPr>
              <a:t> can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either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be used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as an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operator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or as a modifier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C#.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4540591"/>
            <a:ext cx="8422640" cy="130111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56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1900" spc="-10" dirty="0">
                <a:latin typeface="Calibri"/>
                <a:cs typeface="Calibri"/>
              </a:rPr>
              <a:t>This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allows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you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redefine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inherited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methods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or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variables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derived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class.</a:t>
            </a:r>
            <a:endParaRPr sz="1900">
              <a:latin typeface="Calibri"/>
              <a:cs typeface="Calibri"/>
            </a:endParaRPr>
          </a:p>
          <a:p>
            <a:pPr marL="355600" marR="204470" indent="-342900" algn="just">
              <a:lnSpc>
                <a:spcPct val="100000"/>
              </a:lnSpc>
              <a:spcBef>
                <a:spcPts val="459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1900" spc="-5" dirty="0">
                <a:latin typeface="Calibri"/>
                <a:cs typeface="Calibri"/>
              </a:rPr>
              <a:t>Since </a:t>
            </a:r>
            <a:r>
              <a:rPr sz="1900" spc="-10" dirty="0">
                <a:latin typeface="Calibri"/>
                <a:cs typeface="Calibri"/>
              </a:rPr>
              <a:t>redefining </a:t>
            </a:r>
            <a:r>
              <a:rPr sz="1900" spc="-5" dirty="0">
                <a:latin typeface="Calibri"/>
                <a:cs typeface="Calibri"/>
              </a:rPr>
              <a:t>the base class </a:t>
            </a:r>
            <a:r>
              <a:rPr sz="1900" spc="-10" dirty="0">
                <a:latin typeface="Calibri"/>
                <a:cs typeface="Calibri"/>
              </a:rPr>
              <a:t>members </a:t>
            </a:r>
            <a:r>
              <a:rPr sz="1900" spc="-5" dirty="0">
                <a:latin typeface="Calibri"/>
                <a:cs typeface="Calibri"/>
              </a:rPr>
              <a:t>in the </a:t>
            </a:r>
            <a:r>
              <a:rPr sz="1900" spc="-10" dirty="0">
                <a:latin typeface="Calibri"/>
                <a:cs typeface="Calibri"/>
              </a:rPr>
              <a:t>derived </a:t>
            </a:r>
            <a:r>
              <a:rPr sz="1900" spc="-5" dirty="0">
                <a:latin typeface="Calibri"/>
                <a:cs typeface="Calibri"/>
              </a:rPr>
              <a:t>class </a:t>
            </a:r>
            <a:r>
              <a:rPr sz="1900" spc="-10" dirty="0">
                <a:latin typeface="Calibri"/>
                <a:cs typeface="Calibri"/>
              </a:rPr>
              <a:t>results </a:t>
            </a:r>
            <a:r>
              <a:rPr sz="1900" spc="-5" dirty="0">
                <a:latin typeface="Calibri"/>
                <a:cs typeface="Calibri"/>
              </a:rPr>
              <a:t>in base class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members being hidden,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only </a:t>
            </a:r>
            <a:r>
              <a:rPr sz="1900" spc="-25" dirty="0">
                <a:latin typeface="Calibri"/>
                <a:cs typeface="Calibri"/>
              </a:rPr>
              <a:t>way </a:t>
            </a:r>
            <a:r>
              <a:rPr sz="1900" spc="-15" dirty="0">
                <a:latin typeface="Calibri"/>
                <a:cs typeface="Calibri"/>
              </a:rPr>
              <a:t>you </a:t>
            </a:r>
            <a:r>
              <a:rPr sz="1900" spc="-10" dirty="0">
                <a:latin typeface="Calibri"/>
                <a:cs typeface="Calibri"/>
              </a:rPr>
              <a:t>can </a:t>
            </a:r>
            <a:r>
              <a:rPr sz="1900" spc="-5" dirty="0">
                <a:latin typeface="Calibri"/>
                <a:cs typeface="Calibri"/>
              </a:rPr>
              <a:t>access these is </a:t>
            </a:r>
            <a:r>
              <a:rPr sz="1900" spc="-10" dirty="0">
                <a:latin typeface="Calibri"/>
                <a:cs typeface="Calibri"/>
              </a:rPr>
              <a:t>by using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5" dirty="0">
                <a:latin typeface="Courier New"/>
                <a:cs typeface="Courier New"/>
              </a:rPr>
              <a:t>base </a:t>
            </a:r>
            <a:r>
              <a:rPr sz="1900" spc="-1130" dirty="0">
                <a:latin typeface="Courier New"/>
                <a:cs typeface="Courier New"/>
              </a:rPr>
              <a:t> </a:t>
            </a:r>
            <a:r>
              <a:rPr sz="1900" spc="-20" dirty="0">
                <a:latin typeface="Calibri"/>
                <a:cs typeface="Calibri"/>
              </a:rPr>
              <a:t>keyword.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13368" y="2173160"/>
            <a:ext cx="2239010" cy="1503045"/>
            <a:chOff x="2313368" y="2173160"/>
            <a:chExt cx="2239010" cy="1503045"/>
          </a:xfrm>
        </p:grpSpPr>
        <p:sp>
          <p:nvSpPr>
            <p:cNvPr id="6" name="object 6"/>
            <p:cNvSpPr/>
            <p:nvPr/>
          </p:nvSpPr>
          <p:spPr>
            <a:xfrm>
              <a:off x="2326385" y="2186178"/>
              <a:ext cx="2212975" cy="1477010"/>
            </a:xfrm>
            <a:custGeom>
              <a:avLst/>
              <a:gdLst/>
              <a:ahLst/>
              <a:cxnLst/>
              <a:rect l="l" t="t" r="r" b="b"/>
              <a:pathLst>
                <a:path w="2212975" h="1477010">
                  <a:moveTo>
                    <a:pt x="2212848" y="0"/>
                  </a:moveTo>
                  <a:lnTo>
                    <a:pt x="0" y="0"/>
                  </a:lnTo>
                  <a:lnTo>
                    <a:pt x="0" y="1476756"/>
                  </a:lnTo>
                  <a:lnTo>
                    <a:pt x="2212848" y="1476756"/>
                  </a:lnTo>
                  <a:lnTo>
                    <a:pt x="2212848" y="0"/>
                  </a:lnTo>
                  <a:close/>
                </a:path>
              </a:pathLst>
            </a:custGeom>
            <a:solidFill>
              <a:srgbClr val="E8D0D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26385" y="2186178"/>
              <a:ext cx="2212975" cy="1477010"/>
            </a:xfrm>
            <a:custGeom>
              <a:avLst/>
              <a:gdLst/>
              <a:ahLst/>
              <a:cxnLst/>
              <a:rect l="l" t="t" r="r" b="b"/>
              <a:pathLst>
                <a:path w="2212975" h="1477010">
                  <a:moveTo>
                    <a:pt x="0" y="1476756"/>
                  </a:moveTo>
                  <a:lnTo>
                    <a:pt x="2212848" y="1476756"/>
                  </a:lnTo>
                  <a:lnTo>
                    <a:pt x="2212848" y="0"/>
                  </a:lnTo>
                  <a:lnTo>
                    <a:pt x="0" y="0"/>
                  </a:lnTo>
                  <a:lnTo>
                    <a:pt x="0" y="1476756"/>
                  </a:lnTo>
                  <a:close/>
                </a:path>
              </a:pathLst>
            </a:custGeom>
            <a:ln w="25908">
              <a:solidFill>
                <a:srgbClr val="E8D0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67126" y="2320543"/>
            <a:ext cx="1737995" cy="1162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ct val="91600"/>
              </a:lnSpc>
              <a:spcBef>
                <a:spcPts val="254"/>
              </a:spcBef>
            </a:pPr>
            <a:r>
              <a:rPr sz="1600" spc="-10" dirty="0">
                <a:latin typeface="Calibri"/>
                <a:cs typeface="Calibri"/>
              </a:rPr>
              <a:t>Instantiates </a:t>
            </a:r>
            <a:r>
              <a:rPr sz="1600" spc="-5" dirty="0">
                <a:latin typeface="Calibri"/>
                <a:cs typeface="Calibri"/>
              </a:rPr>
              <a:t>a class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by creating </a:t>
            </a:r>
            <a:r>
              <a:rPr sz="1600" dirty="0">
                <a:latin typeface="Calibri"/>
                <a:cs typeface="Calibri"/>
              </a:rPr>
              <a:t>its </a:t>
            </a:r>
            <a:r>
              <a:rPr sz="1600" spc="-10" dirty="0">
                <a:latin typeface="Calibri"/>
                <a:cs typeface="Calibri"/>
              </a:rPr>
              <a:t>object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which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invokes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constructor </a:t>
            </a:r>
            <a:r>
              <a:rPr sz="1600" spc="-5" dirty="0">
                <a:latin typeface="Calibri"/>
                <a:cs typeface="Calibri"/>
              </a:rPr>
              <a:t>of the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32332" y="1583436"/>
            <a:ext cx="1501140" cy="1501140"/>
            <a:chOff x="1132332" y="1583436"/>
            <a:chExt cx="1501140" cy="1501140"/>
          </a:xfrm>
        </p:grpSpPr>
        <p:sp>
          <p:nvSpPr>
            <p:cNvPr id="10" name="object 10"/>
            <p:cNvSpPr/>
            <p:nvPr/>
          </p:nvSpPr>
          <p:spPr>
            <a:xfrm>
              <a:off x="1145286" y="1596390"/>
              <a:ext cx="1475740" cy="1475740"/>
            </a:xfrm>
            <a:custGeom>
              <a:avLst/>
              <a:gdLst/>
              <a:ahLst/>
              <a:cxnLst/>
              <a:rect l="l" t="t" r="r" b="b"/>
              <a:pathLst>
                <a:path w="1475739" h="1475739">
                  <a:moveTo>
                    <a:pt x="737616" y="0"/>
                  </a:moveTo>
                  <a:lnTo>
                    <a:pt x="689112" y="1568"/>
                  </a:lnTo>
                  <a:lnTo>
                    <a:pt x="641448" y="6210"/>
                  </a:lnTo>
                  <a:lnTo>
                    <a:pt x="594719" y="13827"/>
                  </a:lnTo>
                  <a:lnTo>
                    <a:pt x="549022" y="24323"/>
                  </a:lnTo>
                  <a:lnTo>
                    <a:pt x="504456" y="37600"/>
                  </a:lnTo>
                  <a:lnTo>
                    <a:pt x="461116" y="53561"/>
                  </a:lnTo>
                  <a:lnTo>
                    <a:pt x="419101" y="72109"/>
                  </a:lnTo>
                  <a:lnTo>
                    <a:pt x="378507" y="93147"/>
                  </a:lnTo>
                  <a:lnTo>
                    <a:pt x="339431" y="116578"/>
                  </a:lnTo>
                  <a:lnTo>
                    <a:pt x="301971" y="142305"/>
                  </a:lnTo>
                  <a:lnTo>
                    <a:pt x="266224" y="170229"/>
                  </a:lnTo>
                  <a:lnTo>
                    <a:pt x="232286" y="200256"/>
                  </a:lnTo>
                  <a:lnTo>
                    <a:pt x="200256" y="232286"/>
                  </a:lnTo>
                  <a:lnTo>
                    <a:pt x="170229" y="266224"/>
                  </a:lnTo>
                  <a:lnTo>
                    <a:pt x="142305" y="301971"/>
                  </a:lnTo>
                  <a:lnTo>
                    <a:pt x="116578" y="339431"/>
                  </a:lnTo>
                  <a:lnTo>
                    <a:pt x="93147" y="378507"/>
                  </a:lnTo>
                  <a:lnTo>
                    <a:pt x="72109" y="419101"/>
                  </a:lnTo>
                  <a:lnTo>
                    <a:pt x="53561" y="461116"/>
                  </a:lnTo>
                  <a:lnTo>
                    <a:pt x="37600" y="504456"/>
                  </a:lnTo>
                  <a:lnTo>
                    <a:pt x="24323" y="549022"/>
                  </a:lnTo>
                  <a:lnTo>
                    <a:pt x="13827" y="594719"/>
                  </a:lnTo>
                  <a:lnTo>
                    <a:pt x="6210" y="641448"/>
                  </a:lnTo>
                  <a:lnTo>
                    <a:pt x="1568" y="689112"/>
                  </a:lnTo>
                  <a:lnTo>
                    <a:pt x="0" y="737615"/>
                  </a:lnTo>
                  <a:lnTo>
                    <a:pt x="1568" y="786119"/>
                  </a:lnTo>
                  <a:lnTo>
                    <a:pt x="6210" y="833783"/>
                  </a:lnTo>
                  <a:lnTo>
                    <a:pt x="13827" y="880512"/>
                  </a:lnTo>
                  <a:lnTo>
                    <a:pt x="24323" y="926209"/>
                  </a:lnTo>
                  <a:lnTo>
                    <a:pt x="37600" y="970775"/>
                  </a:lnTo>
                  <a:lnTo>
                    <a:pt x="53561" y="1014115"/>
                  </a:lnTo>
                  <a:lnTo>
                    <a:pt x="72109" y="1056130"/>
                  </a:lnTo>
                  <a:lnTo>
                    <a:pt x="93147" y="1096724"/>
                  </a:lnTo>
                  <a:lnTo>
                    <a:pt x="116578" y="1135800"/>
                  </a:lnTo>
                  <a:lnTo>
                    <a:pt x="142305" y="1173260"/>
                  </a:lnTo>
                  <a:lnTo>
                    <a:pt x="170229" y="1209007"/>
                  </a:lnTo>
                  <a:lnTo>
                    <a:pt x="200256" y="1242945"/>
                  </a:lnTo>
                  <a:lnTo>
                    <a:pt x="232286" y="1274975"/>
                  </a:lnTo>
                  <a:lnTo>
                    <a:pt x="266224" y="1305002"/>
                  </a:lnTo>
                  <a:lnTo>
                    <a:pt x="301971" y="1332926"/>
                  </a:lnTo>
                  <a:lnTo>
                    <a:pt x="339431" y="1358653"/>
                  </a:lnTo>
                  <a:lnTo>
                    <a:pt x="378507" y="1382084"/>
                  </a:lnTo>
                  <a:lnTo>
                    <a:pt x="419101" y="1403122"/>
                  </a:lnTo>
                  <a:lnTo>
                    <a:pt x="461116" y="1421670"/>
                  </a:lnTo>
                  <a:lnTo>
                    <a:pt x="504456" y="1437631"/>
                  </a:lnTo>
                  <a:lnTo>
                    <a:pt x="549022" y="1450908"/>
                  </a:lnTo>
                  <a:lnTo>
                    <a:pt x="594719" y="1461404"/>
                  </a:lnTo>
                  <a:lnTo>
                    <a:pt x="641448" y="1469021"/>
                  </a:lnTo>
                  <a:lnTo>
                    <a:pt x="689112" y="1473663"/>
                  </a:lnTo>
                  <a:lnTo>
                    <a:pt x="737616" y="1475231"/>
                  </a:lnTo>
                  <a:lnTo>
                    <a:pt x="786119" y="1473663"/>
                  </a:lnTo>
                  <a:lnTo>
                    <a:pt x="833783" y="1469021"/>
                  </a:lnTo>
                  <a:lnTo>
                    <a:pt x="880512" y="1461404"/>
                  </a:lnTo>
                  <a:lnTo>
                    <a:pt x="926209" y="1450908"/>
                  </a:lnTo>
                  <a:lnTo>
                    <a:pt x="970775" y="1437631"/>
                  </a:lnTo>
                  <a:lnTo>
                    <a:pt x="1014115" y="1421670"/>
                  </a:lnTo>
                  <a:lnTo>
                    <a:pt x="1056130" y="1403122"/>
                  </a:lnTo>
                  <a:lnTo>
                    <a:pt x="1096724" y="1382084"/>
                  </a:lnTo>
                  <a:lnTo>
                    <a:pt x="1135800" y="1358653"/>
                  </a:lnTo>
                  <a:lnTo>
                    <a:pt x="1173260" y="1332926"/>
                  </a:lnTo>
                  <a:lnTo>
                    <a:pt x="1209007" y="1305002"/>
                  </a:lnTo>
                  <a:lnTo>
                    <a:pt x="1242945" y="1274975"/>
                  </a:lnTo>
                  <a:lnTo>
                    <a:pt x="1274975" y="1242945"/>
                  </a:lnTo>
                  <a:lnTo>
                    <a:pt x="1305002" y="1209007"/>
                  </a:lnTo>
                  <a:lnTo>
                    <a:pt x="1332926" y="1173260"/>
                  </a:lnTo>
                  <a:lnTo>
                    <a:pt x="1358653" y="1135800"/>
                  </a:lnTo>
                  <a:lnTo>
                    <a:pt x="1382084" y="1096724"/>
                  </a:lnTo>
                  <a:lnTo>
                    <a:pt x="1403122" y="1056130"/>
                  </a:lnTo>
                  <a:lnTo>
                    <a:pt x="1421670" y="1014115"/>
                  </a:lnTo>
                  <a:lnTo>
                    <a:pt x="1437631" y="970775"/>
                  </a:lnTo>
                  <a:lnTo>
                    <a:pt x="1450908" y="926209"/>
                  </a:lnTo>
                  <a:lnTo>
                    <a:pt x="1461404" y="880512"/>
                  </a:lnTo>
                  <a:lnTo>
                    <a:pt x="1469021" y="833783"/>
                  </a:lnTo>
                  <a:lnTo>
                    <a:pt x="1473663" y="786119"/>
                  </a:lnTo>
                  <a:lnTo>
                    <a:pt x="1475232" y="737615"/>
                  </a:lnTo>
                  <a:lnTo>
                    <a:pt x="1473663" y="689112"/>
                  </a:lnTo>
                  <a:lnTo>
                    <a:pt x="1469021" y="641448"/>
                  </a:lnTo>
                  <a:lnTo>
                    <a:pt x="1461404" y="594719"/>
                  </a:lnTo>
                  <a:lnTo>
                    <a:pt x="1450908" y="549022"/>
                  </a:lnTo>
                  <a:lnTo>
                    <a:pt x="1437631" y="504456"/>
                  </a:lnTo>
                  <a:lnTo>
                    <a:pt x="1421670" y="461116"/>
                  </a:lnTo>
                  <a:lnTo>
                    <a:pt x="1403122" y="419101"/>
                  </a:lnTo>
                  <a:lnTo>
                    <a:pt x="1382084" y="378507"/>
                  </a:lnTo>
                  <a:lnTo>
                    <a:pt x="1358653" y="339431"/>
                  </a:lnTo>
                  <a:lnTo>
                    <a:pt x="1332926" y="301971"/>
                  </a:lnTo>
                  <a:lnTo>
                    <a:pt x="1305002" y="266224"/>
                  </a:lnTo>
                  <a:lnTo>
                    <a:pt x="1274975" y="232286"/>
                  </a:lnTo>
                  <a:lnTo>
                    <a:pt x="1242945" y="200256"/>
                  </a:lnTo>
                  <a:lnTo>
                    <a:pt x="1209007" y="170229"/>
                  </a:lnTo>
                  <a:lnTo>
                    <a:pt x="1173260" y="142305"/>
                  </a:lnTo>
                  <a:lnTo>
                    <a:pt x="1135800" y="116578"/>
                  </a:lnTo>
                  <a:lnTo>
                    <a:pt x="1096724" y="93147"/>
                  </a:lnTo>
                  <a:lnTo>
                    <a:pt x="1056130" y="72109"/>
                  </a:lnTo>
                  <a:lnTo>
                    <a:pt x="1014115" y="53561"/>
                  </a:lnTo>
                  <a:lnTo>
                    <a:pt x="970775" y="37600"/>
                  </a:lnTo>
                  <a:lnTo>
                    <a:pt x="926209" y="24323"/>
                  </a:lnTo>
                  <a:lnTo>
                    <a:pt x="880512" y="13827"/>
                  </a:lnTo>
                  <a:lnTo>
                    <a:pt x="833783" y="6210"/>
                  </a:lnTo>
                  <a:lnTo>
                    <a:pt x="786119" y="1568"/>
                  </a:lnTo>
                  <a:lnTo>
                    <a:pt x="737616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45286" y="1596390"/>
              <a:ext cx="1475740" cy="1475740"/>
            </a:xfrm>
            <a:custGeom>
              <a:avLst/>
              <a:gdLst/>
              <a:ahLst/>
              <a:cxnLst/>
              <a:rect l="l" t="t" r="r" b="b"/>
              <a:pathLst>
                <a:path w="1475739" h="1475739">
                  <a:moveTo>
                    <a:pt x="0" y="737615"/>
                  </a:moveTo>
                  <a:lnTo>
                    <a:pt x="1568" y="689112"/>
                  </a:lnTo>
                  <a:lnTo>
                    <a:pt x="6210" y="641448"/>
                  </a:lnTo>
                  <a:lnTo>
                    <a:pt x="13827" y="594719"/>
                  </a:lnTo>
                  <a:lnTo>
                    <a:pt x="24323" y="549022"/>
                  </a:lnTo>
                  <a:lnTo>
                    <a:pt x="37600" y="504456"/>
                  </a:lnTo>
                  <a:lnTo>
                    <a:pt x="53561" y="461116"/>
                  </a:lnTo>
                  <a:lnTo>
                    <a:pt x="72109" y="419101"/>
                  </a:lnTo>
                  <a:lnTo>
                    <a:pt x="93147" y="378507"/>
                  </a:lnTo>
                  <a:lnTo>
                    <a:pt x="116578" y="339431"/>
                  </a:lnTo>
                  <a:lnTo>
                    <a:pt x="142305" y="301971"/>
                  </a:lnTo>
                  <a:lnTo>
                    <a:pt x="170229" y="266224"/>
                  </a:lnTo>
                  <a:lnTo>
                    <a:pt x="200256" y="232286"/>
                  </a:lnTo>
                  <a:lnTo>
                    <a:pt x="232286" y="200256"/>
                  </a:lnTo>
                  <a:lnTo>
                    <a:pt x="266224" y="170229"/>
                  </a:lnTo>
                  <a:lnTo>
                    <a:pt x="301971" y="142305"/>
                  </a:lnTo>
                  <a:lnTo>
                    <a:pt x="339431" y="116578"/>
                  </a:lnTo>
                  <a:lnTo>
                    <a:pt x="378507" y="93147"/>
                  </a:lnTo>
                  <a:lnTo>
                    <a:pt x="419101" y="72109"/>
                  </a:lnTo>
                  <a:lnTo>
                    <a:pt x="461116" y="53561"/>
                  </a:lnTo>
                  <a:lnTo>
                    <a:pt x="504456" y="37600"/>
                  </a:lnTo>
                  <a:lnTo>
                    <a:pt x="549022" y="24323"/>
                  </a:lnTo>
                  <a:lnTo>
                    <a:pt x="594719" y="13827"/>
                  </a:lnTo>
                  <a:lnTo>
                    <a:pt x="641448" y="6210"/>
                  </a:lnTo>
                  <a:lnTo>
                    <a:pt x="689112" y="1568"/>
                  </a:lnTo>
                  <a:lnTo>
                    <a:pt x="737616" y="0"/>
                  </a:lnTo>
                  <a:lnTo>
                    <a:pt x="786119" y="1568"/>
                  </a:lnTo>
                  <a:lnTo>
                    <a:pt x="833783" y="6210"/>
                  </a:lnTo>
                  <a:lnTo>
                    <a:pt x="880512" y="13827"/>
                  </a:lnTo>
                  <a:lnTo>
                    <a:pt x="926209" y="24323"/>
                  </a:lnTo>
                  <a:lnTo>
                    <a:pt x="970775" y="37600"/>
                  </a:lnTo>
                  <a:lnTo>
                    <a:pt x="1014115" y="53561"/>
                  </a:lnTo>
                  <a:lnTo>
                    <a:pt x="1056130" y="72109"/>
                  </a:lnTo>
                  <a:lnTo>
                    <a:pt x="1096724" y="93147"/>
                  </a:lnTo>
                  <a:lnTo>
                    <a:pt x="1135800" y="116578"/>
                  </a:lnTo>
                  <a:lnTo>
                    <a:pt x="1173260" y="142305"/>
                  </a:lnTo>
                  <a:lnTo>
                    <a:pt x="1209007" y="170229"/>
                  </a:lnTo>
                  <a:lnTo>
                    <a:pt x="1242945" y="200256"/>
                  </a:lnTo>
                  <a:lnTo>
                    <a:pt x="1274975" y="232286"/>
                  </a:lnTo>
                  <a:lnTo>
                    <a:pt x="1305002" y="266224"/>
                  </a:lnTo>
                  <a:lnTo>
                    <a:pt x="1332926" y="301971"/>
                  </a:lnTo>
                  <a:lnTo>
                    <a:pt x="1358653" y="339431"/>
                  </a:lnTo>
                  <a:lnTo>
                    <a:pt x="1382084" y="378507"/>
                  </a:lnTo>
                  <a:lnTo>
                    <a:pt x="1403122" y="419101"/>
                  </a:lnTo>
                  <a:lnTo>
                    <a:pt x="1421670" y="461116"/>
                  </a:lnTo>
                  <a:lnTo>
                    <a:pt x="1437631" y="504456"/>
                  </a:lnTo>
                  <a:lnTo>
                    <a:pt x="1450908" y="549022"/>
                  </a:lnTo>
                  <a:lnTo>
                    <a:pt x="1461404" y="594719"/>
                  </a:lnTo>
                  <a:lnTo>
                    <a:pt x="1469021" y="641448"/>
                  </a:lnTo>
                  <a:lnTo>
                    <a:pt x="1473663" y="689112"/>
                  </a:lnTo>
                  <a:lnTo>
                    <a:pt x="1475232" y="737615"/>
                  </a:lnTo>
                  <a:lnTo>
                    <a:pt x="1473663" y="786119"/>
                  </a:lnTo>
                  <a:lnTo>
                    <a:pt x="1469021" y="833783"/>
                  </a:lnTo>
                  <a:lnTo>
                    <a:pt x="1461404" y="880512"/>
                  </a:lnTo>
                  <a:lnTo>
                    <a:pt x="1450908" y="926209"/>
                  </a:lnTo>
                  <a:lnTo>
                    <a:pt x="1437631" y="970775"/>
                  </a:lnTo>
                  <a:lnTo>
                    <a:pt x="1421670" y="1014115"/>
                  </a:lnTo>
                  <a:lnTo>
                    <a:pt x="1403122" y="1056130"/>
                  </a:lnTo>
                  <a:lnTo>
                    <a:pt x="1382084" y="1096724"/>
                  </a:lnTo>
                  <a:lnTo>
                    <a:pt x="1358653" y="1135800"/>
                  </a:lnTo>
                  <a:lnTo>
                    <a:pt x="1332926" y="1173260"/>
                  </a:lnTo>
                  <a:lnTo>
                    <a:pt x="1305002" y="1209007"/>
                  </a:lnTo>
                  <a:lnTo>
                    <a:pt x="1274975" y="1242945"/>
                  </a:lnTo>
                  <a:lnTo>
                    <a:pt x="1242945" y="1274975"/>
                  </a:lnTo>
                  <a:lnTo>
                    <a:pt x="1209007" y="1305002"/>
                  </a:lnTo>
                  <a:lnTo>
                    <a:pt x="1173260" y="1332926"/>
                  </a:lnTo>
                  <a:lnTo>
                    <a:pt x="1135800" y="1358653"/>
                  </a:lnTo>
                  <a:lnTo>
                    <a:pt x="1096724" y="1382084"/>
                  </a:lnTo>
                  <a:lnTo>
                    <a:pt x="1056130" y="1403122"/>
                  </a:lnTo>
                  <a:lnTo>
                    <a:pt x="1014115" y="1421670"/>
                  </a:lnTo>
                  <a:lnTo>
                    <a:pt x="970775" y="1437631"/>
                  </a:lnTo>
                  <a:lnTo>
                    <a:pt x="926209" y="1450908"/>
                  </a:lnTo>
                  <a:lnTo>
                    <a:pt x="880512" y="1461404"/>
                  </a:lnTo>
                  <a:lnTo>
                    <a:pt x="833783" y="1469021"/>
                  </a:lnTo>
                  <a:lnTo>
                    <a:pt x="786119" y="1473663"/>
                  </a:lnTo>
                  <a:lnTo>
                    <a:pt x="737616" y="1475231"/>
                  </a:lnTo>
                  <a:lnTo>
                    <a:pt x="689112" y="1473663"/>
                  </a:lnTo>
                  <a:lnTo>
                    <a:pt x="641448" y="1469021"/>
                  </a:lnTo>
                  <a:lnTo>
                    <a:pt x="594719" y="1461404"/>
                  </a:lnTo>
                  <a:lnTo>
                    <a:pt x="549022" y="1450908"/>
                  </a:lnTo>
                  <a:lnTo>
                    <a:pt x="504456" y="1437631"/>
                  </a:lnTo>
                  <a:lnTo>
                    <a:pt x="461116" y="1421670"/>
                  </a:lnTo>
                  <a:lnTo>
                    <a:pt x="419101" y="1403122"/>
                  </a:lnTo>
                  <a:lnTo>
                    <a:pt x="378507" y="1382084"/>
                  </a:lnTo>
                  <a:lnTo>
                    <a:pt x="339431" y="1358653"/>
                  </a:lnTo>
                  <a:lnTo>
                    <a:pt x="301971" y="1332926"/>
                  </a:lnTo>
                  <a:lnTo>
                    <a:pt x="266224" y="1305002"/>
                  </a:lnTo>
                  <a:lnTo>
                    <a:pt x="232286" y="1274975"/>
                  </a:lnTo>
                  <a:lnTo>
                    <a:pt x="200256" y="1242945"/>
                  </a:lnTo>
                  <a:lnTo>
                    <a:pt x="170229" y="1209007"/>
                  </a:lnTo>
                  <a:lnTo>
                    <a:pt x="142305" y="1173260"/>
                  </a:lnTo>
                  <a:lnTo>
                    <a:pt x="116578" y="1135800"/>
                  </a:lnTo>
                  <a:lnTo>
                    <a:pt x="93147" y="1096724"/>
                  </a:lnTo>
                  <a:lnTo>
                    <a:pt x="72109" y="1056130"/>
                  </a:lnTo>
                  <a:lnTo>
                    <a:pt x="53561" y="1014115"/>
                  </a:lnTo>
                  <a:lnTo>
                    <a:pt x="37600" y="970775"/>
                  </a:lnTo>
                  <a:lnTo>
                    <a:pt x="24323" y="926209"/>
                  </a:lnTo>
                  <a:lnTo>
                    <a:pt x="13827" y="880512"/>
                  </a:lnTo>
                  <a:lnTo>
                    <a:pt x="6210" y="833783"/>
                  </a:lnTo>
                  <a:lnTo>
                    <a:pt x="1568" y="786119"/>
                  </a:lnTo>
                  <a:lnTo>
                    <a:pt x="0" y="73761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17980" y="1954733"/>
            <a:ext cx="5283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new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5597" y="2263267"/>
            <a:ext cx="10534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002972" y="2173160"/>
            <a:ext cx="2239010" cy="1503045"/>
            <a:chOff x="6002972" y="2173160"/>
            <a:chExt cx="2239010" cy="1503045"/>
          </a:xfrm>
        </p:grpSpPr>
        <p:sp>
          <p:nvSpPr>
            <p:cNvPr id="15" name="object 15"/>
            <p:cNvSpPr/>
            <p:nvPr/>
          </p:nvSpPr>
          <p:spPr>
            <a:xfrm>
              <a:off x="6015989" y="2186178"/>
              <a:ext cx="2212975" cy="1477010"/>
            </a:xfrm>
            <a:custGeom>
              <a:avLst/>
              <a:gdLst/>
              <a:ahLst/>
              <a:cxnLst/>
              <a:rect l="l" t="t" r="r" b="b"/>
              <a:pathLst>
                <a:path w="2212975" h="1477010">
                  <a:moveTo>
                    <a:pt x="2212848" y="0"/>
                  </a:moveTo>
                  <a:lnTo>
                    <a:pt x="0" y="0"/>
                  </a:lnTo>
                  <a:lnTo>
                    <a:pt x="0" y="1476756"/>
                  </a:lnTo>
                  <a:lnTo>
                    <a:pt x="2212848" y="1476756"/>
                  </a:lnTo>
                  <a:lnTo>
                    <a:pt x="2212848" y="0"/>
                  </a:lnTo>
                  <a:close/>
                </a:path>
              </a:pathLst>
            </a:custGeom>
            <a:solidFill>
              <a:srgbClr val="DEE7D1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15989" y="2186178"/>
              <a:ext cx="2212975" cy="1477010"/>
            </a:xfrm>
            <a:custGeom>
              <a:avLst/>
              <a:gdLst/>
              <a:ahLst/>
              <a:cxnLst/>
              <a:rect l="l" t="t" r="r" b="b"/>
              <a:pathLst>
                <a:path w="2212975" h="1477010">
                  <a:moveTo>
                    <a:pt x="0" y="1476756"/>
                  </a:moveTo>
                  <a:lnTo>
                    <a:pt x="2212848" y="1476756"/>
                  </a:lnTo>
                  <a:lnTo>
                    <a:pt x="2212848" y="0"/>
                  </a:lnTo>
                  <a:lnTo>
                    <a:pt x="0" y="0"/>
                  </a:lnTo>
                  <a:lnTo>
                    <a:pt x="0" y="1476756"/>
                  </a:lnTo>
                  <a:close/>
                </a:path>
              </a:pathLst>
            </a:custGeom>
            <a:ln w="25908">
              <a:solidFill>
                <a:srgbClr val="DEE7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357365" y="2320543"/>
            <a:ext cx="1579880" cy="1162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ct val="91600"/>
              </a:lnSpc>
              <a:spcBef>
                <a:spcPts val="254"/>
              </a:spcBef>
            </a:pPr>
            <a:r>
              <a:rPr sz="1600" spc="-5" dirty="0">
                <a:latin typeface="Calibri"/>
                <a:cs typeface="Calibri"/>
              </a:rPr>
              <a:t>Hides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methods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 variables of </a:t>
            </a:r>
            <a:r>
              <a:rPr sz="1600" spc="-1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 base class that </a:t>
            </a:r>
            <a:r>
              <a:rPr sz="1600" spc="-15" dirty="0">
                <a:latin typeface="Calibri"/>
                <a:cs typeface="Calibri"/>
              </a:rPr>
              <a:t>are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inherited </a:t>
            </a:r>
            <a:r>
              <a:rPr sz="1600" spc="-5" dirty="0">
                <a:latin typeface="Calibri"/>
                <a:cs typeface="Calibri"/>
              </a:rPr>
              <a:t>in the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derived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821935" y="1583436"/>
            <a:ext cx="1501140" cy="1501140"/>
            <a:chOff x="4821935" y="1583436"/>
            <a:chExt cx="1501140" cy="1501140"/>
          </a:xfrm>
        </p:grpSpPr>
        <p:sp>
          <p:nvSpPr>
            <p:cNvPr id="19" name="object 19"/>
            <p:cNvSpPr/>
            <p:nvPr/>
          </p:nvSpPr>
          <p:spPr>
            <a:xfrm>
              <a:off x="4834889" y="1596390"/>
              <a:ext cx="1475740" cy="1475740"/>
            </a:xfrm>
            <a:custGeom>
              <a:avLst/>
              <a:gdLst/>
              <a:ahLst/>
              <a:cxnLst/>
              <a:rect l="l" t="t" r="r" b="b"/>
              <a:pathLst>
                <a:path w="1475739" h="1475739">
                  <a:moveTo>
                    <a:pt x="737616" y="0"/>
                  </a:moveTo>
                  <a:lnTo>
                    <a:pt x="689112" y="1568"/>
                  </a:lnTo>
                  <a:lnTo>
                    <a:pt x="641448" y="6210"/>
                  </a:lnTo>
                  <a:lnTo>
                    <a:pt x="594719" y="13827"/>
                  </a:lnTo>
                  <a:lnTo>
                    <a:pt x="549022" y="24323"/>
                  </a:lnTo>
                  <a:lnTo>
                    <a:pt x="504456" y="37600"/>
                  </a:lnTo>
                  <a:lnTo>
                    <a:pt x="461116" y="53561"/>
                  </a:lnTo>
                  <a:lnTo>
                    <a:pt x="419101" y="72109"/>
                  </a:lnTo>
                  <a:lnTo>
                    <a:pt x="378507" y="93147"/>
                  </a:lnTo>
                  <a:lnTo>
                    <a:pt x="339431" y="116578"/>
                  </a:lnTo>
                  <a:lnTo>
                    <a:pt x="301971" y="142305"/>
                  </a:lnTo>
                  <a:lnTo>
                    <a:pt x="266224" y="170229"/>
                  </a:lnTo>
                  <a:lnTo>
                    <a:pt x="232286" y="200256"/>
                  </a:lnTo>
                  <a:lnTo>
                    <a:pt x="200256" y="232286"/>
                  </a:lnTo>
                  <a:lnTo>
                    <a:pt x="170229" y="266224"/>
                  </a:lnTo>
                  <a:lnTo>
                    <a:pt x="142305" y="301971"/>
                  </a:lnTo>
                  <a:lnTo>
                    <a:pt x="116578" y="339431"/>
                  </a:lnTo>
                  <a:lnTo>
                    <a:pt x="93147" y="378507"/>
                  </a:lnTo>
                  <a:lnTo>
                    <a:pt x="72109" y="419101"/>
                  </a:lnTo>
                  <a:lnTo>
                    <a:pt x="53561" y="461116"/>
                  </a:lnTo>
                  <a:lnTo>
                    <a:pt x="37600" y="504456"/>
                  </a:lnTo>
                  <a:lnTo>
                    <a:pt x="24323" y="549022"/>
                  </a:lnTo>
                  <a:lnTo>
                    <a:pt x="13827" y="594719"/>
                  </a:lnTo>
                  <a:lnTo>
                    <a:pt x="6210" y="641448"/>
                  </a:lnTo>
                  <a:lnTo>
                    <a:pt x="1568" y="689112"/>
                  </a:lnTo>
                  <a:lnTo>
                    <a:pt x="0" y="737615"/>
                  </a:lnTo>
                  <a:lnTo>
                    <a:pt x="1568" y="786119"/>
                  </a:lnTo>
                  <a:lnTo>
                    <a:pt x="6210" y="833783"/>
                  </a:lnTo>
                  <a:lnTo>
                    <a:pt x="13827" y="880512"/>
                  </a:lnTo>
                  <a:lnTo>
                    <a:pt x="24323" y="926209"/>
                  </a:lnTo>
                  <a:lnTo>
                    <a:pt x="37600" y="970775"/>
                  </a:lnTo>
                  <a:lnTo>
                    <a:pt x="53561" y="1014115"/>
                  </a:lnTo>
                  <a:lnTo>
                    <a:pt x="72109" y="1056130"/>
                  </a:lnTo>
                  <a:lnTo>
                    <a:pt x="93147" y="1096724"/>
                  </a:lnTo>
                  <a:lnTo>
                    <a:pt x="116578" y="1135800"/>
                  </a:lnTo>
                  <a:lnTo>
                    <a:pt x="142305" y="1173260"/>
                  </a:lnTo>
                  <a:lnTo>
                    <a:pt x="170229" y="1209007"/>
                  </a:lnTo>
                  <a:lnTo>
                    <a:pt x="200256" y="1242945"/>
                  </a:lnTo>
                  <a:lnTo>
                    <a:pt x="232286" y="1274975"/>
                  </a:lnTo>
                  <a:lnTo>
                    <a:pt x="266224" y="1305002"/>
                  </a:lnTo>
                  <a:lnTo>
                    <a:pt x="301971" y="1332926"/>
                  </a:lnTo>
                  <a:lnTo>
                    <a:pt x="339431" y="1358653"/>
                  </a:lnTo>
                  <a:lnTo>
                    <a:pt x="378507" y="1382084"/>
                  </a:lnTo>
                  <a:lnTo>
                    <a:pt x="419101" y="1403122"/>
                  </a:lnTo>
                  <a:lnTo>
                    <a:pt x="461116" y="1421670"/>
                  </a:lnTo>
                  <a:lnTo>
                    <a:pt x="504456" y="1437631"/>
                  </a:lnTo>
                  <a:lnTo>
                    <a:pt x="549022" y="1450908"/>
                  </a:lnTo>
                  <a:lnTo>
                    <a:pt x="594719" y="1461404"/>
                  </a:lnTo>
                  <a:lnTo>
                    <a:pt x="641448" y="1469021"/>
                  </a:lnTo>
                  <a:lnTo>
                    <a:pt x="689112" y="1473663"/>
                  </a:lnTo>
                  <a:lnTo>
                    <a:pt x="737616" y="1475231"/>
                  </a:lnTo>
                  <a:lnTo>
                    <a:pt x="786119" y="1473663"/>
                  </a:lnTo>
                  <a:lnTo>
                    <a:pt x="833783" y="1469021"/>
                  </a:lnTo>
                  <a:lnTo>
                    <a:pt x="880512" y="1461404"/>
                  </a:lnTo>
                  <a:lnTo>
                    <a:pt x="926209" y="1450908"/>
                  </a:lnTo>
                  <a:lnTo>
                    <a:pt x="970775" y="1437631"/>
                  </a:lnTo>
                  <a:lnTo>
                    <a:pt x="1014115" y="1421670"/>
                  </a:lnTo>
                  <a:lnTo>
                    <a:pt x="1056130" y="1403122"/>
                  </a:lnTo>
                  <a:lnTo>
                    <a:pt x="1096724" y="1382084"/>
                  </a:lnTo>
                  <a:lnTo>
                    <a:pt x="1135800" y="1358653"/>
                  </a:lnTo>
                  <a:lnTo>
                    <a:pt x="1173260" y="1332926"/>
                  </a:lnTo>
                  <a:lnTo>
                    <a:pt x="1209007" y="1305002"/>
                  </a:lnTo>
                  <a:lnTo>
                    <a:pt x="1242945" y="1274975"/>
                  </a:lnTo>
                  <a:lnTo>
                    <a:pt x="1274975" y="1242945"/>
                  </a:lnTo>
                  <a:lnTo>
                    <a:pt x="1305002" y="1209007"/>
                  </a:lnTo>
                  <a:lnTo>
                    <a:pt x="1332926" y="1173260"/>
                  </a:lnTo>
                  <a:lnTo>
                    <a:pt x="1358653" y="1135800"/>
                  </a:lnTo>
                  <a:lnTo>
                    <a:pt x="1382084" y="1096724"/>
                  </a:lnTo>
                  <a:lnTo>
                    <a:pt x="1403122" y="1056130"/>
                  </a:lnTo>
                  <a:lnTo>
                    <a:pt x="1421670" y="1014115"/>
                  </a:lnTo>
                  <a:lnTo>
                    <a:pt x="1437631" y="970775"/>
                  </a:lnTo>
                  <a:lnTo>
                    <a:pt x="1450908" y="926209"/>
                  </a:lnTo>
                  <a:lnTo>
                    <a:pt x="1461404" y="880512"/>
                  </a:lnTo>
                  <a:lnTo>
                    <a:pt x="1469021" y="833783"/>
                  </a:lnTo>
                  <a:lnTo>
                    <a:pt x="1473663" y="786119"/>
                  </a:lnTo>
                  <a:lnTo>
                    <a:pt x="1475232" y="737615"/>
                  </a:lnTo>
                  <a:lnTo>
                    <a:pt x="1473663" y="689112"/>
                  </a:lnTo>
                  <a:lnTo>
                    <a:pt x="1469021" y="641448"/>
                  </a:lnTo>
                  <a:lnTo>
                    <a:pt x="1461404" y="594719"/>
                  </a:lnTo>
                  <a:lnTo>
                    <a:pt x="1450908" y="549022"/>
                  </a:lnTo>
                  <a:lnTo>
                    <a:pt x="1437631" y="504456"/>
                  </a:lnTo>
                  <a:lnTo>
                    <a:pt x="1421670" y="461116"/>
                  </a:lnTo>
                  <a:lnTo>
                    <a:pt x="1403122" y="419101"/>
                  </a:lnTo>
                  <a:lnTo>
                    <a:pt x="1382084" y="378507"/>
                  </a:lnTo>
                  <a:lnTo>
                    <a:pt x="1358653" y="339431"/>
                  </a:lnTo>
                  <a:lnTo>
                    <a:pt x="1332926" y="301971"/>
                  </a:lnTo>
                  <a:lnTo>
                    <a:pt x="1305002" y="266224"/>
                  </a:lnTo>
                  <a:lnTo>
                    <a:pt x="1274975" y="232286"/>
                  </a:lnTo>
                  <a:lnTo>
                    <a:pt x="1242945" y="200256"/>
                  </a:lnTo>
                  <a:lnTo>
                    <a:pt x="1209007" y="170229"/>
                  </a:lnTo>
                  <a:lnTo>
                    <a:pt x="1173260" y="142305"/>
                  </a:lnTo>
                  <a:lnTo>
                    <a:pt x="1135800" y="116578"/>
                  </a:lnTo>
                  <a:lnTo>
                    <a:pt x="1096724" y="93147"/>
                  </a:lnTo>
                  <a:lnTo>
                    <a:pt x="1056130" y="72109"/>
                  </a:lnTo>
                  <a:lnTo>
                    <a:pt x="1014115" y="53561"/>
                  </a:lnTo>
                  <a:lnTo>
                    <a:pt x="970775" y="37600"/>
                  </a:lnTo>
                  <a:lnTo>
                    <a:pt x="926209" y="24323"/>
                  </a:lnTo>
                  <a:lnTo>
                    <a:pt x="880512" y="13827"/>
                  </a:lnTo>
                  <a:lnTo>
                    <a:pt x="833783" y="6210"/>
                  </a:lnTo>
                  <a:lnTo>
                    <a:pt x="786119" y="1568"/>
                  </a:lnTo>
                  <a:lnTo>
                    <a:pt x="737616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34889" y="1596390"/>
              <a:ext cx="1475740" cy="1475740"/>
            </a:xfrm>
            <a:custGeom>
              <a:avLst/>
              <a:gdLst/>
              <a:ahLst/>
              <a:cxnLst/>
              <a:rect l="l" t="t" r="r" b="b"/>
              <a:pathLst>
                <a:path w="1475739" h="1475739">
                  <a:moveTo>
                    <a:pt x="0" y="737615"/>
                  </a:moveTo>
                  <a:lnTo>
                    <a:pt x="1568" y="689112"/>
                  </a:lnTo>
                  <a:lnTo>
                    <a:pt x="6210" y="641448"/>
                  </a:lnTo>
                  <a:lnTo>
                    <a:pt x="13827" y="594719"/>
                  </a:lnTo>
                  <a:lnTo>
                    <a:pt x="24323" y="549022"/>
                  </a:lnTo>
                  <a:lnTo>
                    <a:pt x="37600" y="504456"/>
                  </a:lnTo>
                  <a:lnTo>
                    <a:pt x="53561" y="461116"/>
                  </a:lnTo>
                  <a:lnTo>
                    <a:pt x="72109" y="419101"/>
                  </a:lnTo>
                  <a:lnTo>
                    <a:pt x="93147" y="378507"/>
                  </a:lnTo>
                  <a:lnTo>
                    <a:pt x="116578" y="339431"/>
                  </a:lnTo>
                  <a:lnTo>
                    <a:pt x="142305" y="301971"/>
                  </a:lnTo>
                  <a:lnTo>
                    <a:pt x="170229" y="266224"/>
                  </a:lnTo>
                  <a:lnTo>
                    <a:pt x="200256" y="232286"/>
                  </a:lnTo>
                  <a:lnTo>
                    <a:pt x="232286" y="200256"/>
                  </a:lnTo>
                  <a:lnTo>
                    <a:pt x="266224" y="170229"/>
                  </a:lnTo>
                  <a:lnTo>
                    <a:pt x="301971" y="142305"/>
                  </a:lnTo>
                  <a:lnTo>
                    <a:pt x="339431" y="116578"/>
                  </a:lnTo>
                  <a:lnTo>
                    <a:pt x="378507" y="93147"/>
                  </a:lnTo>
                  <a:lnTo>
                    <a:pt x="419101" y="72109"/>
                  </a:lnTo>
                  <a:lnTo>
                    <a:pt x="461116" y="53561"/>
                  </a:lnTo>
                  <a:lnTo>
                    <a:pt x="504456" y="37600"/>
                  </a:lnTo>
                  <a:lnTo>
                    <a:pt x="549022" y="24323"/>
                  </a:lnTo>
                  <a:lnTo>
                    <a:pt x="594719" y="13827"/>
                  </a:lnTo>
                  <a:lnTo>
                    <a:pt x="641448" y="6210"/>
                  </a:lnTo>
                  <a:lnTo>
                    <a:pt x="689112" y="1568"/>
                  </a:lnTo>
                  <a:lnTo>
                    <a:pt x="737616" y="0"/>
                  </a:lnTo>
                  <a:lnTo>
                    <a:pt x="786119" y="1568"/>
                  </a:lnTo>
                  <a:lnTo>
                    <a:pt x="833783" y="6210"/>
                  </a:lnTo>
                  <a:lnTo>
                    <a:pt x="880512" y="13827"/>
                  </a:lnTo>
                  <a:lnTo>
                    <a:pt x="926209" y="24323"/>
                  </a:lnTo>
                  <a:lnTo>
                    <a:pt x="970775" y="37600"/>
                  </a:lnTo>
                  <a:lnTo>
                    <a:pt x="1014115" y="53561"/>
                  </a:lnTo>
                  <a:lnTo>
                    <a:pt x="1056130" y="72109"/>
                  </a:lnTo>
                  <a:lnTo>
                    <a:pt x="1096724" y="93147"/>
                  </a:lnTo>
                  <a:lnTo>
                    <a:pt x="1135800" y="116578"/>
                  </a:lnTo>
                  <a:lnTo>
                    <a:pt x="1173260" y="142305"/>
                  </a:lnTo>
                  <a:lnTo>
                    <a:pt x="1209007" y="170229"/>
                  </a:lnTo>
                  <a:lnTo>
                    <a:pt x="1242945" y="200256"/>
                  </a:lnTo>
                  <a:lnTo>
                    <a:pt x="1274975" y="232286"/>
                  </a:lnTo>
                  <a:lnTo>
                    <a:pt x="1305002" y="266224"/>
                  </a:lnTo>
                  <a:lnTo>
                    <a:pt x="1332926" y="301971"/>
                  </a:lnTo>
                  <a:lnTo>
                    <a:pt x="1358653" y="339431"/>
                  </a:lnTo>
                  <a:lnTo>
                    <a:pt x="1382084" y="378507"/>
                  </a:lnTo>
                  <a:lnTo>
                    <a:pt x="1403122" y="419101"/>
                  </a:lnTo>
                  <a:lnTo>
                    <a:pt x="1421670" y="461116"/>
                  </a:lnTo>
                  <a:lnTo>
                    <a:pt x="1437631" y="504456"/>
                  </a:lnTo>
                  <a:lnTo>
                    <a:pt x="1450908" y="549022"/>
                  </a:lnTo>
                  <a:lnTo>
                    <a:pt x="1461404" y="594719"/>
                  </a:lnTo>
                  <a:lnTo>
                    <a:pt x="1469021" y="641448"/>
                  </a:lnTo>
                  <a:lnTo>
                    <a:pt x="1473663" y="689112"/>
                  </a:lnTo>
                  <a:lnTo>
                    <a:pt x="1475232" y="737615"/>
                  </a:lnTo>
                  <a:lnTo>
                    <a:pt x="1473663" y="786119"/>
                  </a:lnTo>
                  <a:lnTo>
                    <a:pt x="1469021" y="833783"/>
                  </a:lnTo>
                  <a:lnTo>
                    <a:pt x="1461404" y="880512"/>
                  </a:lnTo>
                  <a:lnTo>
                    <a:pt x="1450908" y="926209"/>
                  </a:lnTo>
                  <a:lnTo>
                    <a:pt x="1437631" y="970775"/>
                  </a:lnTo>
                  <a:lnTo>
                    <a:pt x="1421670" y="1014115"/>
                  </a:lnTo>
                  <a:lnTo>
                    <a:pt x="1403122" y="1056130"/>
                  </a:lnTo>
                  <a:lnTo>
                    <a:pt x="1382084" y="1096724"/>
                  </a:lnTo>
                  <a:lnTo>
                    <a:pt x="1358653" y="1135800"/>
                  </a:lnTo>
                  <a:lnTo>
                    <a:pt x="1332926" y="1173260"/>
                  </a:lnTo>
                  <a:lnTo>
                    <a:pt x="1305002" y="1209007"/>
                  </a:lnTo>
                  <a:lnTo>
                    <a:pt x="1274975" y="1242945"/>
                  </a:lnTo>
                  <a:lnTo>
                    <a:pt x="1242945" y="1274975"/>
                  </a:lnTo>
                  <a:lnTo>
                    <a:pt x="1209007" y="1305002"/>
                  </a:lnTo>
                  <a:lnTo>
                    <a:pt x="1173260" y="1332926"/>
                  </a:lnTo>
                  <a:lnTo>
                    <a:pt x="1135800" y="1358653"/>
                  </a:lnTo>
                  <a:lnTo>
                    <a:pt x="1096724" y="1382084"/>
                  </a:lnTo>
                  <a:lnTo>
                    <a:pt x="1056130" y="1403122"/>
                  </a:lnTo>
                  <a:lnTo>
                    <a:pt x="1014115" y="1421670"/>
                  </a:lnTo>
                  <a:lnTo>
                    <a:pt x="970775" y="1437631"/>
                  </a:lnTo>
                  <a:lnTo>
                    <a:pt x="926209" y="1450908"/>
                  </a:lnTo>
                  <a:lnTo>
                    <a:pt x="880512" y="1461404"/>
                  </a:lnTo>
                  <a:lnTo>
                    <a:pt x="833783" y="1469021"/>
                  </a:lnTo>
                  <a:lnTo>
                    <a:pt x="786119" y="1473663"/>
                  </a:lnTo>
                  <a:lnTo>
                    <a:pt x="737616" y="1475231"/>
                  </a:lnTo>
                  <a:lnTo>
                    <a:pt x="689112" y="1473663"/>
                  </a:lnTo>
                  <a:lnTo>
                    <a:pt x="641448" y="1469021"/>
                  </a:lnTo>
                  <a:lnTo>
                    <a:pt x="594719" y="1461404"/>
                  </a:lnTo>
                  <a:lnTo>
                    <a:pt x="549022" y="1450908"/>
                  </a:lnTo>
                  <a:lnTo>
                    <a:pt x="504456" y="1437631"/>
                  </a:lnTo>
                  <a:lnTo>
                    <a:pt x="461116" y="1421670"/>
                  </a:lnTo>
                  <a:lnTo>
                    <a:pt x="419101" y="1403122"/>
                  </a:lnTo>
                  <a:lnTo>
                    <a:pt x="378507" y="1382084"/>
                  </a:lnTo>
                  <a:lnTo>
                    <a:pt x="339431" y="1358653"/>
                  </a:lnTo>
                  <a:lnTo>
                    <a:pt x="301971" y="1332926"/>
                  </a:lnTo>
                  <a:lnTo>
                    <a:pt x="266224" y="1305002"/>
                  </a:lnTo>
                  <a:lnTo>
                    <a:pt x="232286" y="1274975"/>
                  </a:lnTo>
                  <a:lnTo>
                    <a:pt x="200256" y="1242945"/>
                  </a:lnTo>
                  <a:lnTo>
                    <a:pt x="170229" y="1209007"/>
                  </a:lnTo>
                  <a:lnTo>
                    <a:pt x="142305" y="1173260"/>
                  </a:lnTo>
                  <a:lnTo>
                    <a:pt x="116578" y="1135800"/>
                  </a:lnTo>
                  <a:lnTo>
                    <a:pt x="93147" y="1096724"/>
                  </a:lnTo>
                  <a:lnTo>
                    <a:pt x="72109" y="1056130"/>
                  </a:lnTo>
                  <a:lnTo>
                    <a:pt x="53561" y="1014115"/>
                  </a:lnTo>
                  <a:lnTo>
                    <a:pt x="37600" y="970775"/>
                  </a:lnTo>
                  <a:lnTo>
                    <a:pt x="24323" y="926209"/>
                  </a:lnTo>
                  <a:lnTo>
                    <a:pt x="13827" y="880512"/>
                  </a:lnTo>
                  <a:lnTo>
                    <a:pt x="6210" y="833783"/>
                  </a:lnTo>
                  <a:lnTo>
                    <a:pt x="1568" y="786119"/>
                  </a:lnTo>
                  <a:lnTo>
                    <a:pt x="0" y="73761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68570" y="2120645"/>
            <a:ext cx="10071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Modifier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704" y="5023103"/>
            <a:ext cx="7251700" cy="393700"/>
            <a:chOff x="679704" y="5023103"/>
            <a:chExt cx="7251700" cy="393700"/>
          </a:xfrm>
        </p:grpSpPr>
        <p:sp>
          <p:nvSpPr>
            <p:cNvPr id="3" name="object 3"/>
            <p:cNvSpPr/>
            <p:nvPr/>
          </p:nvSpPr>
          <p:spPr>
            <a:xfrm>
              <a:off x="685800" y="5029199"/>
              <a:ext cx="7239000" cy="381000"/>
            </a:xfrm>
            <a:custGeom>
              <a:avLst/>
              <a:gdLst/>
              <a:ahLst/>
              <a:cxnLst/>
              <a:rect l="l" t="t" r="r" b="b"/>
              <a:pathLst>
                <a:path w="7239000" h="381000">
                  <a:moveTo>
                    <a:pt x="7239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239000" y="381000"/>
                  </a:lnTo>
                  <a:lnTo>
                    <a:pt x="72390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5029199"/>
              <a:ext cx="7239000" cy="381000"/>
            </a:xfrm>
            <a:custGeom>
              <a:avLst/>
              <a:gdLst/>
              <a:ahLst/>
              <a:cxnLst/>
              <a:rect l="l" t="t" r="r" b="b"/>
              <a:pathLst>
                <a:path w="7239000" h="381000">
                  <a:moveTo>
                    <a:pt x="0" y="381000"/>
                  </a:moveTo>
                  <a:lnTo>
                    <a:pt x="7239000" y="38100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85800" y="5029200"/>
            <a:ext cx="72390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675"/>
              </a:lnSpc>
            </a:pPr>
            <a:r>
              <a:rPr sz="1600" spc="-5" dirty="0">
                <a:latin typeface="Courier New"/>
                <a:cs typeface="Courier New"/>
              </a:rPr>
              <a:t>EmployeesobjEmp=newEmployees();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80834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Courier New"/>
                <a:cs typeface="Courier New"/>
              </a:rPr>
              <a:t>new</a:t>
            </a:r>
            <a:r>
              <a:rPr spc="-935" dirty="0">
                <a:latin typeface="Courier New"/>
                <a:cs typeface="Courier New"/>
              </a:rPr>
              <a:t> </a:t>
            </a:r>
            <a:r>
              <a:rPr spc="-50" dirty="0"/>
              <a:t>K</a:t>
            </a:r>
            <a:r>
              <a:rPr spc="-30" dirty="0"/>
              <a:t>e</a:t>
            </a:r>
            <a:r>
              <a:rPr spc="10" dirty="0"/>
              <a:t>y</a:t>
            </a:r>
            <a:r>
              <a:rPr spc="-30" dirty="0"/>
              <a:t>w</a:t>
            </a:r>
            <a:r>
              <a:rPr spc="-5" dirty="0"/>
              <a:t>o</a:t>
            </a:r>
            <a:r>
              <a:rPr spc="-40" dirty="0"/>
              <a:t>r</a:t>
            </a:r>
            <a:r>
              <a:rPr spc="-5" dirty="0"/>
              <a:t>d</a:t>
            </a:r>
            <a:r>
              <a:rPr spc="10" dirty="0"/>
              <a:t> </a:t>
            </a:r>
            <a:r>
              <a:rPr spc="-10" dirty="0"/>
              <a:t>2</a:t>
            </a:r>
            <a:r>
              <a:rPr spc="-5" dirty="0"/>
              <a:t>-2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7340" y="764235"/>
            <a:ext cx="61810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syntax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shows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ourier New"/>
                <a:cs typeface="Courier New"/>
              </a:rPr>
              <a:t>new</a:t>
            </a:r>
            <a:r>
              <a:rPr sz="2000" spc="-7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modifier: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851" y="2604643"/>
            <a:ext cx="743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whe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2908528"/>
            <a:ext cx="6687820" cy="16624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434"/>
              </a:spcBef>
              <a:tabLst>
                <a:tab pos="756285" algn="l"/>
              </a:tabLst>
            </a:pPr>
            <a:r>
              <a:rPr sz="7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400" spc="-5" dirty="0">
                <a:latin typeface="Courier New"/>
                <a:cs typeface="Courier New"/>
              </a:rPr>
              <a:t>&lt;accessmodifier&gt;: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alibri"/>
                <a:cs typeface="Calibri"/>
              </a:rPr>
              <a:t>Specifies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scope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class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 </a:t>
            </a:r>
            <a:r>
              <a:rPr sz="1400" spc="-10" dirty="0">
                <a:latin typeface="Calibri"/>
                <a:cs typeface="Calibri"/>
              </a:rPr>
              <a:t>method.</a:t>
            </a:r>
            <a:endParaRPr sz="1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  <a:tabLst>
                <a:tab pos="756285" algn="l"/>
              </a:tabLst>
            </a:pPr>
            <a:r>
              <a:rPr sz="7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400" spc="-5" dirty="0">
                <a:latin typeface="Courier New"/>
                <a:cs typeface="Courier New"/>
              </a:rPr>
              <a:t>&lt;returntype&gt;: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alibri"/>
                <a:cs typeface="Calibri"/>
              </a:rPr>
              <a:t>Specifies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type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 </a:t>
            </a:r>
            <a:r>
              <a:rPr sz="1400" spc="-10" dirty="0">
                <a:latin typeface="Calibri"/>
                <a:cs typeface="Calibri"/>
              </a:rPr>
              <a:t>data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method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will</a:t>
            </a:r>
            <a:r>
              <a:rPr sz="1400" spc="-10" dirty="0">
                <a:latin typeface="Calibri"/>
                <a:cs typeface="Calibri"/>
              </a:rPr>
              <a:t> return.</a:t>
            </a:r>
            <a:endParaRPr sz="1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  <a:tabLst>
                <a:tab pos="756285" algn="l"/>
              </a:tabLst>
            </a:pPr>
            <a:r>
              <a:rPr sz="7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400" spc="-5" dirty="0">
                <a:latin typeface="Courier New"/>
                <a:cs typeface="Courier New"/>
              </a:rPr>
              <a:t>&lt;ClassName&gt;: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alibri"/>
                <a:cs typeface="Calibri"/>
              </a:rPr>
              <a:t>Is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name</a:t>
            </a:r>
            <a:r>
              <a:rPr sz="1400" dirty="0">
                <a:latin typeface="Calibri"/>
                <a:cs typeface="Calibri"/>
              </a:rPr>
              <a:t> of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base class.</a:t>
            </a:r>
            <a:endParaRPr sz="1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  <a:tabLst>
                <a:tab pos="756285" algn="l"/>
              </a:tabLst>
            </a:pPr>
            <a:r>
              <a:rPr sz="7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400" spc="-5" dirty="0">
                <a:latin typeface="Courier New"/>
                <a:cs typeface="Courier New"/>
              </a:rPr>
              <a:t>&lt;ClassName1&gt;: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alibri"/>
                <a:cs typeface="Calibri"/>
              </a:rPr>
              <a:t>Is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name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derived </a:t>
            </a:r>
            <a:r>
              <a:rPr sz="1400" dirty="0">
                <a:latin typeface="Calibri"/>
                <a:cs typeface="Calibri"/>
              </a:rPr>
              <a:t>class.</a:t>
            </a:r>
            <a:endParaRPr sz="1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  <a:tabLst>
                <a:tab pos="756285" algn="l"/>
              </a:tabLst>
            </a:pPr>
            <a:r>
              <a:rPr sz="7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400" spc="-5" dirty="0">
                <a:latin typeface="Courier New"/>
                <a:cs typeface="Courier New"/>
              </a:rPr>
              <a:t>new: </a:t>
            </a:r>
            <a:r>
              <a:rPr sz="1400" spc="-5" dirty="0">
                <a:latin typeface="Calibri"/>
                <a:cs typeface="Calibri"/>
              </a:rPr>
              <a:t>Is</a:t>
            </a:r>
            <a:r>
              <a:rPr sz="1400" dirty="0">
                <a:latin typeface="Calibri"/>
                <a:cs typeface="Calibri"/>
              </a:rPr>
              <a:t> 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keyword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hide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base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class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method.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creates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object using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new</a:t>
            </a:r>
            <a:r>
              <a:rPr sz="2000" spc="-740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alibri"/>
                <a:cs typeface="Calibri"/>
              </a:rPr>
              <a:t>operator: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844" y="5624271"/>
            <a:ext cx="7836534" cy="521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9085" algn="l"/>
              </a:tabLst>
            </a:pPr>
            <a:r>
              <a:rPr sz="8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600" spc="-15" dirty="0">
                <a:latin typeface="Calibri"/>
                <a:cs typeface="Calibri"/>
              </a:rPr>
              <a:t>Here,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code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creates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instance </a:t>
            </a:r>
            <a:r>
              <a:rPr sz="1600" spc="-5" dirty="0">
                <a:latin typeface="Calibri"/>
                <a:cs typeface="Calibri"/>
              </a:rPr>
              <a:t>called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objEmp</a:t>
            </a:r>
            <a:r>
              <a:rPr sz="1600" b="1" spc="-58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Employees</a:t>
            </a:r>
            <a:r>
              <a:rPr sz="1600" b="1" spc="-56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invokes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its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70"/>
              </a:spcBef>
            </a:pPr>
            <a:r>
              <a:rPr sz="1600" spc="-25" dirty="0">
                <a:latin typeface="Calibri"/>
                <a:cs typeface="Calibri"/>
              </a:rPr>
              <a:t>constructor.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79904" y="1136903"/>
            <a:ext cx="6642100" cy="1689100"/>
            <a:chOff x="2279904" y="1136903"/>
            <a:chExt cx="6642100" cy="1689100"/>
          </a:xfrm>
        </p:grpSpPr>
        <p:sp>
          <p:nvSpPr>
            <p:cNvPr id="12" name="object 12"/>
            <p:cNvSpPr/>
            <p:nvPr/>
          </p:nvSpPr>
          <p:spPr>
            <a:xfrm>
              <a:off x="2286000" y="1142999"/>
              <a:ext cx="6629400" cy="1676400"/>
            </a:xfrm>
            <a:custGeom>
              <a:avLst/>
              <a:gdLst/>
              <a:ahLst/>
              <a:cxnLst/>
              <a:rect l="l" t="t" r="r" b="b"/>
              <a:pathLst>
                <a:path w="6629400" h="1676400">
                  <a:moveTo>
                    <a:pt x="6629400" y="0"/>
                  </a:moveTo>
                  <a:lnTo>
                    <a:pt x="0" y="0"/>
                  </a:lnTo>
                  <a:lnTo>
                    <a:pt x="0" y="1676400"/>
                  </a:lnTo>
                  <a:lnTo>
                    <a:pt x="6629400" y="1676400"/>
                  </a:lnTo>
                  <a:lnTo>
                    <a:pt x="6629400" y="0"/>
                  </a:lnTo>
                  <a:close/>
                </a:path>
              </a:pathLst>
            </a:custGeom>
            <a:solidFill>
              <a:srgbClr val="FFFF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86000" y="1142999"/>
              <a:ext cx="6629400" cy="1676400"/>
            </a:xfrm>
            <a:custGeom>
              <a:avLst/>
              <a:gdLst/>
              <a:ahLst/>
              <a:cxnLst/>
              <a:rect l="l" t="t" r="r" b="b"/>
              <a:pathLst>
                <a:path w="6629400" h="1676400">
                  <a:moveTo>
                    <a:pt x="0" y="1676400"/>
                  </a:moveTo>
                  <a:lnTo>
                    <a:pt x="6629400" y="1676400"/>
                  </a:lnTo>
                  <a:lnTo>
                    <a:pt x="6629400" y="0"/>
                  </a:lnTo>
                  <a:lnTo>
                    <a:pt x="0" y="0"/>
                  </a:lnTo>
                  <a:lnTo>
                    <a:pt x="0" y="16764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286000" y="1143000"/>
            <a:ext cx="6629400" cy="16764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91135">
              <a:lnSpc>
                <a:spcPts val="1430"/>
              </a:lnSpc>
              <a:spcBef>
                <a:spcPts val="240"/>
              </a:spcBef>
            </a:pPr>
            <a:r>
              <a:rPr sz="1200" spc="-5" dirty="0">
                <a:latin typeface="Courier New"/>
                <a:cs typeface="Courier New"/>
              </a:rPr>
              <a:t>&lt;access</a:t>
            </a:r>
            <a:r>
              <a:rPr sz="1200" spc="3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modifier&gt;class&lt;ClassName&gt;</a:t>
            </a:r>
            <a:endParaRPr sz="1200">
              <a:latin typeface="Courier New"/>
              <a:cs typeface="Courier New"/>
            </a:endParaRPr>
          </a:p>
          <a:p>
            <a:pPr marL="155575">
              <a:lnSpc>
                <a:spcPts val="1430"/>
              </a:lnSpc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55575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&lt;access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modifier&gt;&lt;returntype&gt;&lt;BaseMethod&gt;{}</a:t>
            </a:r>
            <a:endParaRPr sz="1200">
              <a:latin typeface="Courier New"/>
              <a:cs typeface="Courier New"/>
            </a:endParaRPr>
          </a:p>
          <a:p>
            <a:pPr marL="155575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5557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ourier New"/>
                <a:cs typeface="Courier New"/>
              </a:rPr>
              <a:t>&lt;access modifier&gt;class&lt;ClassName1&gt;:&lt;ClassName&gt;</a:t>
            </a:r>
            <a:endParaRPr sz="1200">
              <a:latin typeface="Courier New"/>
              <a:cs typeface="Courier New"/>
            </a:endParaRPr>
          </a:p>
          <a:p>
            <a:pPr marL="155575">
              <a:lnSpc>
                <a:spcPts val="1420"/>
              </a:lnSpc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155575">
              <a:lnSpc>
                <a:spcPts val="1900"/>
              </a:lnSpc>
            </a:pPr>
            <a:r>
              <a:rPr sz="1200" spc="-5" dirty="0">
                <a:latin typeface="Courier New"/>
                <a:cs typeface="Courier New"/>
              </a:rPr>
              <a:t>new&lt;a</a:t>
            </a:r>
            <a:r>
              <a:rPr sz="1600" spc="-5" dirty="0">
                <a:latin typeface="Courier New"/>
                <a:cs typeface="Courier New"/>
              </a:rPr>
              <a:t>ccess</a:t>
            </a:r>
            <a:r>
              <a:rPr sz="1600" spc="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modifier&gt;void&lt;BaseMethod&gt;{}</a:t>
            </a:r>
            <a:endParaRPr sz="1600">
              <a:latin typeface="Courier New"/>
              <a:cs typeface="Courier New"/>
            </a:endParaRPr>
          </a:p>
          <a:p>
            <a:pPr marL="57975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685800" y="1143000"/>
            <a:ext cx="1447800" cy="40132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35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5800" y="4556759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05655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Courier New"/>
                <a:cs typeface="Courier New"/>
              </a:rPr>
              <a:t>protected</a:t>
            </a:r>
            <a:r>
              <a:rPr spc="-935" dirty="0">
                <a:latin typeface="Courier New"/>
                <a:cs typeface="Courier New"/>
              </a:rPr>
              <a:t> </a:t>
            </a:r>
            <a:r>
              <a:rPr spc="-5" dirty="0"/>
              <a:t>Access</a:t>
            </a:r>
            <a:r>
              <a:rPr spc="25" dirty="0"/>
              <a:t> </a:t>
            </a:r>
            <a:r>
              <a:rPr spc="-10" dirty="0"/>
              <a:t>Modi</a:t>
            </a:r>
            <a:r>
              <a:rPr spc="-5" dirty="0"/>
              <a:t>fier</a:t>
            </a:r>
            <a:r>
              <a:rPr dirty="0"/>
              <a:t> </a:t>
            </a:r>
            <a:r>
              <a:rPr spc="-10" dirty="0"/>
              <a:t>1</a:t>
            </a:r>
            <a:r>
              <a:rPr spc="-5" dirty="0"/>
              <a:t>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67283"/>
            <a:ext cx="81083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demonstrates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new</a:t>
            </a:r>
            <a:r>
              <a:rPr sz="1800" spc="-68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modifier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redefine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inherited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thods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bas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s: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1104" y="1822704"/>
            <a:ext cx="7251700" cy="4432300"/>
            <a:chOff x="451104" y="1822704"/>
            <a:chExt cx="7251700" cy="4432300"/>
          </a:xfrm>
        </p:grpSpPr>
        <p:sp>
          <p:nvSpPr>
            <p:cNvPr id="5" name="object 5"/>
            <p:cNvSpPr/>
            <p:nvPr/>
          </p:nvSpPr>
          <p:spPr>
            <a:xfrm>
              <a:off x="457200" y="1828800"/>
              <a:ext cx="7239000" cy="4419600"/>
            </a:xfrm>
            <a:custGeom>
              <a:avLst/>
              <a:gdLst/>
              <a:ahLst/>
              <a:cxnLst/>
              <a:rect l="l" t="t" r="r" b="b"/>
              <a:pathLst>
                <a:path w="7239000" h="4419600">
                  <a:moveTo>
                    <a:pt x="7239000" y="0"/>
                  </a:moveTo>
                  <a:lnTo>
                    <a:pt x="0" y="0"/>
                  </a:lnTo>
                  <a:lnTo>
                    <a:pt x="0" y="4419600"/>
                  </a:lnTo>
                  <a:lnTo>
                    <a:pt x="7239000" y="4419600"/>
                  </a:lnTo>
                  <a:lnTo>
                    <a:pt x="72390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1828800"/>
              <a:ext cx="7239000" cy="4419600"/>
            </a:xfrm>
            <a:custGeom>
              <a:avLst/>
              <a:gdLst/>
              <a:ahLst/>
              <a:cxnLst/>
              <a:rect l="l" t="t" r="r" b="b"/>
              <a:pathLst>
                <a:path w="7239000" h="4419600">
                  <a:moveTo>
                    <a:pt x="0" y="4419600"/>
                  </a:moveTo>
                  <a:lnTo>
                    <a:pt x="7239000" y="441960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4419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57200" y="1828800"/>
            <a:ext cx="7239000" cy="44196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900" spc="-5" dirty="0">
                <a:latin typeface="Courier New"/>
                <a:cs typeface="Courier New"/>
              </a:rPr>
              <a:t>class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Employees</a:t>
            </a:r>
            <a:endParaRPr sz="9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377825" marR="4735830">
              <a:lnSpc>
                <a:spcPct val="101899"/>
              </a:lnSpc>
            </a:pPr>
            <a:r>
              <a:rPr sz="900" spc="-10" dirty="0">
                <a:latin typeface="Courier New"/>
                <a:cs typeface="Courier New"/>
              </a:rPr>
              <a:t>int_empId=1; 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string_empName="JamesAnderson"; </a:t>
            </a:r>
            <a:r>
              <a:rPr sz="900" spc="-53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int_age=25; </a:t>
            </a:r>
            <a:r>
              <a:rPr sz="900" spc="24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publicvoidDisplay()</a:t>
            </a:r>
            <a:endParaRPr sz="9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606425">
              <a:lnSpc>
                <a:spcPct val="100000"/>
              </a:lnSpc>
              <a:spcBef>
                <a:spcPts val="25"/>
              </a:spcBef>
            </a:pPr>
            <a:r>
              <a:rPr sz="900" spc="-10" dirty="0">
                <a:latin typeface="Courier New"/>
                <a:cs typeface="Courier New"/>
              </a:rPr>
              <a:t>Console.WriteLine("EmployeeID:"+_empId);</a:t>
            </a:r>
            <a:endParaRPr sz="900">
              <a:latin typeface="Courier New"/>
              <a:cs typeface="Courier New"/>
            </a:endParaRPr>
          </a:p>
          <a:p>
            <a:pPr marL="606425">
              <a:lnSpc>
                <a:spcPct val="100000"/>
              </a:lnSpc>
              <a:spcBef>
                <a:spcPts val="20"/>
              </a:spcBef>
            </a:pPr>
            <a:r>
              <a:rPr sz="900" spc="-10" dirty="0">
                <a:latin typeface="Courier New"/>
                <a:cs typeface="Courier New"/>
              </a:rPr>
              <a:t>Console.WriteLine("EmployeeName:"+_empName);</a:t>
            </a:r>
            <a:endParaRPr sz="9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5"/>
              </a:spcBef>
            </a:pPr>
            <a:r>
              <a:rPr sz="900" spc="-10" dirty="0">
                <a:latin typeface="Courier New"/>
                <a:cs typeface="Courier New"/>
              </a:rPr>
              <a:t>classDepartment:Employees</a:t>
            </a:r>
            <a:endParaRPr sz="9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34340" marR="5158105">
              <a:lnSpc>
                <a:spcPct val="101699"/>
              </a:lnSpc>
              <a:spcBef>
                <a:spcPts val="5"/>
              </a:spcBef>
            </a:pPr>
            <a:r>
              <a:rPr sz="900" spc="-10" dirty="0">
                <a:latin typeface="Courier New"/>
                <a:cs typeface="Courier New"/>
              </a:rPr>
              <a:t>int_deptId=501; 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string_deptName="Sales"; </a:t>
            </a:r>
            <a:r>
              <a:rPr sz="900" spc="-53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newvoidDisplay()</a:t>
            </a:r>
            <a:endParaRPr sz="900">
              <a:latin typeface="Courier New"/>
              <a:cs typeface="Courier New"/>
            </a:endParaRPr>
          </a:p>
          <a:p>
            <a:pPr marL="434340">
              <a:lnSpc>
                <a:spcPct val="100000"/>
              </a:lnSpc>
              <a:spcBef>
                <a:spcPts val="13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891540">
              <a:lnSpc>
                <a:spcPct val="100000"/>
              </a:lnSpc>
              <a:spcBef>
                <a:spcPts val="60"/>
              </a:spcBef>
            </a:pPr>
            <a:r>
              <a:rPr sz="900" spc="-5" dirty="0">
                <a:latin typeface="Courier New"/>
                <a:cs typeface="Courier New"/>
              </a:rPr>
              <a:t>base.Display();</a:t>
            </a:r>
            <a:endParaRPr sz="900">
              <a:latin typeface="Courier New"/>
              <a:cs typeface="Courier New"/>
            </a:endParaRPr>
          </a:p>
          <a:p>
            <a:pPr marL="891540" marR="3130550">
              <a:lnSpc>
                <a:spcPct val="105600"/>
              </a:lnSpc>
              <a:spcBef>
                <a:spcPts val="60"/>
              </a:spcBef>
            </a:pPr>
            <a:r>
              <a:rPr sz="900" spc="-10" dirty="0">
                <a:latin typeface="Courier New"/>
                <a:cs typeface="Courier New"/>
              </a:rPr>
              <a:t>Console.WriteLine("DepartmentID:"+_deptId); 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Console.WriteLine("DepartmentName:"+_deptName);</a:t>
            </a:r>
            <a:endParaRPr sz="900">
              <a:latin typeface="Courier New"/>
              <a:cs typeface="Courier New"/>
            </a:endParaRPr>
          </a:p>
          <a:p>
            <a:pPr marL="43434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434340">
              <a:lnSpc>
                <a:spcPct val="100000"/>
              </a:lnSpc>
              <a:spcBef>
                <a:spcPts val="20"/>
              </a:spcBef>
            </a:pPr>
            <a:r>
              <a:rPr sz="900" spc="-5" dirty="0">
                <a:latin typeface="Courier New"/>
                <a:cs typeface="Courier New"/>
              </a:rPr>
              <a:t>static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voidMain(string[]args)</a:t>
            </a:r>
            <a:endParaRPr sz="900">
              <a:latin typeface="Courier New"/>
              <a:cs typeface="Courier New"/>
            </a:endParaRPr>
          </a:p>
          <a:p>
            <a:pPr marL="434340">
              <a:lnSpc>
                <a:spcPct val="100000"/>
              </a:lnSpc>
              <a:spcBef>
                <a:spcPts val="2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720725" marR="3641090">
              <a:lnSpc>
                <a:spcPts val="1100"/>
              </a:lnSpc>
              <a:spcBef>
                <a:spcPts val="35"/>
              </a:spcBef>
            </a:pPr>
            <a:r>
              <a:rPr sz="900" spc="-10" dirty="0">
                <a:latin typeface="Courier New"/>
                <a:cs typeface="Courier New"/>
              </a:rPr>
              <a:t>Department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objDepartment=new</a:t>
            </a:r>
            <a:r>
              <a:rPr sz="900" spc="1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Department();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objDepartment.Display();</a:t>
            </a:r>
            <a:endParaRPr sz="900">
              <a:latin typeface="Courier New"/>
              <a:cs typeface="Courier New"/>
            </a:endParaRPr>
          </a:p>
          <a:p>
            <a:pPr marL="492125">
              <a:lnSpc>
                <a:spcPts val="1070"/>
              </a:lnSpc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37160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05655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Courier New"/>
                <a:cs typeface="Courier New"/>
              </a:rPr>
              <a:t>protected</a:t>
            </a:r>
            <a:r>
              <a:rPr spc="-935" dirty="0">
                <a:latin typeface="Courier New"/>
                <a:cs typeface="Courier New"/>
              </a:rPr>
              <a:t> </a:t>
            </a:r>
            <a:r>
              <a:rPr spc="-5" dirty="0"/>
              <a:t>Access</a:t>
            </a:r>
            <a:r>
              <a:rPr spc="25" dirty="0"/>
              <a:t> </a:t>
            </a:r>
            <a:r>
              <a:rPr spc="-10" dirty="0"/>
              <a:t>Modi</a:t>
            </a:r>
            <a:r>
              <a:rPr spc="-5" dirty="0"/>
              <a:t>fier</a:t>
            </a:r>
            <a:r>
              <a:rPr dirty="0"/>
              <a:t> </a:t>
            </a:r>
            <a:r>
              <a:rPr spc="-10" dirty="0"/>
              <a:t>2</a:t>
            </a:r>
            <a:r>
              <a:rPr spc="-5" dirty="0"/>
              <a:t>-2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719865"/>
            <a:ext cx="8729980" cy="282892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4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code: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  <a:tabLst>
                <a:tab pos="756285" algn="l"/>
              </a:tabLst>
            </a:pPr>
            <a:r>
              <a:rPr sz="8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Employees</a:t>
            </a:r>
            <a:r>
              <a:rPr sz="1600" b="1" spc="-57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alibri"/>
                <a:cs typeface="Calibri"/>
              </a:rPr>
              <a:t>declares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method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called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Display()</a:t>
            </a:r>
            <a:r>
              <a:rPr sz="1600" spc="-5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85"/>
              </a:spcBef>
              <a:tabLst>
                <a:tab pos="756285" algn="l"/>
              </a:tabLst>
            </a:pPr>
            <a:r>
              <a:rPr sz="8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method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inherited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 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derived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Department</a:t>
            </a:r>
            <a:r>
              <a:rPr sz="1600" b="1" spc="-57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is</a:t>
            </a:r>
            <a:r>
              <a:rPr sz="1600" spc="-10" dirty="0">
                <a:latin typeface="Calibri"/>
                <a:cs typeface="Calibri"/>
              </a:rPr>
              <a:t> preceded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new</a:t>
            </a:r>
            <a:endParaRPr sz="1600">
              <a:latin typeface="Courier New"/>
              <a:cs typeface="Courier New"/>
            </a:endParaRPr>
          </a:p>
          <a:p>
            <a:pPr marL="756285">
              <a:lnSpc>
                <a:spcPct val="100000"/>
              </a:lnSpc>
              <a:spcBef>
                <a:spcPts val="70"/>
              </a:spcBef>
            </a:pPr>
            <a:r>
              <a:rPr sz="1600" spc="-20" dirty="0">
                <a:latin typeface="Calibri"/>
                <a:cs typeface="Calibri"/>
              </a:rPr>
              <a:t>keyword.</a:t>
            </a:r>
            <a:endParaRPr sz="1600">
              <a:latin typeface="Calibri"/>
              <a:cs typeface="Calibri"/>
            </a:endParaRPr>
          </a:p>
          <a:p>
            <a:pPr marL="756285" marR="233045" indent="-287020">
              <a:lnSpc>
                <a:spcPct val="100000"/>
              </a:lnSpc>
              <a:spcBef>
                <a:spcPts val="315"/>
              </a:spcBef>
              <a:tabLst>
                <a:tab pos="756285" algn="l"/>
              </a:tabLst>
            </a:pPr>
            <a:r>
              <a:rPr sz="8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new</a:t>
            </a:r>
            <a:r>
              <a:rPr sz="1600" spc="-585" dirty="0">
                <a:latin typeface="Courier New"/>
                <a:cs typeface="Courier New"/>
              </a:rPr>
              <a:t> </a:t>
            </a:r>
            <a:r>
              <a:rPr sz="1600" spc="-20" dirty="0">
                <a:latin typeface="Calibri"/>
                <a:cs typeface="Calibri"/>
              </a:rPr>
              <a:t>keyword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hides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inherited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method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Display()</a:t>
            </a:r>
            <a:r>
              <a:rPr sz="1600" spc="-5" dirty="0">
                <a:latin typeface="Calibri"/>
                <a:cs typeface="Calibri"/>
              </a:rPr>
              <a:t>that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was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defined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base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class,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thereby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executing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Display()</a:t>
            </a:r>
            <a:r>
              <a:rPr sz="1600" spc="-5" dirty="0">
                <a:latin typeface="Calibri"/>
                <a:cs typeface="Calibri"/>
              </a:rPr>
              <a:t>method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derived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when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call is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it.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85"/>
              </a:spcBef>
              <a:tabLst>
                <a:tab pos="756285" algn="l"/>
              </a:tabLst>
            </a:pPr>
            <a:r>
              <a:rPr sz="8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600" spc="-30" dirty="0">
                <a:latin typeface="Calibri"/>
                <a:cs typeface="Calibri"/>
              </a:rPr>
              <a:t>However,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base</a:t>
            </a:r>
            <a:r>
              <a:rPr sz="1600" spc="-575" dirty="0">
                <a:latin typeface="Courier New"/>
                <a:cs typeface="Courier New"/>
              </a:rPr>
              <a:t> </a:t>
            </a:r>
            <a:r>
              <a:rPr sz="1600" spc="-20" dirty="0">
                <a:latin typeface="Calibri"/>
                <a:cs typeface="Calibri"/>
              </a:rPr>
              <a:t>keyword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allows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access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base class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members.</a:t>
            </a:r>
            <a:endParaRPr sz="1600">
              <a:latin typeface="Calibri"/>
              <a:cs typeface="Calibri"/>
            </a:endParaRPr>
          </a:p>
          <a:p>
            <a:pPr marL="756285" marR="5080" indent="-287020">
              <a:lnSpc>
                <a:spcPct val="101899"/>
              </a:lnSpc>
              <a:spcBef>
                <a:spcPts val="350"/>
              </a:spcBef>
              <a:tabLst>
                <a:tab pos="756285" algn="l"/>
              </a:tabLst>
            </a:pPr>
            <a:r>
              <a:rPr sz="8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600" spc="-15" dirty="0">
                <a:latin typeface="Calibri"/>
                <a:cs typeface="Calibri"/>
              </a:rPr>
              <a:t>Therefore,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statements</a:t>
            </a:r>
            <a:r>
              <a:rPr sz="1600" spc="-5" dirty="0">
                <a:latin typeface="Calibri"/>
                <a:cs typeface="Calibri"/>
              </a:rPr>
              <a:t> in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Display()</a:t>
            </a:r>
            <a:r>
              <a:rPr sz="1600" spc="-5" dirty="0">
                <a:latin typeface="Calibri"/>
                <a:cs typeface="Calibri"/>
              </a:rPr>
              <a:t>method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derived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 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base class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executed,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finally,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employee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ID,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employee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name,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department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ID,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department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name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displayed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console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window.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987" y="4164935"/>
            <a:ext cx="4445000" cy="148844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latin typeface="Courier New"/>
                <a:cs typeface="Courier New"/>
              </a:rPr>
              <a:t>Employee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ID: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ourier New"/>
                <a:cs typeface="Courier New"/>
              </a:rPr>
              <a:t>Employee Name: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James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Anderson</a:t>
            </a:r>
            <a:endParaRPr sz="2000">
              <a:latin typeface="Courier New"/>
              <a:cs typeface="Courier New"/>
            </a:endParaRPr>
          </a:p>
          <a:p>
            <a:pPr marL="12700" marR="1071245">
              <a:lnSpc>
                <a:spcPct val="12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Department ID: 501 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Department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Name: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Sales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" y="373380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35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4543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Constructor</a:t>
            </a:r>
            <a:r>
              <a:rPr spc="120" dirty="0"/>
              <a:t> </a:t>
            </a:r>
            <a:r>
              <a:rPr spc="-5" dirty="0"/>
              <a:t>Inheritance</a:t>
            </a:r>
            <a:r>
              <a:rPr spc="-25" dirty="0"/>
              <a:t> </a:t>
            </a:r>
            <a:r>
              <a:rPr spc="-10" dirty="0"/>
              <a:t>1-3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76427"/>
            <a:ext cx="1724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C#,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9808" y="1162811"/>
            <a:ext cx="7798434" cy="586740"/>
            <a:chOff x="749808" y="1162811"/>
            <a:chExt cx="7798434" cy="586740"/>
          </a:xfrm>
        </p:grpSpPr>
        <p:sp>
          <p:nvSpPr>
            <p:cNvPr id="5" name="object 5"/>
            <p:cNvSpPr/>
            <p:nvPr/>
          </p:nvSpPr>
          <p:spPr>
            <a:xfrm>
              <a:off x="762762" y="1175765"/>
              <a:ext cx="7772400" cy="561340"/>
            </a:xfrm>
            <a:custGeom>
              <a:avLst/>
              <a:gdLst/>
              <a:ahLst/>
              <a:cxnLst/>
              <a:rect l="l" t="t" r="r" b="b"/>
              <a:pathLst>
                <a:path w="7772400" h="561339">
                  <a:moveTo>
                    <a:pt x="7678928" y="0"/>
                  </a:moveTo>
                  <a:lnTo>
                    <a:pt x="93472" y="0"/>
                  </a:lnTo>
                  <a:lnTo>
                    <a:pt x="57087" y="7354"/>
                  </a:lnTo>
                  <a:lnTo>
                    <a:pt x="27376" y="27400"/>
                  </a:lnTo>
                  <a:lnTo>
                    <a:pt x="7345" y="57114"/>
                  </a:lnTo>
                  <a:lnTo>
                    <a:pt x="0" y="93472"/>
                  </a:lnTo>
                  <a:lnTo>
                    <a:pt x="0" y="467360"/>
                  </a:lnTo>
                  <a:lnTo>
                    <a:pt x="7345" y="503717"/>
                  </a:lnTo>
                  <a:lnTo>
                    <a:pt x="27376" y="533431"/>
                  </a:lnTo>
                  <a:lnTo>
                    <a:pt x="57087" y="553477"/>
                  </a:lnTo>
                  <a:lnTo>
                    <a:pt x="93472" y="560832"/>
                  </a:lnTo>
                  <a:lnTo>
                    <a:pt x="7678928" y="560832"/>
                  </a:lnTo>
                  <a:lnTo>
                    <a:pt x="7715285" y="553477"/>
                  </a:lnTo>
                  <a:lnTo>
                    <a:pt x="7744999" y="533431"/>
                  </a:lnTo>
                  <a:lnTo>
                    <a:pt x="7765045" y="503717"/>
                  </a:lnTo>
                  <a:lnTo>
                    <a:pt x="7772400" y="467360"/>
                  </a:lnTo>
                  <a:lnTo>
                    <a:pt x="7772400" y="93472"/>
                  </a:lnTo>
                  <a:lnTo>
                    <a:pt x="7765045" y="57114"/>
                  </a:lnTo>
                  <a:lnTo>
                    <a:pt x="7744999" y="27400"/>
                  </a:lnTo>
                  <a:lnTo>
                    <a:pt x="7715285" y="7354"/>
                  </a:lnTo>
                  <a:lnTo>
                    <a:pt x="7678928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762" y="1175765"/>
              <a:ext cx="7772400" cy="561340"/>
            </a:xfrm>
            <a:custGeom>
              <a:avLst/>
              <a:gdLst/>
              <a:ahLst/>
              <a:cxnLst/>
              <a:rect l="l" t="t" r="r" b="b"/>
              <a:pathLst>
                <a:path w="7772400" h="561339">
                  <a:moveTo>
                    <a:pt x="0" y="93472"/>
                  </a:moveTo>
                  <a:lnTo>
                    <a:pt x="7345" y="57114"/>
                  </a:lnTo>
                  <a:lnTo>
                    <a:pt x="27376" y="27400"/>
                  </a:lnTo>
                  <a:lnTo>
                    <a:pt x="57087" y="7354"/>
                  </a:lnTo>
                  <a:lnTo>
                    <a:pt x="93472" y="0"/>
                  </a:lnTo>
                  <a:lnTo>
                    <a:pt x="7678928" y="0"/>
                  </a:lnTo>
                  <a:lnTo>
                    <a:pt x="7715285" y="7354"/>
                  </a:lnTo>
                  <a:lnTo>
                    <a:pt x="7744999" y="27400"/>
                  </a:lnTo>
                  <a:lnTo>
                    <a:pt x="7765045" y="57114"/>
                  </a:lnTo>
                  <a:lnTo>
                    <a:pt x="7772400" y="93472"/>
                  </a:lnTo>
                  <a:lnTo>
                    <a:pt x="7772400" y="467360"/>
                  </a:lnTo>
                  <a:lnTo>
                    <a:pt x="7765045" y="503717"/>
                  </a:lnTo>
                  <a:lnTo>
                    <a:pt x="7744999" y="533431"/>
                  </a:lnTo>
                  <a:lnTo>
                    <a:pt x="7715285" y="553477"/>
                  </a:lnTo>
                  <a:lnTo>
                    <a:pt x="7678928" y="560832"/>
                  </a:lnTo>
                  <a:lnTo>
                    <a:pt x="93472" y="560832"/>
                  </a:lnTo>
                  <a:lnTo>
                    <a:pt x="57087" y="553477"/>
                  </a:lnTo>
                  <a:lnTo>
                    <a:pt x="27376" y="533431"/>
                  </a:lnTo>
                  <a:lnTo>
                    <a:pt x="7345" y="503717"/>
                  </a:lnTo>
                  <a:lnTo>
                    <a:pt x="0" y="467360"/>
                  </a:lnTo>
                  <a:lnTo>
                    <a:pt x="0" y="9347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49808" y="1810511"/>
            <a:ext cx="7798434" cy="586740"/>
            <a:chOff x="749808" y="1810511"/>
            <a:chExt cx="7798434" cy="586740"/>
          </a:xfrm>
        </p:grpSpPr>
        <p:sp>
          <p:nvSpPr>
            <p:cNvPr id="8" name="object 8"/>
            <p:cNvSpPr/>
            <p:nvPr/>
          </p:nvSpPr>
          <p:spPr>
            <a:xfrm>
              <a:off x="762762" y="1823465"/>
              <a:ext cx="7772400" cy="561340"/>
            </a:xfrm>
            <a:custGeom>
              <a:avLst/>
              <a:gdLst/>
              <a:ahLst/>
              <a:cxnLst/>
              <a:rect l="l" t="t" r="r" b="b"/>
              <a:pathLst>
                <a:path w="7772400" h="561339">
                  <a:moveTo>
                    <a:pt x="7678928" y="0"/>
                  </a:moveTo>
                  <a:lnTo>
                    <a:pt x="93472" y="0"/>
                  </a:lnTo>
                  <a:lnTo>
                    <a:pt x="57087" y="7354"/>
                  </a:lnTo>
                  <a:lnTo>
                    <a:pt x="27376" y="27400"/>
                  </a:lnTo>
                  <a:lnTo>
                    <a:pt x="7345" y="57114"/>
                  </a:lnTo>
                  <a:lnTo>
                    <a:pt x="0" y="93472"/>
                  </a:lnTo>
                  <a:lnTo>
                    <a:pt x="0" y="467360"/>
                  </a:lnTo>
                  <a:lnTo>
                    <a:pt x="7345" y="503717"/>
                  </a:lnTo>
                  <a:lnTo>
                    <a:pt x="27376" y="533431"/>
                  </a:lnTo>
                  <a:lnTo>
                    <a:pt x="57087" y="553477"/>
                  </a:lnTo>
                  <a:lnTo>
                    <a:pt x="93472" y="560832"/>
                  </a:lnTo>
                  <a:lnTo>
                    <a:pt x="7678928" y="560832"/>
                  </a:lnTo>
                  <a:lnTo>
                    <a:pt x="7715285" y="553477"/>
                  </a:lnTo>
                  <a:lnTo>
                    <a:pt x="7744999" y="533431"/>
                  </a:lnTo>
                  <a:lnTo>
                    <a:pt x="7765045" y="503717"/>
                  </a:lnTo>
                  <a:lnTo>
                    <a:pt x="7772400" y="467360"/>
                  </a:lnTo>
                  <a:lnTo>
                    <a:pt x="7772400" y="93472"/>
                  </a:lnTo>
                  <a:lnTo>
                    <a:pt x="7765045" y="57114"/>
                  </a:lnTo>
                  <a:lnTo>
                    <a:pt x="7744999" y="27400"/>
                  </a:lnTo>
                  <a:lnTo>
                    <a:pt x="7715285" y="7354"/>
                  </a:lnTo>
                  <a:lnTo>
                    <a:pt x="7678928" y="0"/>
                  </a:lnTo>
                  <a:close/>
                </a:path>
              </a:pathLst>
            </a:custGeom>
            <a:solidFill>
              <a:srgbClr val="BD83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2762" y="1823465"/>
              <a:ext cx="7772400" cy="561340"/>
            </a:xfrm>
            <a:custGeom>
              <a:avLst/>
              <a:gdLst/>
              <a:ahLst/>
              <a:cxnLst/>
              <a:rect l="l" t="t" r="r" b="b"/>
              <a:pathLst>
                <a:path w="7772400" h="561339">
                  <a:moveTo>
                    <a:pt x="0" y="93472"/>
                  </a:moveTo>
                  <a:lnTo>
                    <a:pt x="7345" y="57114"/>
                  </a:lnTo>
                  <a:lnTo>
                    <a:pt x="27376" y="27400"/>
                  </a:lnTo>
                  <a:lnTo>
                    <a:pt x="57087" y="7354"/>
                  </a:lnTo>
                  <a:lnTo>
                    <a:pt x="93472" y="0"/>
                  </a:lnTo>
                  <a:lnTo>
                    <a:pt x="7678928" y="0"/>
                  </a:lnTo>
                  <a:lnTo>
                    <a:pt x="7715285" y="7354"/>
                  </a:lnTo>
                  <a:lnTo>
                    <a:pt x="7744999" y="27400"/>
                  </a:lnTo>
                  <a:lnTo>
                    <a:pt x="7765045" y="57114"/>
                  </a:lnTo>
                  <a:lnTo>
                    <a:pt x="7772400" y="93472"/>
                  </a:lnTo>
                  <a:lnTo>
                    <a:pt x="7772400" y="467360"/>
                  </a:lnTo>
                  <a:lnTo>
                    <a:pt x="7765045" y="503717"/>
                  </a:lnTo>
                  <a:lnTo>
                    <a:pt x="7744999" y="533431"/>
                  </a:lnTo>
                  <a:lnTo>
                    <a:pt x="7715285" y="553477"/>
                  </a:lnTo>
                  <a:lnTo>
                    <a:pt x="7678928" y="560832"/>
                  </a:lnTo>
                  <a:lnTo>
                    <a:pt x="93472" y="560832"/>
                  </a:lnTo>
                  <a:lnTo>
                    <a:pt x="57087" y="553477"/>
                  </a:lnTo>
                  <a:lnTo>
                    <a:pt x="27376" y="533431"/>
                  </a:lnTo>
                  <a:lnTo>
                    <a:pt x="7345" y="503717"/>
                  </a:lnTo>
                  <a:lnTo>
                    <a:pt x="0" y="467360"/>
                  </a:lnTo>
                  <a:lnTo>
                    <a:pt x="0" y="9347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49808" y="2458211"/>
            <a:ext cx="7798434" cy="588645"/>
            <a:chOff x="749808" y="2458211"/>
            <a:chExt cx="7798434" cy="588645"/>
          </a:xfrm>
        </p:grpSpPr>
        <p:sp>
          <p:nvSpPr>
            <p:cNvPr id="11" name="object 11"/>
            <p:cNvSpPr/>
            <p:nvPr/>
          </p:nvSpPr>
          <p:spPr>
            <a:xfrm>
              <a:off x="762762" y="2471165"/>
              <a:ext cx="7772400" cy="562610"/>
            </a:xfrm>
            <a:custGeom>
              <a:avLst/>
              <a:gdLst/>
              <a:ahLst/>
              <a:cxnLst/>
              <a:rect l="l" t="t" r="r" b="b"/>
              <a:pathLst>
                <a:path w="7772400" h="562610">
                  <a:moveTo>
                    <a:pt x="7678674" y="0"/>
                  </a:moveTo>
                  <a:lnTo>
                    <a:pt x="93726" y="0"/>
                  </a:lnTo>
                  <a:lnTo>
                    <a:pt x="57242" y="7358"/>
                  </a:lnTo>
                  <a:lnTo>
                    <a:pt x="27451" y="27431"/>
                  </a:lnTo>
                  <a:lnTo>
                    <a:pt x="7365" y="57221"/>
                  </a:lnTo>
                  <a:lnTo>
                    <a:pt x="0" y="93725"/>
                  </a:lnTo>
                  <a:lnTo>
                    <a:pt x="0" y="468629"/>
                  </a:lnTo>
                  <a:lnTo>
                    <a:pt x="7365" y="505134"/>
                  </a:lnTo>
                  <a:lnTo>
                    <a:pt x="27451" y="534924"/>
                  </a:lnTo>
                  <a:lnTo>
                    <a:pt x="57242" y="554997"/>
                  </a:lnTo>
                  <a:lnTo>
                    <a:pt x="93726" y="562355"/>
                  </a:lnTo>
                  <a:lnTo>
                    <a:pt x="7678674" y="562355"/>
                  </a:lnTo>
                  <a:lnTo>
                    <a:pt x="7715178" y="554997"/>
                  </a:lnTo>
                  <a:lnTo>
                    <a:pt x="7744968" y="534923"/>
                  </a:lnTo>
                  <a:lnTo>
                    <a:pt x="7765041" y="505134"/>
                  </a:lnTo>
                  <a:lnTo>
                    <a:pt x="7772400" y="468629"/>
                  </a:lnTo>
                  <a:lnTo>
                    <a:pt x="7772400" y="93725"/>
                  </a:lnTo>
                  <a:lnTo>
                    <a:pt x="7765041" y="57221"/>
                  </a:lnTo>
                  <a:lnTo>
                    <a:pt x="7744968" y="27431"/>
                  </a:lnTo>
                  <a:lnTo>
                    <a:pt x="7715178" y="7358"/>
                  </a:lnTo>
                  <a:lnTo>
                    <a:pt x="7678674" y="0"/>
                  </a:lnTo>
                  <a:close/>
                </a:path>
              </a:pathLst>
            </a:custGeom>
            <a:solidFill>
              <a:srgbClr val="BCB1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2762" y="2471165"/>
              <a:ext cx="7772400" cy="562610"/>
            </a:xfrm>
            <a:custGeom>
              <a:avLst/>
              <a:gdLst/>
              <a:ahLst/>
              <a:cxnLst/>
              <a:rect l="l" t="t" r="r" b="b"/>
              <a:pathLst>
                <a:path w="7772400" h="562610">
                  <a:moveTo>
                    <a:pt x="0" y="93725"/>
                  </a:moveTo>
                  <a:lnTo>
                    <a:pt x="7365" y="57221"/>
                  </a:lnTo>
                  <a:lnTo>
                    <a:pt x="27451" y="27431"/>
                  </a:lnTo>
                  <a:lnTo>
                    <a:pt x="57242" y="7358"/>
                  </a:lnTo>
                  <a:lnTo>
                    <a:pt x="93726" y="0"/>
                  </a:lnTo>
                  <a:lnTo>
                    <a:pt x="7678674" y="0"/>
                  </a:lnTo>
                  <a:lnTo>
                    <a:pt x="7715178" y="7358"/>
                  </a:lnTo>
                  <a:lnTo>
                    <a:pt x="7744968" y="27431"/>
                  </a:lnTo>
                  <a:lnTo>
                    <a:pt x="7765041" y="57221"/>
                  </a:lnTo>
                  <a:lnTo>
                    <a:pt x="7772400" y="93725"/>
                  </a:lnTo>
                  <a:lnTo>
                    <a:pt x="7772400" y="468629"/>
                  </a:lnTo>
                  <a:lnTo>
                    <a:pt x="7765041" y="505134"/>
                  </a:lnTo>
                  <a:lnTo>
                    <a:pt x="7744968" y="534923"/>
                  </a:lnTo>
                  <a:lnTo>
                    <a:pt x="7715178" y="554997"/>
                  </a:lnTo>
                  <a:lnTo>
                    <a:pt x="7678674" y="562355"/>
                  </a:lnTo>
                  <a:lnTo>
                    <a:pt x="93726" y="562355"/>
                  </a:lnTo>
                  <a:lnTo>
                    <a:pt x="57242" y="554997"/>
                  </a:lnTo>
                  <a:lnTo>
                    <a:pt x="27451" y="534924"/>
                  </a:lnTo>
                  <a:lnTo>
                    <a:pt x="7365" y="505134"/>
                  </a:lnTo>
                  <a:lnTo>
                    <a:pt x="0" y="468629"/>
                  </a:lnTo>
                  <a:lnTo>
                    <a:pt x="0" y="9372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49808" y="3105911"/>
            <a:ext cx="7798434" cy="588645"/>
            <a:chOff x="749808" y="3105911"/>
            <a:chExt cx="7798434" cy="588645"/>
          </a:xfrm>
        </p:grpSpPr>
        <p:sp>
          <p:nvSpPr>
            <p:cNvPr id="14" name="object 14"/>
            <p:cNvSpPr/>
            <p:nvPr/>
          </p:nvSpPr>
          <p:spPr>
            <a:xfrm>
              <a:off x="762762" y="3118865"/>
              <a:ext cx="7772400" cy="562610"/>
            </a:xfrm>
            <a:custGeom>
              <a:avLst/>
              <a:gdLst/>
              <a:ahLst/>
              <a:cxnLst/>
              <a:rect l="l" t="t" r="r" b="b"/>
              <a:pathLst>
                <a:path w="7772400" h="562610">
                  <a:moveTo>
                    <a:pt x="7678674" y="0"/>
                  </a:moveTo>
                  <a:lnTo>
                    <a:pt x="93726" y="0"/>
                  </a:lnTo>
                  <a:lnTo>
                    <a:pt x="57242" y="7358"/>
                  </a:lnTo>
                  <a:lnTo>
                    <a:pt x="27451" y="27431"/>
                  </a:lnTo>
                  <a:lnTo>
                    <a:pt x="7365" y="57221"/>
                  </a:lnTo>
                  <a:lnTo>
                    <a:pt x="0" y="93725"/>
                  </a:lnTo>
                  <a:lnTo>
                    <a:pt x="0" y="468629"/>
                  </a:lnTo>
                  <a:lnTo>
                    <a:pt x="7365" y="505134"/>
                  </a:lnTo>
                  <a:lnTo>
                    <a:pt x="27451" y="534924"/>
                  </a:lnTo>
                  <a:lnTo>
                    <a:pt x="57242" y="554997"/>
                  </a:lnTo>
                  <a:lnTo>
                    <a:pt x="93726" y="562355"/>
                  </a:lnTo>
                  <a:lnTo>
                    <a:pt x="7678674" y="562355"/>
                  </a:lnTo>
                  <a:lnTo>
                    <a:pt x="7715178" y="554997"/>
                  </a:lnTo>
                  <a:lnTo>
                    <a:pt x="7744968" y="534923"/>
                  </a:lnTo>
                  <a:lnTo>
                    <a:pt x="7765041" y="505134"/>
                  </a:lnTo>
                  <a:lnTo>
                    <a:pt x="7772400" y="468629"/>
                  </a:lnTo>
                  <a:lnTo>
                    <a:pt x="7772400" y="93725"/>
                  </a:lnTo>
                  <a:lnTo>
                    <a:pt x="7765041" y="57221"/>
                  </a:lnTo>
                  <a:lnTo>
                    <a:pt x="7744968" y="27431"/>
                  </a:lnTo>
                  <a:lnTo>
                    <a:pt x="7715178" y="7358"/>
                  </a:lnTo>
                  <a:lnTo>
                    <a:pt x="7678674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2762" y="3118865"/>
              <a:ext cx="7772400" cy="562610"/>
            </a:xfrm>
            <a:custGeom>
              <a:avLst/>
              <a:gdLst/>
              <a:ahLst/>
              <a:cxnLst/>
              <a:rect l="l" t="t" r="r" b="b"/>
              <a:pathLst>
                <a:path w="7772400" h="562610">
                  <a:moveTo>
                    <a:pt x="0" y="93725"/>
                  </a:moveTo>
                  <a:lnTo>
                    <a:pt x="7365" y="57221"/>
                  </a:lnTo>
                  <a:lnTo>
                    <a:pt x="27451" y="27431"/>
                  </a:lnTo>
                  <a:lnTo>
                    <a:pt x="57242" y="7358"/>
                  </a:lnTo>
                  <a:lnTo>
                    <a:pt x="93726" y="0"/>
                  </a:lnTo>
                  <a:lnTo>
                    <a:pt x="7678674" y="0"/>
                  </a:lnTo>
                  <a:lnTo>
                    <a:pt x="7715178" y="7358"/>
                  </a:lnTo>
                  <a:lnTo>
                    <a:pt x="7744968" y="27431"/>
                  </a:lnTo>
                  <a:lnTo>
                    <a:pt x="7765041" y="57221"/>
                  </a:lnTo>
                  <a:lnTo>
                    <a:pt x="7772400" y="93725"/>
                  </a:lnTo>
                  <a:lnTo>
                    <a:pt x="7772400" y="468629"/>
                  </a:lnTo>
                  <a:lnTo>
                    <a:pt x="7765041" y="505134"/>
                  </a:lnTo>
                  <a:lnTo>
                    <a:pt x="7744968" y="534923"/>
                  </a:lnTo>
                  <a:lnTo>
                    <a:pt x="7715178" y="554997"/>
                  </a:lnTo>
                  <a:lnTo>
                    <a:pt x="7678674" y="562355"/>
                  </a:lnTo>
                  <a:lnTo>
                    <a:pt x="93726" y="562355"/>
                  </a:lnTo>
                  <a:lnTo>
                    <a:pt x="57242" y="554997"/>
                  </a:lnTo>
                  <a:lnTo>
                    <a:pt x="27451" y="534924"/>
                  </a:lnTo>
                  <a:lnTo>
                    <a:pt x="7365" y="505134"/>
                  </a:lnTo>
                  <a:lnTo>
                    <a:pt x="0" y="468629"/>
                  </a:lnTo>
                  <a:lnTo>
                    <a:pt x="0" y="9372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7340" y="1319021"/>
            <a:ext cx="7840345" cy="3050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5305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Invoke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base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constructor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either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instantiating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derived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or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base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class.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Arial MT"/>
              <a:cs typeface="Arial MT"/>
            </a:endParaRPr>
          </a:p>
          <a:p>
            <a:pPr marL="535305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Invoke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constructor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of the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base class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followed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constructor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of the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derived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 class.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535305" marR="5080">
              <a:lnSpc>
                <a:spcPts val="1450"/>
              </a:lnSpc>
              <a:spcBef>
                <a:spcPts val="1215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Invoke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base class constructor by using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base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keyword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derived class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constructor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declaration.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535305">
              <a:lnSpc>
                <a:spcPct val="100000"/>
              </a:lnSpc>
              <a:spcBef>
                <a:spcPts val="96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Pass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parameters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constructor.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spc="-30" dirty="0">
                <a:latin typeface="Calibri"/>
                <a:cs typeface="Calibri"/>
              </a:rPr>
              <a:t>However,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C#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cannot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inherit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constructors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similar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inherit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methods.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displays</a:t>
            </a:r>
            <a:r>
              <a:rPr sz="1800" dirty="0">
                <a:latin typeface="Calibri"/>
                <a:cs typeface="Calibri"/>
              </a:rPr>
              <a:t> 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constructor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inheritance: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0" y="4536947"/>
            <a:ext cx="3352800" cy="1970532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7345" y="333502"/>
            <a:ext cx="363918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Constructor</a:t>
            </a:r>
            <a:r>
              <a:rPr spc="-30" dirty="0"/>
              <a:t> </a:t>
            </a:r>
            <a:r>
              <a:rPr spc="-5" dirty="0"/>
              <a:t>Inheritance</a:t>
            </a:r>
            <a:r>
              <a:rPr spc="-25" dirty="0"/>
              <a:t> </a:t>
            </a:r>
            <a:r>
              <a:rPr spc="-5" dirty="0"/>
              <a:t>2-3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74903"/>
            <a:ext cx="7846695" cy="626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360"/>
              </a:lnSpc>
              <a:spcBef>
                <a:spcPts val="1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explicitly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invokes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base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constructor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the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360"/>
              </a:lnSpc>
            </a:pPr>
            <a:r>
              <a:rPr sz="2000" spc="-5" dirty="0">
                <a:latin typeface="Courier New"/>
                <a:cs typeface="Courier New"/>
              </a:rPr>
              <a:t>bas</a:t>
            </a:r>
            <a:r>
              <a:rPr sz="2000" dirty="0">
                <a:latin typeface="Courier New"/>
                <a:cs typeface="Courier New"/>
              </a:rPr>
              <a:t>e</a:t>
            </a:r>
            <a:r>
              <a:rPr sz="2000" spc="-760" dirty="0">
                <a:latin typeface="Courier New"/>
                <a:cs typeface="Courier New"/>
              </a:rPr>
              <a:t> </a:t>
            </a:r>
            <a:r>
              <a:rPr sz="2000" spc="-60" dirty="0">
                <a:latin typeface="Calibri"/>
                <a:cs typeface="Calibri"/>
              </a:rPr>
              <a:t>k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y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d: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9704" y="1898904"/>
            <a:ext cx="7251700" cy="4279900"/>
            <a:chOff x="679704" y="1898904"/>
            <a:chExt cx="7251700" cy="4279900"/>
          </a:xfrm>
        </p:grpSpPr>
        <p:sp>
          <p:nvSpPr>
            <p:cNvPr id="5" name="object 5"/>
            <p:cNvSpPr/>
            <p:nvPr/>
          </p:nvSpPr>
          <p:spPr>
            <a:xfrm>
              <a:off x="685800" y="1905000"/>
              <a:ext cx="7239000" cy="4267200"/>
            </a:xfrm>
            <a:custGeom>
              <a:avLst/>
              <a:gdLst/>
              <a:ahLst/>
              <a:cxnLst/>
              <a:rect l="l" t="t" r="r" b="b"/>
              <a:pathLst>
                <a:path w="7239000" h="4267200">
                  <a:moveTo>
                    <a:pt x="7239000" y="0"/>
                  </a:moveTo>
                  <a:lnTo>
                    <a:pt x="0" y="0"/>
                  </a:lnTo>
                  <a:lnTo>
                    <a:pt x="0" y="4267200"/>
                  </a:lnTo>
                  <a:lnTo>
                    <a:pt x="7239000" y="4267200"/>
                  </a:lnTo>
                  <a:lnTo>
                    <a:pt x="72390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5800" y="1905000"/>
              <a:ext cx="7239000" cy="4267200"/>
            </a:xfrm>
            <a:custGeom>
              <a:avLst/>
              <a:gdLst/>
              <a:ahLst/>
              <a:cxnLst/>
              <a:rect l="l" t="t" r="r" b="b"/>
              <a:pathLst>
                <a:path w="7239000" h="4267200">
                  <a:moveTo>
                    <a:pt x="0" y="4267200"/>
                  </a:moveTo>
                  <a:lnTo>
                    <a:pt x="7239000" y="426720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4267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85800" y="1905000"/>
            <a:ext cx="7239000" cy="42672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900" spc="-5" dirty="0">
                <a:latin typeface="Courier New"/>
                <a:cs typeface="Courier New"/>
              </a:rPr>
              <a:t>class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Animal</a:t>
            </a:r>
            <a:endParaRPr sz="9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34340">
              <a:lnSpc>
                <a:spcPct val="100000"/>
              </a:lnSpc>
              <a:spcBef>
                <a:spcPts val="25"/>
              </a:spcBef>
            </a:pPr>
            <a:r>
              <a:rPr sz="900" spc="-5" dirty="0">
                <a:latin typeface="Courier New"/>
                <a:cs typeface="Courier New"/>
              </a:rPr>
              <a:t>public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Animal()</a:t>
            </a:r>
            <a:endParaRPr sz="900">
              <a:latin typeface="Courier New"/>
              <a:cs typeface="Courier New"/>
            </a:endParaRPr>
          </a:p>
          <a:p>
            <a:pPr marL="434340">
              <a:lnSpc>
                <a:spcPct val="100000"/>
              </a:lnSpc>
              <a:spcBef>
                <a:spcPts val="10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662940">
              <a:lnSpc>
                <a:spcPct val="100000"/>
              </a:lnSpc>
              <a:spcBef>
                <a:spcPts val="25"/>
              </a:spcBef>
            </a:pPr>
            <a:r>
              <a:rPr sz="900" spc="-10" dirty="0">
                <a:latin typeface="Courier New"/>
                <a:cs typeface="Courier New"/>
              </a:rPr>
              <a:t>Console.WriteLine("Animal</a:t>
            </a:r>
            <a:r>
              <a:rPr sz="900" spc="2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constructor</a:t>
            </a:r>
            <a:r>
              <a:rPr sz="900" spc="1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without</a:t>
            </a:r>
            <a:r>
              <a:rPr sz="900" spc="3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parameters");</a:t>
            </a:r>
            <a:endParaRPr sz="900">
              <a:latin typeface="Courier New"/>
              <a:cs typeface="Courier New"/>
            </a:endParaRPr>
          </a:p>
          <a:p>
            <a:pPr marL="434340">
              <a:lnSpc>
                <a:spcPct val="100000"/>
              </a:lnSpc>
              <a:spcBef>
                <a:spcPts val="2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434340">
              <a:lnSpc>
                <a:spcPct val="100000"/>
              </a:lnSpc>
              <a:spcBef>
                <a:spcPts val="10"/>
              </a:spcBef>
            </a:pPr>
            <a:r>
              <a:rPr sz="900" spc="-5" dirty="0">
                <a:latin typeface="Courier New"/>
                <a:cs typeface="Courier New"/>
              </a:rPr>
              <a:t>public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Animal(Stringname)</a:t>
            </a:r>
            <a:endParaRPr sz="900">
              <a:latin typeface="Courier New"/>
              <a:cs typeface="Courier New"/>
            </a:endParaRPr>
          </a:p>
          <a:p>
            <a:pPr marL="434340">
              <a:lnSpc>
                <a:spcPct val="100000"/>
              </a:lnSpc>
              <a:spcBef>
                <a:spcPts val="2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662940">
              <a:lnSpc>
                <a:spcPct val="100000"/>
              </a:lnSpc>
              <a:spcBef>
                <a:spcPts val="25"/>
              </a:spcBef>
            </a:pPr>
            <a:r>
              <a:rPr sz="900" spc="-10" dirty="0">
                <a:latin typeface="Courier New"/>
                <a:cs typeface="Courier New"/>
              </a:rPr>
              <a:t>Console.WriteLine("Animal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constructor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with</a:t>
            </a:r>
            <a:r>
              <a:rPr sz="900" dirty="0">
                <a:latin typeface="Courier New"/>
                <a:cs typeface="Courier New"/>
              </a:rPr>
              <a:t> a </a:t>
            </a:r>
            <a:r>
              <a:rPr sz="900" spc="-5" dirty="0">
                <a:latin typeface="Courier New"/>
                <a:cs typeface="Courier New"/>
              </a:rPr>
              <a:t>string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parameter");</a:t>
            </a:r>
            <a:endParaRPr sz="900">
              <a:latin typeface="Courier New"/>
              <a:cs typeface="Courier New"/>
            </a:endParaRPr>
          </a:p>
          <a:p>
            <a:pPr marL="434340">
              <a:lnSpc>
                <a:spcPct val="100000"/>
              </a:lnSpc>
              <a:spcBef>
                <a:spcPts val="10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434340">
              <a:lnSpc>
                <a:spcPct val="100000"/>
              </a:lnSpc>
              <a:spcBef>
                <a:spcPts val="2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434340">
              <a:lnSpc>
                <a:spcPct val="100000"/>
              </a:lnSpc>
              <a:spcBef>
                <a:spcPts val="25"/>
              </a:spcBef>
            </a:pPr>
            <a:r>
              <a:rPr sz="900" spc="-5" dirty="0">
                <a:latin typeface="Courier New"/>
                <a:cs typeface="Courier New"/>
              </a:rPr>
              <a:t>class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Canine:Animal</a:t>
            </a:r>
            <a:endParaRPr sz="900">
              <a:latin typeface="Courier New"/>
              <a:cs typeface="Courier New"/>
            </a:endParaRPr>
          </a:p>
          <a:p>
            <a:pPr marL="434340">
              <a:lnSpc>
                <a:spcPct val="100000"/>
              </a:lnSpc>
              <a:spcBef>
                <a:spcPts val="10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606425" marR="3823970">
              <a:lnSpc>
                <a:spcPct val="102200"/>
              </a:lnSpc>
            </a:pPr>
            <a:r>
              <a:rPr sz="900" spc="-10" dirty="0">
                <a:latin typeface="Courier New"/>
                <a:cs typeface="Courier New"/>
              </a:rPr>
              <a:t>//base()takes</a:t>
            </a:r>
            <a:r>
              <a:rPr sz="900" dirty="0">
                <a:latin typeface="Courier New"/>
                <a:cs typeface="Courier New"/>
              </a:rPr>
              <a:t> a</a:t>
            </a:r>
            <a:r>
              <a:rPr sz="900" spc="-10" dirty="0">
                <a:latin typeface="Courier New"/>
                <a:cs typeface="Courier New"/>
              </a:rPr>
              <a:t> string</a:t>
            </a:r>
            <a:r>
              <a:rPr sz="900" spc="-5" dirty="0">
                <a:latin typeface="Courier New"/>
                <a:cs typeface="Courier New"/>
              </a:rPr>
              <a:t> value</a:t>
            </a:r>
            <a:r>
              <a:rPr sz="900" spc="-10" dirty="0">
                <a:latin typeface="Courier New"/>
                <a:cs typeface="Courier New"/>
              </a:rPr>
              <a:t> called“Lion”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public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Canine():base("Lion")</a:t>
            </a:r>
            <a:endParaRPr sz="9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777240">
              <a:lnSpc>
                <a:spcPct val="100000"/>
              </a:lnSpc>
              <a:spcBef>
                <a:spcPts val="25"/>
              </a:spcBef>
            </a:pPr>
            <a:r>
              <a:rPr sz="900" spc="-10" dirty="0">
                <a:latin typeface="Courier New"/>
                <a:cs typeface="Courier New"/>
              </a:rPr>
              <a:t>Console.WriteLine("DerivedCanine");</a:t>
            </a:r>
            <a:endParaRPr sz="9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43434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434340">
              <a:lnSpc>
                <a:spcPct val="100000"/>
              </a:lnSpc>
              <a:spcBef>
                <a:spcPts val="25"/>
              </a:spcBef>
            </a:pPr>
            <a:r>
              <a:rPr sz="900" spc="-5" dirty="0">
                <a:latin typeface="Courier New"/>
                <a:cs typeface="Courier New"/>
              </a:rPr>
              <a:t>class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Details</a:t>
            </a:r>
            <a:endParaRPr sz="900">
              <a:latin typeface="Courier New"/>
              <a:cs typeface="Courier New"/>
            </a:endParaRPr>
          </a:p>
          <a:p>
            <a:pPr marL="434340">
              <a:lnSpc>
                <a:spcPct val="100000"/>
              </a:lnSpc>
              <a:spcBef>
                <a:spcPts val="2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606425">
              <a:lnSpc>
                <a:spcPct val="100000"/>
              </a:lnSpc>
              <a:spcBef>
                <a:spcPts val="10"/>
              </a:spcBef>
            </a:pPr>
            <a:r>
              <a:rPr sz="900" spc="-5" dirty="0">
                <a:latin typeface="Courier New"/>
                <a:cs typeface="Courier New"/>
              </a:rPr>
              <a:t>static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voidMain(String[]args)</a:t>
            </a:r>
            <a:endParaRPr sz="900">
              <a:latin typeface="Courier New"/>
              <a:cs typeface="Courier New"/>
            </a:endParaRPr>
          </a:p>
          <a:p>
            <a:pPr marL="606425">
              <a:lnSpc>
                <a:spcPct val="100000"/>
              </a:lnSpc>
              <a:spcBef>
                <a:spcPts val="25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606425">
              <a:lnSpc>
                <a:spcPct val="100000"/>
              </a:lnSpc>
              <a:spcBef>
                <a:spcPts val="25"/>
              </a:spcBef>
            </a:pPr>
            <a:r>
              <a:rPr sz="900" spc="-5" dirty="0">
                <a:latin typeface="Courier New"/>
                <a:cs typeface="Courier New"/>
              </a:rPr>
              <a:t>Canine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objCanine=new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Canine();</a:t>
            </a:r>
            <a:endParaRPr sz="900">
              <a:latin typeface="Courier New"/>
              <a:cs typeface="Courier New"/>
            </a:endParaRPr>
          </a:p>
          <a:p>
            <a:pPr marL="606425">
              <a:lnSpc>
                <a:spcPct val="100000"/>
              </a:lnSpc>
              <a:spcBef>
                <a:spcPts val="10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35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85800" y="144780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7345" y="333502"/>
            <a:ext cx="363918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Constructor</a:t>
            </a:r>
            <a:r>
              <a:rPr spc="-30" dirty="0"/>
              <a:t> </a:t>
            </a:r>
            <a:r>
              <a:rPr spc="-5" dirty="0"/>
              <a:t>Inheritance</a:t>
            </a:r>
            <a:r>
              <a:rPr spc="-25" dirty="0"/>
              <a:t> </a:t>
            </a:r>
            <a:r>
              <a:rPr spc="-5" dirty="0"/>
              <a:t>3-3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707679"/>
            <a:ext cx="7785734" cy="252222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code:</a:t>
            </a:r>
            <a:endParaRPr sz="2400">
              <a:latin typeface="Calibri"/>
              <a:cs typeface="Calibri"/>
            </a:endParaRPr>
          </a:p>
          <a:p>
            <a:pPr marL="756285" marR="619760" indent="-28702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class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Animal</a:t>
            </a:r>
            <a:r>
              <a:rPr sz="2000" b="1" spc="-75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alibri"/>
                <a:cs typeface="Calibri"/>
              </a:rPr>
              <a:t>consists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two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constructors,</a:t>
            </a:r>
            <a:r>
              <a:rPr sz="2000" spc="-5" dirty="0">
                <a:latin typeface="Calibri"/>
                <a:cs typeface="Calibri"/>
              </a:rPr>
              <a:t> one </a:t>
            </a:r>
            <a:r>
              <a:rPr sz="2000" dirty="0">
                <a:latin typeface="Calibri"/>
                <a:cs typeface="Calibri"/>
              </a:rPr>
              <a:t>without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am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he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strin</a:t>
            </a:r>
            <a:r>
              <a:rPr sz="2000" dirty="0">
                <a:latin typeface="Courier New"/>
                <a:cs typeface="Courier New"/>
              </a:rPr>
              <a:t>g</a:t>
            </a:r>
            <a:r>
              <a:rPr sz="2000" spc="-75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pa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am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Canine</a:t>
            </a:r>
            <a:r>
              <a:rPr sz="2000" b="1" spc="-75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inherited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Animal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484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derived</a:t>
            </a:r>
            <a:r>
              <a:rPr sz="2000" dirty="0">
                <a:latin typeface="Calibri"/>
                <a:cs typeface="Calibri"/>
              </a:rPr>
              <a:t> class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Canine</a:t>
            </a:r>
            <a:r>
              <a:rPr sz="2000" b="1" spc="-75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alibri"/>
                <a:cs typeface="Calibri"/>
              </a:rPr>
              <a:t>consists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constructor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invokes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constructor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base </a:t>
            </a:r>
            <a:r>
              <a:rPr sz="2000" spc="-5" dirty="0">
                <a:latin typeface="Calibri"/>
                <a:cs typeface="Calibri"/>
              </a:rPr>
              <a:t>class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Animal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base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alibri"/>
                <a:cs typeface="Calibri"/>
              </a:rPr>
              <a:t>keyword.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base</a:t>
            </a:r>
            <a:r>
              <a:rPr sz="2000" spc="-760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alibri"/>
                <a:cs typeface="Calibri"/>
              </a:rPr>
              <a:t>keyword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take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parenthesis,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4572" y="3203270"/>
            <a:ext cx="36906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that does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contain</a:t>
            </a:r>
            <a:r>
              <a:rPr sz="2000" spc="-15" dirty="0">
                <a:latin typeface="Calibri"/>
                <a:cs typeface="Calibri"/>
              </a:rPr>
              <a:t> parameters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844" y="3203270"/>
            <a:ext cx="7502525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constructor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 </a:t>
            </a:r>
            <a:r>
              <a:rPr sz="2000" b="1" spc="-5" dirty="0">
                <a:latin typeface="Courier New"/>
                <a:cs typeface="Courier New"/>
              </a:rPr>
              <a:t>Animal</a:t>
            </a:r>
            <a:endParaRPr sz="2000">
              <a:latin typeface="Courier New"/>
              <a:cs typeface="Courier New"/>
            </a:endParaRPr>
          </a:p>
          <a:p>
            <a:pPr marL="299085">
              <a:lnSpc>
                <a:spcPct val="100000"/>
              </a:lnSpc>
              <a:spcBef>
                <a:spcPts val="85"/>
              </a:spcBef>
            </a:pPr>
            <a:r>
              <a:rPr sz="2000" spc="-20" dirty="0">
                <a:latin typeface="Calibri"/>
                <a:cs typeface="Calibri"/>
              </a:rPr>
              <a:t>invoked.</a:t>
            </a:r>
            <a:endParaRPr sz="20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395"/>
              </a:spcBef>
              <a:tabLst>
                <a:tab pos="2990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dirty="0">
                <a:latin typeface="Calibri"/>
                <a:cs typeface="Calibri"/>
              </a:rPr>
              <a:t>In 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Details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derived</a:t>
            </a:r>
            <a:r>
              <a:rPr sz="2000" dirty="0">
                <a:latin typeface="Calibri"/>
                <a:cs typeface="Calibri"/>
              </a:rPr>
              <a:t> class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constructor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invoked, 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turn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invoke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parameterized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constructor 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base</a:t>
            </a:r>
            <a:r>
              <a:rPr sz="2000" spc="-7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class.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844" y="5154969"/>
            <a:ext cx="6712584" cy="7581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990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latin typeface="Courier New"/>
                <a:cs typeface="Courier New"/>
              </a:rPr>
              <a:t>Animal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constructor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with a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string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parameter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2990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latin typeface="Courier New"/>
                <a:cs typeface="Courier New"/>
              </a:rPr>
              <a:t>Derived</a:t>
            </a:r>
            <a:r>
              <a:rPr sz="2000" spc="-5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Canine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800" y="472440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720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7270" y="333502"/>
            <a:ext cx="677925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Invoking</a:t>
            </a:r>
            <a:r>
              <a:rPr spc="25" dirty="0"/>
              <a:t> </a:t>
            </a:r>
            <a:r>
              <a:rPr spc="-20" dirty="0"/>
              <a:t>Parameterized</a:t>
            </a:r>
            <a:r>
              <a:rPr spc="10" dirty="0"/>
              <a:t> </a:t>
            </a:r>
            <a:r>
              <a:rPr spc="-5" dirty="0"/>
              <a:t>Base</a:t>
            </a:r>
            <a:r>
              <a:rPr spc="20" dirty="0"/>
              <a:t> </a:t>
            </a:r>
            <a:r>
              <a:rPr spc="-10" dirty="0"/>
              <a:t>Class</a:t>
            </a:r>
            <a:r>
              <a:rPr spc="15" dirty="0"/>
              <a:t> </a:t>
            </a:r>
            <a:r>
              <a:rPr spc="-15" dirty="0"/>
              <a:t>Constructors</a:t>
            </a:r>
            <a:r>
              <a:rPr spc="15" dirty="0"/>
              <a:t> </a:t>
            </a:r>
            <a:r>
              <a:rPr dirty="0"/>
              <a:t>1-3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080261"/>
            <a:ext cx="8336280" cy="273304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55600" marR="44450" indent="-342900">
              <a:lnSpc>
                <a:spcPts val="2780"/>
              </a:lnSpc>
              <a:spcBef>
                <a:spcPts val="27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derived </a:t>
            </a:r>
            <a:r>
              <a:rPr sz="2400" dirty="0">
                <a:latin typeface="Calibri"/>
                <a:cs typeface="Calibri"/>
              </a:rPr>
              <a:t>class </a:t>
            </a:r>
            <a:r>
              <a:rPr sz="2400" spc="-10" dirty="0">
                <a:latin typeface="Calibri"/>
                <a:cs typeface="Calibri"/>
              </a:rPr>
              <a:t>constructor can </a:t>
            </a:r>
            <a:r>
              <a:rPr sz="2400" spc="-5" dirty="0">
                <a:latin typeface="Calibri"/>
                <a:cs typeface="Calibri"/>
              </a:rPr>
              <a:t>explicitly </a:t>
            </a:r>
            <a:r>
              <a:rPr sz="2400" spc="-25" dirty="0">
                <a:latin typeface="Calibri"/>
                <a:cs typeface="Calibri"/>
              </a:rPr>
              <a:t>invoke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base </a:t>
            </a:r>
            <a:r>
              <a:rPr sz="2400" dirty="0">
                <a:latin typeface="Calibri"/>
                <a:cs typeface="Calibri"/>
              </a:rPr>
              <a:t>class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tru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bas</a:t>
            </a:r>
            <a:r>
              <a:rPr sz="2400" dirty="0">
                <a:latin typeface="Courier New"/>
                <a:cs typeface="Courier New"/>
              </a:rPr>
              <a:t>e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spc="-75" dirty="0">
                <a:latin typeface="Calibri"/>
                <a:cs typeface="Calibri"/>
              </a:rPr>
              <a:t>k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d.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1699"/>
              </a:lnSpc>
              <a:spcBef>
                <a:spcPts val="459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b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lass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truc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p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9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bas</a:t>
            </a:r>
            <a:r>
              <a:rPr sz="2400" dirty="0">
                <a:latin typeface="Courier New"/>
                <a:cs typeface="Courier New"/>
              </a:rPr>
              <a:t>e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spc="-7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 </a:t>
            </a:r>
            <a:r>
              <a:rPr sz="2400" spc="-15" dirty="0">
                <a:latin typeface="Calibri"/>
                <a:cs typeface="Calibri"/>
              </a:rPr>
              <a:t>followed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the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type</a:t>
            </a:r>
            <a:r>
              <a:rPr sz="2400" dirty="0">
                <a:latin typeface="Calibri"/>
                <a:cs typeface="Calibri"/>
              </a:rPr>
              <a:t> specified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constructor </a:t>
            </a:r>
            <a:r>
              <a:rPr sz="2400" spc="-5" dirty="0">
                <a:latin typeface="Calibri"/>
                <a:cs typeface="Calibri"/>
              </a:rPr>
              <a:t> declaration.</a:t>
            </a:r>
            <a:endParaRPr sz="2400">
              <a:latin typeface="Calibri"/>
              <a:cs typeface="Calibri"/>
            </a:endParaRPr>
          </a:p>
          <a:p>
            <a:pPr marL="355600" marR="260985" indent="-342900">
              <a:lnSpc>
                <a:spcPct val="103299"/>
              </a:lnSpc>
              <a:spcBef>
                <a:spcPts val="38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 no</a:t>
            </a:r>
            <a:r>
              <a:rPr sz="2400" spc="-5" dirty="0">
                <a:latin typeface="Calibri"/>
                <a:cs typeface="Calibri"/>
              </a:rPr>
              <a:t> pa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bas</a:t>
            </a:r>
            <a:r>
              <a:rPr sz="2400" dirty="0">
                <a:latin typeface="Courier New"/>
                <a:cs typeface="Courier New"/>
              </a:rPr>
              <a:t>e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spc="-7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oll</a:t>
            </a:r>
            <a:r>
              <a:rPr sz="2400" spc="-25" dirty="0">
                <a:latin typeface="Calibri"/>
                <a:cs typeface="Calibri"/>
              </a:rPr>
              <a:t>ow</a:t>
            </a:r>
            <a:r>
              <a:rPr sz="2400" dirty="0">
                <a:latin typeface="Calibri"/>
                <a:cs typeface="Calibri"/>
              </a:rPr>
              <a:t>ed </a:t>
            </a:r>
            <a:r>
              <a:rPr sz="2400" spc="-1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 a  </a:t>
            </a:r>
            <a:r>
              <a:rPr sz="2400" spc="-5" dirty="0">
                <a:latin typeface="Calibri"/>
                <a:cs typeface="Calibri"/>
              </a:rPr>
              <a:t>pair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parentheses.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7270" y="333502"/>
            <a:ext cx="677925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Invoking</a:t>
            </a:r>
            <a:r>
              <a:rPr spc="25" dirty="0"/>
              <a:t> </a:t>
            </a:r>
            <a:r>
              <a:rPr spc="-20" dirty="0"/>
              <a:t>Parameterized</a:t>
            </a:r>
            <a:r>
              <a:rPr spc="10" dirty="0"/>
              <a:t> </a:t>
            </a:r>
            <a:r>
              <a:rPr spc="-5" dirty="0"/>
              <a:t>Base</a:t>
            </a:r>
            <a:r>
              <a:rPr spc="20" dirty="0"/>
              <a:t> </a:t>
            </a:r>
            <a:r>
              <a:rPr spc="-10" dirty="0"/>
              <a:t>Class</a:t>
            </a:r>
            <a:r>
              <a:rPr spc="15" dirty="0"/>
              <a:t> </a:t>
            </a:r>
            <a:r>
              <a:rPr spc="-15" dirty="0"/>
              <a:t>Constructors</a:t>
            </a:r>
            <a:r>
              <a:rPr spc="15" dirty="0"/>
              <a:t> </a:t>
            </a:r>
            <a:r>
              <a:rPr dirty="0"/>
              <a:t>2-3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927862"/>
            <a:ext cx="7604759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 </a:t>
            </a:r>
            <a:r>
              <a:rPr sz="2000" dirty="0">
                <a:latin typeface="Calibri"/>
                <a:cs typeface="Calibri"/>
              </a:rPr>
              <a:t>code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demonstrates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10" dirty="0">
                <a:latin typeface="Calibri"/>
                <a:cs typeface="Calibri"/>
              </a:rPr>
              <a:t> parameterized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constructors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invoked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multi-level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hierarchy: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9704" y="1975104"/>
            <a:ext cx="7251700" cy="4584700"/>
            <a:chOff x="679704" y="1975104"/>
            <a:chExt cx="7251700" cy="4584700"/>
          </a:xfrm>
        </p:grpSpPr>
        <p:sp>
          <p:nvSpPr>
            <p:cNvPr id="5" name="object 5"/>
            <p:cNvSpPr/>
            <p:nvPr/>
          </p:nvSpPr>
          <p:spPr>
            <a:xfrm>
              <a:off x="685800" y="1981200"/>
              <a:ext cx="7239000" cy="4572000"/>
            </a:xfrm>
            <a:custGeom>
              <a:avLst/>
              <a:gdLst/>
              <a:ahLst/>
              <a:cxnLst/>
              <a:rect l="l" t="t" r="r" b="b"/>
              <a:pathLst>
                <a:path w="7239000" h="4572000">
                  <a:moveTo>
                    <a:pt x="7239000" y="0"/>
                  </a:moveTo>
                  <a:lnTo>
                    <a:pt x="0" y="0"/>
                  </a:lnTo>
                  <a:lnTo>
                    <a:pt x="0" y="4572000"/>
                  </a:lnTo>
                  <a:lnTo>
                    <a:pt x="7239000" y="4572000"/>
                  </a:lnTo>
                  <a:lnTo>
                    <a:pt x="72390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5800" y="1981200"/>
              <a:ext cx="7239000" cy="4572000"/>
            </a:xfrm>
            <a:custGeom>
              <a:avLst/>
              <a:gdLst/>
              <a:ahLst/>
              <a:cxnLst/>
              <a:rect l="l" t="t" r="r" b="b"/>
              <a:pathLst>
                <a:path w="7239000" h="4572000">
                  <a:moveTo>
                    <a:pt x="0" y="4572000"/>
                  </a:moveTo>
                  <a:lnTo>
                    <a:pt x="7239000" y="457200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4572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85800" y="1981200"/>
            <a:ext cx="7239000" cy="45720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91440" marR="6148705">
              <a:lnSpc>
                <a:spcPts val="1100"/>
              </a:lnSpc>
              <a:spcBef>
                <a:spcPts val="300"/>
              </a:spcBef>
            </a:pPr>
            <a:r>
              <a:rPr sz="1000" spc="-5" dirty="0">
                <a:latin typeface="Courier New"/>
                <a:cs typeface="Courier New"/>
              </a:rPr>
              <a:t>using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System;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class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Metals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ts val="1035"/>
              </a:lnSpc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434340">
              <a:lnSpc>
                <a:spcPts val="1100"/>
              </a:lnSpc>
            </a:pPr>
            <a:r>
              <a:rPr sz="1000" spc="-5" dirty="0">
                <a:latin typeface="Courier New"/>
                <a:cs typeface="Courier New"/>
              </a:rPr>
              <a:t>string_metalType;</a:t>
            </a:r>
            <a:endParaRPr sz="1000">
              <a:latin typeface="Courier New"/>
              <a:cs typeface="Courier New"/>
            </a:endParaRPr>
          </a:p>
          <a:p>
            <a:pPr marL="434340">
              <a:lnSpc>
                <a:spcPts val="1105"/>
              </a:lnSpc>
            </a:pPr>
            <a:r>
              <a:rPr sz="1000" spc="-5" dirty="0">
                <a:latin typeface="Courier New"/>
                <a:cs typeface="Courier New"/>
              </a:rPr>
              <a:t>public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Metals(stringtype)</a:t>
            </a:r>
            <a:endParaRPr sz="1000">
              <a:latin typeface="Courier New"/>
              <a:cs typeface="Courier New"/>
            </a:endParaRPr>
          </a:p>
          <a:p>
            <a:pPr marL="434340">
              <a:lnSpc>
                <a:spcPts val="1100"/>
              </a:lnSpc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720725">
              <a:lnSpc>
                <a:spcPts val="1100"/>
              </a:lnSpc>
            </a:pPr>
            <a:r>
              <a:rPr sz="1000" spc="-5" dirty="0">
                <a:latin typeface="Courier New"/>
                <a:cs typeface="Courier New"/>
              </a:rPr>
              <a:t>_metalType=type;</a:t>
            </a:r>
            <a:endParaRPr sz="1000">
              <a:latin typeface="Courier New"/>
              <a:cs typeface="Courier New"/>
            </a:endParaRPr>
          </a:p>
          <a:p>
            <a:pPr marL="720725">
              <a:lnSpc>
                <a:spcPts val="1105"/>
              </a:lnSpc>
            </a:pPr>
            <a:r>
              <a:rPr sz="1000" spc="-5" dirty="0">
                <a:latin typeface="Courier New"/>
                <a:cs typeface="Courier New"/>
              </a:rPr>
              <a:t>Console.WriteLine("Metal:\t\t"+_metalType);</a:t>
            </a:r>
            <a:endParaRPr sz="1000">
              <a:latin typeface="Courier New"/>
              <a:cs typeface="Courier New"/>
            </a:endParaRPr>
          </a:p>
          <a:p>
            <a:pPr marL="434340">
              <a:lnSpc>
                <a:spcPts val="110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434340">
              <a:lnSpc>
                <a:spcPts val="110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434340">
              <a:lnSpc>
                <a:spcPts val="1105"/>
              </a:lnSpc>
            </a:pPr>
            <a:r>
              <a:rPr sz="1000" spc="-5" dirty="0">
                <a:latin typeface="Courier New"/>
                <a:cs typeface="Courier New"/>
              </a:rPr>
              <a:t>class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SteelCompany :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Metals</a:t>
            </a:r>
            <a:endParaRPr sz="1000">
              <a:latin typeface="Courier New"/>
              <a:cs typeface="Courier New"/>
            </a:endParaRPr>
          </a:p>
          <a:p>
            <a:pPr marL="434340">
              <a:lnSpc>
                <a:spcPts val="1100"/>
              </a:lnSpc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777240">
              <a:lnSpc>
                <a:spcPts val="1100"/>
              </a:lnSpc>
            </a:pPr>
            <a:r>
              <a:rPr sz="1000" spc="-5" dirty="0">
                <a:latin typeface="Courier New"/>
                <a:cs typeface="Courier New"/>
              </a:rPr>
              <a:t>string_grade;</a:t>
            </a:r>
            <a:endParaRPr sz="1000">
              <a:latin typeface="Courier New"/>
              <a:cs typeface="Courier New"/>
            </a:endParaRPr>
          </a:p>
          <a:p>
            <a:pPr marL="777240">
              <a:lnSpc>
                <a:spcPts val="1105"/>
              </a:lnSpc>
            </a:pPr>
            <a:r>
              <a:rPr sz="1000" spc="-5" dirty="0">
                <a:latin typeface="Courier New"/>
                <a:cs typeface="Courier New"/>
              </a:rPr>
              <a:t>public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SteelCompany(stringgrade):base("Steel")</a:t>
            </a:r>
            <a:endParaRPr sz="1000">
              <a:latin typeface="Courier New"/>
              <a:cs typeface="Courier New"/>
            </a:endParaRPr>
          </a:p>
          <a:p>
            <a:pPr marL="777240">
              <a:lnSpc>
                <a:spcPts val="1100"/>
              </a:lnSpc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777240">
              <a:lnSpc>
                <a:spcPts val="1100"/>
              </a:lnSpc>
            </a:pPr>
            <a:r>
              <a:rPr sz="1000" spc="-5" dirty="0">
                <a:latin typeface="Courier New"/>
                <a:cs typeface="Courier New"/>
              </a:rPr>
              <a:t>_grade=grade;</a:t>
            </a:r>
            <a:endParaRPr sz="1000">
              <a:latin typeface="Courier New"/>
              <a:cs typeface="Courier New"/>
            </a:endParaRPr>
          </a:p>
          <a:p>
            <a:pPr marL="777240">
              <a:lnSpc>
                <a:spcPts val="1105"/>
              </a:lnSpc>
            </a:pPr>
            <a:r>
              <a:rPr sz="1000" spc="-5" dirty="0">
                <a:latin typeface="Courier New"/>
                <a:cs typeface="Courier New"/>
              </a:rPr>
              <a:t>Console.WriteLine("Grade:\t\t"+_grade);</a:t>
            </a:r>
            <a:endParaRPr sz="1000">
              <a:latin typeface="Courier New"/>
              <a:cs typeface="Courier New"/>
            </a:endParaRPr>
          </a:p>
          <a:p>
            <a:pPr marL="777240">
              <a:lnSpc>
                <a:spcPts val="110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434340">
              <a:lnSpc>
                <a:spcPts val="110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434340">
              <a:lnSpc>
                <a:spcPts val="1105"/>
              </a:lnSpc>
            </a:pPr>
            <a:r>
              <a:rPr sz="1000" spc="-5" dirty="0">
                <a:latin typeface="Courier New"/>
                <a:cs typeface="Courier New"/>
              </a:rPr>
              <a:t>class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Automobiles:SteelCompany</a:t>
            </a:r>
            <a:endParaRPr sz="1000">
              <a:latin typeface="Courier New"/>
              <a:cs typeface="Courier New"/>
            </a:endParaRPr>
          </a:p>
          <a:p>
            <a:pPr marL="434340">
              <a:lnSpc>
                <a:spcPts val="1100"/>
              </a:lnSpc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720725">
              <a:lnSpc>
                <a:spcPts val="1100"/>
              </a:lnSpc>
            </a:pPr>
            <a:r>
              <a:rPr sz="1000" spc="-5" dirty="0">
                <a:latin typeface="Courier New"/>
                <a:cs typeface="Courier New"/>
              </a:rPr>
              <a:t>string_part;</a:t>
            </a:r>
            <a:endParaRPr sz="1000">
              <a:latin typeface="Courier New"/>
              <a:cs typeface="Courier New"/>
            </a:endParaRPr>
          </a:p>
          <a:p>
            <a:pPr marL="720725">
              <a:lnSpc>
                <a:spcPts val="1105"/>
              </a:lnSpc>
            </a:pPr>
            <a:r>
              <a:rPr sz="1000" spc="-5" dirty="0">
                <a:latin typeface="Courier New"/>
                <a:cs typeface="Courier New"/>
              </a:rPr>
              <a:t>public</a:t>
            </a:r>
            <a:r>
              <a:rPr sz="1000" spc="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Automobiles(stringpart):base("CastIron")</a:t>
            </a:r>
            <a:endParaRPr sz="1000">
              <a:latin typeface="Courier New"/>
              <a:cs typeface="Courier New"/>
            </a:endParaRPr>
          </a:p>
          <a:p>
            <a:pPr marL="720725">
              <a:lnSpc>
                <a:spcPts val="1100"/>
              </a:lnSpc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720725" marR="3689985">
              <a:lnSpc>
                <a:spcPts val="1100"/>
              </a:lnSpc>
              <a:spcBef>
                <a:spcPts val="65"/>
              </a:spcBef>
            </a:pPr>
            <a:r>
              <a:rPr sz="1000" spc="-5" dirty="0">
                <a:latin typeface="Courier New"/>
                <a:cs typeface="Courier New"/>
              </a:rPr>
              <a:t>_part=part; 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Console.WriteLine("Part:\t\t"+_part);</a:t>
            </a:r>
            <a:endParaRPr sz="1000">
              <a:latin typeface="Courier New"/>
              <a:cs typeface="Courier New"/>
            </a:endParaRPr>
          </a:p>
          <a:p>
            <a:pPr marL="720725">
              <a:lnSpc>
                <a:spcPts val="119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720725">
              <a:lnSpc>
                <a:spcPts val="1135"/>
              </a:lnSpc>
            </a:pPr>
            <a:r>
              <a:rPr sz="1000" spc="-5" dirty="0">
                <a:latin typeface="Courier New"/>
                <a:cs typeface="Courier New"/>
              </a:rPr>
              <a:t>static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voidMain(string[]args)</a:t>
            </a:r>
            <a:endParaRPr sz="1000">
              <a:latin typeface="Courier New"/>
              <a:cs typeface="Courier New"/>
            </a:endParaRPr>
          </a:p>
          <a:p>
            <a:pPr marL="720725">
              <a:lnSpc>
                <a:spcPts val="1100"/>
              </a:lnSpc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720725">
              <a:lnSpc>
                <a:spcPts val="1105"/>
              </a:lnSpc>
            </a:pPr>
            <a:r>
              <a:rPr sz="1000" spc="-5" dirty="0">
                <a:latin typeface="Courier New"/>
                <a:cs typeface="Courier New"/>
              </a:rPr>
              <a:t>Automobiles</a:t>
            </a:r>
            <a:r>
              <a:rPr sz="1000" spc="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objAutomobiles=new</a:t>
            </a:r>
            <a:r>
              <a:rPr sz="1000" spc="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Automobiles("Chassies");</a:t>
            </a:r>
            <a:endParaRPr sz="1000">
              <a:latin typeface="Courier New"/>
              <a:cs typeface="Courier New"/>
            </a:endParaRPr>
          </a:p>
          <a:p>
            <a:pPr marL="720725">
              <a:lnSpc>
                <a:spcPts val="115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85800" y="1537716"/>
            <a:ext cx="1447800" cy="398145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719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9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7270" y="333502"/>
            <a:ext cx="677925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Invoking</a:t>
            </a:r>
            <a:r>
              <a:rPr spc="25" dirty="0"/>
              <a:t> </a:t>
            </a:r>
            <a:r>
              <a:rPr spc="-20" dirty="0"/>
              <a:t>Parameterized</a:t>
            </a:r>
            <a:r>
              <a:rPr spc="10" dirty="0"/>
              <a:t> </a:t>
            </a:r>
            <a:r>
              <a:rPr spc="-5" dirty="0"/>
              <a:t>Base</a:t>
            </a:r>
            <a:r>
              <a:rPr spc="20" dirty="0"/>
              <a:t> </a:t>
            </a:r>
            <a:r>
              <a:rPr spc="-10" dirty="0"/>
              <a:t>Class</a:t>
            </a:r>
            <a:r>
              <a:rPr spc="15" dirty="0"/>
              <a:t> </a:t>
            </a:r>
            <a:r>
              <a:rPr spc="-15" dirty="0"/>
              <a:t>Constructors</a:t>
            </a:r>
            <a:r>
              <a:rPr spc="15" dirty="0"/>
              <a:t> </a:t>
            </a:r>
            <a:r>
              <a:rPr dirty="0"/>
              <a:t>3-3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707679"/>
            <a:ext cx="8251825" cy="252222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6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code:</a:t>
            </a:r>
            <a:endParaRPr sz="2400">
              <a:latin typeface="Calibri"/>
              <a:cs typeface="Calibri"/>
            </a:endParaRPr>
          </a:p>
          <a:p>
            <a:pPr marL="469900" algn="just">
              <a:lnSpc>
                <a:spcPct val="100000"/>
              </a:lnSpc>
              <a:spcBef>
                <a:spcPts val="425"/>
              </a:spcBef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</a:t>
            </a:r>
            <a:r>
              <a:rPr sz="1000" spc="370" dirty="0">
                <a:solidFill>
                  <a:srgbClr val="006666"/>
                </a:solidFill>
                <a:latin typeface="Microsoft Sans Serif"/>
                <a:cs typeface="Microsoft Sans Serif"/>
              </a:rPr>
              <a:t> 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Automobiles</a:t>
            </a:r>
            <a:r>
              <a:rPr sz="2000" b="1" spc="-760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inherits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SteelCompany</a:t>
            </a:r>
            <a:r>
              <a:rPr sz="2000" b="1" spc="-7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class.</a:t>
            </a:r>
            <a:endParaRPr sz="2000">
              <a:latin typeface="Calibri"/>
              <a:cs typeface="Calibri"/>
            </a:endParaRPr>
          </a:p>
          <a:p>
            <a:pPr marL="469900" algn="just">
              <a:lnSpc>
                <a:spcPct val="100000"/>
              </a:lnSpc>
              <a:spcBef>
                <a:spcPts val="480"/>
              </a:spcBef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</a:t>
            </a:r>
            <a:r>
              <a:rPr sz="1000" spc="370" dirty="0">
                <a:solidFill>
                  <a:srgbClr val="006666"/>
                </a:solidFill>
                <a:latin typeface="Microsoft Sans Serif"/>
                <a:cs typeface="Microsoft Sans Serif"/>
              </a:rPr>
              <a:t> 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SteelCompany</a:t>
            </a:r>
            <a:r>
              <a:rPr sz="2000" b="1" spc="-75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inherits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Metals</a:t>
            </a:r>
            <a:r>
              <a:rPr sz="2000" b="1" spc="-7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class.</a:t>
            </a:r>
            <a:endParaRPr sz="2000">
              <a:latin typeface="Calibri"/>
              <a:cs typeface="Calibri"/>
            </a:endParaRPr>
          </a:p>
          <a:p>
            <a:pPr marL="756285" marR="5080" indent="-287020" algn="just">
              <a:lnSpc>
                <a:spcPct val="100000"/>
              </a:lnSpc>
              <a:spcBef>
                <a:spcPts val="480"/>
              </a:spcBef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</a:t>
            </a:r>
            <a:r>
              <a:rPr sz="10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5" dirty="0">
                <a:latin typeface="Courier New"/>
                <a:cs typeface="Courier New"/>
              </a:rPr>
              <a:t>Main()</a:t>
            </a:r>
            <a:r>
              <a:rPr sz="2000" spc="-5" dirty="0">
                <a:latin typeface="Calibri"/>
                <a:cs typeface="Calibri"/>
              </a:rPr>
              <a:t>method, when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instance </a:t>
            </a:r>
            <a:r>
              <a:rPr sz="2000" dirty="0">
                <a:latin typeface="Calibri"/>
                <a:cs typeface="Calibri"/>
              </a:rPr>
              <a:t>of the </a:t>
            </a:r>
            <a:r>
              <a:rPr sz="2000" b="1" spc="-5" dirty="0">
                <a:latin typeface="Courier New"/>
                <a:cs typeface="Courier New"/>
              </a:rPr>
              <a:t>Automobiles </a:t>
            </a:r>
            <a:r>
              <a:rPr sz="2000" dirty="0">
                <a:latin typeface="Calibri"/>
                <a:cs typeface="Calibri"/>
              </a:rPr>
              <a:t>class is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created,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invokes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constructor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b="1" spc="-5" dirty="0">
                <a:latin typeface="Courier New"/>
                <a:cs typeface="Courier New"/>
              </a:rPr>
              <a:t>Metals</a:t>
            </a:r>
            <a:r>
              <a:rPr sz="2000" b="1" spc="-7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class,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followed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truc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SteelCompan</a:t>
            </a:r>
            <a:r>
              <a:rPr sz="2000" b="1" dirty="0">
                <a:latin typeface="Courier New"/>
                <a:cs typeface="Courier New"/>
              </a:rPr>
              <a:t>y</a:t>
            </a:r>
            <a:r>
              <a:rPr sz="2000" b="1" spc="-760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clas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469900" algn="just">
              <a:lnSpc>
                <a:spcPct val="100000"/>
              </a:lnSpc>
              <a:spcBef>
                <a:spcPts val="484"/>
              </a:spcBef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</a:t>
            </a:r>
            <a:r>
              <a:rPr sz="1000" spc="375" dirty="0">
                <a:solidFill>
                  <a:srgbClr val="006666"/>
                </a:solidFill>
                <a:latin typeface="Microsoft Sans Serif"/>
                <a:cs typeface="Microsoft Sans Serif"/>
              </a:rPr>
              <a:t>  </a:t>
            </a:r>
            <a:r>
              <a:rPr sz="2000" spc="-25" dirty="0">
                <a:latin typeface="Calibri"/>
                <a:cs typeface="Calibri"/>
              </a:rPr>
              <a:t>Finally,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constructor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Automobiles</a:t>
            </a:r>
            <a:r>
              <a:rPr sz="2000" b="1" spc="-740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invoked.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844" y="4079591"/>
            <a:ext cx="2597785" cy="112268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2990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latin typeface="Courier New"/>
                <a:cs typeface="Courier New"/>
              </a:rPr>
              <a:t>Metal:</a:t>
            </a:r>
            <a:r>
              <a:rPr sz="2000" spc="-6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Steel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latin typeface="Courier New"/>
                <a:cs typeface="Courier New"/>
              </a:rPr>
              <a:t>Grade: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CastIron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2990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latin typeface="Courier New"/>
                <a:cs typeface="Courier New"/>
              </a:rPr>
              <a:t>Part:</a:t>
            </a:r>
            <a:r>
              <a:rPr sz="2000" spc="-5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Chassies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3489959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4450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5653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Definition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Inheritance</a:t>
            </a:r>
            <a:r>
              <a:rPr spc="-20" dirty="0"/>
              <a:t> </a:t>
            </a:r>
            <a:r>
              <a:rPr dirty="0"/>
              <a:t>1-2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930910"/>
            <a:ext cx="6557645" cy="5122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13360" indent="-342900">
              <a:lnSpc>
                <a:spcPct val="100000"/>
              </a:lnSpc>
              <a:spcBef>
                <a:spcPts val="9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similarity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physical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features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child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parents</a:t>
            </a:r>
            <a:r>
              <a:rPr sz="2200" spc="-5" dirty="0">
                <a:latin typeface="Calibri"/>
                <a:cs typeface="Calibri"/>
              </a:rPr>
              <a:t> 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due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child </a:t>
            </a:r>
            <a:r>
              <a:rPr sz="2200" spc="-10" dirty="0">
                <a:latin typeface="Calibri"/>
                <a:cs typeface="Calibri"/>
              </a:rPr>
              <a:t>having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inherited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these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features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parents.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4E4B"/>
              </a:buClr>
              <a:buFont typeface="Wingdings"/>
              <a:buChar char=""/>
            </a:pPr>
            <a:endParaRPr sz="3000">
              <a:latin typeface="Calibri"/>
              <a:cs typeface="Calibri"/>
            </a:endParaRPr>
          </a:p>
          <a:p>
            <a:pPr marL="355600" marR="106680" indent="-342900">
              <a:lnSpc>
                <a:spcPct val="100000"/>
              </a:lnSpc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20" dirty="0">
                <a:latin typeface="Calibri"/>
                <a:cs typeface="Calibri"/>
              </a:rPr>
              <a:t>Similarly,</a:t>
            </a:r>
            <a:r>
              <a:rPr sz="2200" spc="-5" dirty="0">
                <a:latin typeface="Calibri"/>
                <a:cs typeface="Calibri"/>
              </a:rPr>
              <a:t> 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C#,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inheritance </a:t>
            </a:r>
            <a:r>
              <a:rPr sz="2200" spc="-10" dirty="0">
                <a:latin typeface="Calibri"/>
                <a:cs typeface="Calibri"/>
              </a:rPr>
              <a:t>allows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you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create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deriving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common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attributes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methods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existing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class.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4E4B"/>
              </a:buClr>
              <a:buFont typeface="Wingdings"/>
              <a:buChar char=""/>
            </a:pPr>
            <a:endParaRPr sz="30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buClr>
                <a:srgbClr val="004E4B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class </a:t>
            </a:r>
            <a:r>
              <a:rPr sz="2200" spc="-15" dirty="0">
                <a:latin typeface="Calibri"/>
                <a:cs typeface="Calibri"/>
              </a:rPr>
              <a:t>from </a:t>
            </a:r>
            <a:r>
              <a:rPr sz="2200" spc="-5" dirty="0">
                <a:latin typeface="Calibri"/>
                <a:cs typeface="Calibri"/>
              </a:rPr>
              <a:t>which the </a:t>
            </a:r>
            <a:r>
              <a:rPr sz="2200" spc="-10" dirty="0">
                <a:latin typeface="Calibri"/>
                <a:cs typeface="Calibri"/>
              </a:rPr>
              <a:t>new </a:t>
            </a:r>
            <a:r>
              <a:rPr sz="2200" spc="-5" dirty="0">
                <a:latin typeface="Calibri"/>
                <a:cs typeface="Calibri"/>
              </a:rPr>
              <a:t>class is </a:t>
            </a:r>
            <a:r>
              <a:rPr sz="2200" spc="-15" dirty="0">
                <a:latin typeface="Calibri"/>
                <a:cs typeface="Calibri"/>
              </a:rPr>
              <a:t>created </a:t>
            </a:r>
            <a:r>
              <a:rPr sz="2200" spc="-5" dirty="0">
                <a:latin typeface="Calibri"/>
                <a:cs typeface="Calibri"/>
              </a:rPr>
              <a:t>is known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base class and the </a:t>
            </a:r>
            <a:r>
              <a:rPr sz="2200" spc="-15" dirty="0">
                <a:latin typeface="Calibri"/>
                <a:cs typeface="Calibri"/>
              </a:rPr>
              <a:t>created </a:t>
            </a:r>
            <a:r>
              <a:rPr sz="2200" spc="-5" dirty="0">
                <a:latin typeface="Calibri"/>
                <a:cs typeface="Calibri"/>
              </a:rPr>
              <a:t>class is known as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derived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class.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4E4B"/>
              </a:buClr>
              <a:buFont typeface="Wingdings"/>
              <a:buChar char=""/>
            </a:pPr>
            <a:endParaRPr sz="3000">
              <a:latin typeface="Calibri"/>
              <a:cs typeface="Calibri"/>
            </a:endParaRPr>
          </a:p>
          <a:p>
            <a:pPr marL="342265" marR="5715" indent="-342265">
              <a:lnSpc>
                <a:spcPct val="100000"/>
              </a:lnSpc>
              <a:buClr>
                <a:srgbClr val="004E4B"/>
              </a:buClr>
              <a:buSzPct val="50000"/>
              <a:buFont typeface="Wingdings"/>
              <a:buChar char=""/>
              <a:tabLst>
                <a:tab pos="3422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creating</a:t>
            </a:r>
            <a:r>
              <a:rPr sz="2200" spc="-5" dirty="0">
                <a:latin typeface="Calibri"/>
                <a:cs typeface="Calibri"/>
              </a:rPr>
              <a:t> a </a:t>
            </a:r>
            <a:r>
              <a:rPr sz="2200" spc="-10" dirty="0">
                <a:latin typeface="Calibri"/>
                <a:cs typeface="Calibri"/>
              </a:rPr>
              <a:t>new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extending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some</a:t>
            </a:r>
            <a:endParaRPr sz="2200">
              <a:latin typeface="Calibri"/>
              <a:cs typeface="Calibri"/>
            </a:endParaRPr>
          </a:p>
          <a:p>
            <a:pPr marL="45085" algn="ctr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features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existing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known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inheritance.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0211" y="1066800"/>
            <a:ext cx="1915668" cy="18912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87540" y="3429000"/>
            <a:ext cx="2156459" cy="157276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7385" y="336549"/>
            <a:ext cx="254635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Method</a:t>
            </a:r>
            <a:r>
              <a:rPr spc="-50" dirty="0"/>
              <a:t> </a:t>
            </a:r>
            <a:r>
              <a:rPr spc="-10" dirty="0"/>
              <a:t>Overriding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694890"/>
            <a:ext cx="8009255" cy="389572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Method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overriding:</a:t>
            </a:r>
            <a:endParaRPr sz="24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509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dirty="0">
                <a:latin typeface="Calibri"/>
                <a:cs typeface="Calibri"/>
              </a:rPr>
              <a:t>Is 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feature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allows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derived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override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redefine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methods 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base </a:t>
            </a:r>
            <a:r>
              <a:rPr sz="2000" dirty="0">
                <a:latin typeface="Calibri"/>
                <a:cs typeface="Calibri"/>
              </a:rPr>
              <a:t>class which changes the body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method that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declared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base class.</a:t>
            </a:r>
            <a:endParaRPr sz="2000">
              <a:latin typeface="Calibri"/>
              <a:cs typeface="Calibri"/>
            </a:endParaRPr>
          </a:p>
          <a:p>
            <a:pPr marL="756285" marR="95250" indent="-287020">
              <a:lnSpc>
                <a:spcPct val="100000"/>
              </a:lnSpc>
              <a:spcBef>
                <a:spcPts val="484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10" dirty="0">
                <a:latin typeface="Calibri"/>
                <a:cs typeface="Calibri"/>
              </a:rPr>
              <a:t>Allows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same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name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5" dirty="0">
                <a:latin typeface="Calibri"/>
                <a:cs typeface="Calibri"/>
              </a:rPr>
              <a:t> signature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declared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base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reused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derived</a:t>
            </a:r>
            <a:r>
              <a:rPr sz="2000" dirty="0">
                <a:latin typeface="Calibri"/>
                <a:cs typeface="Calibri"/>
              </a:rPr>
              <a:t> class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new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behavior.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latin typeface="Calibri"/>
                <a:cs typeface="Calibri"/>
              </a:rPr>
              <a:t>Ensures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reusability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while </a:t>
            </a:r>
            <a:r>
              <a:rPr sz="2000" dirty="0">
                <a:latin typeface="Calibri"/>
                <a:cs typeface="Calibri"/>
              </a:rPr>
              <a:t>inheriting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classes.</a:t>
            </a:r>
            <a:endParaRPr sz="2000">
              <a:latin typeface="Calibri"/>
              <a:cs typeface="Calibri"/>
            </a:endParaRPr>
          </a:p>
          <a:p>
            <a:pPr marL="756285" marR="309880" indent="-28702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implemented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10" dirty="0">
                <a:latin typeface="Calibri"/>
                <a:cs typeface="Calibri"/>
              </a:rPr>
              <a:t>derived</a:t>
            </a:r>
            <a:r>
              <a:rPr sz="2000" dirty="0">
                <a:latin typeface="Calibri"/>
                <a:cs typeface="Calibri"/>
              </a:rPr>
              <a:t> class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base </a:t>
            </a:r>
            <a:r>
              <a:rPr sz="2000" spc="-5" dirty="0">
                <a:latin typeface="Calibri"/>
                <a:cs typeface="Calibri"/>
              </a:rPr>
              <a:t>class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known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Overridden</a:t>
            </a:r>
            <a:r>
              <a:rPr sz="2000" dirty="0">
                <a:latin typeface="Calibri"/>
                <a:cs typeface="Calibri"/>
              </a:rPr>
              <a:t> Base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Method.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following figure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depicts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overriding: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4648200"/>
            <a:ext cx="5715000" cy="161239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2712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Courier New"/>
                <a:cs typeface="Courier New"/>
              </a:rPr>
              <a:t>virtual</a:t>
            </a:r>
            <a:r>
              <a:rPr spc="-935" dirty="0">
                <a:latin typeface="Courier New"/>
                <a:cs typeface="Courier New"/>
              </a:rPr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>
                <a:latin typeface="Courier New"/>
                <a:cs typeface="Courier New"/>
              </a:rPr>
              <a:t>override</a:t>
            </a:r>
            <a:r>
              <a:rPr spc="-950" dirty="0">
                <a:latin typeface="Courier New"/>
                <a:cs typeface="Courier New"/>
              </a:rPr>
              <a:t> </a:t>
            </a:r>
            <a:r>
              <a:rPr spc="-50" dirty="0"/>
              <a:t>K</a:t>
            </a:r>
            <a:r>
              <a:rPr spc="-25" dirty="0"/>
              <a:t>e</a:t>
            </a:r>
            <a:r>
              <a:rPr spc="10" dirty="0"/>
              <a:t>y</a:t>
            </a:r>
            <a:r>
              <a:rPr spc="-30" dirty="0"/>
              <a:t>w</a:t>
            </a:r>
            <a:r>
              <a:rPr spc="-5" dirty="0"/>
              <a:t>o</a:t>
            </a:r>
            <a:r>
              <a:rPr spc="-35" dirty="0"/>
              <a:t>r</a:t>
            </a:r>
            <a:r>
              <a:rPr spc="-5" dirty="0"/>
              <a:t>ds</a:t>
            </a:r>
            <a:r>
              <a:rPr spc="10" dirty="0"/>
              <a:t> </a:t>
            </a:r>
            <a:r>
              <a:rPr spc="-25" dirty="0"/>
              <a:t>1</a:t>
            </a:r>
            <a:r>
              <a:rPr spc="-5" dirty="0"/>
              <a:t>-5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927861"/>
            <a:ext cx="8148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65" dirty="0">
                <a:latin typeface="Calibri"/>
                <a:cs typeface="Calibri"/>
              </a:rPr>
              <a:t>You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override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base </a:t>
            </a:r>
            <a:r>
              <a:rPr sz="2400" dirty="0">
                <a:latin typeface="Calibri"/>
                <a:cs typeface="Calibri"/>
              </a:rPr>
              <a:t>class method in the </a:t>
            </a:r>
            <a:r>
              <a:rPr sz="2400" spc="-5" dirty="0">
                <a:latin typeface="Calibri"/>
                <a:cs typeface="Calibri"/>
              </a:rPr>
              <a:t>derived </a:t>
            </a:r>
            <a:r>
              <a:rPr sz="2400" dirty="0">
                <a:latin typeface="Calibri"/>
                <a:cs typeface="Calibri"/>
              </a:rPr>
              <a:t>class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appropriate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C#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keywords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9808" y="1883664"/>
            <a:ext cx="8103234" cy="1752600"/>
            <a:chOff x="749808" y="1883664"/>
            <a:chExt cx="8103234" cy="1752600"/>
          </a:xfrm>
        </p:grpSpPr>
        <p:sp>
          <p:nvSpPr>
            <p:cNvPr id="5" name="object 5"/>
            <p:cNvSpPr/>
            <p:nvPr/>
          </p:nvSpPr>
          <p:spPr>
            <a:xfrm>
              <a:off x="762762" y="2547366"/>
              <a:ext cx="8077200" cy="277495"/>
            </a:xfrm>
            <a:custGeom>
              <a:avLst/>
              <a:gdLst/>
              <a:ahLst/>
              <a:cxnLst/>
              <a:rect l="l" t="t" r="r" b="b"/>
              <a:pathLst>
                <a:path w="8077200" h="277494">
                  <a:moveTo>
                    <a:pt x="0" y="277367"/>
                  </a:moveTo>
                  <a:lnTo>
                    <a:pt x="8077200" y="277367"/>
                  </a:lnTo>
                  <a:lnTo>
                    <a:pt x="8077200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46810" y="1896618"/>
              <a:ext cx="7690484" cy="814069"/>
            </a:xfrm>
            <a:custGeom>
              <a:avLst/>
              <a:gdLst/>
              <a:ahLst/>
              <a:cxnLst/>
              <a:rect l="l" t="t" r="r" b="b"/>
              <a:pathLst>
                <a:path w="7690484" h="814069">
                  <a:moveTo>
                    <a:pt x="7554468" y="0"/>
                  </a:moveTo>
                  <a:lnTo>
                    <a:pt x="135636" y="0"/>
                  </a:lnTo>
                  <a:lnTo>
                    <a:pt x="92766" y="6912"/>
                  </a:lnTo>
                  <a:lnTo>
                    <a:pt x="55533" y="26164"/>
                  </a:lnTo>
                  <a:lnTo>
                    <a:pt x="26171" y="55522"/>
                  </a:lnTo>
                  <a:lnTo>
                    <a:pt x="6915" y="92756"/>
                  </a:lnTo>
                  <a:lnTo>
                    <a:pt x="0" y="135636"/>
                  </a:lnTo>
                  <a:lnTo>
                    <a:pt x="0" y="678180"/>
                  </a:lnTo>
                  <a:lnTo>
                    <a:pt x="6915" y="721059"/>
                  </a:lnTo>
                  <a:lnTo>
                    <a:pt x="26171" y="758293"/>
                  </a:lnTo>
                  <a:lnTo>
                    <a:pt x="55533" y="787651"/>
                  </a:lnTo>
                  <a:lnTo>
                    <a:pt x="92766" y="806903"/>
                  </a:lnTo>
                  <a:lnTo>
                    <a:pt x="135636" y="813816"/>
                  </a:lnTo>
                  <a:lnTo>
                    <a:pt x="7554468" y="813816"/>
                  </a:lnTo>
                  <a:lnTo>
                    <a:pt x="7597347" y="806903"/>
                  </a:lnTo>
                  <a:lnTo>
                    <a:pt x="7634581" y="787651"/>
                  </a:lnTo>
                  <a:lnTo>
                    <a:pt x="7663939" y="758293"/>
                  </a:lnTo>
                  <a:lnTo>
                    <a:pt x="7683191" y="721059"/>
                  </a:lnTo>
                  <a:lnTo>
                    <a:pt x="7690104" y="678180"/>
                  </a:lnTo>
                  <a:lnTo>
                    <a:pt x="7690104" y="135636"/>
                  </a:lnTo>
                  <a:lnTo>
                    <a:pt x="7683191" y="92756"/>
                  </a:lnTo>
                  <a:lnTo>
                    <a:pt x="7663939" y="55522"/>
                  </a:lnTo>
                  <a:lnTo>
                    <a:pt x="7634581" y="26164"/>
                  </a:lnTo>
                  <a:lnTo>
                    <a:pt x="7597347" y="6912"/>
                  </a:lnTo>
                  <a:lnTo>
                    <a:pt x="75544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46810" y="1896618"/>
              <a:ext cx="7690484" cy="814069"/>
            </a:xfrm>
            <a:custGeom>
              <a:avLst/>
              <a:gdLst/>
              <a:ahLst/>
              <a:cxnLst/>
              <a:rect l="l" t="t" r="r" b="b"/>
              <a:pathLst>
                <a:path w="7690484" h="814069">
                  <a:moveTo>
                    <a:pt x="0" y="135636"/>
                  </a:moveTo>
                  <a:lnTo>
                    <a:pt x="6915" y="92756"/>
                  </a:lnTo>
                  <a:lnTo>
                    <a:pt x="26171" y="55522"/>
                  </a:lnTo>
                  <a:lnTo>
                    <a:pt x="55533" y="26164"/>
                  </a:lnTo>
                  <a:lnTo>
                    <a:pt x="92766" y="6912"/>
                  </a:lnTo>
                  <a:lnTo>
                    <a:pt x="135636" y="0"/>
                  </a:lnTo>
                  <a:lnTo>
                    <a:pt x="7554468" y="0"/>
                  </a:lnTo>
                  <a:lnTo>
                    <a:pt x="7597347" y="6912"/>
                  </a:lnTo>
                  <a:lnTo>
                    <a:pt x="7634581" y="26164"/>
                  </a:lnTo>
                  <a:lnTo>
                    <a:pt x="7663939" y="55522"/>
                  </a:lnTo>
                  <a:lnTo>
                    <a:pt x="7683191" y="92756"/>
                  </a:lnTo>
                  <a:lnTo>
                    <a:pt x="7690104" y="135636"/>
                  </a:lnTo>
                  <a:lnTo>
                    <a:pt x="7690104" y="678180"/>
                  </a:lnTo>
                  <a:lnTo>
                    <a:pt x="7683191" y="721059"/>
                  </a:lnTo>
                  <a:lnTo>
                    <a:pt x="7663939" y="758293"/>
                  </a:lnTo>
                  <a:lnTo>
                    <a:pt x="7634581" y="787651"/>
                  </a:lnTo>
                  <a:lnTo>
                    <a:pt x="7597347" y="806903"/>
                  </a:lnTo>
                  <a:lnTo>
                    <a:pt x="7554468" y="813816"/>
                  </a:lnTo>
                  <a:lnTo>
                    <a:pt x="135636" y="813816"/>
                  </a:lnTo>
                  <a:lnTo>
                    <a:pt x="92766" y="806903"/>
                  </a:lnTo>
                  <a:lnTo>
                    <a:pt x="55533" y="787651"/>
                  </a:lnTo>
                  <a:lnTo>
                    <a:pt x="26171" y="758293"/>
                  </a:lnTo>
                  <a:lnTo>
                    <a:pt x="6915" y="721059"/>
                  </a:lnTo>
                  <a:lnTo>
                    <a:pt x="0" y="678180"/>
                  </a:lnTo>
                  <a:lnTo>
                    <a:pt x="0" y="1356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2762" y="3345942"/>
              <a:ext cx="8077200" cy="277495"/>
            </a:xfrm>
            <a:custGeom>
              <a:avLst/>
              <a:gdLst/>
              <a:ahLst/>
              <a:cxnLst/>
              <a:rect l="l" t="t" r="r" b="b"/>
              <a:pathLst>
                <a:path w="8077200" h="277495">
                  <a:moveTo>
                    <a:pt x="0" y="277367"/>
                  </a:moveTo>
                  <a:lnTo>
                    <a:pt x="8077200" y="277367"/>
                  </a:lnTo>
                  <a:lnTo>
                    <a:pt x="8077200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25908">
              <a:solidFill>
                <a:srgbClr val="5CB5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46810" y="2884170"/>
              <a:ext cx="7691755" cy="623570"/>
            </a:xfrm>
            <a:custGeom>
              <a:avLst/>
              <a:gdLst/>
              <a:ahLst/>
              <a:cxnLst/>
              <a:rect l="l" t="t" r="r" b="b"/>
              <a:pathLst>
                <a:path w="7691755" h="623570">
                  <a:moveTo>
                    <a:pt x="7587742" y="0"/>
                  </a:moveTo>
                  <a:lnTo>
                    <a:pt x="103886" y="0"/>
                  </a:lnTo>
                  <a:lnTo>
                    <a:pt x="63447" y="8159"/>
                  </a:lnTo>
                  <a:lnTo>
                    <a:pt x="30426" y="30416"/>
                  </a:lnTo>
                  <a:lnTo>
                    <a:pt x="8163" y="63436"/>
                  </a:lnTo>
                  <a:lnTo>
                    <a:pt x="0" y="103886"/>
                  </a:lnTo>
                  <a:lnTo>
                    <a:pt x="0" y="519430"/>
                  </a:lnTo>
                  <a:lnTo>
                    <a:pt x="8163" y="559879"/>
                  </a:lnTo>
                  <a:lnTo>
                    <a:pt x="30426" y="592899"/>
                  </a:lnTo>
                  <a:lnTo>
                    <a:pt x="63447" y="615156"/>
                  </a:lnTo>
                  <a:lnTo>
                    <a:pt x="103886" y="623316"/>
                  </a:lnTo>
                  <a:lnTo>
                    <a:pt x="7587742" y="623316"/>
                  </a:lnTo>
                  <a:lnTo>
                    <a:pt x="7628191" y="615156"/>
                  </a:lnTo>
                  <a:lnTo>
                    <a:pt x="7661211" y="592899"/>
                  </a:lnTo>
                  <a:lnTo>
                    <a:pt x="7683468" y="559879"/>
                  </a:lnTo>
                  <a:lnTo>
                    <a:pt x="7691628" y="519430"/>
                  </a:lnTo>
                  <a:lnTo>
                    <a:pt x="7691628" y="103886"/>
                  </a:lnTo>
                  <a:lnTo>
                    <a:pt x="7683468" y="63436"/>
                  </a:lnTo>
                  <a:lnTo>
                    <a:pt x="7661211" y="30416"/>
                  </a:lnTo>
                  <a:lnTo>
                    <a:pt x="7628191" y="8159"/>
                  </a:lnTo>
                  <a:lnTo>
                    <a:pt x="7587742" y="0"/>
                  </a:lnTo>
                  <a:close/>
                </a:path>
              </a:pathLst>
            </a:custGeom>
            <a:solidFill>
              <a:srgbClr val="5CB5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46810" y="2884170"/>
              <a:ext cx="7691755" cy="623570"/>
            </a:xfrm>
            <a:custGeom>
              <a:avLst/>
              <a:gdLst/>
              <a:ahLst/>
              <a:cxnLst/>
              <a:rect l="l" t="t" r="r" b="b"/>
              <a:pathLst>
                <a:path w="7691755" h="623570">
                  <a:moveTo>
                    <a:pt x="0" y="103886"/>
                  </a:moveTo>
                  <a:lnTo>
                    <a:pt x="8163" y="63436"/>
                  </a:lnTo>
                  <a:lnTo>
                    <a:pt x="30426" y="30416"/>
                  </a:lnTo>
                  <a:lnTo>
                    <a:pt x="63447" y="8159"/>
                  </a:lnTo>
                  <a:lnTo>
                    <a:pt x="103886" y="0"/>
                  </a:lnTo>
                  <a:lnTo>
                    <a:pt x="7587742" y="0"/>
                  </a:lnTo>
                  <a:lnTo>
                    <a:pt x="7628191" y="8159"/>
                  </a:lnTo>
                  <a:lnTo>
                    <a:pt x="7661211" y="30416"/>
                  </a:lnTo>
                  <a:lnTo>
                    <a:pt x="7683468" y="63436"/>
                  </a:lnTo>
                  <a:lnTo>
                    <a:pt x="7691628" y="103886"/>
                  </a:lnTo>
                  <a:lnTo>
                    <a:pt x="7691628" y="519430"/>
                  </a:lnTo>
                  <a:lnTo>
                    <a:pt x="7683468" y="559879"/>
                  </a:lnTo>
                  <a:lnTo>
                    <a:pt x="7661211" y="592899"/>
                  </a:lnTo>
                  <a:lnTo>
                    <a:pt x="7628191" y="615156"/>
                  </a:lnTo>
                  <a:lnTo>
                    <a:pt x="7587742" y="623316"/>
                  </a:lnTo>
                  <a:lnTo>
                    <a:pt x="103886" y="623316"/>
                  </a:lnTo>
                  <a:lnTo>
                    <a:pt x="63447" y="615156"/>
                  </a:lnTo>
                  <a:lnTo>
                    <a:pt x="30426" y="592899"/>
                  </a:lnTo>
                  <a:lnTo>
                    <a:pt x="8163" y="559879"/>
                  </a:lnTo>
                  <a:lnTo>
                    <a:pt x="0" y="519430"/>
                  </a:lnTo>
                  <a:lnTo>
                    <a:pt x="0" y="10388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63845" y="2046478"/>
            <a:ext cx="7658100" cy="125539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35585" marR="504825">
              <a:lnSpc>
                <a:spcPts val="1670"/>
              </a:lnSpc>
              <a:spcBef>
                <a:spcPts val="260"/>
              </a:spcBef>
            </a:pPr>
            <a:r>
              <a:rPr sz="1500" spc="-7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 override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 particular</a:t>
            </a:r>
            <a:r>
              <a:rPr sz="15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class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 derived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class, you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declare </a:t>
            </a:r>
            <a:r>
              <a:rPr sz="1500" spc="-3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d in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 u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virtual</a:t>
            </a:r>
            <a:r>
              <a:rPr sz="1500" spc="-5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d.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Calibri"/>
              <a:cs typeface="Calibri"/>
            </a:endParaRPr>
          </a:p>
          <a:p>
            <a:pPr marL="226695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declared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virtual</a:t>
            </a:r>
            <a:r>
              <a:rPr sz="1500" spc="-5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keyword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referred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 virtual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method.</a:t>
            </a:r>
            <a:endParaRPr sz="15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49808" y="3706336"/>
          <a:ext cx="8076565" cy="575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175"/>
                <a:gridCol w="7692390"/>
              </a:tblGrid>
              <a:tr h="2979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5EAE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ts val="1620"/>
                        </a:lnSpc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5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derived</a:t>
                      </a:r>
                      <a:r>
                        <a:rPr sz="15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class,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you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need</a:t>
                      </a:r>
                      <a:r>
                        <a:rPr sz="15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declare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the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inherited</a:t>
                      </a:r>
                      <a:r>
                        <a:rPr sz="15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virtual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r>
                        <a:rPr sz="15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500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override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5EAEA6"/>
                      </a:solidFill>
                      <a:prstDash val="solid"/>
                    </a:lnB>
                  </a:tcPr>
                </a:tc>
              </a:tr>
              <a:tr h="1379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EAEA6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5EAE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ts val="940"/>
                        </a:lnSpc>
                      </a:pPr>
                      <a:r>
                        <a:rPr sz="15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keyword.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5EAEA6"/>
                      </a:solidFill>
                      <a:prstDash val="solid"/>
                    </a:lnT>
                  </a:tcPr>
                </a:tc>
              </a:tr>
              <a:tr h="13941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5EAEA6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5EAEA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1146810" y="3682746"/>
            <a:ext cx="7691755" cy="483234"/>
          </a:xfrm>
          <a:custGeom>
            <a:avLst/>
            <a:gdLst/>
            <a:ahLst/>
            <a:cxnLst/>
            <a:rect l="l" t="t" r="r" b="b"/>
            <a:pathLst>
              <a:path w="7691755" h="483235">
                <a:moveTo>
                  <a:pt x="7611109" y="0"/>
                </a:moveTo>
                <a:lnTo>
                  <a:pt x="80518" y="0"/>
                </a:lnTo>
                <a:lnTo>
                  <a:pt x="49174" y="6330"/>
                </a:lnTo>
                <a:lnTo>
                  <a:pt x="23580" y="23590"/>
                </a:lnTo>
                <a:lnTo>
                  <a:pt x="6326" y="49184"/>
                </a:lnTo>
                <a:lnTo>
                  <a:pt x="0" y="80517"/>
                </a:lnTo>
                <a:lnTo>
                  <a:pt x="0" y="402589"/>
                </a:lnTo>
                <a:lnTo>
                  <a:pt x="6326" y="433923"/>
                </a:lnTo>
                <a:lnTo>
                  <a:pt x="23580" y="459517"/>
                </a:lnTo>
                <a:lnTo>
                  <a:pt x="49174" y="476777"/>
                </a:lnTo>
                <a:lnTo>
                  <a:pt x="80518" y="483107"/>
                </a:lnTo>
                <a:lnTo>
                  <a:pt x="7611109" y="483107"/>
                </a:lnTo>
                <a:lnTo>
                  <a:pt x="7642443" y="476777"/>
                </a:lnTo>
                <a:lnTo>
                  <a:pt x="7668037" y="459517"/>
                </a:lnTo>
                <a:lnTo>
                  <a:pt x="7685297" y="433923"/>
                </a:lnTo>
                <a:lnTo>
                  <a:pt x="7691628" y="402589"/>
                </a:lnTo>
                <a:lnTo>
                  <a:pt x="7691628" y="80517"/>
                </a:lnTo>
                <a:lnTo>
                  <a:pt x="7685297" y="49184"/>
                </a:lnTo>
                <a:lnTo>
                  <a:pt x="7668037" y="23590"/>
                </a:lnTo>
                <a:lnTo>
                  <a:pt x="7642443" y="6330"/>
                </a:lnTo>
                <a:lnTo>
                  <a:pt x="7611109" y="0"/>
                </a:lnTo>
                <a:close/>
              </a:path>
            </a:pathLst>
          </a:custGeom>
          <a:solidFill>
            <a:srgbClr val="5EAE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749808" y="4328159"/>
            <a:ext cx="8103234" cy="1511935"/>
            <a:chOff x="749808" y="4328159"/>
            <a:chExt cx="8103234" cy="1511935"/>
          </a:xfrm>
        </p:grpSpPr>
        <p:sp>
          <p:nvSpPr>
            <p:cNvPr id="15" name="object 15"/>
            <p:cNvSpPr/>
            <p:nvPr/>
          </p:nvSpPr>
          <p:spPr>
            <a:xfrm>
              <a:off x="762762" y="4860797"/>
              <a:ext cx="8077200" cy="277495"/>
            </a:xfrm>
            <a:custGeom>
              <a:avLst/>
              <a:gdLst/>
              <a:ahLst/>
              <a:cxnLst/>
              <a:rect l="l" t="t" r="r" b="b"/>
              <a:pathLst>
                <a:path w="8077200" h="277495">
                  <a:moveTo>
                    <a:pt x="0" y="277368"/>
                  </a:moveTo>
                  <a:lnTo>
                    <a:pt x="8077200" y="277368"/>
                  </a:lnTo>
                  <a:lnTo>
                    <a:pt x="8077200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25908">
              <a:solidFill>
                <a:srgbClr val="6079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46810" y="4341113"/>
              <a:ext cx="7690484" cy="683260"/>
            </a:xfrm>
            <a:custGeom>
              <a:avLst/>
              <a:gdLst/>
              <a:ahLst/>
              <a:cxnLst/>
              <a:rect l="l" t="t" r="r" b="b"/>
              <a:pathLst>
                <a:path w="7690484" h="683260">
                  <a:moveTo>
                    <a:pt x="7576311" y="0"/>
                  </a:moveTo>
                  <a:lnTo>
                    <a:pt x="113792" y="0"/>
                  </a:lnTo>
                  <a:lnTo>
                    <a:pt x="69501" y="8939"/>
                  </a:lnTo>
                  <a:lnTo>
                    <a:pt x="33331" y="33321"/>
                  </a:lnTo>
                  <a:lnTo>
                    <a:pt x="8943" y="69490"/>
                  </a:lnTo>
                  <a:lnTo>
                    <a:pt x="0" y="113792"/>
                  </a:lnTo>
                  <a:lnTo>
                    <a:pt x="0" y="568960"/>
                  </a:lnTo>
                  <a:lnTo>
                    <a:pt x="8943" y="613261"/>
                  </a:lnTo>
                  <a:lnTo>
                    <a:pt x="33331" y="649430"/>
                  </a:lnTo>
                  <a:lnTo>
                    <a:pt x="69501" y="673812"/>
                  </a:lnTo>
                  <a:lnTo>
                    <a:pt x="113792" y="682752"/>
                  </a:lnTo>
                  <a:lnTo>
                    <a:pt x="7576311" y="682752"/>
                  </a:lnTo>
                  <a:lnTo>
                    <a:pt x="7620613" y="673812"/>
                  </a:lnTo>
                  <a:lnTo>
                    <a:pt x="7656782" y="649430"/>
                  </a:lnTo>
                  <a:lnTo>
                    <a:pt x="7681164" y="613261"/>
                  </a:lnTo>
                  <a:lnTo>
                    <a:pt x="7690104" y="568960"/>
                  </a:lnTo>
                  <a:lnTo>
                    <a:pt x="7690104" y="113792"/>
                  </a:lnTo>
                  <a:lnTo>
                    <a:pt x="7681164" y="69490"/>
                  </a:lnTo>
                  <a:lnTo>
                    <a:pt x="7656782" y="33321"/>
                  </a:lnTo>
                  <a:lnTo>
                    <a:pt x="7620613" y="8939"/>
                  </a:lnTo>
                  <a:lnTo>
                    <a:pt x="7576311" y="0"/>
                  </a:lnTo>
                  <a:close/>
                </a:path>
              </a:pathLst>
            </a:custGeom>
            <a:solidFill>
              <a:srgbClr val="6079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46810" y="4341113"/>
              <a:ext cx="7690484" cy="683260"/>
            </a:xfrm>
            <a:custGeom>
              <a:avLst/>
              <a:gdLst/>
              <a:ahLst/>
              <a:cxnLst/>
              <a:rect l="l" t="t" r="r" b="b"/>
              <a:pathLst>
                <a:path w="7690484" h="683260">
                  <a:moveTo>
                    <a:pt x="0" y="113792"/>
                  </a:moveTo>
                  <a:lnTo>
                    <a:pt x="8943" y="69490"/>
                  </a:lnTo>
                  <a:lnTo>
                    <a:pt x="33331" y="33321"/>
                  </a:lnTo>
                  <a:lnTo>
                    <a:pt x="69501" y="8939"/>
                  </a:lnTo>
                  <a:lnTo>
                    <a:pt x="113792" y="0"/>
                  </a:lnTo>
                  <a:lnTo>
                    <a:pt x="7576311" y="0"/>
                  </a:lnTo>
                  <a:lnTo>
                    <a:pt x="7620613" y="8939"/>
                  </a:lnTo>
                  <a:lnTo>
                    <a:pt x="7656782" y="33321"/>
                  </a:lnTo>
                  <a:lnTo>
                    <a:pt x="7681164" y="69490"/>
                  </a:lnTo>
                  <a:lnTo>
                    <a:pt x="7690104" y="113792"/>
                  </a:lnTo>
                  <a:lnTo>
                    <a:pt x="7690104" y="568960"/>
                  </a:lnTo>
                  <a:lnTo>
                    <a:pt x="7681164" y="613261"/>
                  </a:lnTo>
                  <a:lnTo>
                    <a:pt x="7656782" y="649430"/>
                  </a:lnTo>
                  <a:lnTo>
                    <a:pt x="7620613" y="673812"/>
                  </a:lnTo>
                  <a:lnTo>
                    <a:pt x="7576311" y="682752"/>
                  </a:lnTo>
                  <a:lnTo>
                    <a:pt x="113792" y="682752"/>
                  </a:lnTo>
                  <a:lnTo>
                    <a:pt x="69501" y="673812"/>
                  </a:lnTo>
                  <a:lnTo>
                    <a:pt x="33331" y="649430"/>
                  </a:lnTo>
                  <a:lnTo>
                    <a:pt x="8943" y="613261"/>
                  </a:lnTo>
                  <a:lnTo>
                    <a:pt x="0" y="568960"/>
                  </a:lnTo>
                  <a:lnTo>
                    <a:pt x="0" y="11379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2762" y="5549645"/>
              <a:ext cx="8077200" cy="277495"/>
            </a:xfrm>
            <a:custGeom>
              <a:avLst/>
              <a:gdLst/>
              <a:ahLst/>
              <a:cxnLst/>
              <a:rect l="l" t="t" r="r" b="b"/>
              <a:pathLst>
                <a:path w="8077200" h="277495">
                  <a:moveTo>
                    <a:pt x="0" y="277367"/>
                  </a:moveTo>
                  <a:lnTo>
                    <a:pt x="8077200" y="277367"/>
                  </a:lnTo>
                  <a:lnTo>
                    <a:pt x="8077200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46810" y="5197601"/>
              <a:ext cx="7691755" cy="513715"/>
            </a:xfrm>
            <a:custGeom>
              <a:avLst/>
              <a:gdLst/>
              <a:ahLst/>
              <a:cxnLst/>
              <a:rect l="l" t="t" r="r" b="b"/>
              <a:pathLst>
                <a:path w="7691755" h="513714">
                  <a:moveTo>
                    <a:pt x="7606030" y="0"/>
                  </a:moveTo>
                  <a:lnTo>
                    <a:pt x="85598" y="0"/>
                  </a:lnTo>
                  <a:lnTo>
                    <a:pt x="52281" y="6731"/>
                  </a:lnTo>
                  <a:lnTo>
                    <a:pt x="25072" y="25082"/>
                  </a:lnTo>
                  <a:lnTo>
                    <a:pt x="6727" y="52292"/>
                  </a:lnTo>
                  <a:lnTo>
                    <a:pt x="0" y="85598"/>
                  </a:lnTo>
                  <a:lnTo>
                    <a:pt x="0" y="427990"/>
                  </a:lnTo>
                  <a:lnTo>
                    <a:pt x="6727" y="461306"/>
                  </a:lnTo>
                  <a:lnTo>
                    <a:pt x="25072" y="488515"/>
                  </a:lnTo>
                  <a:lnTo>
                    <a:pt x="52281" y="506860"/>
                  </a:lnTo>
                  <a:lnTo>
                    <a:pt x="85598" y="513588"/>
                  </a:lnTo>
                  <a:lnTo>
                    <a:pt x="7606030" y="513588"/>
                  </a:lnTo>
                  <a:lnTo>
                    <a:pt x="7639335" y="506860"/>
                  </a:lnTo>
                  <a:lnTo>
                    <a:pt x="7666545" y="488515"/>
                  </a:lnTo>
                  <a:lnTo>
                    <a:pt x="7684897" y="461306"/>
                  </a:lnTo>
                  <a:lnTo>
                    <a:pt x="7691628" y="427990"/>
                  </a:lnTo>
                  <a:lnTo>
                    <a:pt x="7691628" y="85598"/>
                  </a:lnTo>
                  <a:lnTo>
                    <a:pt x="7684897" y="52292"/>
                  </a:lnTo>
                  <a:lnTo>
                    <a:pt x="7666545" y="25082"/>
                  </a:lnTo>
                  <a:lnTo>
                    <a:pt x="7639335" y="6731"/>
                  </a:lnTo>
                  <a:lnTo>
                    <a:pt x="760603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46810" y="5197601"/>
              <a:ext cx="7691755" cy="513715"/>
            </a:xfrm>
            <a:custGeom>
              <a:avLst/>
              <a:gdLst/>
              <a:ahLst/>
              <a:cxnLst/>
              <a:rect l="l" t="t" r="r" b="b"/>
              <a:pathLst>
                <a:path w="7691755" h="513714">
                  <a:moveTo>
                    <a:pt x="0" y="85598"/>
                  </a:moveTo>
                  <a:lnTo>
                    <a:pt x="6727" y="52292"/>
                  </a:lnTo>
                  <a:lnTo>
                    <a:pt x="25072" y="25082"/>
                  </a:lnTo>
                  <a:lnTo>
                    <a:pt x="52281" y="6731"/>
                  </a:lnTo>
                  <a:lnTo>
                    <a:pt x="85598" y="0"/>
                  </a:lnTo>
                  <a:lnTo>
                    <a:pt x="7606030" y="0"/>
                  </a:lnTo>
                  <a:lnTo>
                    <a:pt x="7639335" y="6731"/>
                  </a:lnTo>
                  <a:lnTo>
                    <a:pt x="7666545" y="25082"/>
                  </a:lnTo>
                  <a:lnTo>
                    <a:pt x="7684897" y="52292"/>
                  </a:lnTo>
                  <a:lnTo>
                    <a:pt x="7691628" y="85598"/>
                  </a:lnTo>
                  <a:lnTo>
                    <a:pt x="7691628" y="427990"/>
                  </a:lnTo>
                  <a:lnTo>
                    <a:pt x="7684897" y="461306"/>
                  </a:lnTo>
                  <a:lnTo>
                    <a:pt x="7666545" y="488515"/>
                  </a:lnTo>
                  <a:lnTo>
                    <a:pt x="7639335" y="506860"/>
                  </a:lnTo>
                  <a:lnTo>
                    <a:pt x="7606030" y="513588"/>
                  </a:lnTo>
                  <a:lnTo>
                    <a:pt x="85598" y="513588"/>
                  </a:lnTo>
                  <a:lnTo>
                    <a:pt x="52281" y="506860"/>
                  </a:lnTo>
                  <a:lnTo>
                    <a:pt x="25072" y="488515"/>
                  </a:lnTo>
                  <a:lnTo>
                    <a:pt x="6727" y="461306"/>
                  </a:lnTo>
                  <a:lnTo>
                    <a:pt x="0" y="427990"/>
                  </a:lnTo>
                  <a:lnTo>
                    <a:pt x="0" y="8559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372869" y="4428870"/>
            <a:ext cx="7099300" cy="1131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ts val="1735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derived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class,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declare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 the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inherited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virtual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override</a:t>
            </a:r>
            <a:endParaRPr sz="1500">
              <a:latin typeface="Courier New"/>
              <a:cs typeface="Courier New"/>
            </a:endParaRPr>
          </a:p>
          <a:p>
            <a:pPr marL="20320">
              <a:lnSpc>
                <a:spcPts val="1735"/>
              </a:lnSpc>
            </a:pP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keyword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5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mandatory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virtual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inherited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derived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class.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he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overrid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500" spc="-5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5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d in the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der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cla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ss.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2712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Courier New"/>
                <a:cs typeface="Courier New"/>
              </a:rPr>
              <a:t>virtual</a:t>
            </a:r>
            <a:r>
              <a:rPr spc="-935" dirty="0">
                <a:latin typeface="Courier New"/>
                <a:cs typeface="Courier New"/>
              </a:rPr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>
                <a:latin typeface="Courier New"/>
                <a:cs typeface="Courier New"/>
              </a:rPr>
              <a:t>override</a:t>
            </a:r>
            <a:r>
              <a:rPr spc="-950" dirty="0">
                <a:latin typeface="Courier New"/>
                <a:cs typeface="Courier New"/>
              </a:rPr>
              <a:t> </a:t>
            </a:r>
            <a:r>
              <a:rPr spc="-50" dirty="0"/>
              <a:t>K</a:t>
            </a:r>
            <a:r>
              <a:rPr spc="-25" dirty="0"/>
              <a:t>e</a:t>
            </a:r>
            <a:r>
              <a:rPr spc="10" dirty="0"/>
              <a:t>y</a:t>
            </a:r>
            <a:r>
              <a:rPr spc="-30" dirty="0"/>
              <a:t>w</a:t>
            </a:r>
            <a:r>
              <a:rPr spc="-5" dirty="0"/>
              <a:t>o</a:t>
            </a:r>
            <a:r>
              <a:rPr spc="-35" dirty="0"/>
              <a:t>r</a:t>
            </a:r>
            <a:r>
              <a:rPr spc="-5" dirty="0"/>
              <a:t>ds</a:t>
            </a:r>
            <a:r>
              <a:rPr spc="10" dirty="0"/>
              <a:t> </a:t>
            </a:r>
            <a:r>
              <a:rPr spc="-25" dirty="0"/>
              <a:t>2</a:t>
            </a:r>
            <a:r>
              <a:rPr spc="-5" dirty="0"/>
              <a:t>-5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252" y="774903"/>
            <a:ext cx="7900670" cy="683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2595"/>
              </a:lnSpc>
              <a:spcBef>
                <a:spcPts val="9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following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syntax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declaring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virtual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method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354965">
              <a:lnSpc>
                <a:spcPts val="2595"/>
              </a:lnSpc>
            </a:pPr>
            <a:r>
              <a:rPr sz="2200" spc="-5" dirty="0">
                <a:latin typeface="Courier New"/>
                <a:cs typeface="Courier New"/>
              </a:rPr>
              <a:t>virtual</a:t>
            </a:r>
            <a:r>
              <a:rPr sz="2200" spc="-795" dirty="0">
                <a:latin typeface="Courier New"/>
                <a:cs typeface="Courier New"/>
              </a:rPr>
              <a:t> </a:t>
            </a:r>
            <a:r>
              <a:rPr sz="2200" spc="-80" dirty="0">
                <a:latin typeface="Calibri"/>
                <a:cs typeface="Calibri"/>
              </a:rPr>
              <a:t>k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y</a:t>
            </a:r>
            <a:r>
              <a:rPr sz="2200" spc="-30" dirty="0">
                <a:latin typeface="Calibri"/>
                <a:cs typeface="Calibri"/>
              </a:rPr>
              <a:t>w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d: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3064112"/>
            <a:ext cx="7733665" cy="264731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200" spc="-10" dirty="0">
                <a:latin typeface="Calibri"/>
                <a:cs typeface="Calibri"/>
              </a:rPr>
              <a:t>where,</a:t>
            </a:r>
            <a:endParaRPr sz="22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380"/>
              </a:spcBef>
              <a:tabLst>
                <a:tab pos="413384" algn="l"/>
              </a:tabLst>
            </a:pPr>
            <a:r>
              <a:rPr sz="9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800" spc="-10" dirty="0">
                <a:latin typeface="Courier New"/>
                <a:cs typeface="Courier New"/>
              </a:rPr>
              <a:t>access_modifier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access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modifier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endParaRPr sz="1800">
              <a:latin typeface="Calibri"/>
              <a:cs typeface="Calibri"/>
            </a:endParaRPr>
          </a:p>
          <a:p>
            <a:pPr marL="413384">
              <a:lnSpc>
                <a:spcPct val="100000"/>
              </a:lnSpc>
              <a:spcBef>
                <a:spcPts val="25"/>
              </a:spcBef>
            </a:pPr>
            <a:r>
              <a:rPr sz="1800" spc="-5" dirty="0">
                <a:latin typeface="Courier New"/>
                <a:cs typeface="Courier New"/>
              </a:rPr>
              <a:t>private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public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protected</a:t>
            </a:r>
            <a:r>
              <a:rPr sz="1800" spc="-5" dirty="0">
                <a:latin typeface="Arial MT"/>
                <a:cs typeface="Arial MT"/>
              </a:rPr>
              <a:t>,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internal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413384" marR="5080" indent="-287020">
              <a:lnSpc>
                <a:spcPct val="103299"/>
              </a:lnSpc>
              <a:spcBef>
                <a:spcPts val="335"/>
              </a:spcBef>
              <a:tabLst>
                <a:tab pos="413384" algn="l"/>
              </a:tabLst>
            </a:pPr>
            <a:r>
              <a:rPr sz="9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800" spc="-5" dirty="0">
                <a:latin typeface="Courier New"/>
                <a:cs typeface="Courier New"/>
              </a:rPr>
              <a:t>virtual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keyword</a:t>
            </a:r>
            <a:r>
              <a:rPr sz="1800" spc="-5" dirty="0">
                <a:latin typeface="Calibri"/>
                <a:cs typeface="Calibri"/>
              </a:rPr>
              <a:t> 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declare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method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overridden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derived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class.</a:t>
            </a:r>
            <a:endParaRPr sz="18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360"/>
              </a:spcBef>
              <a:tabLst>
                <a:tab pos="413384" algn="l"/>
              </a:tabLst>
            </a:pPr>
            <a:r>
              <a:rPr sz="9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800" spc="-5" dirty="0">
                <a:latin typeface="Courier New"/>
                <a:cs typeface="Courier New"/>
              </a:rPr>
              <a:t>return_type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the type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will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return.</a:t>
            </a:r>
            <a:endParaRPr sz="18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434"/>
              </a:spcBef>
              <a:tabLst>
                <a:tab pos="413384" algn="l"/>
              </a:tabLst>
            </a:pPr>
            <a:r>
              <a:rPr sz="9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800" spc="-5" dirty="0">
                <a:latin typeface="Courier New"/>
                <a:cs typeface="Courier New"/>
              </a:rPr>
              <a:t>MethodName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 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virtual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method.</a:t>
            </a:r>
            <a:endParaRPr sz="18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509"/>
              </a:spcBef>
              <a:tabLst>
                <a:tab pos="413384" algn="l"/>
              </a:tabLst>
            </a:pPr>
            <a:r>
              <a:rPr sz="9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800" spc="-10" dirty="0">
                <a:latin typeface="Courier New"/>
                <a:cs typeface="Courier New"/>
              </a:rPr>
              <a:t>parameter-list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list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method;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optional.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9704" y="2051304"/>
            <a:ext cx="7251700" cy="774700"/>
            <a:chOff x="679704" y="2051304"/>
            <a:chExt cx="7251700" cy="774700"/>
          </a:xfrm>
        </p:grpSpPr>
        <p:sp>
          <p:nvSpPr>
            <p:cNvPr id="6" name="object 6"/>
            <p:cNvSpPr/>
            <p:nvPr/>
          </p:nvSpPr>
          <p:spPr>
            <a:xfrm>
              <a:off x="685800" y="2057400"/>
              <a:ext cx="7239000" cy="762000"/>
            </a:xfrm>
            <a:custGeom>
              <a:avLst/>
              <a:gdLst/>
              <a:ahLst/>
              <a:cxnLst/>
              <a:rect l="l" t="t" r="r" b="b"/>
              <a:pathLst>
                <a:path w="7239000" h="762000">
                  <a:moveTo>
                    <a:pt x="7239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7239000" y="762000"/>
                  </a:lnTo>
                  <a:lnTo>
                    <a:pt x="7239000" y="0"/>
                  </a:lnTo>
                  <a:close/>
                </a:path>
              </a:pathLst>
            </a:custGeom>
            <a:solidFill>
              <a:srgbClr val="FFFF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800" y="2057400"/>
              <a:ext cx="7239000" cy="762000"/>
            </a:xfrm>
            <a:custGeom>
              <a:avLst/>
              <a:gdLst/>
              <a:ahLst/>
              <a:cxnLst/>
              <a:rect l="l" t="t" r="r" b="b"/>
              <a:pathLst>
                <a:path w="7239000" h="762000">
                  <a:moveTo>
                    <a:pt x="0" y="762000"/>
                  </a:moveTo>
                  <a:lnTo>
                    <a:pt x="7239000" y="76200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5800" y="2057400"/>
            <a:ext cx="7239000" cy="762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1440" marR="128905">
              <a:lnSpc>
                <a:spcPct val="100000"/>
              </a:lnSpc>
              <a:spcBef>
                <a:spcPts val="130"/>
              </a:spcBef>
            </a:pPr>
            <a:r>
              <a:rPr sz="2000" spc="-5" dirty="0">
                <a:latin typeface="Courier New"/>
                <a:cs typeface="Courier New"/>
              </a:rPr>
              <a:t>&lt;access_modifier&gt;virtual&lt;return_type&gt;&lt;MethodNa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me&gt;(&lt;parameter-list&gt;);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85800" y="1600200"/>
            <a:ext cx="1447800" cy="40132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35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2712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Courier New"/>
                <a:cs typeface="Courier New"/>
              </a:rPr>
              <a:t>virtual</a:t>
            </a:r>
            <a:r>
              <a:rPr spc="-935" dirty="0">
                <a:latin typeface="Courier New"/>
                <a:cs typeface="Courier New"/>
              </a:rPr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>
                <a:latin typeface="Courier New"/>
                <a:cs typeface="Courier New"/>
              </a:rPr>
              <a:t>override</a:t>
            </a:r>
            <a:r>
              <a:rPr spc="-950" dirty="0">
                <a:latin typeface="Courier New"/>
                <a:cs typeface="Courier New"/>
              </a:rPr>
              <a:t> </a:t>
            </a:r>
            <a:r>
              <a:rPr spc="-50" dirty="0"/>
              <a:t>K</a:t>
            </a:r>
            <a:r>
              <a:rPr spc="-25" dirty="0"/>
              <a:t>e</a:t>
            </a:r>
            <a:r>
              <a:rPr spc="10" dirty="0"/>
              <a:t>y</a:t>
            </a:r>
            <a:r>
              <a:rPr spc="-30" dirty="0"/>
              <a:t>w</a:t>
            </a:r>
            <a:r>
              <a:rPr spc="-5" dirty="0"/>
              <a:t>o</a:t>
            </a:r>
            <a:r>
              <a:rPr spc="-35" dirty="0"/>
              <a:t>r</a:t>
            </a:r>
            <a:r>
              <a:rPr spc="-5" dirty="0"/>
              <a:t>ds</a:t>
            </a:r>
            <a:r>
              <a:rPr spc="10" dirty="0"/>
              <a:t> </a:t>
            </a:r>
            <a:r>
              <a:rPr spc="-25" dirty="0"/>
              <a:t>3</a:t>
            </a:r>
            <a:r>
              <a:rPr spc="-5" dirty="0"/>
              <a:t>-5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71855"/>
            <a:ext cx="7842884" cy="745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835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syntax</a:t>
            </a:r>
            <a:r>
              <a:rPr sz="2400" spc="-20" dirty="0">
                <a:latin typeface="Calibri"/>
                <a:cs typeface="Calibri"/>
              </a:rPr>
              <a:t> 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overriding</a:t>
            </a:r>
            <a:r>
              <a:rPr sz="2400" dirty="0">
                <a:latin typeface="Calibri"/>
                <a:cs typeface="Calibri"/>
              </a:rPr>
              <a:t> a </a:t>
            </a:r>
            <a:r>
              <a:rPr sz="2400" spc="-5" dirty="0">
                <a:latin typeface="Calibri"/>
                <a:cs typeface="Calibri"/>
              </a:rPr>
              <a:t>method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35"/>
              </a:lnSpc>
            </a:pPr>
            <a:r>
              <a:rPr sz="2400" spc="-5" dirty="0">
                <a:latin typeface="Courier New"/>
                <a:cs typeface="Courier New"/>
              </a:rPr>
              <a:t>overrid</a:t>
            </a:r>
            <a:r>
              <a:rPr sz="2400" dirty="0">
                <a:latin typeface="Courier New"/>
                <a:cs typeface="Courier New"/>
              </a:rPr>
              <a:t>e</a:t>
            </a:r>
            <a:r>
              <a:rPr sz="2400" spc="-925" dirty="0">
                <a:latin typeface="Courier New"/>
                <a:cs typeface="Courier New"/>
              </a:rPr>
              <a:t> </a:t>
            </a:r>
            <a:r>
              <a:rPr sz="2400" spc="-7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d: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844" y="3049475"/>
            <a:ext cx="7449184" cy="113030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latin typeface="Calibri"/>
                <a:cs typeface="Calibri"/>
              </a:rPr>
              <a:t>where,</a:t>
            </a:r>
            <a:endParaRPr sz="2400">
              <a:latin typeface="Calibri"/>
              <a:cs typeface="Calibri"/>
            </a:endParaRPr>
          </a:p>
          <a:p>
            <a:pPr marL="299085" marR="5080" indent="-287020">
              <a:lnSpc>
                <a:spcPct val="103499"/>
              </a:lnSpc>
              <a:spcBef>
                <a:spcPts val="340"/>
              </a:spcBef>
              <a:tabLst>
                <a:tab pos="2990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latin typeface="Courier New"/>
                <a:cs typeface="Courier New"/>
              </a:rPr>
              <a:t>override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keyword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override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derived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9704" y="2040635"/>
            <a:ext cx="7632700" cy="774700"/>
            <a:chOff x="679704" y="2040635"/>
            <a:chExt cx="7632700" cy="774700"/>
          </a:xfrm>
        </p:grpSpPr>
        <p:sp>
          <p:nvSpPr>
            <p:cNvPr id="6" name="object 6"/>
            <p:cNvSpPr/>
            <p:nvPr/>
          </p:nvSpPr>
          <p:spPr>
            <a:xfrm>
              <a:off x="685800" y="2046731"/>
              <a:ext cx="7620000" cy="762000"/>
            </a:xfrm>
            <a:custGeom>
              <a:avLst/>
              <a:gdLst/>
              <a:ahLst/>
              <a:cxnLst/>
              <a:rect l="l" t="t" r="r" b="b"/>
              <a:pathLst>
                <a:path w="7620000" h="762000">
                  <a:moveTo>
                    <a:pt x="7620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7620000" y="762000"/>
                  </a:lnTo>
                  <a:lnTo>
                    <a:pt x="7620000" y="0"/>
                  </a:lnTo>
                  <a:close/>
                </a:path>
              </a:pathLst>
            </a:custGeom>
            <a:solidFill>
              <a:srgbClr val="FFFF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800" y="2046731"/>
              <a:ext cx="7620000" cy="762000"/>
            </a:xfrm>
            <a:custGeom>
              <a:avLst/>
              <a:gdLst/>
              <a:ahLst/>
              <a:cxnLst/>
              <a:rect l="l" t="t" r="r" b="b"/>
              <a:pathLst>
                <a:path w="7620000" h="762000">
                  <a:moveTo>
                    <a:pt x="0" y="762000"/>
                  </a:moveTo>
                  <a:lnTo>
                    <a:pt x="7620000" y="762000"/>
                  </a:lnTo>
                  <a:lnTo>
                    <a:pt x="7620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5800" y="2046732"/>
            <a:ext cx="7620000" cy="7620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0"/>
              </a:spcBef>
            </a:pPr>
            <a:r>
              <a:rPr sz="2000" spc="-5" dirty="0">
                <a:latin typeface="Courier New"/>
                <a:cs typeface="Courier New"/>
              </a:rPr>
              <a:t>&lt;accessmodifier&gt;override&lt;returntype&gt;&lt;MethodName&gt;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(&lt;parameters-list&gt;)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85800" y="1524000"/>
            <a:ext cx="1447800" cy="40132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35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2712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Courier New"/>
                <a:cs typeface="Courier New"/>
              </a:rPr>
              <a:t>virtual</a:t>
            </a:r>
            <a:r>
              <a:rPr spc="-935" dirty="0">
                <a:latin typeface="Courier New"/>
                <a:cs typeface="Courier New"/>
              </a:rPr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>
                <a:latin typeface="Courier New"/>
                <a:cs typeface="Courier New"/>
              </a:rPr>
              <a:t>override</a:t>
            </a:r>
            <a:r>
              <a:rPr spc="-950" dirty="0">
                <a:latin typeface="Courier New"/>
                <a:cs typeface="Courier New"/>
              </a:rPr>
              <a:t> </a:t>
            </a:r>
            <a:r>
              <a:rPr spc="-50" dirty="0"/>
              <a:t>K</a:t>
            </a:r>
            <a:r>
              <a:rPr spc="-25" dirty="0"/>
              <a:t>e</a:t>
            </a:r>
            <a:r>
              <a:rPr spc="10" dirty="0"/>
              <a:t>y</a:t>
            </a:r>
            <a:r>
              <a:rPr spc="-30" dirty="0"/>
              <a:t>w</a:t>
            </a:r>
            <a:r>
              <a:rPr spc="-5" dirty="0"/>
              <a:t>o</a:t>
            </a:r>
            <a:r>
              <a:rPr spc="-35" dirty="0"/>
              <a:t>r</a:t>
            </a:r>
            <a:r>
              <a:rPr spc="-5" dirty="0"/>
              <a:t>ds</a:t>
            </a:r>
            <a:r>
              <a:rPr spc="10" dirty="0"/>
              <a:t> </a:t>
            </a:r>
            <a:r>
              <a:rPr spc="-25" dirty="0"/>
              <a:t>4</a:t>
            </a:r>
            <a:r>
              <a:rPr spc="-5" dirty="0"/>
              <a:t>-5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64235"/>
            <a:ext cx="770953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6400" indent="-406400">
              <a:lnSpc>
                <a:spcPct val="100000"/>
              </a:lnSpc>
              <a:spcBef>
                <a:spcPts val="1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406400" algn="l"/>
                <a:tab pos="419734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 </a:t>
            </a:r>
            <a:r>
              <a:rPr sz="2000" spc="-5" dirty="0">
                <a:latin typeface="Calibri"/>
                <a:cs typeface="Calibri"/>
              </a:rPr>
              <a:t>code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demonstrates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</a:t>
            </a:r>
            <a:r>
              <a:rPr sz="2000" dirty="0">
                <a:latin typeface="Calibri"/>
                <a:cs typeface="Calibri"/>
              </a:rPr>
              <a:t> of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virtual</a:t>
            </a:r>
            <a:r>
              <a:rPr sz="2000" spc="-75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override</a:t>
            </a:r>
            <a:r>
              <a:rPr sz="2000" spc="-77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alibri"/>
                <a:cs typeface="Calibri"/>
              </a:rPr>
              <a:t>keywords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base 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derived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respectively: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60703" y="1898904"/>
            <a:ext cx="7099300" cy="4584700"/>
            <a:chOff x="1060703" y="1898904"/>
            <a:chExt cx="7099300" cy="4584700"/>
          </a:xfrm>
        </p:grpSpPr>
        <p:sp>
          <p:nvSpPr>
            <p:cNvPr id="5" name="object 5"/>
            <p:cNvSpPr/>
            <p:nvPr/>
          </p:nvSpPr>
          <p:spPr>
            <a:xfrm>
              <a:off x="1066799" y="1905000"/>
              <a:ext cx="7086600" cy="4572000"/>
            </a:xfrm>
            <a:custGeom>
              <a:avLst/>
              <a:gdLst/>
              <a:ahLst/>
              <a:cxnLst/>
              <a:rect l="l" t="t" r="r" b="b"/>
              <a:pathLst>
                <a:path w="7086600" h="4572000">
                  <a:moveTo>
                    <a:pt x="7086600" y="0"/>
                  </a:moveTo>
                  <a:lnTo>
                    <a:pt x="0" y="0"/>
                  </a:lnTo>
                  <a:lnTo>
                    <a:pt x="0" y="4572000"/>
                  </a:lnTo>
                  <a:lnTo>
                    <a:pt x="7086600" y="4572000"/>
                  </a:lnTo>
                  <a:lnTo>
                    <a:pt x="70866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6799" y="1905000"/>
              <a:ext cx="7086600" cy="4572000"/>
            </a:xfrm>
            <a:custGeom>
              <a:avLst/>
              <a:gdLst/>
              <a:ahLst/>
              <a:cxnLst/>
              <a:rect l="l" t="t" r="r" b="b"/>
              <a:pathLst>
                <a:path w="7086600" h="4572000">
                  <a:moveTo>
                    <a:pt x="0" y="4572000"/>
                  </a:moveTo>
                  <a:lnTo>
                    <a:pt x="7086600" y="4572000"/>
                  </a:lnTo>
                  <a:lnTo>
                    <a:pt x="7086600" y="0"/>
                  </a:lnTo>
                  <a:lnTo>
                    <a:pt x="0" y="0"/>
                  </a:lnTo>
                  <a:lnTo>
                    <a:pt x="0" y="4572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66800" y="1905000"/>
            <a:ext cx="7086600" cy="457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225"/>
              </a:lnSpc>
            </a:pPr>
            <a:r>
              <a:rPr sz="1050" spc="-5" dirty="0">
                <a:latin typeface="Courier New"/>
                <a:cs typeface="Courier New"/>
              </a:rPr>
              <a:t>class</a:t>
            </a:r>
            <a:r>
              <a:rPr sz="1050" spc="-7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Animal</a:t>
            </a:r>
            <a:endParaRPr sz="105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050" dirty="0">
                <a:latin typeface="Courier New"/>
                <a:cs typeface="Courier New"/>
              </a:rPr>
              <a:t>{</a:t>
            </a:r>
          </a:p>
          <a:p>
            <a:pPr marL="548640">
              <a:lnSpc>
                <a:spcPct val="100000"/>
              </a:lnSpc>
              <a:spcBef>
                <a:spcPts val="250"/>
              </a:spcBef>
            </a:pPr>
            <a:r>
              <a:rPr sz="1050" spc="-5" dirty="0">
                <a:latin typeface="Courier New"/>
                <a:cs typeface="Courier New"/>
              </a:rPr>
              <a:t>public</a:t>
            </a:r>
            <a:r>
              <a:rPr sz="1050" spc="-3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virtual</a:t>
            </a:r>
            <a:r>
              <a:rPr sz="1050" spc="-4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void</a:t>
            </a:r>
            <a:r>
              <a:rPr sz="1050" spc="-4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Eat()</a:t>
            </a:r>
            <a:endParaRPr sz="1050" dirty="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254"/>
              </a:spcBef>
            </a:pPr>
            <a:r>
              <a:rPr sz="1050" dirty="0">
                <a:latin typeface="Courier New"/>
                <a:cs typeface="Courier New"/>
              </a:rPr>
              <a:t>{</a:t>
            </a:r>
          </a:p>
          <a:p>
            <a:pPr marL="548640">
              <a:lnSpc>
                <a:spcPct val="100000"/>
              </a:lnSpc>
              <a:spcBef>
                <a:spcPts val="250"/>
              </a:spcBef>
            </a:pPr>
            <a:r>
              <a:rPr sz="1050" spc="-10" dirty="0">
                <a:latin typeface="Courier New"/>
                <a:cs typeface="Courier New"/>
              </a:rPr>
              <a:t>Console.WriteLine("Every</a:t>
            </a:r>
            <a:r>
              <a:rPr sz="1050" spc="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animal</a:t>
            </a:r>
            <a:r>
              <a:rPr sz="105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eats</a:t>
            </a:r>
            <a:r>
              <a:rPr sz="1050" spc="1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something");</a:t>
            </a:r>
            <a:endParaRPr sz="1050" dirty="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254"/>
              </a:spcBef>
            </a:pPr>
            <a:r>
              <a:rPr sz="1050" dirty="0">
                <a:latin typeface="Courier New"/>
                <a:cs typeface="Courier New"/>
              </a:rPr>
              <a:t>}</a:t>
            </a:r>
          </a:p>
          <a:p>
            <a:pPr marL="548640">
              <a:lnSpc>
                <a:spcPct val="100000"/>
              </a:lnSpc>
              <a:spcBef>
                <a:spcPts val="250"/>
              </a:spcBef>
            </a:pPr>
            <a:r>
              <a:rPr sz="1050" spc="-5" dirty="0">
                <a:latin typeface="Courier New"/>
                <a:cs typeface="Courier New"/>
              </a:rPr>
              <a:t>protected</a:t>
            </a:r>
            <a:r>
              <a:rPr sz="1050" spc="-3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void</a:t>
            </a:r>
            <a:r>
              <a:rPr sz="1050" spc="-3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DoSomething()</a:t>
            </a:r>
            <a:endParaRPr sz="1050" dirty="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254"/>
              </a:spcBef>
            </a:pPr>
            <a:r>
              <a:rPr sz="1050" dirty="0">
                <a:latin typeface="Courier New"/>
                <a:cs typeface="Courier New"/>
              </a:rPr>
              <a:t>{</a:t>
            </a:r>
          </a:p>
          <a:p>
            <a:pPr marL="548640">
              <a:lnSpc>
                <a:spcPct val="100000"/>
              </a:lnSpc>
              <a:spcBef>
                <a:spcPts val="250"/>
              </a:spcBef>
            </a:pPr>
            <a:r>
              <a:rPr sz="1050" spc="-10" dirty="0">
                <a:latin typeface="Courier New"/>
                <a:cs typeface="Courier New"/>
              </a:rPr>
              <a:t>Console.WriteLine("Every</a:t>
            </a:r>
            <a:r>
              <a:rPr sz="1050" spc="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animal</a:t>
            </a:r>
            <a:r>
              <a:rPr sz="105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does</a:t>
            </a:r>
            <a:r>
              <a:rPr sz="1050" spc="1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something");</a:t>
            </a:r>
            <a:endParaRPr sz="1050" dirty="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254"/>
              </a:spcBef>
            </a:pPr>
            <a:r>
              <a:rPr sz="1050" dirty="0">
                <a:latin typeface="Courier New"/>
                <a:cs typeface="Courier New"/>
              </a:rPr>
              <a:t>}</a:t>
            </a:r>
          </a:p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050" dirty="0">
                <a:latin typeface="Courier New"/>
                <a:cs typeface="Courier New"/>
              </a:rPr>
              <a:t>}</a:t>
            </a:r>
          </a:p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050" spc="-5" dirty="0">
                <a:latin typeface="Courier New"/>
                <a:cs typeface="Courier New"/>
              </a:rPr>
              <a:t>class</a:t>
            </a:r>
            <a:r>
              <a:rPr sz="1050" spc="-4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Cat:Animal</a:t>
            </a:r>
            <a:endParaRPr sz="105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1050" dirty="0">
                <a:latin typeface="Courier New"/>
                <a:cs typeface="Courier New"/>
              </a:rPr>
              <a:t>{</a:t>
            </a:r>
          </a:p>
          <a:p>
            <a:pPr marL="548640" marR="2637155">
              <a:lnSpc>
                <a:spcPct val="120000"/>
              </a:lnSpc>
              <a:spcBef>
                <a:spcPts val="5"/>
              </a:spcBef>
            </a:pPr>
            <a:r>
              <a:rPr sz="1050" spc="-5" dirty="0">
                <a:latin typeface="Courier New"/>
                <a:cs typeface="Courier New"/>
              </a:rPr>
              <a:t>//Class</a:t>
            </a:r>
            <a:r>
              <a:rPr sz="1050" spc="-3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Cat</a:t>
            </a:r>
            <a:r>
              <a:rPr sz="1050" spc="-3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overrides</a:t>
            </a:r>
            <a:r>
              <a:rPr sz="1050" spc="-3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Eat()method</a:t>
            </a:r>
            <a:r>
              <a:rPr sz="1050" spc="-3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of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class</a:t>
            </a:r>
            <a:r>
              <a:rPr sz="1050" spc="-3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Animal </a:t>
            </a:r>
            <a:r>
              <a:rPr sz="1050" spc="-6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public</a:t>
            </a:r>
            <a:r>
              <a:rPr sz="1050" spc="-10" dirty="0">
                <a:latin typeface="Courier New"/>
                <a:cs typeface="Courier New"/>
              </a:rPr>
              <a:t> override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void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Eat()</a:t>
            </a:r>
            <a:endParaRPr sz="1050" dirty="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250"/>
              </a:spcBef>
            </a:pPr>
            <a:r>
              <a:rPr sz="1050" dirty="0">
                <a:latin typeface="Courier New"/>
                <a:cs typeface="Courier New"/>
              </a:rPr>
              <a:t>{</a:t>
            </a:r>
          </a:p>
          <a:p>
            <a:pPr marL="548640">
              <a:lnSpc>
                <a:spcPct val="100000"/>
              </a:lnSpc>
              <a:spcBef>
                <a:spcPts val="250"/>
              </a:spcBef>
            </a:pPr>
            <a:r>
              <a:rPr sz="1050" spc="-10" dirty="0">
                <a:latin typeface="Courier New"/>
                <a:cs typeface="Courier New"/>
              </a:rPr>
              <a:t>Console.WriteLine("Cat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loves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to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eat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the</a:t>
            </a:r>
            <a:r>
              <a:rPr sz="1050" spc="-1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mouse");</a:t>
            </a:r>
            <a:endParaRPr sz="1050" dirty="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254"/>
              </a:spcBef>
            </a:pPr>
            <a:r>
              <a:rPr sz="1050" dirty="0">
                <a:latin typeface="Courier New"/>
                <a:cs typeface="Courier New"/>
              </a:rPr>
              <a:t>}</a:t>
            </a:r>
          </a:p>
          <a:p>
            <a:pPr marL="548640">
              <a:lnSpc>
                <a:spcPct val="100000"/>
              </a:lnSpc>
              <a:spcBef>
                <a:spcPts val="250"/>
              </a:spcBef>
            </a:pPr>
            <a:r>
              <a:rPr sz="1050" spc="-5" dirty="0">
                <a:latin typeface="Courier New"/>
                <a:cs typeface="Courier New"/>
              </a:rPr>
              <a:t>static</a:t>
            </a:r>
            <a:r>
              <a:rPr sz="1050" spc="-4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void</a:t>
            </a:r>
            <a:r>
              <a:rPr sz="1050" spc="-5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Main(String[]args)</a:t>
            </a:r>
            <a:endParaRPr sz="1050" dirty="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250"/>
              </a:spcBef>
            </a:pPr>
            <a:r>
              <a:rPr sz="1050" spc="5" dirty="0">
                <a:latin typeface="Courier New"/>
                <a:cs typeface="Courier New"/>
              </a:rPr>
              <a:t>{</a:t>
            </a:r>
            <a:endParaRPr sz="1050" dirty="0">
              <a:latin typeface="Courier New"/>
              <a:cs typeface="Courier New"/>
            </a:endParaRPr>
          </a:p>
          <a:p>
            <a:pPr marL="548640" marR="4782820">
              <a:lnSpc>
                <a:spcPct val="120000"/>
              </a:lnSpc>
              <a:spcBef>
                <a:spcPts val="5"/>
              </a:spcBef>
            </a:pPr>
            <a:r>
              <a:rPr sz="1050" spc="-5" dirty="0">
                <a:latin typeface="Courier New"/>
                <a:cs typeface="Courier New"/>
              </a:rPr>
              <a:t>Cat</a:t>
            </a:r>
            <a:r>
              <a:rPr sz="1050" spc="-4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objCat</a:t>
            </a:r>
            <a:r>
              <a:rPr sz="1050" spc="-3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3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newCat(); </a:t>
            </a:r>
            <a:r>
              <a:rPr sz="1050" spc="-61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objCat.Eat();</a:t>
            </a:r>
            <a:endParaRPr sz="1050" dirty="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250"/>
              </a:spcBef>
            </a:pPr>
            <a:r>
              <a:rPr sz="1050" dirty="0">
                <a:latin typeface="Courier New"/>
                <a:cs typeface="Courier New"/>
              </a:rPr>
              <a:t>}</a:t>
            </a:r>
          </a:p>
          <a:p>
            <a:pPr marL="91440">
              <a:lnSpc>
                <a:spcPct val="100000"/>
              </a:lnSpc>
              <a:spcBef>
                <a:spcPts val="170"/>
              </a:spcBef>
            </a:pPr>
            <a:r>
              <a:rPr sz="700" spc="-5" dirty="0">
                <a:latin typeface="Courier New"/>
                <a:cs typeface="Courier New"/>
              </a:rPr>
              <a:t>}</a:t>
            </a:r>
            <a:endParaRPr sz="7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85800" y="144780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2712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Courier New"/>
                <a:cs typeface="Courier New"/>
              </a:rPr>
              <a:t>virtual</a:t>
            </a:r>
            <a:r>
              <a:rPr spc="-935" dirty="0">
                <a:latin typeface="Courier New"/>
                <a:cs typeface="Courier New"/>
              </a:rPr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>
                <a:latin typeface="Courier New"/>
                <a:cs typeface="Courier New"/>
              </a:rPr>
              <a:t>override</a:t>
            </a:r>
            <a:r>
              <a:rPr spc="-950" dirty="0">
                <a:latin typeface="Courier New"/>
                <a:cs typeface="Courier New"/>
              </a:rPr>
              <a:t> </a:t>
            </a:r>
            <a:r>
              <a:rPr spc="-50" dirty="0"/>
              <a:t>K</a:t>
            </a:r>
            <a:r>
              <a:rPr spc="-25" dirty="0"/>
              <a:t>e</a:t>
            </a:r>
            <a:r>
              <a:rPr spc="10" dirty="0"/>
              <a:t>y</a:t>
            </a:r>
            <a:r>
              <a:rPr spc="-30" dirty="0"/>
              <a:t>w</a:t>
            </a:r>
            <a:r>
              <a:rPr spc="-5" dirty="0"/>
              <a:t>o</a:t>
            </a:r>
            <a:r>
              <a:rPr spc="-35" dirty="0"/>
              <a:t>r</a:t>
            </a:r>
            <a:r>
              <a:rPr spc="-5" dirty="0"/>
              <a:t>ds</a:t>
            </a:r>
            <a:r>
              <a:rPr spc="10" dirty="0"/>
              <a:t> </a:t>
            </a:r>
            <a:r>
              <a:rPr spc="-25" dirty="0"/>
              <a:t>5</a:t>
            </a:r>
            <a:r>
              <a:rPr spc="-5" dirty="0"/>
              <a:t>-5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707679"/>
            <a:ext cx="8019415" cy="374142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code:</a:t>
            </a:r>
            <a:endParaRPr sz="2400">
              <a:latin typeface="Calibri"/>
              <a:cs typeface="Calibri"/>
            </a:endParaRPr>
          </a:p>
          <a:p>
            <a:pPr marL="756285" marR="168910" indent="-287020">
              <a:lnSpc>
                <a:spcPct val="100000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class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Animal</a:t>
            </a:r>
            <a:r>
              <a:rPr sz="2000" b="1" spc="-75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alibri"/>
                <a:cs typeface="Calibri"/>
              </a:rPr>
              <a:t>consists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two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methods,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Eat()</a:t>
            </a: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virtual</a:t>
            </a:r>
            <a:r>
              <a:rPr sz="2000" spc="-75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alibri"/>
                <a:cs typeface="Calibri"/>
              </a:rPr>
              <a:t>keyword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DoSomething()</a:t>
            </a: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protected </a:t>
            </a:r>
            <a:r>
              <a:rPr sz="2000" spc="-15" dirty="0">
                <a:latin typeface="Calibri"/>
                <a:cs typeface="Calibri"/>
              </a:rPr>
              <a:t>keyword.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class </a:t>
            </a:r>
            <a:r>
              <a:rPr sz="2000" b="1" spc="-5" dirty="0">
                <a:latin typeface="Courier New"/>
                <a:cs typeface="Courier New"/>
              </a:rPr>
              <a:t>Cat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inherited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 class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Animal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484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instance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class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Cat</a:t>
            </a:r>
            <a:r>
              <a:rPr sz="2000" b="1" spc="-74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created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dot (.) </a:t>
            </a:r>
            <a:r>
              <a:rPr sz="2000" spc="-15" dirty="0">
                <a:latin typeface="Calibri"/>
                <a:cs typeface="Calibri"/>
              </a:rPr>
              <a:t>operator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invoke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Eat()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DoSomething()</a:t>
            </a:r>
            <a:r>
              <a:rPr sz="2000" spc="-5" dirty="0">
                <a:latin typeface="Calibri"/>
                <a:cs typeface="Calibri"/>
              </a:rPr>
              <a:t>methods.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virtual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Eat()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overridden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derived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the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overrid</a:t>
            </a:r>
            <a:r>
              <a:rPr sz="2000" dirty="0">
                <a:latin typeface="Courier New"/>
                <a:cs typeface="Courier New"/>
              </a:rPr>
              <a:t>e</a:t>
            </a:r>
            <a:r>
              <a:rPr sz="2000" spc="-760" dirty="0">
                <a:latin typeface="Courier New"/>
                <a:cs typeface="Courier New"/>
              </a:rPr>
              <a:t> </a:t>
            </a:r>
            <a:r>
              <a:rPr sz="2000" spc="-60" dirty="0">
                <a:latin typeface="Calibri"/>
                <a:cs typeface="Calibri"/>
              </a:rPr>
              <a:t>k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y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d.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360"/>
              </a:lnSpc>
              <a:spcBef>
                <a:spcPts val="565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C# compiler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execute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code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within the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ts val="2360"/>
              </a:lnSpc>
            </a:pPr>
            <a:r>
              <a:rPr sz="2000" b="1" spc="-5" dirty="0">
                <a:latin typeface="Courier New"/>
                <a:cs typeface="Courier New"/>
              </a:rPr>
              <a:t>Eat()</a:t>
            </a: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derived class.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7295" y="5136641"/>
            <a:ext cx="3582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Cat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loves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to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eat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the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mouse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4709159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35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8957" y="333502"/>
            <a:ext cx="445706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Calling</a:t>
            </a:r>
            <a:r>
              <a:rPr spc="-5" dirty="0"/>
              <a:t> the</a:t>
            </a:r>
            <a:r>
              <a:rPr spc="-10" dirty="0"/>
              <a:t> </a:t>
            </a:r>
            <a:r>
              <a:rPr spc="-5" dirty="0"/>
              <a:t>Base</a:t>
            </a:r>
            <a:r>
              <a:rPr spc="20" dirty="0"/>
              <a:t> </a:t>
            </a:r>
            <a:r>
              <a:rPr spc="-10" dirty="0"/>
              <a:t>Class</a:t>
            </a:r>
            <a:r>
              <a:rPr spc="5" dirty="0"/>
              <a:t> </a:t>
            </a:r>
            <a:r>
              <a:rPr spc="-10" dirty="0"/>
              <a:t>Method</a:t>
            </a:r>
            <a:r>
              <a:rPr spc="-15" dirty="0"/>
              <a:t> </a:t>
            </a:r>
            <a:r>
              <a:rPr spc="5" dirty="0"/>
              <a:t>1-3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771855"/>
            <a:ext cx="8337550" cy="317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Method overriding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allows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derived</a:t>
            </a:r>
            <a:r>
              <a:rPr sz="2400" dirty="0">
                <a:latin typeface="Calibri"/>
                <a:cs typeface="Calibri"/>
              </a:rPr>
              <a:t> class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redefine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methods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class.</a:t>
            </a:r>
            <a:endParaRPr sz="2400">
              <a:latin typeface="Calibri"/>
              <a:cs typeface="Calibri"/>
            </a:endParaRPr>
          </a:p>
          <a:p>
            <a:pPr marL="355600" marR="317500" indent="-342900">
              <a:lnSpc>
                <a:spcPct val="100000"/>
              </a:lnSpc>
              <a:spcBef>
                <a:spcPts val="57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allow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base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new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original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base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method.</a:t>
            </a:r>
            <a:endParaRPr sz="2400">
              <a:latin typeface="Calibri"/>
              <a:cs typeface="Calibri"/>
            </a:endParaRPr>
          </a:p>
          <a:p>
            <a:pPr marL="355600" marR="452120" indent="-342900">
              <a:lnSpc>
                <a:spcPct val="100000"/>
              </a:lnSpc>
              <a:spcBef>
                <a:spcPts val="58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114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execute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base</a:t>
            </a:r>
            <a:r>
              <a:rPr sz="2400" dirty="0">
                <a:latin typeface="Calibri"/>
                <a:cs typeface="Calibri"/>
              </a:rPr>
              <a:t> class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well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derived</a:t>
            </a:r>
            <a:r>
              <a:rPr sz="2400" dirty="0">
                <a:latin typeface="Calibri"/>
                <a:cs typeface="Calibri"/>
              </a:rPr>
              <a:t> class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 can</a:t>
            </a:r>
            <a:r>
              <a:rPr sz="2400" spc="-15" dirty="0">
                <a:latin typeface="Calibri"/>
                <a:cs typeface="Calibri"/>
              </a:rPr>
              <a:t> create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instance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base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allows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base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instance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derived </a:t>
            </a:r>
            <a:r>
              <a:rPr sz="2400" dirty="0">
                <a:latin typeface="Calibri"/>
                <a:cs typeface="Calibri"/>
              </a:rPr>
              <a:t>class,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derived</a:t>
            </a:r>
            <a:r>
              <a:rPr sz="2400" dirty="0">
                <a:latin typeface="Calibri"/>
                <a:cs typeface="Calibri"/>
              </a:rPr>
              <a:t> class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8957" y="336549"/>
            <a:ext cx="445706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Calling</a:t>
            </a:r>
            <a:r>
              <a:rPr spc="-5" dirty="0"/>
              <a:t> the</a:t>
            </a:r>
            <a:r>
              <a:rPr spc="-10" dirty="0"/>
              <a:t> </a:t>
            </a:r>
            <a:r>
              <a:rPr spc="-5" dirty="0"/>
              <a:t>Base</a:t>
            </a:r>
            <a:r>
              <a:rPr spc="20" dirty="0"/>
              <a:t> </a:t>
            </a:r>
            <a:r>
              <a:rPr spc="-10" dirty="0"/>
              <a:t>Class</a:t>
            </a:r>
            <a:r>
              <a:rPr spc="5" dirty="0"/>
              <a:t> </a:t>
            </a:r>
            <a:r>
              <a:rPr spc="-10" dirty="0"/>
              <a:t>Method</a:t>
            </a:r>
            <a:r>
              <a:rPr spc="-15" dirty="0"/>
              <a:t> </a:t>
            </a:r>
            <a:r>
              <a:rPr spc="5" dirty="0"/>
              <a:t>2-3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76427"/>
            <a:ext cx="67894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demonstrates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how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access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6655" y="1569719"/>
            <a:ext cx="7863840" cy="4989830"/>
            <a:chOff x="676655" y="1569719"/>
            <a:chExt cx="7863840" cy="4989830"/>
          </a:xfrm>
        </p:grpSpPr>
        <p:sp>
          <p:nvSpPr>
            <p:cNvPr id="5" name="object 5"/>
            <p:cNvSpPr/>
            <p:nvPr/>
          </p:nvSpPr>
          <p:spPr>
            <a:xfrm>
              <a:off x="682751" y="1575815"/>
              <a:ext cx="7851775" cy="4977765"/>
            </a:xfrm>
            <a:custGeom>
              <a:avLst/>
              <a:gdLst/>
              <a:ahLst/>
              <a:cxnLst/>
              <a:rect l="l" t="t" r="r" b="b"/>
              <a:pathLst>
                <a:path w="7851775" h="4977765">
                  <a:moveTo>
                    <a:pt x="7851648" y="0"/>
                  </a:moveTo>
                  <a:lnTo>
                    <a:pt x="0" y="0"/>
                  </a:lnTo>
                  <a:lnTo>
                    <a:pt x="0" y="4977384"/>
                  </a:lnTo>
                  <a:lnTo>
                    <a:pt x="7851648" y="4977384"/>
                  </a:lnTo>
                  <a:lnTo>
                    <a:pt x="7851648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2751" y="1575815"/>
              <a:ext cx="7851775" cy="4977765"/>
            </a:xfrm>
            <a:custGeom>
              <a:avLst/>
              <a:gdLst/>
              <a:ahLst/>
              <a:cxnLst/>
              <a:rect l="l" t="t" r="r" b="b"/>
              <a:pathLst>
                <a:path w="7851775" h="4977765">
                  <a:moveTo>
                    <a:pt x="0" y="4977384"/>
                  </a:moveTo>
                  <a:lnTo>
                    <a:pt x="7851648" y="4977384"/>
                  </a:lnTo>
                  <a:lnTo>
                    <a:pt x="7851648" y="0"/>
                  </a:lnTo>
                  <a:lnTo>
                    <a:pt x="0" y="0"/>
                  </a:lnTo>
                  <a:lnTo>
                    <a:pt x="0" y="4977384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61491" y="1592961"/>
            <a:ext cx="5002530" cy="472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ourier New"/>
                <a:cs typeface="Courier New"/>
              </a:rPr>
              <a:t>class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Student</a:t>
            </a:r>
          </a:p>
          <a:p>
            <a:pPr marL="1270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{</a:t>
            </a:r>
          </a:p>
          <a:p>
            <a:pPr marL="469265" marR="166497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string </a:t>
            </a:r>
            <a:r>
              <a:rPr sz="1100" dirty="0">
                <a:latin typeface="Courier New"/>
                <a:cs typeface="Courier New"/>
              </a:rPr>
              <a:t>_studentName = </a:t>
            </a:r>
            <a:r>
              <a:rPr sz="1100" spc="-5" dirty="0">
                <a:latin typeface="Courier New"/>
                <a:cs typeface="Courier New"/>
              </a:rPr>
              <a:t>“James”; 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string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_address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“California”; 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public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virtual</a:t>
            </a:r>
            <a:r>
              <a:rPr sz="1100" dirty="0">
                <a:latin typeface="Courier New"/>
                <a:cs typeface="Courier New"/>
              </a:rPr>
              <a:t> void </a:t>
            </a:r>
            <a:r>
              <a:rPr sz="1100" spc="-5" dirty="0">
                <a:latin typeface="Courier New"/>
                <a:cs typeface="Courier New"/>
              </a:rPr>
              <a:t>PrintDetails()</a:t>
            </a:r>
            <a:endParaRPr sz="1100" dirty="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{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 dirty="0">
              <a:latin typeface="Courier New"/>
              <a:cs typeface="Courier New"/>
            </a:endParaRPr>
          </a:p>
          <a:p>
            <a:pPr marL="698500" marR="508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Courier New"/>
                <a:cs typeface="Courier New"/>
              </a:rPr>
              <a:t>Console.WriteLine(“Student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Name: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“</a:t>
            </a:r>
            <a:r>
              <a:rPr sz="1100" spc="2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+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_studentName); </a:t>
            </a:r>
            <a:r>
              <a:rPr sz="1100" spc="-64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Console.WriteLine(“Address:</a:t>
            </a:r>
            <a:r>
              <a:rPr sz="1100" dirty="0">
                <a:latin typeface="Courier New"/>
                <a:cs typeface="Courier New"/>
              </a:rPr>
              <a:t> “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+ </a:t>
            </a:r>
            <a:r>
              <a:rPr sz="1100" spc="-5" dirty="0">
                <a:latin typeface="Courier New"/>
                <a:cs typeface="Courier New"/>
              </a:rPr>
              <a:t>_address);</a:t>
            </a:r>
            <a:endParaRPr sz="1100" dirty="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class</a:t>
            </a:r>
            <a:r>
              <a:rPr sz="1100" spc="-3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Grade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:</a:t>
            </a:r>
            <a:r>
              <a:rPr sz="1100" spc="-2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Student</a:t>
            </a:r>
          </a:p>
          <a:p>
            <a:pPr marL="1270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{</a:t>
            </a:r>
          </a:p>
          <a:p>
            <a:pPr marL="469265" marR="250571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string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_class</a:t>
            </a:r>
            <a:r>
              <a:rPr sz="1100" spc="-1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= </a:t>
            </a:r>
            <a:r>
              <a:rPr sz="1100" spc="-5" dirty="0">
                <a:latin typeface="Courier New"/>
                <a:cs typeface="Courier New"/>
              </a:rPr>
              <a:t>“Four”; 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float</a:t>
            </a:r>
            <a:r>
              <a:rPr sz="1100" spc="-2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_percent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spc="-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71.25F;</a:t>
            </a:r>
            <a:endParaRPr sz="1100" dirty="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public</a:t>
            </a:r>
            <a:r>
              <a:rPr sz="1100" spc="-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override </a:t>
            </a:r>
            <a:r>
              <a:rPr sz="1100" dirty="0">
                <a:latin typeface="Courier New"/>
                <a:cs typeface="Courier New"/>
              </a:rPr>
              <a:t>void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PrintDetails()</a:t>
            </a:r>
          </a:p>
          <a:p>
            <a:pPr marL="469265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{</a:t>
            </a:r>
          </a:p>
          <a:p>
            <a:pPr marL="641985" marR="565785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Console.WriteLine(“Class: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“ +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_class); 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Console.WriteLine(“Percentage:</a:t>
            </a:r>
            <a:r>
              <a:rPr sz="1100" spc="3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“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+</a:t>
            </a:r>
            <a:r>
              <a:rPr sz="1100" spc="3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_percent);</a:t>
            </a:r>
            <a:endParaRPr sz="1100" dirty="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}</a:t>
            </a:r>
          </a:p>
          <a:p>
            <a:pPr marL="469265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static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void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Main(string[]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args)</a:t>
            </a:r>
          </a:p>
          <a:p>
            <a:pPr marL="469265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{</a:t>
            </a:r>
          </a:p>
          <a:p>
            <a:pPr marL="698500" marR="1350645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Student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objStudent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= </a:t>
            </a:r>
            <a:r>
              <a:rPr sz="1100" spc="-5" dirty="0">
                <a:latin typeface="Courier New"/>
                <a:cs typeface="Courier New"/>
              </a:rPr>
              <a:t>new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Student(); </a:t>
            </a:r>
            <a:r>
              <a:rPr sz="1100" spc="-64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Grade </a:t>
            </a:r>
            <a:r>
              <a:rPr sz="1100" dirty="0">
                <a:latin typeface="Courier New"/>
                <a:cs typeface="Courier New"/>
              </a:rPr>
              <a:t>objGrade = new </a:t>
            </a:r>
            <a:r>
              <a:rPr sz="1100" spc="-5" dirty="0">
                <a:latin typeface="Courier New"/>
                <a:cs typeface="Courier New"/>
              </a:rPr>
              <a:t>Grade(); 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objStudent.PrintDetails(); 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objGrade.PrintDetails();</a:t>
            </a:r>
            <a:endParaRPr sz="1100" dirty="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85800" y="112776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4450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8957" y="333502"/>
            <a:ext cx="445706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Calling</a:t>
            </a:r>
            <a:r>
              <a:rPr spc="-5" dirty="0"/>
              <a:t> the</a:t>
            </a:r>
            <a:r>
              <a:rPr spc="-10" dirty="0"/>
              <a:t> </a:t>
            </a:r>
            <a:r>
              <a:rPr spc="-5" dirty="0"/>
              <a:t>Base</a:t>
            </a:r>
            <a:r>
              <a:rPr spc="20" dirty="0"/>
              <a:t> </a:t>
            </a:r>
            <a:r>
              <a:rPr spc="-10" dirty="0"/>
              <a:t>Class</a:t>
            </a:r>
            <a:r>
              <a:rPr spc="5" dirty="0"/>
              <a:t> </a:t>
            </a:r>
            <a:r>
              <a:rPr spc="-10" dirty="0"/>
              <a:t>Method</a:t>
            </a:r>
            <a:r>
              <a:rPr spc="-15" dirty="0"/>
              <a:t> </a:t>
            </a:r>
            <a:r>
              <a:rPr spc="5" dirty="0"/>
              <a:t>3-3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729775"/>
            <a:ext cx="8404860" cy="317309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424180" indent="-411480">
              <a:lnSpc>
                <a:spcPct val="100000"/>
              </a:lnSpc>
              <a:spcBef>
                <a:spcPts val="630"/>
              </a:spcBef>
              <a:buClr>
                <a:srgbClr val="004E4B"/>
              </a:buClr>
              <a:buSzPct val="54545"/>
              <a:buFont typeface="Wingdings"/>
              <a:buChar char=""/>
              <a:tabLst>
                <a:tab pos="423545" algn="l"/>
                <a:tab pos="424180" algn="l"/>
              </a:tabLst>
            </a:pP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code: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  <a:tabLst>
                <a:tab pos="756285" algn="l"/>
              </a:tabLst>
            </a:pPr>
            <a:r>
              <a:rPr sz="9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Student</a:t>
            </a:r>
            <a:r>
              <a:rPr sz="1800" b="1" spc="-6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consists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virtual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PrintDetails()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  <a:tabLst>
                <a:tab pos="756285" algn="l"/>
              </a:tabLst>
            </a:pPr>
            <a:r>
              <a:rPr sz="9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Grade</a:t>
            </a:r>
            <a:r>
              <a:rPr sz="1800" b="1" spc="-68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inherits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Student</a:t>
            </a:r>
            <a:r>
              <a:rPr sz="1800" b="1" spc="-710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overrides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</a:t>
            </a:r>
            <a:endParaRPr sz="18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PrintDetails()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  <a:tabLst>
                <a:tab pos="756285" algn="l"/>
              </a:tabLst>
            </a:pPr>
            <a:r>
              <a:rPr sz="9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Main()</a:t>
            </a: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Student</a:t>
            </a:r>
            <a:r>
              <a:rPr sz="1800" b="1" spc="-695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derived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Grade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756285" marR="304165" indent="-287020">
              <a:lnSpc>
                <a:spcPct val="100000"/>
              </a:lnSpc>
              <a:spcBef>
                <a:spcPts val="434"/>
              </a:spcBef>
              <a:tabLst>
                <a:tab pos="756285" algn="l"/>
              </a:tabLst>
            </a:pPr>
            <a:r>
              <a:rPr sz="9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base class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Student</a:t>
            </a:r>
            <a:r>
              <a:rPr sz="1800" b="1" spc="-69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uses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dot (.)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invoke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PrintDetails()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  <a:tabLst>
                <a:tab pos="756285" algn="l"/>
              </a:tabLst>
            </a:pPr>
            <a:r>
              <a:rPr sz="9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instance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derived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Grade</a:t>
            </a:r>
            <a:r>
              <a:rPr sz="1800" b="1" spc="-69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uses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(.)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</a:t>
            </a:r>
            <a:r>
              <a:rPr sz="1800" spc="-10" dirty="0">
                <a:latin typeface="Calibri"/>
                <a:cs typeface="Calibri"/>
              </a:rPr>
              <a:t> 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invoke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derived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PrintDetails()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2796" y="4469129"/>
            <a:ext cx="2618740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Student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Name: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James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Address: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California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Class: Four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Percentage: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71.25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4023359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4450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91934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Sealed </a:t>
            </a:r>
            <a:r>
              <a:rPr spc="-10" dirty="0"/>
              <a:t>Classes</a:t>
            </a:r>
            <a:r>
              <a:rPr spc="5" dirty="0"/>
              <a:t> </a:t>
            </a:r>
            <a:r>
              <a:rPr spc="-5" dirty="0"/>
              <a:t>1-3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8151" y="5207827"/>
            <a:ext cx="5247640" cy="8604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spc="-5" dirty="0">
                <a:latin typeface="Calibri"/>
                <a:cs typeface="Calibri"/>
              </a:rPr>
              <a:t>where,</a:t>
            </a:r>
            <a:endParaRPr sz="1800">
              <a:latin typeface="Calibri"/>
              <a:cs typeface="Calibri"/>
            </a:endParaRPr>
          </a:p>
          <a:p>
            <a:pPr marL="69215">
              <a:lnSpc>
                <a:spcPct val="100000"/>
              </a:lnSpc>
              <a:spcBef>
                <a:spcPts val="315"/>
              </a:spcBef>
              <a:tabLst>
                <a:tab pos="355600" algn="l"/>
              </a:tabLst>
            </a:pPr>
            <a:r>
              <a:rPr sz="7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400" spc="-5" dirty="0">
                <a:latin typeface="Courier New"/>
                <a:cs typeface="Courier New"/>
              </a:rPr>
              <a:t>sealed</a:t>
            </a:r>
            <a:r>
              <a:rPr sz="1400" spc="-5" dirty="0">
                <a:latin typeface="Calibri"/>
                <a:cs typeface="Calibri"/>
              </a:rPr>
              <a:t>: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15" dirty="0">
                <a:latin typeface="Calibri"/>
                <a:cs typeface="Calibri"/>
              </a:rPr>
              <a:t>keyword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prevent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class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from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being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inherited.</a:t>
            </a:r>
            <a:endParaRPr sz="1400">
              <a:latin typeface="Calibri"/>
              <a:cs typeface="Calibri"/>
            </a:endParaRPr>
          </a:p>
          <a:p>
            <a:pPr marL="69215">
              <a:lnSpc>
                <a:spcPct val="100000"/>
              </a:lnSpc>
              <a:spcBef>
                <a:spcPts val="335"/>
              </a:spcBef>
              <a:tabLst>
                <a:tab pos="355600" algn="l"/>
              </a:tabLst>
            </a:pPr>
            <a:r>
              <a:rPr sz="7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400" spc="-5" dirty="0">
                <a:latin typeface="Courier New"/>
                <a:cs typeface="Courier New"/>
              </a:rPr>
              <a:t>ClassName</a:t>
            </a:r>
            <a:r>
              <a:rPr sz="1400" spc="-5" dirty="0">
                <a:latin typeface="Calibri"/>
                <a:cs typeface="Calibri"/>
              </a:rPr>
              <a:t>: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name</a:t>
            </a:r>
            <a:r>
              <a:rPr sz="1400" dirty="0">
                <a:latin typeface="Calibri"/>
                <a:cs typeface="Calibri"/>
              </a:rPr>
              <a:t> of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class</a:t>
            </a:r>
            <a:r>
              <a:rPr sz="1400" spc="-5" dirty="0">
                <a:latin typeface="Calibri"/>
                <a:cs typeface="Calibri"/>
              </a:rPr>
              <a:t> that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needs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be</a:t>
            </a:r>
            <a:r>
              <a:rPr sz="1400" dirty="0">
                <a:latin typeface="Calibri"/>
                <a:cs typeface="Calibri"/>
              </a:rPr>
              <a:t> sealed.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7408" y="1435608"/>
            <a:ext cx="8103234" cy="1626235"/>
            <a:chOff x="597408" y="1435608"/>
            <a:chExt cx="8103234" cy="1626235"/>
          </a:xfrm>
        </p:grpSpPr>
        <p:sp>
          <p:nvSpPr>
            <p:cNvPr id="5" name="object 5"/>
            <p:cNvSpPr/>
            <p:nvPr/>
          </p:nvSpPr>
          <p:spPr>
            <a:xfrm>
              <a:off x="610362" y="1448562"/>
              <a:ext cx="8077200" cy="525780"/>
            </a:xfrm>
            <a:custGeom>
              <a:avLst/>
              <a:gdLst/>
              <a:ahLst/>
              <a:cxnLst/>
              <a:rect l="l" t="t" r="r" b="b"/>
              <a:pathLst>
                <a:path w="8077200" h="525780">
                  <a:moveTo>
                    <a:pt x="7989570" y="0"/>
                  </a:moveTo>
                  <a:lnTo>
                    <a:pt x="87630" y="0"/>
                  </a:lnTo>
                  <a:lnTo>
                    <a:pt x="53519" y="6887"/>
                  </a:lnTo>
                  <a:lnTo>
                    <a:pt x="25665" y="25669"/>
                  </a:lnTo>
                  <a:lnTo>
                    <a:pt x="6885" y="53524"/>
                  </a:lnTo>
                  <a:lnTo>
                    <a:pt x="0" y="87629"/>
                  </a:lnTo>
                  <a:lnTo>
                    <a:pt x="0" y="438149"/>
                  </a:lnTo>
                  <a:lnTo>
                    <a:pt x="6885" y="472255"/>
                  </a:lnTo>
                  <a:lnTo>
                    <a:pt x="25665" y="500110"/>
                  </a:lnTo>
                  <a:lnTo>
                    <a:pt x="53519" y="518892"/>
                  </a:lnTo>
                  <a:lnTo>
                    <a:pt x="87630" y="525779"/>
                  </a:lnTo>
                  <a:lnTo>
                    <a:pt x="7989570" y="525779"/>
                  </a:lnTo>
                  <a:lnTo>
                    <a:pt x="8023675" y="518892"/>
                  </a:lnTo>
                  <a:lnTo>
                    <a:pt x="8051530" y="500110"/>
                  </a:lnTo>
                  <a:lnTo>
                    <a:pt x="8070312" y="472255"/>
                  </a:lnTo>
                  <a:lnTo>
                    <a:pt x="8077200" y="438149"/>
                  </a:lnTo>
                  <a:lnTo>
                    <a:pt x="8077200" y="87629"/>
                  </a:lnTo>
                  <a:lnTo>
                    <a:pt x="8070312" y="53524"/>
                  </a:lnTo>
                  <a:lnTo>
                    <a:pt x="8051530" y="25669"/>
                  </a:lnTo>
                  <a:lnTo>
                    <a:pt x="8023675" y="6887"/>
                  </a:lnTo>
                  <a:lnTo>
                    <a:pt x="798957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0362" y="1448562"/>
              <a:ext cx="8077200" cy="525780"/>
            </a:xfrm>
            <a:custGeom>
              <a:avLst/>
              <a:gdLst/>
              <a:ahLst/>
              <a:cxnLst/>
              <a:rect l="l" t="t" r="r" b="b"/>
              <a:pathLst>
                <a:path w="8077200" h="525780">
                  <a:moveTo>
                    <a:pt x="0" y="87629"/>
                  </a:moveTo>
                  <a:lnTo>
                    <a:pt x="6885" y="53524"/>
                  </a:lnTo>
                  <a:lnTo>
                    <a:pt x="25665" y="25669"/>
                  </a:lnTo>
                  <a:lnTo>
                    <a:pt x="53519" y="6887"/>
                  </a:lnTo>
                  <a:lnTo>
                    <a:pt x="87630" y="0"/>
                  </a:lnTo>
                  <a:lnTo>
                    <a:pt x="7989570" y="0"/>
                  </a:lnTo>
                  <a:lnTo>
                    <a:pt x="8023675" y="6887"/>
                  </a:lnTo>
                  <a:lnTo>
                    <a:pt x="8051530" y="25669"/>
                  </a:lnTo>
                  <a:lnTo>
                    <a:pt x="8070312" y="53524"/>
                  </a:lnTo>
                  <a:lnTo>
                    <a:pt x="8077200" y="87629"/>
                  </a:lnTo>
                  <a:lnTo>
                    <a:pt x="8077200" y="438149"/>
                  </a:lnTo>
                  <a:lnTo>
                    <a:pt x="8070312" y="472255"/>
                  </a:lnTo>
                  <a:lnTo>
                    <a:pt x="8051530" y="500110"/>
                  </a:lnTo>
                  <a:lnTo>
                    <a:pt x="8023675" y="518892"/>
                  </a:lnTo>
                  <a:lnTo>
                    <a:pt x="7989570" y="525779"/>
                  </a:lnTo>
                  <a:lnTo>
                    <a:pt x="87630" y="525779"/>
                  </a:lnTo>
                  <a:lnTo>
                    <a:pt x="53519" y="518892"/>
                  </a:lnTo>
                  <a:lnTo>
                    <a:pt x="25665" y="500110"/>
                  </a:lnTo>
                  <a:lnTo>
                    <a:pt x="6885" y="472255"/>
                  </a:lnTo>
                  <a:lnTo>
                    <a:pt x="0" y="438149"/>
                  </a:lnTo>
                  <a:lnTo>
                    <a:pt x="0" y="8762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0362" y="1986534"/>
              <a:ext cx="8077200" cy="524510"/>
            </a:xfrm>
            <a:custGeom>
              <a:avLst/>
              <a:gdLst/>
              <a:ahLst/>
              <a:cxnLst/>
              <a:rect l="l" t="t" r="r" b="b"/>
              <a:pathLst>
                <a:path w="8077200" h="524510">
                  <a:moveTo>
                    <a:pt x="7989824" y="0"/>
                  </a:moveTo>
                  <a:lnTo>
                    <a:pt x="87376" y="0"/>
                  </a:lnTo>
                  <a:lnTo>
                    <a:pt x="53363" y="6865"/>
                  </a:lnTo>
                  <a:lnTo>
                    <a:pt x="25590" y="25590"/>
                  </a:lnTo>
                  <a:lnTo>
                    <a:pt x="6865" y="53363"/>
                  </a:lnTo>
                  <a:lnTo>
                    <a:pt x="0" y="87375"/>
                  </a:lnTo>
                  <a:lnTo>
                    <a:pt x="0" y="436879"/>
                  </a:lnTo>
                  <a:lnTo>
                    <a:pt x="6865" y="470892"/>
                  </a:lnTo>
                  <a:lnTo>
                    <a:pt x="25590" y="498665"/>
                  </a:lnTo>
                  <a:lnTo>
                    <a:pt x="53363" y="517390"/>
                  </a:lnTo>
                  <a:lnTo>
                    <a:pt x="87376" y="524255"/>
                  </a:lnTo>
                  <a:lnTo>
                    <a:pt x="7989824" y="524255"/>
                  </a:lnTo>
                  <a:lnTo>
                    <a:pt x="8023836" y="517390"/>
                  </a:lnTo>
                  <a:lnTo>
                    <a:pt x="8051609" y="498665"/>
                  </a:lnTo>
                  <a:lnTo>
                    <a:pt x="8070334" y="470892"/>
                  </a:lnTo>
                  <a:lnTo>
                    <a:pt x="8077200" y="436879"/>
                  </a:lnTo>
                  <a:lnTo>
                    <a:pt x="8077200" y="87375"/>
                  </a:lnTo>
                  <a:lnTo>
                    <a:pt x="8070334" y="53363"/>
                  </a:lnTo>
                  <a:lnTo>
                    <a:pt x="8051609" y="25590"/>
                  </a:lnTo>
                  <a:lnTo>
                    <a:pt x="8023836" y="6865"/>
                  </a:lnTo>
                  <a:lnTo>
                    <a:pt x="7989824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0362" y="1986534"/>
              <a:ext cx="8077200" cy="524510"/>
            </a:xfrm>
            <a:custGeom>
              <a:avLst/>
              <a:gdLst/>
              <a:ahLst/>
              <a:cxnLst/>
              <a:rect l="l" t="t" r="r" b="b"/>
              <a:pathLst>
                <a:path w="8077200" h="524510">
                  <a:moveTo>
                    <a:pt x="0" y="87375"/>
                  </a:moveTo>
                  <a:lnTo>
                    <a:pt x="6865" y="53363"/>
                  </a:lnTo>
                  <a:lnTo>
                    <a:pt x="25590" y="25590"/>
                  </a:lnTo>
                  <a:lnTo>
                    <a:pt x="53363" y="6865"/>
                  </a:lnTo>
                  <a:lnTo>
                    <a:pt x="87376" y="0"/>
                  </a:lnTo>
                  <a:lnTo>
                    <a:pt x="7989824" y="0"/>
                  </a:lnTo>
                  <a:lnTo>
                    <a:pt x="8023836" y="6865"/>
                  </a:lnTo>
                  <a:lnTo>
                    <a:pt x="8051609" y="25590"/>
                  </a:lnTo>
                  <a:lnTo>
                    <a:pt x="8070334" y="53363"/>
                  </a:lnTo>
                  <a:lnTo>
                    <a:pt x="8077200" y="87375"/>
                  </a:lnTo>
                  <a:lnTo>
                    <a:pt x="8077200" y="436879"/>
                  </a:lnTo>
                  <a:lnTo>
                    <a:pt x="8070334" y="470892"/>
                  </a:lnTo>
                  <a:lnTo>
                    <a:pt x="8051609" y="498665"/>
                  </a:lnTo>
                  <a:lnTo>
                    <a:pt x="8023836" y="517390"/>
                  </a:lnTo>
                  <a:lnTo>
                    <a:pt x="7989824" y="524255"/>
                  </a:lnTo>
                  <a:lnTo>
                    <a:pt x="87376" y="524255"/>
                  </a:lnTo>
                  <a:lnTo>
                    <a:pt x="53363" y="517390"/>
                  </a:lnTo>
                  <a:lnTo>
                    <a:pt x="25590" y="498665"/>
                  </a:lnTo>
                  <a:lnTo>
                    <a:pt x="6865" y="470892"/>
                  </a:lnTo>
                  <a:lnTo>
                    <a:pt x="0" y="436879"/>
                  </a:lnTo>
                  <a:lnTo>
                    <a:pt x="0" y="87375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0362" y="2522982"/>
              <a:ext cx="8077200" cy="525780"/>
            </a:xfrm>
            <a:custGeom>
              <a:avLst/>
              <a:gdLst/>
              <a:ahLst/>
              <a:cxnLst/>
              <a:rect l="l" t="t" r="r" b="b"/>
              <a:pathLst>
                <a:path w="8077200" h="525780">
                  <a:moveTo>
                    <a:pt x="7989570" y="0"/>
                  </a:moveTo>
                  <a:lnTo>
                    <a:pt x="87630" y="0"/>
                  </a:lnTo>
                  <a:lnTo>
                    <a:pt x="53519" y="6887"/>
                  </a:lnTo>
                  <a:lnTo>
                    <a:pt x="25665" y="25669"/>
                  </a:lnTo>
                  <a:lnTo>
                    <a:pt x="6885" y="53524"/>
                  </a:lnTo>
                  <a:lnTo>
                    <a:pt x="0" y="87629"/>
                  </a:lnTo>
                  <a:lnTo>
                    <a:pt x="0" y="438149"/>
                  </a:lnTo>
                  <a:lnTo>
                    <a:pt x="6885" y="472255"/>
                  </a:lnTo>
                  <a:lnTo>
                    <a:pt x="25665" y="500110"/>
                  </a:lnTo>
                  <a:lnTo>
                    <a:pt x="53519" y="518892"/>
                  </a:lnTo>
                  <a:lnTo>
                    <a:pt x="87630" y="525779"/>
                  </a:lnTo>
                  <a:lnTo>
                    <a:pt x="7989570" y="525779"/>
                  </a:lnTo>
                  <a:lnTo>
                    <a:pt x="8023675" y="518892"/>
                  </a:lnTo>
                  <a:lnTo>
                    <a:pt x="8051530" y="500110"/>
                  </a:lnTo>
                  <a:lnTo>
                    <a:pt x="8070312" y="472255"/>
                  </a:lnTo>
                  <a:lnTo>
                    <a:pt x="8077200" y="438149"/>
                  </a:lnTo>
                  <a:lnTo>
                    <a:pt x="8077200" y="87629"/>
                  </a:lnTo>
                  <a:lnTo>
                    <a:pt x="8070312" y="53524"/>
                  </a:lnTo>
                  <a:lnTo>
                    <a:pt x="8051530" y="25669"/>
                  </a:lnTo>
                  <a:lnTo>
                    <a:pt x="8023675" y="6887"/>
                  </a:lnTo>
                  <a:lnTo>
                    <a:pt x="798957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0362" y="2522982"/>
              <a:ext cx="8077200" cy="525780"/>
            </a:xfrm>
            <a:custGeom>
              <a:avLst/>
              <a:gdLst/>
              <a:ahLst/>
              <a:cxnLst/>
              <a:rect l="l" t="t" r="r" b="b"/>
              <a:pathLst>
                <a:path w="8077200" h="525780">
                  <a:moveTo>
                    <a:pt x="0" y="87629"/>
                  </a:moveTo>
                  <a:lnTo>
                    <a:pt x="6885" y="53524"/>
                  </a:lnTo>
                  <a:lnTo>
                    <a:pt x="25665" y="25669"/>
                  </a:lnTo>
                  <a:lnTo>
                    <a:pt x="53519" y="6887"/>
                  </a:lnTo>
                  <a:lnTo>
                    <a:pt x="87630" y="0"/>
                  </a:lnTo>
                  <a:lnTo>
                    <a:pt x="7989570" y="0"/>
                  </a:lnTo>
                  <a:lnTo>
                    <a:pt x="8023675" y="6887"/>
                  </a:lnTo>
                  <a:lnTo>
                    <a:pt x="8051530" y="25669"/>
                  </a:lnTo>
                  <a:lnTo>
                    <a:pt x="8070312" y="53524"/>
                  </a:lnTo>
                  <a:lnTo>
                    <a:pt x="8077200" y="87629"/>
                  </a:lnTo>
                  <a:lnTo>
                    <a:pt x="8077200" y="438149"/>
                  </a:lnTo>
                  <a:lnTo>
                    <a:pt x="8070312" y="472255"/>
                  </a:lnTo>
                  <a:lnTo>
                    <a:pt x="8051530" y="500110"/>
                  </a:lnTo>
                  <a:lnTo>
                    <a:pt x="8023675" y="518892"/>
                  </a:lnTo>
                  <a:lnTo>
                    <a:pt x="7989570" y="525779"/>
                  </a:lnTo>
                  <a:lnTo>
                    <a:pt x="87630" y="525779"/>
                  </a:lnTo>
                  <a:lnTo>
                    <a:pt x="53519" y="518892"/>
                  </a:lnTo>
                  <a:lnTo>
                    <a:pt x="25665" y="500110"/>
                  </a:lnTo>
                  <a:lnTo>
                    <a:pt x="6885" y="472255"/>
                  </a:lnTo>
                  <a:lnTo>
                    <a:pt x="0" y="438149"/>
                  </a:lnTo>
                  <a:lnTo>
                    <a:pt x="0" y="8762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7340" y="776427"/>
            <a:ext cx="8305800" cy="2696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sealed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prevents</a:t>
            </a:r>
            <a:r>
              <a:rPr sz="1800" spc="-5" dirty="0">
                <a:latin typeface="Calibri"/>
                <a:cs typeface="Calibri"/>
              </a:rPr>
              <a:t> inheritance.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features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sealed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Calibri"/>
              <a:cs typeface="Calibri"/>
            </a:endParaRPr>
          </a:p>
          <a:p>
            <a:pPr marL="38862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sealed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declared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preceding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keyword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sealed</a:t>
            </a:r>
            <a:r>
              <a:rPr sz="1600" spc="-5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keyword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Calibri"/>
              <a:cs typeface="Calibri"/>
            </a:endParaRPr>
          </a:p>
          <a:p>
            <a:pPr marL="38862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sealed</a:t>
            </a:r>
            <a:r>
              <a:rPr sz="1600" spc="-5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keyword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prevents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 class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being inherited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class.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Calibri"/>
              <a:cs typeface="Calibri"/>
            </a:endParaRPr>
          </a:p>
          <a:p>
            <a:pPr marL="388620" marR="360045">
              <a:lnSpc>
                <a:spcPts val="1750"/>
              </a:lnSpc>
              <a:spcBef>
                <a:spcPts val="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sealed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class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cannot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 base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cannot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be inherited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class.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class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tries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derive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 sealed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class, the C#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compiler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generates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error.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syntax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declare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sealed</a:t>
            </a:r>
            <a:r>
              <a:rPr sz="1800" spc="-5" dirty="0">
                <a:latin typeface="Calibri"/>
                <a:cs typeface="Calibri"/>
              </a:rPr>
              <a:t> class: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79704" y="4032503"/>
            <a:ext cx="7632700" cy="1155700"/>
            <a:chOff x="679704" y="4032503"/>
            <a:chExt cx="7632700" cy="1155700"/>
          </a:xfrm>
        </p:grpSpPr>
        <p:sp>
          <p:nvSpPr>
            <p:cNvPr id="13" name="object 13"/>
            <p:cNvSpPr/>
            <p:nvPr/>
          </p:nvSpPr>
          <p:spPr>
            <a:xfrm>
              <a:off x="685800" y="4038599"/>
              <a:ext cx="7620000" cy="1143000"/>
            </a:xfrm>
            <a:custGeom>
              <a:avLst/>
              <a:gdLst/>
              <a:ahLst/>
              <a:cxnLst/>
              <a:rect l="l" t="t" r="r" b="b"/>
              <a:pathLst>
                <a:path w="7620000" h="1143000">
                  <a:moveTo>
                    <a:pt x="76200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7620000" y="1143000"/>
                  </a:lnTo>
                  <a:lnTo>
                    <a:pt x="7620000" y="0"/>
                  </a:lnTo>
                  <a:close/>
                </a:path>
              </a:pathLst>
            </a:custGeom>
            <a:solidFill>
              <a:srgbClr val="FFFF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5800" y="4038599"/>
              <a:ext cx="7620000" cy="1143000"/>
            </a:xfrm>
            <a:custGeom>
              <a:avLst/>
              <a:gdLst/>
              <a:ahLst/>
              <a:cxnLst/>
              <a:rect l="l" t="t" r="r" b="b"/>
              <a:pathLst>
                <a:path w="7620000" h="1143000">
                  <a:moveTo>
                    <a:pt x="0" y="1143000"/>
                  </a:moveTo>
                  <a:lnTo>
                    <a:pt x="7620000" y="1143000"/>
                  </a:lnTo>
                  <a:lnTo>
                    <a:pt x="7620000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85800" y="4038600"/>
            <a:ext cx="7620000" cy="11430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0"/>
              </a:spcBef>
            </a:pPr>
            <a:r>
              <a:rPr sz="1800" spc="-10" dirty="0">
                <a:latin typeface="Courier New"/>
                <a:cs typeface="Courier New"/>
              </a:rPr>
              <a:t>sealed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class&lt;ClassName&gt;</a:t>
            </a:r>
            <a:endParaRPr sz="1800">
              <a:latin typeface="Courier New"/>
              <a:cs typeface="Courier New"/>
            </a:endParaRPr>
          </a:p>
          <a:p>
            <a:pPr marL="9588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588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//body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of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the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class</a:t>
            </a:r>
            <a:endParaRPr sz="1800">
              <a:latin typeface="Courier New"/>
              <a:cs typeface="Courier New"/>
            </a:endParaRPr>
          </a:p>
          <a:p>
            <a:pPr marL="9588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685800" y="3581400"/>
            <a:ext cx="1447800" cy="40132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35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5653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Definition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Inheritance</a:t>
            </a:r>
            <a:r>
              <a:rPr spc="-20" dirty="0"/>
              <a:t> </a:t>
            </a:r>
            <a:r>
              <a:rPr dirty="0"/>
              <a:t>2-2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351229"/>
            <a:ext cx="8001000" cy="1848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Consider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called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Vehicle</a:t>
            </a:r>
            <a:r>
              <a:rPr sz="2200" b="1" spc="-77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consists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variable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called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latin typeface="Courier New"/>
                <a:cs typeface="Courier New"/>
              </a:rPr>
              <a:t>color</a:t>
            </a:r>
            <a:r>
              <a:rPr sz="2200" b="1" spc="-80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alibri"/>
                <a:cs typeface="Calibri"/>
              </a:rPr>
              <a:t>and a m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thod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alled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Speed(</a:t>
            </a:r>
            <a:r>
              <a:rPr sz="2200" b="1" spc="-20" dirty="0">
                <a:latin typeface="Courier New"/>
                <a:cs typeface="Courier New"/>
              </a:rPr>
              <a:t>)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These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members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b="1" spc="-5" dirty="0">
                <a:latin typeface="Courier New"/>
                <a:cs typeface="Courier New"/>
              </a:rPr>
              <a:t>Vehicle</a:t>
            </a:r>
            <a:r>
              <a:rPr sz="2200" b="1" spc="-78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alibri"/>
                <a:cs typeface="Calibri"/>
              </a:rPr>
              <a:t>class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-5" dirty="0">
                <a:latin typeface="Calibri"/>
                <a:cs typeface="Calibri"/>
              </a:rPr>
              <a:t> be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inherited</a:t>
            </a:r>
            <a:r>
              <a:rPr sz="2200" spc="-10" dirty="0">
                <a:latin typeface="Calibri"/>
                <a:cs typeface="Calibri"/>
              </a:rPr>
              <a:t> by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b="1" spc="-5" dirty="0">
                <a:latin typeface="Courier New"/>
                <a:cs typeface="Courier New"/>
              </a:rPr>
              <a:t>TwoWheelerVehicle</a:t>
            </a:r>
            <a:r>
              <a:rPr sz="2200" b="1" spc="7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b="1" spc="-5" dirty="0">
                <a:latin typeface="Courier New"/>
                <a:cs typeface="Courier New"/>
              </a:rPr>
              <a:t>FourWheelerVehicle</a:t>
            </a:r>
            <a:r>
              <a:rPr sz="2200" b="1" spc="10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alibri"/>
                <a:cs typeface="Calibri"/>
              </a:rPr>
              <a:t>classes.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following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figure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illustrates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 </a:t>
            </a:r>
            <a:r>
              <a:rPr sz="2200" spc="-15" dirty="0">
                <a:latin typeface="Calibri"/>
                <a:cs typeface="Calibri"/>
              </a:rPr>
              <a:t>example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inheritance: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100" y="3348228"/>
            <a:ext cx="6620256" cy="2971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2400" y="896111"/>
            <a:ext cx="1447800" cy="399415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3815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91934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Sealed </a:t>
            </a:r>
            <a:r>
              <a:rPr spc="-10" dirty="0"/>
              <a:t>Classes</a:t>
            </a:r>
            <a:r>
              <a:rPr spc="5" dirty="0"/>
              <a:t> </a:t>
            </a:r>
            <a:r>
              <a:rPr spc="-5" dirty="0"/>
              <a:t>2-3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76427"/>
            <a:ext cx="82721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demonstrates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sealed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C#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generate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compiler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error: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5100765"/>
            <a:ext cx="8193405" cy="11703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code: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  <a:tabLst>
                <a:tab pos="756285" algn="l"/>
              </a:tabLst>
            </a:pPr>
            <a:r>
              <a:rPr sz="8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Product</a:t>
            </a:r>
            <a:r>
              <a:rPr sz="1600" b="1" spc="-58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spc="-10" dirty="0">
                <a:latin typeface="Calibri"/>
                <a:cs typeface="Calibri"/>
              </a:rPr>
              <a:t>declared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sealed</a:t>
            </a:r>
            <a:r>
              <a:rPr sz="1600" spc="-2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</a:t>
            </a:r>
            <a:r>
              <a:rPr sz="1600" spc="-10" dirty="0">
                <a:latin typeface="Calibri"/>
                <a:cs typeface="Calibri"/>
              </a:rPr>
              <a:t> consists</a:t>
            </a:r>
            <a:r>
              <a:rPr sz="1600" spc="-5" dirty="0">
                <a:latin typeface="Calibri"/>
                <a:cs typeface="Calibri"/>
              </a:rPr>
              <a:t> of </a:t>
            </a:r>
            <a:r>
              <a:rPr sz="1600" spc="-10" dirty="0">
                <a:latin typeface="Calibri"/>
                <a:cs typeface="Calibri"/>
              </a:rPr>
              <a:t>two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variables.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84"/>
              </a:spcBef>
              <a:tabLst>
                <a:tab pos="756285" algn="l"/>
              </a:tabLst>
            </a:pPr>
            <a:r>
              <a:rPr sz="8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Goods</a:t>
            </a:r>
            <a:r>
              <a:rPr sz="1600" b="1" spc="-58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alibri"/>
                <a:cs typeface="Calibri"/>
              </a:rPr>
              <a:t>contains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code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create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 </a:t>
            </a:r>
            <a:r>
              <a:rPr sz="1600" spc="-10" dirty="0">
                <a:latin typeface="Calibri"/>
                <a:cs typeface="Calibri"/>
              </a:rPr>
              <a:t>instance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Product</a:t>
            </a:r>
            <a:r>
              <a:rPr sz="1600" b="1" spc="-57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uses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dot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(.)</a:t>
            </a:r>
            <a:endParaRPr sz="16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operator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invoke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variables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declared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Product</a:t>
            </a:r>
            <a:r>
              <a:rPr sz="1600" spc="-5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9704" y="1822704"/>
            <a:ext cx="7404100" cy="3289300"/>
            <a:chOff x="679704" y="1822704"/>
            <a:chExt cx="7404100" cy="3289300"/>
          </a:xfrm>
        </p:grpSpPr>
        <p:sp>
          <p:nvSpPr>
            <p:cNvPr id="6" name="object 6"/>
            <p:cNvSpPr/>
            <p:nvPr/>
          </p:nvSpPr>
          <p:spPr>
            <a:xfrm>
              <a:off x="685800" y="1828800"/>
              <a:ext cx="7391400" cy="3276600"/>
            </a:xfrm>
            <a:custGeom>
              <a:avLst/>
              <a:gdLst/>
              <a:ahLst/>
              <a:cxnLst/>
              <a:rect l="l" t="t" r="r" b="b"/>
              <a:pathLst>
                <a:path w="7391400" h="3276600">
                  <a:moveTo>
                    <a:pt x="7391400" y="0"/>
                  </a:moveTo>
                  <a:lnTo>
                    <a:pt x="0" y="0"/>
                  </a:lnTo>
                  <a:lnTo>
                    <a:pt x="0" y="3276600"/>
                  </a:lnTo>
                  <a:lnTo>
                    <a:pt x="7391400" y="3276600"/>
                  </a:lnTo>
                  <a:lnTo>
                    <a:pt x="73914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800" y="1828800"/>
              <a:ext cx="7391400" cy="3276600"/>
            </a:xfrm>
            <a:custGeom>
              <a:avLst/>
              <a:gdLst/>
              <a:ahLst/>
              <a:cxnLst/>
              <a:rect l="l" t="t" r="r" b="b"/>
              <a:pathLst>
                <a:path w="7391400" h="3276600">
                  <a:moveTo>
                    <a:pt x="0" y="3276600"/>
                  </a:moveTo>
                  <a:lnTo>
                    <a:pt x="7391400" y="3276600"/>
                  </a:lnTo>
                  <a:lnTo>
                    <a:pt x="7391400" y="0"/>
                  </a:lnTo>
                  <a:lnTo>
                    <a:pt x="0" y="0"/>
                  </a:lnTo>
                  <a:lnTo>
                    <a:pt x="0" y="3276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5800" y="1828800"/>
            <a:ext cx="7391400" cy="327660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sz="1100" spc="-5" dirty="0">
                <a:latin typeface="Courier New"/>
                <a:cs typeface="Courier New"/>
              </a:rPr>
              <a:t>sealed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class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Product</a:t>
            </a:r>
          </a:p>
          <a:p>
            <a:pPr marL="9144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{</a:t>
            </a:r>
          </a:p>
          <a:p>
            <a:pPr marL="320040" marR="5380355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public int </a:t>
            </a:r>
            <a:r>
              <a:rPr sz="1100" dirty="0">
                <a:latin typeface="Courier New"/>
                <a:cs typeface="Courier New"/>
              </a:rPr>
              <a:t>Quantity; </a:t>
            </a:r>
            <a:r>
              <a:rPr sz="1100" spc="-65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public int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Cost;</a:t>
            </a:r>
            <a:endParaRPr sz="11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}</a:t>
            </a:r>
          </a:p>
          <a:p>
            <a:pPr marL="9144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class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Goods</a:t>
            </a:r>
            <a:endParaRPr sz="11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{</a:t>
            </a:r>
          </a:p>
          <a:p>
            <a:pPr marL="43434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Courier New"/>
                <a:cs typeface="Courier New"/>
              </a:rPr>
              <a:t>static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void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Main(string </a:t>
            </a:r>
            <a:r>
              <a:rPr sz="1100" dirty="0">
                <a:latin typeface="Courier New"/>
                <a:cs typeface="Courier New"/>
              </a:rPr>
              <a:t>[] args)</a:t>
            </a:r>
          </a:p>
          <a:p>
            <a:pPr marL="43434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{</a:t>
            </a:r>
          </a:p>
          <a:p>
            <a:pPr marL="777240" marR="3660775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Product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objProduct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= </a:t>
            </a:r>
            <a:r>
              <a:rPr sz="1100" spc="-5" dirty="0">
                <a:latin typeface="Courier New"/>
                <a:cs typeface="Courier New"/>
              </a:rPr>
              <a:t>new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Product(); </a:t>
            </a:r>
            <a:r>
              <a:rPr sz="1100" spc="-64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objProduct.Quantity</a:t>
            </a:r>
            <a:r>
              <a:rPr sz="1100" dirty="0">
                <a:latin typeface="Courier New"/>
                <a:cs typeface="Courier New"/>
              </a:rPr>
              <a:t> =</a:t>
            </a:r>
            <a:r>
              <a:rPr sz="1100" spc="-5" dirty="0">
                <a:latin typeface="Courier New"/>
                <a:cs typeface="Courier New"/>
              </a:rPr>
              <a:t> 50;</a:t>
            </a:r>
            <a:endParaRPr sz="1100" dirty="0">
              <a:latin typeface="Courier New"/>
              <a:cs typeface="Courier New"/>
            </a:endParaRPr>
          </a:p>
          <a:p>
            <a:pPr marL="77724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objProduct.Cost</a:t>
            </a:r>
            <a:r>
              <a:rPr sz="1100" dirty="0">
                <a:latin typeface="Courier New"/>
                <a:cs typeface="Courier New"/>
              </a:rPr>
              <a:t> =</a:t>
            </a:r>
            <a:r>
              <a:rPr sz="1100" spc="-5" dirty="0">
                <a:latin typeface="Courier New"/>
                <a:cs typeface="Courier New"/>
              </a:rPr>
              <a:t> 75;</a:t>
            </a:r>
            <a:endParaRPr sz="1100" dirty="0">
              <a:latin typeface="Courier New"/>
              <a:cs typeface="Courier New"/>
            </a:endParaRPr>
          </a:p>
          <a:p>
            <a:pPr marL="777240" marR="715645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Console.WriteLine(“Quantity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of</a:t>
            </a:r>
            <a:r>
              <a:rPr sz="1100" spc="3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the</a:t>
            </a:r>
            <a:r>
              <a:rPr sz="1100" spc="3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Product:</a:t>
            </a:r>
            <a:r>
              <a:rPr sz="1100" spc="3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“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+</a:t>
            </a:r>
            <a:r>
              <a:rPr sz="1100" spc="3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objProduct.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Quantity); </a:t>
            </a:r>
            <a:r>
              <a:rPr sz="1100" spc="-64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Console.WriteLine(“Cost</a:t>
            </a:r>
            <a:r>
              <a:rPr sz="1100" dirty="0">
                <a:latin typeface="Courier New"/>
                <a:cs typeface="Courier New"/>
              </a:rPr>
              <a:t> of </a:t>
            </a:r>
            <a:r>
              <a:rPr sz="1100" spc="-5" dirty="0">
                <a:latin typeface="Courier New"/>
                <a:cs typeface="Courier New"/>
              </a:rPr>
              <a:t>the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Product: “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+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objProduct.Cost);</a:t>
            </a:r>
            <a:endParaRPr sz="1100" dirty="0">
              <a:latin typeface="Courier New"/>
              <a:cs typeface="Courier New"/>
            </a:endParaRPr>
          </a:p>
          <a:p>
            <a:pPr marL="43434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}</a:t>
            </a:r>
          </a:p>
          <a:p>
            <a:pPr marL="9144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}</a:t>
            </a:r>
          </a:p>
          <a:p>
            <a:pPr marL="9144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class</a:t>
            </a:r>
            <a:r>
              <a:rPr sz="1100" spc="-2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Pen</a:t>
            </a:r>
            <a:r>
              <a:rPr sz="1100" spc="-2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: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Product</a:t>
            </a:r>
          </a:p>
          <a:p>
            <a:pPr marL="9144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{</a:t>
            </a:r>
          </a:p>
          <a:p>
            <a:pPr marL="9144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85800" y="137160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9118" y="336549"/>
            <a:ext cx="240728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Sealed</a:t>
            </a:r>
            <a:r>
              <a:rPr spc="-10" dirty="0"/>
              <a:t> Classes </a:t>
            </a:r>
            <a:r>
              <a:rPr dirty="0"/>
              <a:t>3-3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8931" y="1743455"/>
            <a:ext cx="8173720" cy="1653539"/>
            <a:chOff x="598931" y="1743455"/>
            <a:chExt cx="8173720" cy="165353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075" y="1752599"/>
              <a:ext cx="8154924" cy="16352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03503" y="1748027"/>
              <a:ext cx="8164195" cy="1644650"/>
            </a:xfrm>
            <a:custGeom>
              <a:avLst/>
              <a:gdLst/>
              <a:ahLst/>
              <a:cxnLst/>
              <a:rect l="l" t="t" r="r" b="b"/>
              <a:pathLst>
                <a:path w="8164195" h="1644650">
                  <a:moveTo>
                    <a:pt x="0" y="1644396"/>
                  </a:moveTo>
                  <a:lnTo>
                    <a:pt x="8164068" y="1644396"/>
                  </a:lnTo>
                  <a:lnTo>
                    <a:pt x="8164068" y="0"/>
                  </a:lnTo>
                  <a:lnTo>
                    <a:pt x="0" y="0"/>
                  </a:lnTo>
                  <a:lnTo>
                    <a:pt x="0" y="1644396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7340" y="759663"/>
            <a:ext cx="822261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422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Pe</a:t>
            </a:r>
            <a:r>
              <a:rPr sz="2400" b="1" dirty="0">
                <a:latin typeface="Courier New"/>
                <a:cs typeface="Courier New"/>
              </a:rPr>
              <a:t>n</a:t>
            </a:r>
            <a:r>
              <a:rPr sz="2400" b="1" spc="-91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tries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inherit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seale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Produc</a:t>
            </a:r>
            <a:r>
              <a:rPr sz="2400" b="1" dirty="0">
                <a:latin typeface="Courier New"/>
                <a:cs typeface="Courier New"/>
              </a:rPr>
              <a:t>t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C#</a:t>
            </a:r>
            <a:endParaRPr sz="2400">
              <a:latin typeface="Calibri"/>
              <a:cs typeface="Calibri"/>
            </a:endParaRPr>
          </a:p>
          <a:p>
            <a:pPr marL="57150" algn="ctr">
              <a:lnSpc>
                <a:spcPct val="100000"/>
              </a:lnSpc>
              <a:spcBef>
                <a:spcPts val="125"/>
              </a:spcBef>
            </a:pPr>
            <a:r>
              <a:rPr sz="2400" spc="-10" dirty="0">
                <a:latin typeface="Calibri"/>
                <a:cs typeface="Calibri"/>
              </a:rPr>
              <a:t>compiler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generates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error,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shown</a:t>
            </a:r>
            <a:r>
              <a:rPr sz="2400" dirty="0">
                <a:latin typeface="Calibri"/>
                <a:cs typeface="Calibri"/>
              </a:rPr>
              <a:t> in the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figure: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5945" y="333502"/>
            <a:ext cx="34124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Purpose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dirty="0"/>
              <a:t>Sealed</a:t>
            </a:r>
            <a:r>
              <a:rPr spc="-5" dirty="0"/>
              <a:t> Classes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759663"/>
            <a:ext cx="8396605" cy="3623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36195" indent="-342265" algn="r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42265" algn="l"/>
                <a:tab pos="342900" algn="l"/>
              </a:tabLst>
            </a:pPr>
            <a:r>
              <a:rPr sz="2400" spc="-5" dirty="0">
                <a:latin typeface="Calibri"/>
                <a:cs typeface="Calibri"/>
              </a:rPr>
              <a:t>Cons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class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SystemInformat</a:t>
            </a:r>
            <a:r>
              <a:rPr sz="2400" b="1" spc="-15" dirty="0">
                <a:latin typeface="Courier New"/>
                <a:cs typeface="Courier New"/>
              </a:rPr>
              <a:t>i</a:t>
            </a:r>
            <a:r>
              <a:rPr sz="2400" b="1" spc="-5" dirty="0">
                <a:latin typeface="Courier New"/>
                <a:cs typeface="Courier New"/>
              </a:rPr>
              <a:t>o</a:t>
            </a:r>
            <a:r>
              <a:rPr sz="2400" b="1" dirty="0">
                <a:latin typeface="Courier New"/>
                <a:cs typeface="Courier New"/>
              </a:rPr>
              <a:t>n</a:t>
            </a:r>
            <a:r>
              <a:rPr sz="2400" b="1" spc="-93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 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ts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  <a:p>
            <a:pPr marR="93980" algn="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critical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affect</a:t>
            </a:r>
            <a:r>
              <a:rPr sz="2400" dirty="0">
                <a:latin typeface="Calibri"/>
                <a:cs typeface="Calibri"/>
              </a:rPr>
              <a:t> the </a:t>
            </a:r>
            <a:r>
              <a:rPr sz="2400" spc="-10" dirty="0">
                <a:latin typeface="Calibri"/>
                <a:cs typeface="Calibri"/>
              </a:rPr>
              <a:t>working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operating</a:t>
            </a:r>
            <a:r>
              <a:rPr sz="2400" spc="-20" dirty="0">
                <a:latin typeface="Calibri"/>
                <a:cs typeface="Calibri"/>
              </a:rPr>
              <a:t> system.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300">
              <a:latin typeface="Calibri"/>
              <a:cs typeface="Calibri"/>
            </a:endParaRPr>
          </a:p>
          <a:p>
            <a:pPr marL="355600" marR="5080" indent="-342900">
              <a:lnSpc>
                <a:spcPct val="100099"/>
              </a:lnSpc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65" dirty="0">
                <a:latin typeface="Calibri"/>
                <a:cs typeface="Calibri"/>
              </a:rPr>
              <a:t>You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might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want</a:t>
            </a:r>
            <a:r>
              <a:rPr sz="2400" spc="-20" dirty="0">
                <a:latin typeface="Calibri"/>
                <a:cs typeface="Calibri"/>
              </a:rPr>
              <a:t> any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third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inherit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class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SystemInformatio</a:t>
            </a:r>
            <a:r>
              <a:rPr sz="2400" b="1" dirty="0">
                <a:latin typeface="Courier New"/>
                <a:cs typeface="Courier New"/>
              </a:rPr>
              <a:t>n</a:t>
            </a:r>
            <a:r>
              <a:rPr sz="2400" b="1" spc="-944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ride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ds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thu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ausing  </a:t>
            </a:r>
            <a:r>
              <a:rPr sz="2400" spc="-5" dirty="0">
                <a:latin typeface="Calibri"/>
                <a:cs typeface="Calibri"/>
              </a:rPr>
              <a:t>security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copyright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issues.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004E4B"/>
              </a:buClr>
              <a:buFont typeface="Wingdings"/>
              <a:buChar char=""/>
            </a:pPr>
            <a:endParaRPr sz="3100">
              <a:latin typeface="Calibri"/>
              <a:cs typeface="Calibri"/>
            </a:endParaRPr>
          </a:p>
          <a:p>
            <a:pPr marL="355600" marR="715645" indent="-342900">
              <a:lnSpc>
                <a:spcPct val="103299"/>
              </a:lnSpc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e, 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de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SystemInformatio</a:t>
            </a:r>
            <a:r>
              <a:rPr sz="2400" b="1" dirty="0">
                <a:latin typeface="Courier New"/>
                <a:cs typeface="Courier New"/>
              </a:rPr>
              <a:t>n</a:t>
            </a:r>
            <a:r>
              <a:rPr sz="2400" b="1" spc="-944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cl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  </a:t>
            </a:r>
            <a:r>
              <a:rPr sz="2400" spc="-5" dirty="0">
                <a:latin typeface="Calibri"/>
                <a:cs typeface="Calibri"/>
              </a:rPr>
              <a:t>sealed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prevent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change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10" dirty="0">
                <a:latin typeface="Calibri"/>
                <a:cs typeface="Calibri"/>
              </a:rPr>
              <a:t>variables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methods.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0" y="333502"/>
            <a:ext cx="14198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Guidelines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927861"/>
            <a:ext cx="8445500" cy="2163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05790" indent="-342900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Sealed classes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restricted </a:t>
            </a:r>
            <a:r>
              <a:rPr sz="2400" dirty="0">
                <a:latin typeface="Calibri"/>
                <a:cs typeface="Calibri"/>
              </a:rPr>
              <a:t>classes </a:t>
            </a:r>
            <a:r>
              <a:rPr sz="2400" spc="-5" dirty="0">
                <a:latin typeface="Calibri"/>
                <a:cs typeface="Calibri"/>
              </a:rPr>
              <a:t>that cannot be inherited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list depicts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conditions </a:t>
            </a:r>
            <a:r>
              <a:rPr sz="2400" dirty="0">
                <a:latin typeface="Calibri"/>
                <a:cs typeface="Calibri"/>
              </a:rPr>
              <a:t>in which a class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marked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sealed:</a:t>
            </a:r>
            <a:endParaRPr sz="24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509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overriding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methods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might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result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unexpected</a:t>
            </a:r>
            <a:r>
              <a:rPr sz="2000" dirty="0">
                <a:latin typeface="Calibri"/>
                <a:cs typeface="Calibri"/>
              </a:rPr>
              <a:t> functioning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class.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10" dirty="0">
                <a:latin typeface="Calibri"/>
                <a:cs typeface="Calibri"/>
              </a:rPr>
              <a:t> you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want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prevent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third</a:t>
            </a:r>
            <a:r>
              <a:rPr sz="2000" dirty="0">
                <a:latin typeface="Calibri"/>
                <a:cs typeface="Calibri"/>
              </a:rPr>
              <a:t> party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modifying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your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0894" y="330454"/>
            <a:ext cx="26466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Sealed</a:t>
            </a:r>
            <a:r>
              <a:rPr spc="-10" dirty="0"/>
              <a:t> Methods</a:t>
            </a:r>
            <a:r>
              <a:rPr spc="-40" dirty="0"/>
              <a:t> </a:t>
            </a:r>
            <a:r>
              <a:rPr spc="-5" dirty="0"/>
              <a:t>1-3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5061105"/>
            <a:ext cx="6976109" cy="1042669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600" spc="-10" dirty="0">
                <a:latin typeface="Calibri"/>
                <a:cs typeface="Calibri"/>
              </a:rPr>
              <a:t>where,</a:t>
            </a:r>
            <a:endParaRPr sz="16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450"/>
              </a:spcBef>
              <a:tabLst>
                <a:tab pos="413384" algn="l"/>
              </a:tabLst>
            </a:pPr>
            <a:r>
              <a:rPr sz="7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400" spc="-5" dirty="0">
                <a:latin typeface="Courier New"/>
                <a:cs typeface="Courier New"/>
              </a:rPr>
              <a:t>return_type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returned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method.</a:t>
            </a:r>
            <a:endParaRPr sz="18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484"/>
              </a:spcBef>
              <a:tabLst>
                <a:tab pos="413384" algn="l"/>
              </a:tabLst>
            </a:pPr>
            <a:r>
              <a:rPr sz="7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400" spc="-5" dirty="0">
                <a:latin typeface="Courier New"/>
                <a:cs typeface="Courier New"/>
              </a:rPr>
              <a:t>MethodName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overridden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method.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9808" y="1283208"/>
            <a:ext cx="7722234" cy="2388235"/>
            <a:chOff x="749808" y="1283208"/>
            <a:chExt cx="7722234" cy="2388235"/>
          </a:xfrm>
        </p:grpSpPr>
        <p:sp>
          <p:nvSpPr>
            <p:cNvPr id="5" name="object 5"/>
            <p:cNvSpPr/>
            <p:nvPr/>
          </p:nvSpPr>
          <p:spPr>
            <a:xfrm>
              <a:off x="762762" y="1706118"/>
              <a:ext cx="7696200" cy="127000"/>
            </a:xfrm>
            <a:custGeom>
              <a:avLst/>
              <a:gdLst/>
              <a:ahLst/>
              <a:cxnLst/>
              <a:rect l="l" t="t" r="r" b="b"/>
              <a:pathLst>
                <a:path w="7696200" h="127000">
                  <a:moveTo>
                    <a:pt x="0" y="126491"/>
                  </a:moveTo>
                  <a:lnTo>
                    <a:pt x="7696200" y="126491"/>
                  </a:lnTo>
                  <a:lnTo>
                    <a:pt x="7696200" y="0"/>
                  </a:lnTo>
                  <a:lnTo>
                    <a:pt x="0" y="0"/>
                  </a:lnTo>
                  <a:lnTo>
                    <a:pt x="0" y="126491"/>
                  </a:lnTo>
                  <a:close/>
                </a:path>
              </a:pathLst>
            </a:custGeom>
            <a:ln w="25908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4618" y="1296162"/>
              <a:ext cx="7321550" cy="467995"/>
            </a:xfrm>
            <a:custGeom>
              <a:avLst/>
              <a:gdLst/>
              <a:ahLst/>
              <a:cxnLst/>
              <a:rect l="l" t="t" r="r" b="b"/>
              <a:pathLst>
                <a:path w="7321550" h="467994">
                  <a:moveTo>
                    <a:pt x="7243318" y="0"/>
                  </a:moveTo>
                  <a:lnTo>
                    <a:pt x="77978" y="0"/>
                  </a:lnTo>
                  <a:lnTo>
                    <a:pt x="47625" y="6129"/>
                  </a:lnTo>
                  <a:lnTo>
                    <a:pt x="22839" y="22844"/>
                  </a:lnTo>
                  <a:lnTo>
                    <a:pt x="6127" y="47630"/>
                  </a:lnTo>
                  <a:lnTo>
                    <a:pt x="0" y="77977"/>
                  </a:lnTo>
                  <a:lnTo>
                    <a:pt x="0" y="389889"/>
                  </a:lnTo>
                  <a:lnTo>
                    <a:pt x="6127" y="420237"/>
                  </a:lnTo>
                  <a:lnTo>
                    <a:pt x="22839" y="445023"/>
                  </a:lnTo>
                  <a:lnTo>
                    <a:pt x="47625" y="461738"/>
                  </a:lnTo>
                  <a:lnTo>
                    <a:pt x="77978" y="467867"/>
                  </a:lnTo>
                  <a:lnTo>
                    <a:pt x="7243318" y="467867"/>
                  </a:lnTo>
                  <a:lnTo>
                    <a:pt x="7273665" y="461738"/>
                  </a:lnTo>
                  <a:lnTo>
                    <a:pt x="7298451" y="445023"/>
                  </a:lnTo>
                  <a:lnTo>
                    <a:pt x="7315166" y="420237"/>
                  </a:lnTo>
                  <a:lnTo>
                    <a:pt x="7321296" y="389889"/>
                  </a:lnTo>
                  <a:lnTo>
                    <a:pt x="7321296" y="77977"/>
                  </a:lnTo>
                  <a:lnTo>
                    <a:pt x="7315166" y="47630"/>
                  </a:lnTo>
                  <a:lnTo>
                    <a:pt x="7298451" y="22844"/>
                  </a:lnTo>
                  <a:lnTo>
                    <a:pt x="7273665" y="6129"/>
                  </a:lnTo>
                  <a:lnTo>
                    <a:pt x="7243318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4618" y="1296162"/>
              <a:ext cx="7321550" cy="467995"/>
            </a:xfrm>
            <a:custGeom>
              <a:avLst/>
              <a:gdLst/>
              <a:ahLst/>
              <a:cxnLst/>
              <a:rect l="l" t="t" r="r" b="b"/>
              <a:pathLst>
                <a:path w="7321550" h="467994">
                  <a:moveTo>
                    <a:pt x="0" y="77977"/>
                  </a:moveTo>
                  <a:lnTo>
                    <a:pt x="6127" y="47630"/>
                  </a:lnTo>
                  <a:lnTo>
                    <a:pt x="22839" y="22844"/>
                  </a:lnTo>
                  <a:lnTo>
                    <a:pt x="47625" y="6129"/>
                  </a:lnTo>
                  <a:lnTo>
                    <a:pt x="77978" y="0"/>
                  </a:lnTo>
                  <a:lnTo>
                    <a:pt x="7243318" y="0"/>
                  </a:lnTo>
                  <a:lnTo>
                    <a:pt x="7273665" y="6129"/>
                  </a:lnTo>
                  <a:lnTo>
                    <a:pt x="7298451" y="22844"/>
                  </a:lnTo>
                  <a:lnTo>
                    <a:pt x="7315166" y="47630"/>
                  </a:lnTo>
                  <a:lnTo>
                    <a:pt x="7321296" y="77977"/>
                  </a:lnTo>
                  <a:lnTo>
                    <a:pt x="7321296" y="389889"/>
                  </a:lnTo>
                  <a:lnTo>
                    <a:pt x="7315166" y="420237"/>
                  </a:lnTo>
                  <a:lnTo>
                    <a:pt x="7298451" y="445023"/>
                  </a:lnTo>
                  <a:lnTo>
                    <a:pt x="7273665" y="461738"/>
                  </a:lnTo>
                  <a:lnTo>
                    <a:pt x="7243318" y="467867"/>
                  </a:lnTo>
                  <a:lnTo>
                    <a:pt x="77978" y="467867"/>
                  </a:lnTo>
                  <a:lnTo>
                    <a:pt x="47625" y="461738"/>
                  </a:lnTo>
                  <a:lnTo>
                    <a:pt x="22839" y="445023"/>
                  </a:lnTo>
                  <a:lnTo>
                    <a:pt x="6127" y="420237"/>
                  </a:lnTo>
                  <a:lnTo>
                    <a:pt x="0" y="389889"/>
                  </a:lnTo>
                  <a:lnTo>
                    <a:pt x="0" y="7797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2762" y="2532125"/>
              <a:ext cx="7696200" cy="125095"/>
            </a:xfrm>
            <a:custGeom>
              <a:avLst/>
              <a:gdLst/>
              <a:ahLst/>
              <a:cxnLst/>
              <a:rect l="l" t="t" r="r" b="b"/>
              <a:pathLst>
                <a:path w="7696200" h="125094">
                  <a:moveTo>
                    <a:pt x="0" y="124967"/>
                  </a:moveTo>
                  <a:lnTo>
                    <a:pt x="7696200" y="124967"/>
                  </a:lnTo>
                  <a:lnTo>
                    <a:pt x="7696200" y="0"/>
                  </a:lnTo>
                  <a:lnTo>
                    <a:pt x="0" y="0"/>
                  </a:lnTo>
                  <a:lnTo>
                    <a:pt x="0" y="124967"/>
                  </a:lnTo>
                  <a:close/>
                </a:path>
              </a:pathLst>
            </a:custGeom>
            <a:ln w="25908">
              <a:solidFill>
                <a:srgbClr val="46D7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34618" y="1843277"/>
              <a:ext cx="7321550" cy="762000"/>
            </a:xfrm>
            <a:custGeom>
              <a:avLst/>
              <a:gdLst/>
              <a:ahLst/>
              <a:cxnLst/>
              <a:rect l="l" t="t" r="r" b="b"/>
              <a:pathLst>
                <a:path w="7321550" h="762000">
                  <a:moveTo>
                    <a:pt x="7194296" y="0"/>
                  </a:moveTo>
                  <a:lnTo>
                    <a:pt x="127000" y="0"/>
                  </a:lnTo>
                  <a:lnTo>
                    <a:pt x="77565" y="9985"/>
                  </a:lnTo>
                  <a:lnTo>
                    <a:pt x="37196" y="37211"/>
                  </a:lnTo>
                  <a:lnTo>
                    <a:pt x="9980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18"/>
                  </a:lnTo>
                  <a:lnTo>
                    <a:pt x="37196" y="724789"/>
                  </a:lnTo>
                  <a:lnTo>
                    <a:pt x="77565" y="752014"/>
                  </a:lnTo>
                  <a:lnTo>
                    <a:pt x="127000" y="762000"/>
                  </a:lnTo>
                  <a:lnTo>
                    <a:pt x="7194296" y="762000"/>
                  </a:lnTo>
                  <a:lnTo>
                    <a:pt x="7243714" y="752014"/>
                  </a:lnTo>
                  <a:lnTo>
                    <a:pt x="7284085" y="724789"/>
                  </a:lnTo>
                  <a:lnTo>
                    <a:pt x="7311310" y="684418"/>
                  </a:lnTo>
                  <a:lnTo>
                    <a:pt x="7321296" y="635000"/>
                  </a:lnTo>
                  <a:lnTo>
                    <a:pt x="7321296" y="127000"/>
                  </a:lnTo>
                  <a:lnTo>
                    <a:pt x="7311310" y="77581"/>
                  </a:lnTo>
                  <a:lnTo>
                    <a:pt x="7284085" y="37211"/>
                  </a:lnTo>
                  <a:lnTo>
                    <a:pt x="7243714" y="9985"/>
                  </a:lnTo>
                  <a:lnTo>
                    <a:pt x="7194296" y="0"/>
                  </a:lnTo>
                  <a:close/>
                </a:path>
              </a:pathLst>
            </a:custGeom>
            <a:solidFill>
              <a:srgbClr val="46D7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34618" y="1843277"/>
              <a:ext cx="7321550" cy="762000"/>
            </a:xfrm>
            <a:custGeom>
              <a:avLst/>
              <a:gdLst/>
              <a:ahLst/>
              <a:cxnLst/>
              <a:rect l="l" t="t" r="r" b="b"/>
              <a:pathLst>
                <a:path w="7321550" h="762000">
                  <a:moveTo>
                    <a:pt x="0" y="127000"/>
                  </a:moveTo>
                  <a:lnTo>
                    <a:pt x="9980" y="77581"/>
                  </a:lnTo>
                  <a:lnTo>
                    <a:pt x="37196" y="37211"/>
                  </a:lnTo>
                  <a:lnTo>
                    <a:pt x="77565" y="9985"/>
                  </a:lnTo>
                  <a:lnTo>
                    <a:pt x="127000" y="0"/>
                  </a:lnTo>
                  <a:lnTo>
                    <a:pt x="7194296" y="0"/>
                  </a:lnTo>
                  <a:lnTo>
                    <a:pt x="7243714" y="9985"/>
                  </a:lnTo>
                  <a:lnTo>
                    <a:pt x="7284085" y="37211"/>
                  </a:lnTo>
                  <a:lnTo>
                    <a:pt x="7311310" y="77581"/>
                  </a:lnTo>
                  <a:lnTo>
                    <a:pt x="7321296" y="127000"/>
                  </a:lnTo>
                  <a:lnTo>
                    <a:pt x="7321296" y="635000"/>
                  </a:lnTo>
                  <a:lnTo>
                    <a:pt x="7311310" y="684418"/>
                  </a:lnTo>
                  <a:lnTo>
                    <a:pt x="7284085" y="724789"/>
                  </a:lnTo>
                  <a:lnTo>
                    <a:pt x="7243714" y="752014"/>
                  </a:lnTo>
                  <a:lnTo>
                    <a:pt x="7194296" y="762000"/>
                  </a:lnTo>
                  <a:lnTo>
                    <a:pt x="127000" y="762000"/>
                  </a:lnTo>
                  <a:lnTo>
                    <a:pt x="77565" y="752014"/>
                  </a:lnTo>
                  <a:lnTo>
                    <a:pt x="37196" y="724789"/>
                  </a:lnTo>
                  <a:lnTo>
                    <a:pt x="9980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2762" y="2943606"/>
              <a:ext cx="7696200" cy="127000"/>
            </a:xfrm>
            <a:custGeom>
              <a:avLst/>
              <a:gdLst/>
              <a:ahLst/>
              <a:cxnLst/>
              <a:rect l="l" t="t" r="r" b="b"/>
              <a:pathLst>
                <a:path w="7696200" h="127000">
                  <a:moveTo>
                    <a:pt x="0" y="126491"/>
                  </a:moveTo>
                  <a:lnTo>
                    <a:pt x="7696200" y="126491"/>
                  </a:lnTo>
                  <a:lnTo>
                    <a:pt x="7696200" y="0"/>
                  </a:lnTo>
                  <a:lnTo>
                    <a:pt x="0" y="0"/>
                  </a:lnTo>
                  <a:lnTo>
                    <a:pt x="0" y="126491"/>
                  </a:lnTo>
                  <a:close/>
                </a:path>
              </a:pathLst>
            </a:custGeom>
            <a:ln w="25908">
              <a:solidFill>
                <a:srgbClr val="ACE9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34618" y="2684525"/>
              <a:ext cx="7321550" cy="334010"/>
            </a:xfrm>
            <a:custGeom>
              <a:avLst/>
              <a:gdLst/>
              <a:ahLst/>
              <a:cxnLst/>
              <a:rect l="l" t="t" r="r" b="b"/>
              <a:pathLst>
                <a:path w="7321550" h="334010">
                  <a:moveTo>
                    <a:pt x="7265670" y="0"/>
                  </a:moveTo>
                  <a:lnTo>
                    <a:pt x="55626" y="0"/>
                  </a:lnTo>
                  <a:lnTo>
                    <a:pt x="33973" y="4369"/>
                  </a:lnTo>
                  <a:lnTo>
                    <a:pt x="16292" y="16287"/>
                  </a:lnTo>
                  <a:lnTo>
                    <a:pt x="4371" y="33968"/>
                  </a:lnTo>
                  <a:lnTo>
                    <a:pt x="0" y="55625"/>
                  </a:lnTo>
                  <a:lnTo>
                    <a:pt x="0" y="278129"/>
                  </a:lnTo>
                  <a:lnTo>
                    <a:pt x="4371" y="299787"/>
                  </a:lnTo>
                  <a:lnTo>
                    <a:pt x="16292" y="317468"/>
                  </a:lnTo>
                  <a:lnTo>
                    <a:pt x="33973" y="329386"/>
                  </a:lnTo>
                  <a:lnTo>
                    <a:pt x="55626" y="333755"/>
                  </a:lnTo>
                  <a:lnTo>
                    <a:pt x="7265670" y="333755"/>
                  </a:lnTo>
                  <a:lnTo>
                    <a:pt x="7287327" y="329386"/>
                  </a:lnTo>
                  <a:lnTo>
                    <a:pt x="7305008" y="317468"/>
                  </a:lnTo>
                  <a:lnTo>
                    <a:pt x="7316926" y="299787"/>
                  </a:lnTo>
                  <a:lnTo>
                    <a:pt x="7321296" y="278129"/>
                  </a:lnTo>
                  <a:lnTo>
                    <a:pt x="7321296" y="55625"/>
                  </a:lnTo>
                  <a:lnTo>
                    <a:pt x="7316926" y="33968"/>
                  </a:lnTo>
                  <a:lnTo>
                    <a:pt x="7305008" y="16287"/>
                  </a:lnTo>
                  <a:lnTo>
                    <a:pt x="7287327" y="4369"/>
                  </a:lnTo>
                  <a:lnTo>
                    <a:pt x="7265670" y="0"/>
                  </a:lnTo>
                  <a:close/>
                </a:path>
              </a:pathLst>
            </a:custGeom>
            <a:solidFill>
              <a:srgbClr val="ACE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34618" y="2684525"/>
              <a:ext cx="7321550" cy="334010"/>
            </a:xfrm>
            <a:custGeom>
              <a:avLst/>
              <a:gdLst/>
              <a:ahLst/>
              <a:cxnLst/>
              <a:rect l="l" t="t" r="r" b="b"/>
              <a:pathLst>
                <a:path w="7321550" h="334010">
                  <a:moveTo>
                    <a:pt x="0" y="55625"/>
                  </a:moveTo>
                  <a:lnTo>
                    <a:pt x="4371" y="33968"/>
                  </a:lnTo>
                  <a:lnTo>
                    <a:pt x="16292" y="16287"/>
                  </a:lnTo>
                  <a:lnTo>
                    <a:pt x="33973" y="4369"/>
                  </a:lnTo>
                  <a:lnTo>
                    <a:pt x="55626" y="0"/>
                  </a:lnTo>
                  <a:lnTo>
                    <a:pt x="7265670" y="0"/>
                  </a:lnTo>
                  <a:lnTo>
                    <a:pt x="7287327" y="4369"/>
                  </a:lnTo>
                  <a:lnTo>
                    <a:pt x="7305008" y="16287"/>
                  </a:lnTo>
                  <a:lnTo>
                    <a:pt x="7316926" y="33968"/>
                  </a:lnTo>
                  <a:lnTo>
                    <a:pt x="7321296" y="55625"/>
                  </a:lnTo>
                  <a:lnTo>
                    <a:pt x="7321296" y="278129"/>
                  </a:lnTo>
                  <a:lnTo>
                    <a:pt x="7316926" y="299787"/>
                  </a:lnTo>
                  <a:lnTo>
                    <a:pt x="7305008" y="317468"/>
                  </a:lnTo>
                  <a:lnTo>
                    <a:pt x="7287327" y="329386"/>
                  </a:lnTo>
                  <a:lnTo>
                    <a:pt x="7265670" y="333755"/>
                  </a:lnTo>
                  <a:lnTo>
                    <a:pt x="55626" y="333755"/>
                  </a:lnTo>
                  <a:lnTo>
                    <a:pt x="33973" y="329386"/>
                  </a:lnTo>
                  <a:lnTo>
                    <a:pt x="16292" y="317468"/>
                  </a:lnTo>
                  <a:lnTo>
                    <a:pt x="4371" y="299787"/>
                  </a:lnTo>
                  <a:lnTo>
                    <a:pt x="0" y="278129"/>
                  </a:lnTo>
                  <a:lnTo>
                    <a:pt x="0" y="5562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2762" y="3531869"/>
              <a:ext cx="7696200" cy="127000"/>
            </a:xfrm>
            <a:custGeom>
              <a:avLst/>
              <a:gdLst/>
              <a:ahLst/>
              <a:cxnLst/>
              <a:rect l="l" t="t" r="r" b="b"/>
              <a:pathLst>
                <a:path w="7696200" h="127000">
                  <a:moveTo>
                    <a:pt x="0" y="126491"/>
                  </a:moveTo>
                  <a:lnTo>
                    <a:pt x="7696200" y="126491"/>
                  </a:lnTo>
                  <a:lnTo>
                    <a:pt x="7696200" y="0"/>
                  </a:lnTo>
                  <a:lnTo>
                    <a:pt x="0" y="0"/>
                  </a:lnTo>
                  <a:lnTo>
                    <a:pt x="0" y="126491"/>
                  </a:lnTo>
                  <a:close/>
                </a:path>
              </a:pathLst>
            </a:custGeom>
            <a:ln w="25908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4618" y="3097530"/>
              <a:ext cx="7321550" cy="509270"/>
            </a:xfrm>
            <a:custGeom>
              <a:avLst/>
              <a:gdLst/>
              <a:ahLst/>
              <a:cxnLst/>
              <a:rect l="l" t="t" r="r" b="b"/>
              <a:pathLst>
                <a:path w="7321550" h="509270">
                  <a:moveTo>
                    <a:pt x="7236459" y="0"/>
                  </a:moveTo>
                  <a:lnTo>
                    <a:pt x="84836" y="0"/>
                  </a:lnTo>
                  <a:lnTo>
                    <a:pt x="51815" y="6665"/>
                  </a:lnTo>
                  <a:lnTo>
                    <a:pt x="24849" y="24844"/>
                  </a:lnTo>
                  <a:lnTo>
                    <a:pt x="6667" y="51810"/>
                  </a:lnTo>
                  <a:lnTo>
                    <a:pt x="0" y="84836"/>
                  </a:lnTo>
                  <a:lnTo>
                    <a:pt x="0" y="424180"/>
                  </a:lnTo>
                  <a:lnTo>
                    <a:pt x="6667" y="457205"/>
                  </a:lnTo>
                  <a:lnTo>
                    <a:pt x="24849" y="484171"/>
                  </a:lnTo>
                  <a:lnTo>
                    <a:pt x="51815" y="502350"/>
                  </a:lnTo>
                  <a:lnTo>
                    <a:pt x="84836" y="509016"/>
                  </a:lnTo>
                  <a:lnTo>
                    <a:pt x="7236459" y="509016"/>
                  </a:lnTo>
                  <a:lnTo>
                    <a:pt x="7269485" y="502350"/>
                  </a:lnTo>
                  <a:lnTo>
                    <a:pt x="7296451" y="484171"/>
                  </a:lnTo>
                  <a:lnTo>
                    <a:pt x="7314630" y="457205"/>
                  </a:lnTo>
                  <a:lnTo>
                    <a:pt x="7321296" y="424180"/>
                  </a:lnTo>
                  <a:lnTo>
                    <a:pt x="7321296" y="84836"/>
                  </a:lnTo>
                  <a:lnTo>
                    <a:pt x="7314630" y="51810"/>
                  </a:lnTo>
                  <a:lnTo>
                    <a:pt x="7296451" y="24844"/>
                  </a:lnTo>
                  <a:lnTo>
                    <a:pt x="7269485" y="6665"/>
                  </a:lnTo>
                  <a:lnTo>
                    <a:pt x="7236459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4618" y="3097530"/>
              <a:ext cx="7321550" cy="509270"/>
            </a:xfrm>
            <a:custGeom>
              <a:avLst/>
              <a:gdLst/>
              <a:ahLst/>
              <a:cxnLst/>
              <a:rect l="l" t="t" r="r" b="b"/>
              <a:pathLst>
                <a:path w="7321550" h="509270">
                  <a:moveTo>
                    <a:pt x="0" y="84836"/>
                  </a:moveTo>
                  <a:lnTo>
                    <a:pt x="6667" y="51810"/>
                  </a:lnTo>
                  <a:lnTo>
                    <a:pt x="24849" y="24844"/>
                  </a:lnTo>
                  <a:lnTo>
                    <a:pt x="51815" y="6665"/>
                  </a:lnTo>
                  <a:lnTo>
                    <a:pt x="84836" y="0"/>
                  </a:lnTo>
                  <a:lnTo>
                    <a:pt x="7236459" y="0"/>
                  </a:lnTo>
                  <a:lnTo>
                    <a:pt x="7269485" y="6665"/>
                  </a:lnTo>
                  <a:lnTo>
                    <a:pt x="7296451" y="24844"/>
                  </a:lnTo>
                  <a:lnTo>
                    <a:pt x="7314630" y="51810"/>
                  </a:lnTo>
                  <a:lnTo>
                    <a:pt x="7321296" y="84836"/>
                  </a:lnTo>
                  <a:lnTo>
                    <a:pt x="7321296" y="424180"/>
                  </a:lnTo>
                  <a:lnTo>
                    <a:pt x="7314630" y="457205"/>
                  </a:lnTo>
                  <a:lnTo>
                    <a:pt x="7296451" y="484171"/>
                  </a:lnTo>
                  <a:lnTo>
                    <a:pt x="7269485" y="502350"/>
                  </a:lnTo>
                  <a:lnTo>
                    <a:pt x="7236459" y="509016"/>
                  </a:lnTo>
                  <a:lnTo>
                    <a:pt x="84836" y="509016"/>
                  </a:lnTo>
                  <a:lnTo>
                    <a:pt x="51815" y="502350"/>
                  </a:lnTo>
                  <a:lnTo>
                    <a:pt x="24849" y="484171"/>
                  </a:lnTo>
                  <a:lnTo>
                    <a:pt x="6667" y="457205"/>
                  </a:lnTo>
                  <a:lnTo>
                    <a:pt x="0" y="424180"/>
                  </a:lnTo>
                  <a:lnTo>
                    <a:pt x="0" y="848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83540" y="935481"/>
            <a:ext cx="8056245" cy="3195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A sealed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 </a:t>
            </a:r>
            <a:r>
              <a:rPr sz="1600" spc="-10" dirty="0">
                <a:latin typeface="Calibri"/>
                <a:cs typeface="Calibri"/>
              </a:rPr>
              <a:t>cannot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inherited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other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4E4B"/>
              </a:buClr>
              <a:buFont typeface="Wingdings"/>
              <a:buChar char=""/>
            </a:pPr>
            <a:endParaRPr sz="1350">
              <a:latin typeface="Calibri"/>
              <a:cs typeface="Calibri"/>
            </a:endParaRPr>
          </a:p>
          <a:p>
            <a:pPr marL="97663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In C#,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method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cannot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 declared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5" dirty="0">
                <a:latin typeface="Calibri"/>
                <a:cs typeface="Calibri"/>
              </a:rPr>
              <a:t> sealed.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alibri"/>
              <a:cs typeface="Calibri"/>
            </a:endParaRPr>
          </a:p>
          <a:p>
            <a:pPr marL="991235" marR="451484">
              <a:lnSpc>
                <a:spcPts val="1540"/>
              </a:lnSpc>
            </a:pPr>
            <a:r>
              <a:rPr sz="1400" spc="-5" dirty="0">
                <a:latin typeface="Calibri"/>
                <a:cs typeface="Calibri"/>
              </a:rPr>
              <a:t>When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derived class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overrides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base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class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method,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variable,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property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 </a:t>
            </a:r>
            <a:r>
              <a:rPr sz="1400" spc="-10" dirty="0">
                <a:latin typeface="Calibri"/>
                <a:cs typeface="Calibri"/>
              </a:rPr>
              <a:t>event,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new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method, variable,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property, </a:t>
            </a:r>
            <a:r>
              <a:rPr sz="1400" spc="-5" dirty="0">
                <a:latin typeface="Calibri"/>
                <a:cs typeface="Calibri"/>
              </a:rPr>
              <a:t>or </a:t>
            </a:r>
            <a:r>
              <a:rPr sz="1400" spc="-10" dirty="0">
                <a:latin typeface="Calibri"/>
                <a:cs typeface="Calibri"/>
              </a:rPr>
              <a:t>event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declared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sealed.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Calibri"/>
              <a:cs typeface="Calibri"/>
            </a:endParaRPr>
          </a:p>
          <a:p>
            <a:pPr marL="97028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Sealing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spc="-10" dirty="0">
                <a:latin typeface="Calibri"/>
                <a:cs typeface="Calibri"/>
              </a:rPr>
              <a:t>new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method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prevents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method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from</a:t>
            </a:r>
            <a:r>
              <a:rPr sz="1400" spc="-5" dirty="0">
                <a:latin typeface="Calibri"/>
                <a:cs typeface="Calibri"/>
              </a:rPr>
              <a:t> further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overriding.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alibri"/>
              <a:cs typeface="Calibri"/>
            </a:endParaRPr>
          </a:p>
          <a:p>
            <a:pPr marL="979169" marR="703580">
              <a:lnSpc>
                <a:spcPts val="1540"/>
              </a:lnSpc>
            </a:pPr>
            <a:r>
              <a:rPr sz="1400" dirty="0">
                <a:latin typeface="Calibri"/>
                <a:cs typeface="Calibri"/>
              </a:rPr>
              <a:t>An</a:t>
            </a:r>
            <a:r>
              <a:rPr sz="1400" spc="-5" dirty="0">
                <a:latin typeface="Calibri"/>
                <a:cs typeface="Calibri"/>
              </a:rPr>
              <a:t> overridden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method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sealed</a:t>
            </a:r>
            <a:r>
              <a:rPr sz="1400" spc="-10" dirty="0">
                <a:latin typeface="Calibri"/>
                <a:cs typeface="Calibri"/>
              </a:rPr>
              <a:t> by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preceding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 override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keyword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sealed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keyword.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3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following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syntax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-10" dirty="0">
                <a:latin typeface="Calibri"/>
                <a:cs typeface="Calibri"/>
              </a:rPr>
              <a:t> used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declare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 </a:t>
            </a:r>
            <a:r>
              <a:rPr sz="1600" spc="-10" dirty="0">
                <a:latin typeface="Calibri"/>
                <a:cs typeface="Calibri"/>
              </a:rPr>
              <a:t>overridden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method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sealed: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55904" y="4642103"/>
            <a:ext cx="7632700" cy="469900"/>
            <a:chOff x="755904" y="4642103"/>
            <a:chExt cx="7632700" cy="469900"/>
          </a:xfrm>
        </p:grpSpPr>
        <p:sp>
          <p:nvSpPr>
            <p:cNvPr id="19" name="object 19"/>
            <p:cNvSpPr/>
            <p:nvPr/>
          </p:nvSpPr>
          <p:spPr>
            <a:xfrm>
              <a:off x="762000" y="4648199"/>
              <a:ext cx="7620000" cy="457200"/>
            </a:xfrm>
            <a:custGeom>
              <a:avLst/>
              <a:gdLst/>
              <a:ahLst/>
              <a:cxnLst/>
              <a:rect l="l" t="t" r="r" b="b"/>
              <a:pathLst>
                <a:path w="7620000" h="457200">
                  <a:moveTo>
                    <a:pt x="7620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7620000" y="457200"/>
                  </a:lnTo>
                  <a:lnTo>
                    <a:pt x="7620000" y="0"/>
                  </a:lnTo>
                  <a:close/>
                </a:path>
              </a:pathLst>
            </a:custGeom>
            <a:solidFill>
              <a:srgbClr val="FFFF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2000" y="4648199"/>
              <a:ext cx="7620000" cy="457200"/>
            </a:xfrm>
            <a:custGeom>
              <a:avLst/>
              <a:gdLst/>
              <a:ahLst/>
              <a:cxnLst/>
              <a:rect l="l" t="t" r="r" b="b"/>
              <a:pathLst>
                <a:path w="7620000" h="457200">
                  <a:moveTo>
                    <a:pt x="0" y="457200"/>
                  </a:moveTo>
                  <a:lnTo>
                    <a:pt x="7620000" y="457200"/>
                  </a:lnTo>
                  <a:lnTo>
                    <a:pt x="76200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62000" y="4648200"/>
            <a:ext cx="7620000" cy="4572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0"/>
              </a:spcBef>
            </a:pPr>
            <a:r>
              <a:rPr sz="1800" spc="-10" dirty="0">
                <a:latin typeface="Courier New"/>
                <a:cs typeface="Courier New"/>
              </a:rPr>
              <a:t>sealed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override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&lt;return_type&gt;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&lt;MethodName&gt;{}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762000" y="4172711"/>
            <a:ext cx="1447800" cy="399415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355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1750" y="328675"/>
            <a:ext cx="26466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Sealed</a:t>
            </a:r>
            <a:r>
              <a:rPr spc="-10" dirty="0"/>
              <a:t> Methods</a:t>
            </a:r>
            <a:r>
              <a:rPr spc="-40" dirty="0"/>
              <a:t> </a:t>
            </a:r>
            <a:r>
              <a:rPr spc="-5" dirty="0"/>
              <a:t>2-3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64235"/>
            <a:ext cx="78054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 </a:t>
            </a:r>
            <a:r>
              <a:rPr sz="2000" spc="-5" dirty="0">
                <a:latin typeface="Calibri"/>
                <a:cs typeface="Calibri"/>
              </a:rPr>
              <a:t>code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declares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10" dirty="0">
                <a:latin typeface="Calibri"/>
                <a:cs typeface="Calibri"/>
              </a:rPr>
              <a:t>overridden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Print()</a:t>
            </a:r>
            <a:r>
              <a:rPr sz="2000" spc="-75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sealed: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9704" y="1670304"/>
            <a:ext cx="7251700" cy="4813300"/>
            <a:chOff x="679704" y="1670304"/>
            <a:chExt cx="7251700" cy="4813300"/>
          </a:xfrm>
        </p:grpSpPr>
        <p:sp>
          <p:nvSpPr>
            <p:cNvPr id="5" name="object 5"/>
            <p:cNvSpPr/>
            <p:nvPr/>
          </p:nvSpPr>
          <p:spPr>
            <a:xfrm>
              <a:off x="685800" y="1676400"/>
              <a:ext cx="7239000" cy="4800600"/>
            </a:xfrm>
            <a:custGeom>
              <a:avLst/>
              <a:gdLst/>
              <a:ahLst/>
              <a:cxnLst/>
              <a:rect l="l" t="t" r="r" b="b"/>
              <a:pathLst>
                <a:path w="7239000" h="4800600">
                  <a:moveTo>
                    <a:pt x="7239000" y="0"/>
                  </a:moveTo>
                  <a:lnTo>
                    <a:pt x="0" y="0"/>
                  </a:lnTo>
                  <a:lnTo>
                    <a:pt x="0" y="4800600"/>
                  </a:lnTo>
                  <a:lnTo>
                    <a:pt x="7239000" y="4800600"/>
                  </a:lnTo>
                  <a:lnTo>
                    <a:pt x="72390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5800" y="1676400"/>
              <a:ext cx="7239000" cy="4800600"/>
            </a:xfrm>
            <a:custGeom>
              <a:avLst/>
              <a:gdLst/>
              <a:ahLst/>
              <a:cxnLst/>
              <a:rect l="l" t="t" r="r" b="b"/>
              <a:pathLst>
                <a:path w="7239000" h="4800600">
                  <a:moveTo>
                    <a:pt x="0" y="4800600"/>
                  </a:moveTo>
                  <a:lnTo>
                    <a:pt x="7239000" y="480060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4800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64844" y="1694129"/>
            <a:ext cx="5130165" cy="4751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using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System;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ourier New"/>
                <a:cs typeface="Courier New"/>
              </a:rPr>
              <a:t>class</a:t>
            </a:r>
            <a:r>
              <a:rPr sz="1000" spc="-4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ITSystem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public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virtual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void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Print()</a:t>
            </a:r>
            <a:endParaRPr sz="1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Console.WriteLine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(“The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system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should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be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handled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carefully”);</a:t>
            </a:r>
            <a:endParaRPr sz="10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class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CompanySystem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: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ITSystem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public override sealed void Print()</a:t>
            </a:r>
            <a:endParaRPr sz="1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621665" marR="1071245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Console.WriteLine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(“The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system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information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is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confidential”);</a:t>
            </a:r>
            <a:endParaRPr sz="1000">
              <a:latin typeface="Courier New"/>
              <a:cs typeface="Courier New"/>
            </a:endParaRPr>
          </a:p>
          <a:p>
            <a:pPr marL="621665" marR="690245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Console.WriteLine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(“This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information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should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not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be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overridden”);</a:t>
            </a:r>
            <a:endParaRPr sz="10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ourier New"/>
                <a:cs typeface="Courier New"/>
              </a:rPr>
              <a:t>class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SealedSystem : CompanySystem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public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override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void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Print()</a:t>
            </a:r>
            <a:endParaRPr sz="1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545465" marR="1223645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Console.WriteLine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(“This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statement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won’t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get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executed”);</a:t>
            </a:r>
            <a:endParaRPr sz="1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static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void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Main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(string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[]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args)</a:t>
            </a:r>
            <a:endParaRPr sz="1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545465" marR="1223645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SealedSystem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objSealed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=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new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SealedSystem();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objSealed.Print ();</a:t>
            </a:r>
            <a:endParaRPr sz="1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85800" y="121920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381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Sealed</a:t>
            </a:r>
            <a:r>
              <a:rPr spc="-10" dirty="0"/>
              <a:t> Methods</a:t>
            </a:r>
            <a:r>
              <a:rPr spc="-35" dirty="0"/>
              <a:t> </a:t>
            </a:r>
            <a:r>
              <a:rPr spc="-5" dirty="0"/>
              <a:t>3-3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16222"/>
            <a:ext cx="8441690" cy="298259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419100" indent="-407034">
              <a:lnSpc>
                <a:spcPct val="100000"/>
              </a:lnSpc>
              <a:spcBef>
                <a:spcPts val="56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419100" algn="l"/>
                <a:tab pos="419734" algn="l"/>
              </a:tabLst>
            </a:pP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code: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75"/>
              </a:spcBef>
              <a:tabLst>
                <a:tab pos="756285" algn="l"/>
              </a:tabLst>
            </a:pPr>
            <a:r>
              <a:rPr sz="9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800" spc="-5" dirty="0">
                <a:latin typeface="Calibri"/>
                <a:cs typeface="Calibri"/>
              </a:rPr>
              <a:t>The class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ITSystem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consists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virtual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Print()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  <a:tabLst>
                <a:tab pos="756285" algn="l"/>
              </a:tabLst>
            </a:pPr>
            <a:r>
              <a:rPr sz="9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CompanySystem</a:t>
            </a:r>
            <a:r>
              <a:rPr sz="1800" b="1" spc="-69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inherited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ITSystem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  <a:tabLst>
                <a:tab pos="756285" algn="l"/>
              </a:tabLst>
            </a:pPr>
            <a:r>
              <a:rPr sz="9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overrides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 method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Print()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  <a:tabLst>
                <a:tab pos="756285" algn="l"/>
              </a:tabLst>
            </a:pPr>
            <a:r>
              <a:rPr sz="9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800" spc="-5" dirty="0">
                <a:latin typeface="Calibri"/>
                <a:cs typeface="Calibri"/>
              </a:rPr>
              <a:t>The overridden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Print()</a:t>
            </a:r>
            <a:r>
              <a:rPr sz="1800" b="1" spc="-7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sealed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sealed</a:t>
            </a:r>
            <a:r>
              <a:rPr sz="1800" spc="-69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alibri"/>
                <a:cs typeface="Calibri"/>
              </a:rPr>
              <a:t>keyword,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endParaRPr sz="18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75"/>
              </a:spcBef>
            </a:pPr>
            <a:r>
              <a:rPr sz="1800" spc="-10" dirty="0">
                <a:latin typeface="Calibri"/>
                <a:cs typeface="Calibri"/>
              </a:rPr>
              <a:t>prevents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further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overriding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method.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59"/>
              </a:spcBef>
              <a:tabLst>
                <a:tab pos="756285" algn="l"/>
              </a:tabLst>
            </a:pPr>
            <a:r>
              <a:rPr sz="9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SealedSystem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inherited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CompanySystem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59"/>
              </a:spcBef>
              <a:tabLst>
                <a:tab pos="756285" algn="l"/>
              </a:tabLst>
            </a:pPr>
            <a:r>
              <a:rPr sz="9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800" spc="-5" dirty="0">
                <a:latin typeface="Calibri"/>
                <a:cs typeface="Calibri"/>
              </a:rPr>
              <a:t>When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SealedSystem</a:t>
            </a:r>
            <a:r>
              <a:rPr sz="1800" b="1" spc="-68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overrides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sealed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metho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Print()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C#</a:t>
            </a:r>
            <a:endParaRPr sz="18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90"/>
              </a:spcBef>
            </a:pPr>
            <a:r>
              <a:rPr sz="1800" spc="-10" dirty="0">
                <a:latin typeface="Calibri"/>
                <a:cs typeface="Calibri"/>
              </a:rPr>
              <a:t>compiler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generates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10" dirty="0">
                <a:latin typeface="Calibri"/>
                <a:cs typeface="Calibri"/>
              </a:rPr>
              <a:t>error</a:t>
            </a:r>
            <a:r>
              <a:rPr sz="1800" dirty="0">
                <a:latin typeface="Calibri"/>
                <a:cs typeface="Calibri"/>
              </a:rPr>
              <a:t> 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810000"/>
            <a:ext cx="8049768" cy="2133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31557" y="336549"/>
            <a:ext cx="19342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P</a:t>
            </a:r>
            <a:r>
              <a:rPr spc="-5" dirty="0"/>
              <a:t>olymo</a:t>
            </a:r>
            <a:r>
              <a:rPr dirty="0"/>
              <a:t>r</a:t>
            </a:r>
            <a:r>
              <a:rPr spc="-5" dirty="0"/>
              <a:t>phism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21296"/>
            <a:ext cx="8395335" cy="282511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Polymorphism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ability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behave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situations.</a:t>
            </a:r>
            <a:endParaRPr sz="1800">
              <a:latin typeface="Calibri"/>
              <a:cs typeface="Calibri"/>
            </a:endParaRPr>
          </a:p>
          <a:p>
            <a:pPr marL="355600" marR="126364" indent="-342900">
              <a:lnSpc>
                <a:spcPct val="100000"/>
              </a:lnSpc>
              <a:spcBef>
                <a:spcPts val="434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Polymorphism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derived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two</a:t>
            </a:r>
            <a:r>
              <a:rPr sz="1800" spc="-5" dirty="0">
                <a:latin typeface="Calibri"/>
                <a:cs typeface="Calibri"/>
              </a:rPr>
              <a:t> Greek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words,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Poly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Morphos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meaning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forms.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Polymorphism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means</a:t>
            </a:r>
            <a:r>
              <a:rPr sz="1800" spc="-10" dirty="0">
                <a:latin typeface="Calibri"/>
                <a:cs typeface="Calibri"/>
              </a:rPr>
              <a:t> existing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multiple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forms.</a:t>
            </a:r>
            <a:endParaRPr sz="1800">
              <a:latin typeface="Calibri"/>
              <a:cs typeface="Calibri"/>
            </a:endParaRPr>
          </a:p>
          <a:p>
            <a:pPr marL="355600" marR="380365" indent="-342900">
              <a:lnSpc>
                <a:spcPct val="100000"/>
              </a:lnSpc>
              <a:spcBef>
                <a:spcPts val="43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signatures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same basic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ways: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  <a:tabLst>
                <a:tab pos="756285" algn="l"/>
              </a:tabLst>
            </a:pPr>
            <a:r>
              <a:rPr sz="9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800" spc="-10" dirty="0">
                <a:latin typeface="Courier New"/>
                <a:cs typeface="Courier New"/>
              </a:rPr>
              <a:t>Area(float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radius)</a:t>
            </a:r>
            <a:endParaRPr sz="18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  <a:tabLst>
                <a:tab pos="756285" algn="l"/>
              </a:tabLst>
            </a:pPr>
            <a:r>
              <a:rPr sz="9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800" spc="-10" dirty="0">
                <a:latin typeface="Courier New"/>
                <a:cs typeface="Courier New"/>
              </a:rPr>
              <a:t>Area(float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base,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float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height)</a:t>
            </a:r>
            <a:endParaRPr sz="1800">
              <a:latin typeface="Courier New"/>
              <a:cs typeface="Courier New"/>
            </a:endParaRPr>
          </a:p>
          <a:p>
            <a:pPr marL="355600" marR="5080" indent="-342900">
              <a:lnSpc>
                <a:spcPct val="100000"/>
              </a:lnSpc>
              <a:spcBef>
                <a:spcPts val="53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calculate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circle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triangle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taking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parameters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formulae.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3935348"/>
            <a:ext cx="8090534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5600" marR="5080" indent="-342900">
              <a:lnSpc>
                <a:spcPct val="102200"/>
              </a:lnSpc>
              <a:spcBef>
                <a:spcPts val="5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Polymorphism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allows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parameters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types.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displays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polymorphism: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2135" y="4876800"/>
            <a:ext cx="4474464" cy="16139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85800" y="3529584"/>
            <a:ext cx="1447800" cy="399415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35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74903"/>
            <a:ext cx="80772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Polymorphism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implemented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C#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through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overloading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overriding.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825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Implementation</a:t>
            </a:r>
            <a:r>
              <a:rPr spc="-30" dirty="0"/>
              <a:t> </a:t>
            </a:r>
            <a:r>
              <a:rPr spc="-10" dirty="0"/>
              <a:t>1-3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73544" y="1680908"/>
            <a:ext cx="8027034" cy="1265555"/>
            <a:chOff x="673544" y="1680908"/>
            <a:chExt cx="8027034" cy="1265555"/>
          </a:xfrm>
        </p:grpSpPr>
        <p:sp>
          <p:nvSpPr>
            <p:cNvPr id="5" name="object 5"/>
            <p:cNvSpPr/>
            <p:nvPr/>
          </p:nvSpPr>
          <p:spPr>
            <a:xfrm>
              <a:off x="686561" y="2605277"/>
              <a:ext cx="8001000" cy="327660"/>
            </a:xfrm>
            <a:custGeom>
              <a:avLst/>
              <a:gdLst/>
              <a:ahLst/>
              <a:cxnLst/>
              <a:rect l="l" t="t" r="r" b="b"/>
              <a:pathLst>
                <a:path w="8001000" h="327660">
                  <a:moveTo>
                    <a:pt x="0" y="327660"/>
                  </a:moveTo>
                  <a:lnTo>
                    <a:pt x="8001000" y="327660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5850" y="1693925"/>
              <a:ext cx="7321550" cy="1103630"/>
            </a:xfrm>
            <a:custGeom>
              <a:avLst/>
              <a:gdLst/>
              <a:ahLst/>
              <a:cxnLst/>
              <a:rect l="l" t="t" r="r" b="b"/>
              <a:pathLst>
                <a:path w="7321550" h="1103630">
                  <a:moveTo>
                    <a:pt x="7137400" y="0"/>
                  </a:moveTo>
                  <a:lnTo>
                    <a:pt x="183896" y="0"/>
                  </a:lnTo>
                  <a:lnTo>
                    <a:pt x="135009" y="6566"/>
                  </a:lnTo>
                  <a:lnTo>
                    <a:pt x="91080" y="25098"/>
                  </a:lnTo>
                  <a:lnTo>
                    <a:pt x="53862" y="53848"/>
                  </a:lnTo>
                  <a:lnTo>
                    <a:pt x="25107" y="91063"/>
                  </a:lnTo>
                  <a:lnTo>
                    <a:pt x="6569" y="134996"/>
                  </a:lnTo>
                  <a:lnTo>
                    <a:pt x="0" y="183896"/>
                  </a:lnTo>
                  <a:lnTo>
                    <a:pt x="0" y="919480"/>
                  </a:lnTo>
                  <a:lnTo>
                    <a:pt x="6569" y="968379"/>
                  </a:lnTo>
                  <a:lnTo>
                    <a:pt x="25107" y="1012312"/>
                  </a:lnTo>
                  <a:lnTo>
                    <a:pt x="53862" y="1049528"/>
                  </a:lnTo>
                  <a:lnTo>
                    <a:pt x="91080" y="1078277"/>
                  </a:lnTo>
                  <a:lnTo>
                    <a:pt x="135009" y="1096809"/>
                  </a:lnTo>
                  <a:lnTo>
                    <a:pt x="183896" y="1103376"/>
                  </a:lnTo>
                  <a:lnTo>
                    <a:pt x="7137400" y="1103376"/>
                  </a:lnTo>
                  <a:lnTo>
                    <a:pt x="7186299" y="1096809"/>
                  </a:lnTo>
                  <a:lnTo>
                    <a:pt x="7230232" y="1078277"/>
                  </a:lnTo>
                  <a:lnTo>
                    <a:pt x="7267447" y="1049528"/>
                  </a:lnTo>
                  <a:lnTo>
                    <a:pt x="7296197" y="1012312"/>
                  </a:lnTo>
                  <a:lnTo>
                    <a:pt x="7314729" y="968379"/>
                  </a:lnTo>
                  <a:lnTo>
                    <a:pt x="7321296" y="919480"/>
                  </a:lnTo>
                  <a:lnTo>
                    <a:pt x="7321296" y="183896"/>
                  </a:lnTo>
                  <a:lnTo>
                    <a:pt x="7314729" y="134996"/>
                  </a:lnTo>
                  <a:lnTo>
                    <a:pt x="7296197" y="91063"/>
                  </a:lnTo>
                  <a:lnTo>
                    <a:pt x="7267448" y="53848"/>
                  </a:lnTo>
                  <a:lnTo>
                    <a:pt x="7230232" y="25098"/>
                  </a:lnTo>
                  <a:lnTo>
                    <a:pt x="7186299" y="6566"/>
                  </a:lnTo>
                  <a:lnTo>
                    <a:pt x="71374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5850" y="1693925"/>
              <a:ext cx="7321550" cy="1103630"/>
            </a:xfrm>
            <a:custGeom>
              <a:avLst/>
              <a:gdLst/>
              <a:ahLst/>
              <a:cxnLst/>
              <a:rect l="l" t="t" r="r" b="b"/>
              <a:pathLst>
                <a:path w="7321550" h="1103630">
                  <a:moveTo>
                    <a:pt x="0" y="183896"/>
                  </a:moveTo>
                  <a:lnTo>
                    <a:pt x="6569" y="134996"/>
                  </a:lnTo>
                  <a:lnTo>
                    <a:pt x="25107" y="91063"/>
                  </a:lnTo>
                  <a:lnTo>
                    <a:pt x="53862" y="53848"/>
                  </a:lnTo>
                  <a:lnTo>
                    <a:pt x="91080" y="25098"/>
                  </a:lnTo>
                  <a:lnTo>
                    <a:pt x="135009" y="6566"/>
                  </a:lnTo>
                  <a:lnTo>
                    <a:pt x="183896" y="0"/>
                  </a:lnTo>
                  <a:lnTo>
                    <a:pt x="7137400" y="0"/>
                  </a:lnTo>
                  <a:lnTo>
                    <a:pt x="7186299" y="6566"/>
                  </a:lnTo>
                  <a:lnTo>
                    <a:pt x="7230232" y="25098"/>
                  </a:lnTo>
                  <a:lnTo>
                    <a:pt x="7267448" y="53848"/>
                  </a:lnTo>
                  <a:lnTo>
                    <a:pt x="7296197" y="91063"/>
                  </a:lnTo>
                  <a:lnTo>
                    <a:pt x="7314729" y="134996"/>
                  </a:lnTo>
                  <a:lnTo>
                    <a:pt x="7321296" y="183896"/>
                  </a:lnTo>
                  <a:lnTo>
                    <a:pt x="7321296" y="919480"/>
                  </a:lnTo>
                  <a:lnTo>
                    <a:pt x="7314729" y="968379"/>
                  </a:lnTo>
                  <a:lnTo>
                    <a:pt x="7296197" y="1012312"/>
                  </a:lnTo>
                  <a:lnTo>
                    <a:pt x="7267447" y="1049528"/>
                  </a:lnTo>
                  <a:lnTo>
                    <a:pt x="7230232" y="1078277"/>
                  </a:lnTo>
                  <a:lnTo>
                    <a:pt x="7186299" y="1096809"/>
                  </a:lnTo>
                  <a:lnTo>
                    <a:pt x="7137400" y="1103376"/>
                  </a:lnTo>
                  <a:lnTo>
                    <a:pt x="183896" y="1103376"/>
                  </a:lnTo>
                  <a:lnTo>
                    <a:pt x="135009" y="1096809"/>
                  </a:lnTo>
                  <a:lnTo>
                    <a:pt x="91080" y="1078277"/>
                  </a:lnTo>
                  <a:lnTo>
                    <a:pt x="53862" y="1049528"/>
                  </a:lnTo>
                  <a:lnTo>
                    <a:pt x="25107" y="1012312"/>
                  </a:lnTo>
                  <a:lnTo>
                    <a:pt x="6569" y="968379"/>
                  </a:lnTo>
                  <a:lnTo>
                    <a:pt x="0" y="919480"/>
                  </a:lnTo>
                  <a:lnTo>
                    <a:pt x="0" y="18389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38452" y="2006600"/>
            <a:ext cx="667829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270"/>
              </a:spcBef>
            </a:pP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multiple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methods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same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name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in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different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classes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having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body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different signatures.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3544" y="2990024"/>
            <a:ext cx="8027034" cy="1511935"/>
            <a:chOff x="673544" y="2990024"/>
            <a:chExt cx="8027034" cy="1511935"/>
          </a:xfrm>
        </p:grpSpPr>
        <p:sp>
          <p:nvSpPr>
            <p:cNvPr id="10" name="object 10"/>
            <p:cNvSpPr/>
            <p:nvPr/>
          </p:nvSpPr>
          <p:spPr>
            <a:xfrm>
              <a:off x="686561" y="4161281"/>
              <a:ext cx="8001000" cy="327660"/>
            </a:xfrm>
            <a:custGeom>
              <a:avLst/>
              <a:gdLst/>
              <a:ahLst/>
              <a:cxnLst/>
              <a:rect l="l" t="t" r="r" b="b"/>
              <a:pathLst>
                <a:path w="8001000" h="327660">
                  <a:moveTo>
                    <a:pt x="0" y="327660"/>
                  </a:moveTo>
                  <a:lnTo>
                    <a:pt x="8001000" y="327660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85850" y="3003041"/>
              <a:ext cx="7321550" cy="1350645"/>
            </a:xfrm>
            <a:custGeom>
              <a:avLst/>
              <a:gdLst/>
              <a:ahLst/>
              <a:cxnLst/>
              <a:rect l="l" t="t" r="r" b="b"/>
              <a:pathLst>
                <a:path w="7321550" h="1350645">
                  <a:moveTo>
                    <a:pt x="7096252" y="0"/>
                  </a:moveTo>
                  <a:lnTo>
                    <a:pt x="225044" y="0"/>
                  </a:lnTo>
                  <a:lnTo>
                    <a:pt x="179691" y="4570"/>
                  </a:lnTo>
                  <a:lnTo>
                    <a:pt x="137449" y="17678"/>
                  </a:lnTo>
                  <a:lnTo>
                    <a:pt x="99222" y="38422"/>
                  </a:lnTo>
                  <a:lnTo>
                    <a:pt x="65916" y="65897"/>
                  </a:lnTo>
                  <a:lnTo>
                    <a:pt x="38435" y="99200"/>
                  </a:lnTo>
                  <a:lnTo>
                    <a:pt x="17685" y="137427"/>
                  </a:lnTo>
                  <a:lnTo>
                    <a:pt x="4572" y="179676"/>
                  </a:lnTo>
                  <a:lnTo>
                    <a:pt x="0" y="225043"/>
                  </a:lnTo>
                  <a:lnTo>
                    <a:pt x="0" y="1125219"/>
                  </a:lnTo>
                  <a:lnTo>
                    <a:pt x="4572" y="1170587"/>
                  </a:lnTo>
                  <a:lnTo>
                    <a:pt x="17685" y="1212836"/>
                  </a:lnTo>
                  <a:lnTo>
                    <a:pt x="38435" y="1251063"/>
                  </a:lnTo>
                  <a:lnTo>
                    <a:pt x="65916" y="1284366"/>
                  </a:lnTo>
                  <a:lnTo>
                    <a:pt x="99222" y="1311841"/>
                  </a:lnTo>
                  <a:lnTo>
                    <a:pt x="137449" y="1332585"/>
                  </a:lnTo>
                  <a:lnTo>
                    <a:pt x="179691" y="1345693"/>
                  </a:lnTo>
                  <a:lnTo>
                    <a:pt x="225044" y="1350263"/>
                  </a:lnTo>
                  <a:lnTo>
                    <a:pt x="7096252" y="1350263"/>
                  </a:lnTo>
                  <a:lnTo>
                    <a:pt x="7141619" y="1345693"/>
                  </a:lnTo>
                  <a:lnTo>
                    <a:pt x="7183868" y="1332585"/>
                  </a:lnTo>
                  <a:lnTo>
                    <a:pt x="7222095" y="1311841"/>
                  </a:lnTo>
                  <a:lnTo>
                    <a:pt x="7255398" y="1284366"/>
                  </a:lnTo>
                  <a:lnTo>
                    <a:pt x="7282873" y="1251063"/>
                  </a:lnTo>
                  <a:lnTo>
                    <a:pt x="7303617" y="1212836"/>
                  </a:lnTo>
                  <a:lnTo>
                    <a:pt x="7316725" y="1170587"/>
                  </a:lnTo>
                  <a:lnTo>
                    <a:pt x="7321296" y="1125219"/>
                  </a:lnTo>
                  <a:lnTo>
                    <a:pt x="7321296" y="225043"/>
                  </a:lnTo>
                  <a:lnTo>
                    <a:pt x="7316725" y="179676"/>
                  </a:lnTo>
                  <a:lnTo>
                    <a:pt x="7303617" y="137427"/>
                  </a:lnTo>
                  <a:lnTo>
                    <a:pt x="7282873" y="99200"/>
                  </a:lnTo>
                  <a:lnTo>
                    <a:pt x="7255398" y="65897"/>
                  </a:lnTo>
                  <a:lnTo>
                    <a:pt x="7222095" y="38422"/>
                  </a:lnTo>
                  <a:lnTo>
                    <a:pt x="7183868" y="17678"/>
                  </a:lnTo>
                  <a:lnTo>
                    <a:pt x="7141619" y="4570"/>
                  </a:lnTo>
                  <a:lnTo>
                    <a:pt x="7096252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85850" y="3003041"/>
              <a:ext cx="7321550" cy="1350645"/>
            </a:xfrm>
            <a:custGeom>
              <a:avLst/>
              <a:gdLst/>
              <a:ahLst/>
              <a:cxnLst/>
              <a:rect l="l" t="t" r="r" b="b"/>
              <a:pathLst>
                <a:path w="7321550" h="1350645">
                  <a:moveTo>
                    <a:pt x="0" y="225043"/>
                  </a:moveTo>
                  <a:lnTo>
                    <a:pt x="4572" y="179676"/>
                  </a:lnTo>
                  <a:lnTo>
                    <a:pt x="17685" y="137427"/>
                  </a:lnTo>
                  <a:lnTo>
                    <a:pt x="38435" y="99200"/>
                  </a:lnTo>
                  <a:lnTo>
                    <a:pt x="65916" y="65897"/>
                  </a:lnTo>
                  <a:lnTo>
                    <a:pt x="99222" y="38422"/>
                  </a:lnTo>
                  <a:lnTo>
                    <a:pt x="137449" y="17678"/>
                  </a:lnTo>
                  <a:lnTo>
                    <a:pt x="179691" y="4570"/>
                  </a:lnTo>
                  <a:lnTo>
                    <a:pt x="225044" y="0"/>
                  </a:lnTo>
                  <a:lnTo>
                    <a:pt x="7096252" y="0"/>
                  </a:lnTo>
                  <a:lnTo>
                    <a:pt x="7141619" y="4570"/>
                  </a:lnTo>
                  <a:lnTo>
                    <a:pt x="7183868" y="17678"/>
                  </a:lnTo>
                  <a:lnTo>
                    <a:pt x="7222095" y="38422"/>
                  </a:lnTo>
                  <a:lnTo>
                    <a:pt x="7255398" y="65897"/>
                  </a:lnTo>
                  <a:lnTo>
                    <a:pt x="7282873" y="99200"/>
                  </a:lnTo>
                  <a:lnTo>
                    <a:pt x="7303617" y="137427"/>
                  </a:lnTo>
                  <a:lnTo>
                    <a:pt x="7316725" y="179676"/>
                  </a:lnTo>
                  <a:lnTo>
                    <a:pt x="7321296" y="225043"/>
                  </a:lnTo>
                  <a:lnTo>
                    <a:pt x="7321296" y="1125219"/>
                  </a:lnTo>
                  <a:lnTo>
                    <a:pt x="7316725" y="1170587"/>
                  </a:lnTo>
                  <a:lnTo>
                    <a:pt x="7303617" y="1212836"/>
                  </a:lnTo>
                  <a:lnTo>
                    <a:pt x="7282873" y="1251063"/>
                  </a:lnTo>
                  <a:lnTo>
                    <a:pt x="7255398" y="1284366"/>
                  </a:lnTo>
                  <a:lnTo>
                    <a:pt x="7222095" y="1311841"/>
                  </a:lnTo>
                  <a:lnTo>
                    <a:pt x="7183868" y="1332585"/>
                  </a:lnTo>
                  <a:lnTo>
                    <a:pt x="7141619" y="1345693"/>
                  </a:lnTo>
                  <a:lnTo>
                    <a:pt x="7096252" y="1350263"/>
                  </a:lnTo>
                  <a:lnTo>
                    <a:pt x="225044" y="1350263"/>
                  </a:lnTo>
                  <a:lnTo>
                    <a:pt x="179691" y="1345693"/>
                  </a:lnTo>
                  <a:lnTo>
                    <a:pt x="137449" y="1332585"/>
                  </a:lnTo>
                  <a:lnTo>
                    <a:pt x="99222" y="1311841"/>
                  </a:lnTo>
                  <a:lnTo>
                    <a:pt x="65916" y="1284366"/>
                  </a:lnTo>
                  <a:lnTo>
                    <a:pt x="38435" y="1251063"/>
                  </a:lnTo>
                  <a:lnTo>
                    <a:pt x="17685" y="1212836"/>
                  </a:lnTo>
                  <a:lnTo>
                    <a:pt x="4572" y="1170587"/>
                  </a:lnTo>
                  <a:lnTo>
                    <a:pt x="0" y="1125219"/>
                  </a:lnTo>
                  <a:lnTo>
                    <a:pt x="0" y="22504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50644" y="3439414"/>
            <a:ext cx="639699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27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Methods having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same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signatures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class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referred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overloaded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methods.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 same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performs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same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function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values.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73608" y="4546091"/>
            <a:ext cx="8027034" cy="1242060"/>
            <a:chOff x="673608" y="4546091"/>
            <a:chExt cx="8027034" cy="1242060"/>
          </a:xfrm>
        </p:grpSpPr>
        <p:sp>
          <p:nvSpPr>
            <p:cNvPr id="15" name="object 15"/>
            <p:cNvSpPr/>
            <p:nvPr/>
          </p:nvSpPr>
          <p:spPr>
            <a:xfrm>
              <a:off x="686562" y="5447537"/>
              <a:ext cx="8001000" cy="327660"/>
            </a:xfrm>
            <a:custGeom>
              <a:avLst/>
              <a:gdLst/>
              <a:ahLst/>
              <a:cxnLst/>
              <a:rect l="l" t="t" r="r" b="b"/>
              <a:pathLst>
                <a:path w="8001000" h="327660">
                  <a:moveTo>
                    <a:pt x="0" y="327659"/>
                  </a:moveTo>
                  <a:lnTo>
                    <a:pt x="8001000" y="327659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327659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85850" y="4559045"/>
              <a:ext cx="7321550" cy="1080770"/>
            </a:xfrm>
            <a:custGeom>
              <a:avLst/>
              <a:gdLst/>
              <a:ahLst/>
              <a:cxnLst/>
              <a:rect l="l" t="t" r="r" b="b"/>
              <a:pathLst>
                <a:path w="7321550" h="1080770">
                  <a:moveTo>
                    <a:pt x="7141209" y="0"/>
                  </a:moveTo>
                  <a:lnTo>
                    <a:pt x="180086" y="0"/>
                  </a:lnTo>
                  <a:lnTo>
                    <a:pt x="132213" y="6434"/>
                  </a:lnTo>
                  <a:lnTo>
                    <a:pt x="89195" y="24590"/>
                  </a:lnTo>
                  <a:lnTo>
                    <a:pt x="52747" y="52752"/>
                  </a:lnTo>
                  <a:lnTo>
                    <a:pt x="24588" y="89201"/>
                  </a:lnTo>
                  <a:lnTo>
                    <a:pt x="6433" y="132218"/>
                  </a:lnTo>
                  <a:lnTo>
                    <a:pt x="0" y="180085"/>
                  </a:lnTo>
                  <a:lnTo>
                    <a:pt x="0" y="900429"/>
                  </a:lnTo>
                  <a:lnTo>
                    <a:pt x="6433" y="948297"/>
                  </a:lnTo>
                  <a:lnTo>
                    <a:pt x="24588" y="991314"/>
                  </a:lnTo>
                  <a:lnTo>
                    <a:pt x="52747" y="1027763"/>
                  </a:lnTo>
                  <a:lnTo>
                    <a:pt x="89195" y="1055925"/>
                  </a:lnTo>
                  <a:lnTo>
                    <a:pt x="132213" y="1074081"/>
                  </a:lnTo>
                  <a:lnTo>
                    <a:pt x="180086" y="1080515"/>
                  </a:lnTo>
                  <a:lnTo>
                    <a:pt x="7141209" y="1080515"/>
                  </a:lnTo>
                  <a:lnTo>
                    <a:pt x="7189077" y="1074081"/>
                  </a:lnTo>
                  <a:lnTo>
                    <a:pt x="7232094" y="1055925"/>
                  </a:lnTo>
                  <a:lnTo>
                    <a:pt x="7268543" y="1027763"/>
                  </a:lnTo>
                  <a:lnTo>
                    <a:pt x="7296705" y="991314"/>
                  </a:lnTo>
                  <a:lnTo>
                    <a:pt x="7314861" y="948297"/>
                  </a:lnTo>
                  <a:lnTo>
                    <a:pt x="7321296" y="900429"/>
                  </a:lnTo>
                  <a:lnTo>
                    <a:pt x="7321296" y="180085"/>
                  </a:lnTo>
                  <a:lnTo>
                    <a:pt x="7314861" y="132218"/>
                  </a:lnTo>
                  <a:lnTo>
                    <a:pt x="7296705" y="89201"/>
                  </a:lnTo>
                  <a:lnTo>
                    <a:pt x="7268543" y="52752"/>
                  </a:lnTo>
                  <a:lnTo>
                    <a:pt x="7232094" y="24590"/>
                  </a:lnTo>
                  <a:lnTo>
                    <a:pt x="7189077" y="6434"/>
                  </a:lnTo>
                  <a:lnTo>
                    <a:pt x="7141209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85850" y="4559045"/>
              <a:ext cx="7321550" cy="1080770"/>
            </a:xfrm>
            <a:custGeom>
              <a:avLst/>
              <a:gdLst/>
              <a:ahLst/>
              <a:cxnLst/>
              <a:rect l="l" t="t" r="r" b="b"/>
              <a:pathLst>
                <a:path w="7321550" h="1080770">
                  <a:moveTo>
                    <a:pt x="0" y="180085"/>
                  </a:moveTo>
                  <a:lnTo>
                    <a:pt x="6433" y="132218"/>
                  </a:lnTo>
                  <a:lnTo>
                    <a:pt x="24588" y="89201"/>
                  </a:lnTo>
                  <a:lnTo>
                    <a:pt x="52747" y="52752"/>
                  </a:lnTo>
                  <a:lnTo>
                    <a:pt x="89195" y="24590"/>
                  </a:lnTo>
                  <a:lnTo>
                    <a:pt x="132213" y="6434"/>
                  </a:lnTo>
                  <a:lnTo>
                    <a:pt x="180086" y="0"/>
                  </a:lnTo>
                  <a:lnTo>
                    <a:pt x="7141209" y="0"/>
                  </a:lnTo>
                  <a:lnTo>
                    <a:pt x="7189077" y="6434"/>
                  </a:lnTo>
                  <a:lnTo>
                    <a:pt x="7232094" y="24590"/>
                  </a:lnTo>
                  <a:lnTo>
                    <a:pt x="7268543" y="52752"/>
                  </a:lnTo>
                  <a:lnTo>
                    <a:pt x="7296705" y="89201"/>
                  </a:lnTo>
                  <a:lnTo>
                    <a:pt x="7314861" y="132218"/>
                  </a:lnTo>
                  <a:lnTo>
                    <a:pt x="7321296" y="180085"/>
                  </a:lnTo>
                  <a:lnTo>
                    <a:pt x="7321296" y="900429"/>
                  </a:lnTo>
                  <a:lnTo>
                    <a:pt x="7314861" y="948297"/>
                  </a:lnTo>
                  <a:lnTo>
                    <a:pt x="7296705" y="991314"/>
                  </a:lnTo>
                  <a:lnTo>
                    <a:pt x="7268543" y="1027763"/>
                  </a:lnTo>
                  <a:lnTo>
                    <a:pt x="7232094" y="1055925"/>
                  </a:lnTo>
                  <a:lnTo>
                    <a:pt x="7189077" y="1074081"/>
                  </a:lnTo>
                  <a:lnTo>
                    <a:pt x="7141209" y="1080515"/>
                  </a:lnTo>
                  <a:lnTo>
                    <a:pt x="180086" y="1080515"/>
                  </a:lnTo>
                  <a:lnTo>
                    <a:pt x="132213" y="1074081"/>
                  </a:lnTo>
                  <a:lnTo>
                    <a:pt x="89195" y="1055925"/>
                  </a:lnTo>
                  <a:lnTo>
                    <a:pt x="52747" y="1027763"/>
                  </a:lnTo>
                  <a:lnTo>
                    <a:pt x="24588" y="991314"/>
                  </a:lnTo>
                  <a:lnTo>
                    <a:pt x="6433" y="948297"/>
                  </a:lnTo>
                  <a:lnTo>
                    <a:pt x="0" y="900429"/>
                  </a:lnTo>
                  <a:lnTo>
                    <a:pt x="0" y="18008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337563" y="4763515"/>
            <a:ext cx="6780530" cy="6299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27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Methods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inherited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base class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derived class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modified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within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the derived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referred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as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overridden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methods.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body of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 method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changes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in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order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according to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required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output.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71855"/>
            <a:ext cx="64858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figure </a:t>
            </a:r>
            <a:r>
              <a:rPr sz="2400" spc="-15" dirty="0">
                <a:latin typeface="Calibri"/>
                <a:cs typeface="Calibri"/>
              </a:rPr>
              <a:t>displays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implementation: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70682" y="4533583"/>
            <a:ext cx="30219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dirty="0">
                <a:latin typeface="Arial"/>
                <a:cs typeface="Arial"/>
              </a:rPr>
              <a:t>Figure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7.11: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Implementation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825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Implementation</a:t>
            </a:r>
            <a:r>
              <a:rPr spc="-30" dirty="0"/>
              <a:t> </a:t>
            </a:r>
            <a:r>
              <a:rPr spc="-10" dirty="0"/>
              <a:t>2-3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676400"/>
            <a:ext cx="7363968" cy="4114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060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Purpose</a:t>
            </a:r>
            <a:r>
              <a:rPr spc="-50" dirty="0"/>
              <a:t> </a:t>
            </a:r>
            <a:r>
              <a:rPr spc="-5" dirty="0"/>
              <a:t>1-3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71855"/>
            <a:ext cx="6272530" cy="2294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0960" indent="-342900" algn="just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purpose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inheritance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reuse common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methods and </a:t>
            </a:r>
            <a:r>
              <a:rPr sz="2400" spc="-10" dirty="0">
                <a:latin typeface="Calibri"/>
                <a:cs typeface="Calibri"/>
              </a:rPr>
              <a:t>attributes </a:t>
            </a:r>
            <a:r>
              <a:rPr sz="2400" dirty="0">
                <a:latin typeface="Calibri"/>
                <a:cs typeface="Calibri"/>
              </a:rPr>
              <a:t>among classes without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recreating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Reusability 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code </a:t>
            </a:r>
            <a:r>
              <a:rPr sz="2400" dirty="0">
                <a:latin typeface="Calibri"/>
                <a:cs typeface="Calibri"/>
              </a:rPr>
              <a:t>enables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same </a:t>
            </a:r>
            <a:r>
              <a:rPr sz="2400" spc="-10" dirty="0">
                <a:latin typeface="Calibri"/>
                <a:cs typeface="Calibri"/>
              </a:rPr>
              <a:t>code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5" dirty="0">
                <a:latin typeface="Calibri"/>
                <a:cs typeface="Calibri"/>
              </a:rPr>
              <a:t>applications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0" dirty="0">
                <a:latin typeface="Calibri"/>
                <a:cs typeface="Calibri"/>
              </a:rPr>
              <a:t>little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changes.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3540632"/>
            <a:ext cx="6240780" cy="274510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55600" marR="50165" indent="-342900">
              <a:lnSpc>
                <a:spcPct val="103299"/>
              </a:lnSpc>
              <a:spcBef>
                <a:spcPts val="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Conside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</a:t>
            </a:r>
            <a:r>
              <a:rPr sz="2400" dirty="0">
                <a:latin typeface="Calibri"/>
                <a:cs typeface="Calibri"/>
              </a:rPr>
              <a:t>med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Anima</a:t>
            </a:r>
            <a:r>
              <a:rPr sz="2400" b="1" dirty="0">
                <a:latin typeface="Courier New"/>
                <a:cs typeface="Courier New"/>
              </a:rPr>
              <a:t>l</a:t>
            </a:r>
            <a:r>
              <a:rPr sz="2400" b="1" spc="-92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fines  </a:t>
            </a:r>
            <a:r>
              <a:rPr sz="2400" spc="-10" dirty="0">
                <a:latin typeface="Calibri"/>
                <a:cs typeface="Calibri"/>
              </a:rPr>
              <a:t>attributes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behavior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animals.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1299"/>
              </a:lnSpc>
              <a:spcBef>
                <a:spcPts val="46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w cl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</a:t>
            </a:r>
            <a:r>
              <a:rPr sz="2400" dirty="0">
                <a:latin typeface="Calibri"/>
                <a:cs typeface="Calibri"/>
              </a:rPr>
              <a:t>med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Ca</a:t>
            </a:r>
            <a:r>
              <a:rPr sz="2400" b="1" dirty="0">
                <a:latin typeface="Courier New"/>
                <a:cs typeface="Courier New"/>
              </a:rPr>
              <a:t>t</a:t>
            </a:r>
            <a:r>
              <a:rPr sz="2400" b="1" spc="-78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ha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ed,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 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b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don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base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Anima</a:t>
            </a:r>
            <a:r>
              <a:rPr sz="2400" b="1" dirty="0">
                <a:latin typeface="Courier New"/>
                <a:cs typeface="Courier New"/>
              </a:rPr>
              <a:t>l</a:t>
            </a:r>
            <a:r>
              <a:rPr sz="2400" b="1" spc="-9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ause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 is  also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animal.</a:t>
            </a:r>
            <a:endParaRPr sz="2400">
              <a:latin typeface="Calibri"/>
              <a:cs typeface="Calibri"/>
            </a:endParaRPr>
          </a:p>
          <a:p>
            <a:pPr marL="355600" marR="1133475" indent="-342900">
              <a:lnSpc>
                <a:spcPct val="100000"/>
              </a:lnSpc>
              <a:spcBef>
                <a:spcPts val="57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Thus, </a:t>
            </a:r>
            <a:r>
              <a:rPr sz="2400" spc="-10" dirty="0">
                <a:latin typeface="Calibri"/>
                <a:cs typeface="Calibri"/>
              </a:rPr>
              <a:t>you can reuse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code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previously-defined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9459" y="2101595"/>
            <a:ext cx="1676400" cy="1638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6559" y="3814571"/>
            <a:ext cx="2362200" cy="231343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04800" y="3124200"/>
            <a:ext cx="1447800" cy="40132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35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825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Implementation</a:t>
            </a:r>
            <a:r>
              <a:rPr spc="-30" dirty="0"/>
              <a:t> </a:t>
            </a:r>
            <a:r>
              <a:rPr spc="-10" dirty="0"/>
              <a:t>3-3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76427"/>
            <a:ext cx="71608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demonstrates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overloading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feature: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4737284"/>
            <a:ext cx="8063865" cy="8178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1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code: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1835"/>
              </a:lnSpc>
              <a:spcBef>
                <a:spcPts val="190"/>
              </a:spcBef>
              <a:tabLst>
                <a:tab pos="756285" algn="l"/>
              </a:tabLst>
            </a:pPr>
            <a:r>
              <a:rPr sz="800" spc="-5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Area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alibri"/>
                <a:cs typeface="Calibri"/>
              </a:rPr>
              <a:t>consists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two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static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methods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 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same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name,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CalculateArea</a:t>
            </a:r>
            <a:r>
              <a:rPr sz="1600" spc="-5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756285">
              <a:lnSpc>
                <a:spcPts val="1835"/>
              </a:lnSpc>
            </a:pPr>
            <a:r>
              <a:rPr sz="1600" spc="-30" dirty="0">
                <a:latin typeface="Calibri"/>
                <a:cs typeface="Calibri"/>
              </a:rPr>
              <a:t>However,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both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these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methods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have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different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return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types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take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different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parameters.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9704" y="1594103"/>
            <a:ext cx="7251700" cy="3136900"/>
            <a:chOff x="679704" y="1594103"/>
            <a:chExt cx="7251700" cy="3136900"/>
          </a:xfrm>
        </p:grpSpPr>
        <p:sp>
          <p:nvSpPr>
            <p:cNvPr id="6" name="object 6"/>
            <p:cNvSpPr/>
            <p:nvPr/>
          </p:nvSpPr>
          <p:spPr>
            <a:xfrm>
              <a:off x="685800" y="1600199"/>
              <a:ext cx="7239000" cy="3124200"/>
            </a:xfrm>
            <a:custGeom>
              <a:avLst/>
              <a:gdLst/>
              <a:ahLst/>
              <a:cxnLst/>
              <a:rect l="l" t="t" r="r" b="b"/>
              <a:pathLst>
                <a:path w="7239000" h="3124200">
                  <a:moveTo>
                    <a:pt x="7239000" y="0"/>
                  </a:moveTo>
                  <a:lnTo>
                    <a:pt x="0" y="0"/>
                  </a:lnTo>
                  <a:lnTo>
                    <a:pt x="0" y="3124200"/>
                  </a:lnTo>
                  <a:lnTo>
                    <a:pt x="7239000" y="3124200"/>
                  </a:lnTo>
                  <a:lnTo>
                    <a:pt x="72390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800" y="1600199"/>
              <a:ext cx="7239000" cy="3124200"/>
            </a:xfrm>
            <a:custGeom>
              <a:avLst/>
              <a:gdLst/>
              <a:ahLst/>
              <a:cxnLst/>
              <a:rect l="l" t="t" r="r" b="b"/>
              <a:pathLst>
                <a:path w="7239000" h="3124200">
                  <a:moveTo>
                    <a:pt x="0" y="3124200"/>
                  </a:moveTo>
                  <a:lnTo>
                    <a:pt x="7239000" y="312420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3124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spc="-5" dirty="0"/>
              <a:t>class</a:t>
            </a:r>
            <a:r>
              <a:rPr spc="-50" dirty="0"/>
              <a:t> </a:t>
            </a:r>
            <a:r>
              <a:rPr spc="-5" dirty="0"/>
              <a:t>Area</a:t>
            </a: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{</a:t>
            </a:r>
          </a:p>
          <a:p>
            <a:pPr marL="548640">
              <a:lnSpc>
                <a:spcPct val="100000"/>
              </a:lnSpc>
            </a:pPr>
            <a:r>
              <a:rPr spc="-5" dirty="0"/>
              <a:t>static int</a:t>
            </a:r>
            <a:r>
              <a:rPr dirty="0"/>
              <a:t> </a:t>
            </a:r>
            <a:r>
              <a:rPr spc="-5" dirty="0"/>
              <a:t>CalculateArea(int</a:t>
            </a:r>
            <a:r>
              <a:rPr dirty="0"/>
              <a:t> </a:t>
            </a:r>
            <a:r>
              <a:rPr spc="-5" dirty="0"/>
              <a:t>len,</a:t>
            </a:r>
            <a:r>
              <a:rPr dirty="0"/>
              <a:t> </a:t>
            </a:r>
            <a:r>
              <a:rPr spc="-5" dirty="0"/>
              <a:t>int</a:t>
            </a:r>
            <a:r>
              <a:rPr dirty="0"/>
              <a:t> </a:t>
            </a:r>
            <a:r>
              <a:rPr spc="-5" dirty="0"/>
              <a:t>wide)</a:t>
            </a:r>
          </a:p>
          <a:p>
            <a:pPr marL="548640">
              <a:lnSpc>
                <a:spcPct val="100000"/>
              </a:lnSpc>
            </a:pPr>
            <a:r>
              <a:rPr spc="-5" dirty="0"/>
              <a:t>{</a:t>
            </a:r>
          </a:p>
          <a:p>
            <a:pPr marL="548640">
              <a:lnSpc>
                <a:spcPct val="100000"/>
              </a:lnSpc>
            </a:pPr>
            <a:r>
              <a:rPr spc="-5" dirty="0"/>
              <a:t>return</a:t>
            </a:r>
            <a:r>
              <a:rPr spc="-20" dirty="0"/>
              <a:t> </a:t>
            </a:r>
            <a:r>
              <a:rPr spc="-5" dirty="0"/>
              <a:t>len</a:t>
            </a:r>
            <a:r>
              <a:rPr spc="-15" dirty="0"/>
              <a:t> </a:t>
            </a:r>
            <a:r>
              <a:rPr spc="-5" dirty="0"/>
              <a:t>*</a:t>
            </a:r>
            <a:r>
              <a:rPr spc="-20" dirty="0"/>
              <a:t> </a:t>
            </a:r>
            <a:r>
              <a:rPr spc="-5" dirty="0"/>
              <a:t>wide;</a:t>
            </a:r>
          </a:p>
          <a:p>
            <a:pPr marL="548640">
              <a:lnSpc>
                <a:spcPct val="100000"/>
              </a:lnSpc>
            </a:pPr>
            <a:r>
              <a:rPr spc="-5" dirty="0"/>
              <a:t>}</a:t>
            </a:r>
          </a:p>
          <a:p>
            <a:pPr marL="548640">
              <a:lnSpc>
                <a:spcPct val="100000"/>
              </a:lnSpc>
            </a:pPr>
            <a:r>
              <a:rPr spc="-5" dirty="0"/>
              <a:t>static</a:t>
            </a:r>
            <a:r>
              <a:rPr spc="5" dirty="0"/>
              <a:t> </a:t>
            </a:r>
            <a:r>
              <a:rPr spc="-5" dirty="0"/>
              <a:t>double</a:t>
            </a:r>
            <a:r>
              <a:rPr spc="5" dirty="0"/>
              <a:t> </a:t>
            </a:r>
            <a:r>
              <a:rPr spc="-5" dirty="0"/>
              <a:t>CalculateArea(double</a:t>
            </a:r>
            <a:r>
              <a:rPr spc="5" dirty="0"/>
              <a:t> </a:t>
            </a:r>
            <a:r>
              <a:rPr spc="-5" dirty="0"/>
              <a:t>valOne,</a:t>
            </a:r>
            <a:r>
              <a:rPr spc="10" dirty="0"/>
              <a:t> </a:t>
            </a:r>
            <a:r>
              <a:rPr spc="-5" dirty="0"/>
              <a:t>double</a:t>
            </a:r>
            <a:r>
              <a:rPr spc="5" dirty="0"/>
              <a:t> </a:t>
            </a:r>
            <a:r>
              <a:rPr spc="-5" dirty="0"/>
              <a:t>valTwo)</a:t>
            </a:r>
          </a:p>
          <a:p>
            <a:pPr marL="548640">
              <a:lnSpc>
                <a:spcPct val="100000"/>
              </a:lnSpc>
            </a:pPr>
            <a:r>
              <a:rPr spc="-5" dirty="0"/>
              <a:t>{</a:t>
            </a:r>
          </a:p>
          <a:p>
            <a:pPr marL="853440">
              <a:lnSpc>
                <a:spcPct val="100000"/>
              </a:lnSpc>
            </a:pPr>
            <a:r>
              <a:rPr spc="-5" dirty="0"/>
              <a:t>return</a:t>
            </a:r>
            <a:r>
              <a:rPr spc="-10" dirty="0"/>
              <a:t> </a:t>
            </a:r>
            <a:r>
              <a:rPr spc="-5" dirty="0"/>
              <a:t>0.5 *</a:t>
            </a:r>
            <a:r>
              <a:rPr spc="-10" dirty="0"/>
              <a:t> </a:t>
            </a:r>
            <a:r>
              <a:rPr spc="-5" dirty="0"/>
              <a:t>valOne * valTwo;</a:t>
            </a:r>
          </a:p>
          <a:p>
            <a:pPr marL="91440">
              <a:lnSpc>
                <a:spcPct val="100000"/>
              </a:lnSpc>
            </a:pPr>
            <a:r>
              <a:rPr spc="-5" dirty="0"/>
              <a:t>}</a:t>
            </a:r>
          </a:p>
          <a:p>
            <a:pPr marL="548640">
              <a:lnSpc>
                <a:spcPct val="100000"/>
              </a:lnSpc>
            </a:pPr>
            <a:r>
              <a:rPr spc="-5" dirty="0"/>
              <a:t>static</a:t>
            </a:r>
            <a:r>
              <a:rPr spc="-10" dirty="0"/>
              <a:t> </a:t>
            </a:r>
            <a:r>
              <a:rPr spc="-5" dirty="0"/>
              <a:t>void</a:t>
            </a:r>
            <a:r>
              <a:rPr spc="-10" dirty="0"/>
              <a:t> </a:t>
            </a:r>
            <a:r>
              <a:rPr spc="-5" dirty="0"/>
              <a:t>Main(string[] args)</a:t>
            </a:r>
          </a:p>
          <a:p>
            <a:pPr marL="548640">
              <a:lnSpc>
                <a:spcPct val="100000"/>
              </a:lnSpc>
            </a:pPr>
            <a:r>
              <a:rPr spc="-5" dirty="0"/>
              <a:t>{</a:t>
            </a:r>
          </a:p>
          <a:p>
            <a:pPr marL="701040" marR="5081905">
              <a:lnSpc>
                <a:spcPct val="100000"/>
              </a:lnSpc>
            </a:pPr>
            <a:r>
              <a:rPr spc="-5" dirty="0"/>
              <a:t>int</a:t>
            </a:r>
            <a:r>
              <a:rPr spc="25" dirty="0"/>
              <a:t> </a:t>
            </a:r>
            <a:r>
              <a:rPr spc="-5" dirty="0"/>
              <a:t>length</a:t>
            </a:r>
            <a:r>
              <a:rPr spc="30" dirty="0"/>
              <a:t> </a:t>
            </a:r>
            <a:r>
              <a:rPr spc="-5" dirty="0"/>
              <a:t>=</a:t>
            </a:r>
            <a:r>
              <a:rPr spc="30" dirty="0"/>
              <a:t> </a:t>
            </a:r>
            <a:r>
              <a:rPr spc="-5" dirty="0"/>
              <a:t>10; </a:t>
            </a:r>
            <a:r>
              <a:rPr dirty="0"/>
              <a:t> </a:t>
            </a:r>
            <a:r>
              <a:rPr spc="-5" dirty="0"/>
              <a:t>int breadth = 22; </a:t>
            </a:r>
            <a:r>
              <a:rPr dirty="0"/>
              <a:t> </a:t>
            </a:r>
            <a:r>
              <a:rPr spc="-5" dirty="0"/>
              <a:t>double</a:t>
            </a:r>
            <a:r>
              <a:rPr spc="-20" dirty="0"/>
              <a:t> </a:t>
            </a:r>
            <a:r>
              <a:rPr spc="-5" dirty="0"/>
              <a:t>tbase</a:t>
            </a:r>
            <a:r>
              <a:rPr spc="-20" dirty="0"/>
              <a:t> </a:t>
            </a:r>
            <a:r>
              <a:rPr spc="-5" dirty="0"/>
              <a:t>=</a:t>
            </a:r>
            <a:r>
              <a:rPr spc="-20" dirty="0"/>
              <a:t> </a:t>
            </a:r>
            <a:r>
              <a:rPr spc="-5" dirty="0"/>
              <a:t>2.5;</a:t>
            </a:r>
          </a:p>
          <a:p>
            <a:pPr marL="701040">
              <a:lnSpc>
                <a:spcPct val="100000"/>
              </a:lnSpc>
            </a:pPr>
            <a:r>
              <a:rPr spc="-5" dirty="0"/>
              <a:t>double</a:t>
            </a:r>
            <a:r>
              <a:rPr spc="-15" dirty="0"/>
              <a:t> </a:t>
            </a:r>
            <a:r>
              <a:rPr spc="-5" dirty="0"/>
              <a:t>theight</a:t>
            </a:r>
            <a:r>
              <a:rPr spc="-15" dirty="0"/>
              <a:t> </a:t>
            </a:r>
            <a:r>
              <a:rPr spc="-5" dirty="0"/>
              <a:t>=</a:t>
            </a:r>
            <a:r>
              <a:rPr spc="-15" dirty="0"/>
              <a:t> </a:t>
            </a:r>
            <a:r>
              <a:rPr spc="-5" dirty="0"/>
              <a:t>1.5;</a:t>
            </a:r>
          </a:p>
          <a:p>
            <a:pPr marL="701040" marR="891540">
              <a:lnSpc>
                <a:spcPct val="100000"/>
              </a:lnSpc>
            </a:pPr>
            <a:r>
              <a:rPr spc="-5" dirty="0"/>
              <a:t>Console.WriteLine(“Area</a:t>
            </a:r>
            <a:r>
              <a:rPr spc="10"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5" dirty="0"/>
              <a:t>Rectangle:</a:t>
            </a:r>
            <a:r>
              <a:rPr spc="15" dirty="0"/>
              <a:t> </a:t>
            </a:r>
            <a:r>
              <a:rPr spc="-5" dirty="0"/>
              <a:t>“</a:t>
            </a:r>
            <a:r>
              <a:rPr spc="10" dirty="0"/>
              <a:t> </a:t>
            </a:r>
            <a:r>
              <a:rPr spc="-5" dirty="0"/>
              <a:t>+</a:t>
            </a:r>
            <a:r>
              <a:rPr spc="15" dirty="0"/>
              <a:t> </a:t>
            </a:r>
            <a:r>
              <a:rPr spc="-5" dirty="0"/>
              <a:t>CalculateArea(length,</a:t>
            </a:r>
            <a:r>
              <a:rPr spc="10" dirty="0"/>
              <a:t> </a:t>
            </a:r>
            <a:r>
              <a:rPr spc="-5" dirty="0"/>
              <a:t>breadth)); </a:t>
            </a:r>
            <a:r>
              <a:rPr spc="-585" dirty="0"/>
              <a:t> </a:t>
            </a:r>
            <a:r>
              <a:rPr spc="-5" dirty="0"/>
              <a:t>Console.WriteLine(“Area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5" dirty="0"/>
              <a:t>triangle:</a:t>
            </a:r>
            <a:r>
              <a:rPr spc="10" dirty="0"/>
              <a:t> </a:t>
            </a:r>
            <a:r>
              <a:rPr spc="-5" dirty="0"/>
              <a:t>“</a:t>
            </a:r>
            <a:r>
              <a:rPr spc="5" dirty="0"/>
              <a:t> </a:t>
            </a:r>
            <a:r>
              <a:rPr spc="-5" dirty="0"/>
              <a:t>+</a:t>
            </a:r>
            <a:r>
              <a:rPr spc="10" dirty="0"/>
              <a:t> </a:t>
            </a:r>
            <a:r>
              <a:rPr spc="-5" dirty="0"/>
              <a:t>CalculateArea(tbase,</a:t>
            </a:r>
            <a:r>
              <a:rPr spc="10" dirty="0"/>
              <a:t> </a:t>
            </a:r>
            <a:r>
              <a:rPr spc="-5" dirty="0"/>
              <a:t>theight));</a:t>
            </a:r>
          </a:p>
          <a:p>
            <a:pPr marL="47244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}</a:t>
            </a:r>
          </a:p>
          <a:p>
            <a:pPr marL="91440">
              <a:lnSpc>
                <a:spcPct val="100000"/>
              </a:lnSpc>
            </a:pPr>
            <a:r>
              <a:rPr spc="-5" dirty="0"/>
              <a:t>}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88340" y="6010452"/>
            <a:ext cx="2479675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Area of Rectangle: 220 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Area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of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triangle: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1.875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800" y="112776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4450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5800" y="5623559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719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359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432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Compile-time</a:t>
            </a:r>
            <a:r>
              <a:rPr spc="10" dirty="0"/>
              <a:t> </a:t>
            </a:r>
            <a:r>
              <a:rPr spc="-5" dirty="0"/>
              <a:t>and</a:t>
            </a:r>
            <a:r>
              <a:rPr spc="-15" dirty="0"/>
              <a:t> </a:t>
            </a:r>
            <a:r>
              <a:rPr spc="-5" dirty="0"/>
              <a:t>Run-time Polymorphism</a:t>
            </a:r>
            <a:r>
              <a:rPr spc="-10" dirty="0"/>
              <a:t> 1-3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744803"/>
            <a:ext cx="7589520" cy="17030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Polymorphism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broadly </a:t>
            </a:r>
            <a:r>
              <a:rPr sz="2000" spc="-5" dirty="0">
                <a:latin typeface="Calibri"/>
                <a:cs typeface="Calibri"/>
              </a:rPr>
              <a:t>classified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into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categories: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5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spc="-5" dirty="0">
                <a:latin typeface="Calibri"/>
                <a:cs typeface="Calibri"/>
              </a:rPr>
              <a:t>Compile-time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polymorphism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1000" spc="-10" dirty="0">
                <a:solidFill>
                  <a:srgbClr val="006666"/>
                </a:solidFill>
                <a:latin typeface="Microsoft Sans Serif"/>
                <a:cs typeface="Microsoft Sans Serif"/>
              </a:rPr>
              <a:t>🞛	</a:t>
            </a:r>
            <a:r>
              <a:rPr sz="2000" dirty="0">
                <a:latin typeface="Calibri"/>
                <a:cs typeface="Calibri"/>
              </a:rPr>
              <a:t>Run-time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polymorphism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following </a:t>
            </a:r>
            <a:r>
              <a:rPr sz="2000" spc="-5" dirty="0">
                <a:latin typeface="Calibri"/>
                <a:cs typeface="Calibri"/>
              </a:rPr>
              <a:t>table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differentiates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 compile-time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run-time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polymorphism: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3250" y="2584450"/>
          <a:ext cx="7772399" cy="2209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1729"/>
                <a:gridCol w="4090670"/>
              </a:tblGrid>
              <a:tr h="350265">
                <a:tc>
                  <a:txBody>
                    <a:bodyPr/>
                    <a:lstStyle/>
                    <a:p>
                      <a:pPr marL="78422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Compile-time</a:t>
                      </a:r>
                      <a:r>
                        <a:rPr sz="14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Polymorphism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6BFDD"/>
                    </a:solidFill>
                  </a:tcPr>
                </a:tc>
                <a:tc>
                  <a:txBody>
                    <a:bodyPr/>
                    <a:lstStyle/>
                    <a:p>
                      <a:pPr marL="114744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Run-time</a:t>
                      </a:r>
                      <a:r>
                        <a:rPr sz="14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Polymorphism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6BFDD"/>
                    </a:solidFill>
                  </a:tcPr>
                </a:tc>
              </a:tr>
              <a:tr h="43903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implemented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through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method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overloading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implemented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through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method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overriding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FFF"/>
                    </a:solidFill>
                  </a:tcPr>
                </a:tc>
              </a:tr>
              <a:tr h="98145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executed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compile-time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since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67945" marR="344170">
                        <a:lnSpc>
                          <a:spcPct val="114999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compiler knows which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execute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depending</a:t>
                      </a:r>
                      <a:r>
                        <a:rPr sz="14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parameters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400" spc="-3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their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types.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 algn="just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executed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run-time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since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compiler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does not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69215" marR="306705" algn="just">
                        <a:lnSpc>
                          <a:spcPct val="114999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know the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be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executed,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whether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it is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base class method that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will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be called or the derived </a:t>
                      </a:r>
                      <a:r>
                        <a:rPr sz="1400" spc="-3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class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method.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FFF"/>
                    </a:solidFill>
                  </a:tcPr>
                </a:tc>
              </a:tr>
              <a:tr h="43903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referred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static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polymorphism.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referred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dynamic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polymorphism.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432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Compile-time</a:t>
            </a:r>
            <a:r>
              <a:rPr spc="10" dirty="0"/>
              <a:t> </a:t>
            </a:r>
            <a:r>
              <a:rPr spc="-5" dirty="0"/>
              <a:t>and</a:t>
            </a:r>
            <a:r>
              <a:rPr spc="-15" dirty="0"/>
              <a:t> </a:t>
            </a:r>
            <a:r>
              <a:rPr spc="-5" dirty="0"/>
              <a:t>Run-time Polymorphism</a:t>
            </a:r>
            <a:r>
              <a:rPr spc="-10" dirty="0"/>
              <a:t> 2-3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859282"/>
            <a:ext cx="7930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5600" algn="l"/>
                <a:tab pos="356235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demonstrates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implementation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run-time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polymorphism: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8303" y="1670304"/>
            <a:ext cx="7251700" cy="4660900"/>
            <a:chOff x="908303" y="1670304"/>
            <a:chExt cx="7251700" cy="4660900"/>
          </a:xfrm>
        </p:grpSpPr>
        <p:sp>
          <p:nvSpPr>
            <p:cNvPr id="5" name="object 5"/>
            <p:cNvSpPr/>
            <p:nvPr/>
          </p:nvSpPr>
          <p:spPr>
            <a:xfrm>
              <a:off x="914399" y="1676400"/>
              <a:ext cx="7239000" cy="4648200"/>
            </a:xfrm>
            <a:custGeom>
              <a:avLst/>
              <a:gdLst/>
              <a:ahLst/>
              <a:cxnLst/>
              <a:rect l="l" t="t" r="r" b="b"/>
              <a:pathLst>
                <a:path w="7239000" h="4648200">
                  <a:moveTo>
                    <a:pt x="7239000" y="0"/>
                  </a:moveTo>
                  <a:lnTo>
                    <a:pt x="0" y="0"/>
                  </a:lnTo>
                  <a:lnTo>
                    <a:pt x="0" y="4648200"/>
                  </a:lnTo>
                  <a:lnTo>
                    <a:pt x="7239000" y="4648200"/>
                  </a:lnTo>
                  <a:lnTo>
                    <a:pt x="72390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399" y="1676400"/>
              <a:ext cx="7239000" cy="4648200"/>
            </a:xfrm>
            <a:custGeom>
              <a:avLst/>
              <a:gdLst/>
              <a:ahLst/>
              <a:cxnLst/>
              <a:rect l="l" t="t" r="r" b="b"/>
              <a:pathLst>
                <a:path w="7239000" h="4648200">
                  <a:moveTo>
                    <a:pt x="0" y="4648200"/>
                  </a:moveTo>
                  <a:lnTo>
                    <a:pt x="7239000" y="464820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4648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14400" y="1676400"/>
            <a:ext cx="7239000" cy="464820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1200" spc="-5" dirty="0">
                <a:latin typeface="Courier New"/>
                <a:cs typeface="Courier New"/>
              </a:rPr>
              <a:t>using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System;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Courier New"/>
                <a:cs typeface="Courier New"/>
              </a:rPr>
              <a:t>class</a:t>
            </a:r>
            <a:r>
              <a:rPr sz="1200" spc="-4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Circle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548640" marR="3645535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protected </a:t>
            </a:r>
            <a:r>
              <a:rPr sz="1200" spc="-5" dirty="0">
                <a:latin typeface="Courier New"/>
                <a:cs typeface="Courier New"/>
              </a:rPr>
              <a:t>const double </a:t>
            </a:r>
            <a:r>
              <a:rPr sz="1200" spc="5" dirty="0">
                <a:latin typeface="Courier New"/>
                <a:cs typeface="Courier New"/>
              </a:rPr>
              <a:t>PI </a:t>
            </a:r>
            <a:r>
              <a:rPr sz="1200" dirty="0">
                <a:latin typeface="Courier New"/>
                <a:cs typeface="Courier New"/>
              </a:rPr>
              <a:t>= </a:t>
            </a:r>
            <a:r>
              <a:rPr sz="1200" spc="5" dirty="0">
                <a:latin typeface="Courier New"/>
                <a:cs typeface="Courier New"/>
              </a:rPr>
              <a:t>3.14;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protected double Radius = </a:t>
            </a:r>
            <a:r>
              <a:rPr sz="1200" spc="-5" dirty="0">
                <a:latin typeface="Courier New"/>
                <a:cs typeface="Courier New"/>
              </a:rPr>
              <a:t>14.9; </a:t>
            </a:r>
            <a:r>
              <a:rPr sz="120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public</a:t>
            </a:r>
            <a:r>
              <a:rPr sz="1200" dirty="0">
                <a:latin typeface="Courier New"/>
                <a:cs typeface="Courier New"/>
              </a:rPr>
              <a:t> virtual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double Area()</a:t>
            </a:r>
            <a:endParaRPr sz="12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return </a:t>
            </a:r>
            <a:r>
              <a:rPr sz="1200" dirty="0">
                <a:latin typeface="Courier New"/>
                <a:cs typeface="Courier New"/>
              </a:rPr>
              <a:t>PI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*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Radius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*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Radius;</a:t>
            </a:r>
            <a:endParaRPr sz="12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class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Cone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: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Circle</a:t>
            </a:r>
            <a:endParaRPr sz="12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548640" marR="4015104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protected double Side = </a:t>
            </a:r>
            <a:r>
              <a:rPr sz="1200" spc="-5" dirty="0">
                <a:latin typeface="Courier New"/>
                <a:cs typeface="Courier New"/>
              </a:rPr>
              <a:t>10.2;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public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override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double </a:t>
            </a:r>
            <a:r>
              <a:rPr sz="1200" dirty="0">
                <a:latin typeface="Courier New"/>
                <a:cs typeface="Courier New"/>
              </a:rPr>
              <a:t>Area()</a:t>
            </a:r>
            <a:endParaRPr sz="12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Courier New"/>
                <a:cs typeface="Courier New"/>
              </a:rPr>
              <a:t>return</a:t>
            </a:r>
            <a:r>
              <a:rPr sz="1200" dirty="0">
                <a:latin typeface="Courier New"/>
                <a:cs typeface="Courier New"/>
              </a:rPr>
              <a:t> </a:t>
            </a:r>
            <a:r>
              <a:rPr sz="1200" spc="5" dirty="0">
                <a:latin typeface="Courier New"/>
                <a:cs typeface="Courier New"/>
              </a:rPr>
              <a:t>PI</a:t>
            </a:r>
            <a:r>
              <a:rPr sz="1200" dirty="0">
                <a:latin typeface="Courier New"/>
                <a:cs typeface="Courier New"/>
              </a:rPr>
              <a:t> *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Radius *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Side;</a:t>
            </a:r>
            <a:endParaRPr sz="12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static</a:t>
            </a:r>
            <a:r>
              <a:rPr sz="1200" dirty="0">
                <a:latin typeface="Courier New"/>
                <a:cs typeface="Courier New"/>
              </a:rPr>
              <a:t> void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Main(string[]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args)</a:t>
            </a:r>
            <a:endParaRPr sz="12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548640" marR="208153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Circle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objRunOne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new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Circle(); 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Console.WriteLine(“Area is: “ + objRunOne.Area());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Circle</a:t>
            </a:r>
            <a:r>
              <a:rPr sz="1200" dirty="0">
                <a:latin typeface="Courier New"/>
                <a:cs typeface="Courier New"/>
              </a:rPr>
              <a:t> objRunTwo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 </a:t>
            </a:r>
            <a:r>
              <a:rPr sz="1200" spc="-5" dirty="0">
                <a:latin typeface="Courier New"/>
                <a:cs typeface="Courier New"/>
              </a:rPr>
              <a:t>new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Cone(); 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Console.WriteLine(“Area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is: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“ +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objRunTwo.Area());</a:t>
            </a:r>
            <a:endParaRPr sz="12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85800" y="121920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432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Compile-time</a:t>
            </a:r>
            <a:r>
              <a:rPr spc="10" dirty="0"/>
              <a:t> </a:t>
            </a:r>
            <a:r>
              <a:rPr spc="-5" dirty="0"/>
              <a:t>and</a:t>
            </a:r>
            <a:r>
              <a:rPr spc="-15" dirty="0"/>
              <a:t> </a:t>
            </a:r>
            <a:r>
              <a:rPr spc="-5" dirty="0"/>
              <a:t>Run-time Polymorphism</a:t>
            </a:r>
            <a:r>
              <a:rPr spc="-10" dirty="0"/>
              <a:t> 3-3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716222"/>
            <a:ext cx="7848600" cy="397954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code:</a:t>
            </a:r>
            <a:endParaRPr sz="2200">
              <a:latin typeface="Calibri"/>
              <a:cs typeface="Calibri"/>
            </a:endParaRPr>
          </a:p>
          <a:p>
            <a:pPr marL="812800" marR="529590" lvl="1" indent="-342900">
              <a:lnSpc>
                <a:spcPct val="100000"/>
              </a:lnSpc>
              <a:spcBef>
                <a:spcPts val="37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812800" algn="l"/>
                <a:tab pos="81343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Circle</a:t>
            </a:r>
            <a:r>
              <a:rPr sz="1800" b="1" spc="-6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alibri"/>
                <a:cs typeface="Calibri"/>
              </a:rPr>
              <a:t>initializes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protected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virtual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Area()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returns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area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circle.</a:t>
            </a:r>
            <a:endParaRPr sz="18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434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812800" algn="l"/>
                <a:tab pos="813435" algn="l"/>
              </a:tabLst>
            </a:pPr>
            <a:r>
              <a:rPr sz="1800" spc="-5" dirty="0">
                <a:latin typeface="Calibri"/>
                <a:cs typeface="Calibri"/>
              </a:rPr>
              <a:t>The class Cone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derived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Circle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overrides </a:t>
            </a:r>
            <a:r>
              <a:rPr sz="1800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8128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Area()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812800" marR="5080" lvl="1" indent="-342900">
              <a:lnSpc>
                <a:spcPct val="103299"/>
              </a:lnSpc>
              <a:spcBef>
                <a:spcPts val="36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812800" algn="l"/>
                <a:tab pos="813435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Area()</a:t>
            </a: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returns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considering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length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initialized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10.2.</a:t>
            </a:r>
            <a:endParaRPr sz="1800">
              <a:latin typeface="Calibri"/>
              <a:cs typeface="Calibri"/>
            </a:endParaRPr>
          </a:p>
          <a:p>
            <a:pPr marL="812800" marR="100965" lvl="1" indent="-342900">
              <a:lnSpc>
                <a:spcPct val="100000"/>
              </a:lnSpc>
              <a:spcBef>
                <a:spcPts val="359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812800" algn="l"/>
                <a:tab pos="813435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Main(</a:t>
            </a:r>
            <a:r>
              <a:rPr sz="1800" dirty="0">
                <a:latin typeface="Courier New"/>
                <a:cs typeface="Courier New"/>
              </a:rPr>
              <a:t>)</a:t>
            </a:r>
            <a:r>
              <a:rPr sz="1800" spc="-700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method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demon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es h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olymor</a:t>
            </a:r>
            <a:r>
              <a:rPr sz="1800" dirty="0">
                <a:latin typeface="Calibri"/>
                <a:cs typeface="Calibri"/>
              </a:rPr>
              <a:t>ph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60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e p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y  </a:t>
            </a:r>
            <a:r>
              <a:rPr sz="1800" spc="-5" dirty="0">
                <a:latin typeface="Calibri"/>
                <a:cs typeface="Calibri"/>
              </a:rPr>
              <a:t>fi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obj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b="1" dirty="0">
                <a:latin typeface="Courier New"/>
                <a:cs typeface="Courier New"/>
              </a:rPr>
              <a:t>Circle</a:t>
            </a:r>
            <a:r>
              <a:rPr sz="1800" b="1" spc="-710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2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spc="-5" dirty="0">
                <a:latin typeface="Calibri"/>
                <a:cs typeface="Calibri"/>
              </a:rPr>
              <a:t>ok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 i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Area()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thod  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er c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Circl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7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 it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Cone 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-5" dirty="0">
                <a:latin typeface="Calibri"/>
                <a:cs typeface="Calibri"/>
              </a:rPr>
              <a:t> runtime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Area()</a:t>
            </a:r>
            <a:r>
              <a:rPr sz="1800" spc="-5" dirty="0">
                <a:latin typeface="Calibri"/>
                <a:cs typeface="Calibri"/>
              </a:rPr>
              <a:t>method.</a:t>
            </a:r>
            <a:endParaRPr sz="1800">
              <a:latin typeface="Calibri"/>
              <a:cs typeface="Calibri"/>
            </a:endParaRPr>
          </a:p>
          <a:p>
            <a:pPr marL="812800" marR="293370" lvl="1" indent="-342900">
              <a:lnSpc>
                <a:spcPct val="100000"/>
              </a:lnSpc>
              <a:spcBef>
                <a:spcPts val="43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812800" algn="l"/>
                <a:tab pos="813435" algn="l"/>
              </a:tabLst>
            </a:pPr>
            <a:r>
              <a:rPr sz="1800" dirty="0">
                <a:latin typeface="Calibri"/>
                <a:cs typeface="Calibri"/>
              </a:rPr>
              <a:t>In this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ase,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Area()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thod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 </a:t>
            </a:r>
            <a:r>
              <a:rPr sz="1800" b="1" spc="-5" dirty="0">
                <a:latin typeface="Courier New"/>
                <a:cs typeface="Courier New"/>
              </a:rPr>
              <a:t>Con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685" dirty="0"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ev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thou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 </a:t>
            </a:r>
            <a:r>
              <a:rPr sz="1800" spc="-15" dirty="0">
                <a:latin typeface="Calibri"/>
                <a:cs typeface="Calibri"/>
              </a:rPr>
              <a:t>reference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Circle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6032" y="5124500"/>
            <a:ext cx="2352675" cy="69024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555"/>
              </a:spcBef>
            </a:pPr>
            <a:r>
              <a:rPr sz="1800" spc="-10" dirty="0">
                <a:latin typeface="Courier New"/>
                <a:cs typeface="Courier New"/>
              </a:rPr>
              <a:t>Area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is: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697.1114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spc="-5" dirty="0">
                <a:latin typeface="Courier New"/>
                <a:cs typeface="Courier New"/>
              </a:rPr>
              <a:t>Area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is: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477.2172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4709159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35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2559" y="336549"/>
            <a:ext cx="128270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Summary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930910"/>
            <a:ext cx="8352155" cy="4451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67715" indent="-342900">
              <a:lnSpc>
                <a:spcPct val="100000"/>
              </a:lnSpc>
              <a:spcBef>
                <a:spcPts val="9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Inheritance </a:t>
            </a:r>
            <a:r>
              <a:rPr sz="2200" spc="-10" dirty="0">
                <a:latin typeface="Calibri"/>
                <a:cs typeface="Calibri"/>
              </a:rPr>
              <a:t>allows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you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create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new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another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class,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thereby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inheriting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common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properties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methods.</a:t>
            </a:r>
            <a:endParaRPr sz="2200">
              <a:latin typeface="Calibri"/>
              <a:cs typeface="Calibri"/>
            </a:endParaRPr>
          </a:p>
          <a:p>
            <a:pPr marL="355600" marR="441325" indent="-342900">
              <a:lnSpc>
                <a:spcPct val="100000"/>
              </a:lnSpc>
              <a:spcBef>
                <a:spcPts val="53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Inheritance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implemented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writing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derived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name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followed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colon 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name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base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Method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overriding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redefining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base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methods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derived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class.</a:t>
            </a:r>
            <a:endParaRPr sz="2200">
              <a:latin typeface="Calibri"/>
              <a:cs typeface="Calibri"/>
            </a:endParaRPr>
          </a:p>
          <a:p>
            <a:pPr marL="355600" marR="351155" indent="-342900">
              <a:lnSpc>
                <a:spcPct val="100000"/>
              </a:lnSpc>
              <a:spcBef>
                <a:spcPts val="53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Methods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overridden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combination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virtual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override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keywords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within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base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derived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respectively.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Sealed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that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cannot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inherited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other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classes.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60" dirty="0">
                <a:latin typeface="Calibri"/>
                <a:cs typeface="Calibri"/>
              </a:rPr>
              <a:t>You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declare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sealed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dirty="0">
                <a:latin typeface="Calibri"/>
                <a:cs typeface="Calibri"/>
              </a:rPr>
              <a:t>C#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sealed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keyword.</a:t>
            </a:r>
            <a:endParaRPr sz="2200">
              <a:latin typeface="Calibri"/>
              <a:cs typeface="Calibri"/>
            </a:endParaRPr>
          </a:p>
          <a:p>
            <a:pPr marL="355600" marR="208915" indent="-342900">
              <a:lnSpc>
                <a:spcPct val="100000"/>
              </a:lnSpc>
              <a:spcBef>
                <a:spcPts val="53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Polymorphism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ability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" dirty="0">
                <a:latin typeface="Calibri"/>
                <a:cs typeface="Calibri"/>
              </a:rPr>
              <a:t> 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entity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exist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two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forms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compile-time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polymorphism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run-time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polymorphism.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060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Purpose</a:t>
            </a:r>
            <a:r>
              <a:rPr spc="-50" dirty="0"/>
              <a:t> </a:t>
            </a:r>
            <a:r>
              <a:rPr spc="-5" dirty="0"/>
              <a:t>2-3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71855"/>
            <a:ext cx="6911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Apart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reusability,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inheritance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widely</a:t>
            </a:r>
            <a:r>
              <a:rPr sz="2400" spc="-5" dirty="0">
                <a:latin typeface="Calibri"/>
                <a:cs typeface="Calibri"/>
              </a:rPr>
              <a:t> used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62108" y="1412684"/>
            <a:ext cx="4729480" cy="1477010"/>
            <a:chOff x="3662108" y="1412684"/>
            <a:chExt cx="4729480" cy="1477010"/>
          </a:xfrm>
        </p:grpSpPr>
        <p:sp>
          <p:nvSpPr>
            <p:cNvPr id="5" name="object 5"/>
            <p:cNvSpPr/>
            <p:nvPr/>
          </p:nvSpPr>
          <p:spPr>
            <a:xfrm>
              <a:off x="3675126" y="1425702"/>
              <a:ext cx="4703445" cy="1450975"/>
            </a:xfrm>
            <a:custGeom>
              <a:avLst/>
              <a:gdLst/>
              <a:ahLst/>
              <a:cxnLst/>
              <a:rect l="l" t="t" r="r" b="b"/>
              <a:pathLst>
                <a:path w="4703445" h="1450975">
                  <a:moveTo>
                    <a:pt x="3977640" y="0"/>
                  </a:moveTo>
                  <a:lnTo>
                    <a:pt x="3977640" y="181355"/>
                  </a:lnTo>
                  <a:lnTo>
                    <a:pt x="0" y="181355"/>
                  </a:lnTo>
                  <a:lnTo>
                    <a:pt x="0" y="1269491"/>
                  </a:lnTo>
                  <a:lnTo>
                    <a:pt x="3977640" y="1269491"/>
                  </a:lnTo>
                  <a:lnTo>
                    <a:pt x="3977640" y="1450847"/>
                  </a:lnTo>
                  <a:lnTo>
                    <a:pt x="4703064" y="725423"/>
                  </a:lnTo>
                  <a:lnTo>
                    <a:pt x="3977640" y="0"/>
                  </a:lnTo>
                  <a:close/>
                </a:path>
              </a:pathLst>
            </a:custGeom>
            <a:solidFill>
              <a:srgbClr val="E8D0D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75126" y="1425702"/>
              <a:ext cx="4703445" cy="1450975"/>
            </a:xfrm>
            <a:custGeom>
              <a:avLst/>
              <a:gdLst/>
              <a:ahLst/>
              <a:cxnLst/>
              <a:rect l="l" t="t" r="r" b="b"/>
              <a:pathLst>
                <a:path w="4703445" h="1450975">
                  <a:moveTo>
                    <a:pt x="0" y="181355"/>
                  </a:moveTo>
                  <a:lnTo>
                    <a:pt x="3977640" y="181355"/>
                  </a:lnTo>
                  <a:lnTo>
                    <a:pt x="3977640" y="0"/>
                  </a:lnTo>
                  <a:lnTo>
                    <a:pt x="4703064" y="725423"/>
                  </a:lnTo>
                  <a:lnTo>
                    <a:pt x="3977640" y="1450847"/>
                  </a:lnTo>
                  <a:lnTo>
                    <a:pt x="3977640" y="1269491"/>
                  </a:lnTo>
                  <a:lnTo>
                    <a:pt x="0" y="1269491"/>
                  </a:lnTo>
                  <a:lnTo>
                    <a:pt x="0" y="181355"/>
                  </a:lnTo>
                  <a:close/>
                </a:path>
              </a:pathLst>
            </a:custGeom>
            <a:ln w="25908">
              <a:solidFill>
                <a:srgbClr val="E8D0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68648" y="1576196"/>
            <a:ext cx="4101465" cy="83883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70485" marR="5080" indent="-58419">
              <a:lnSpc>
                <a:spcPct val="92300"/>
              </a:lnSpc>
              <a:spcBef>
                <a:spcPts val="204"/>
              </a:spcBef>
              <a:buSzPct val="90909"/>
              <a:buChar char="•"/>
              <a:tabLst>
                <a:tab pos="83185" algn="l"/>
              </a:tabLst>
            </a:pPr>
            <a:r>
              <a:rPr sz="1100" dirty="0">
                <a:latin typeface="Calibri"/>
                <a:cs typeface="Calibri"/>
              </a:rPr>
              <a:t>Inheritance allows you to implement generalization </a:t>
            </a:r>
            <a:r>
              <a:rPr sz="1100" spc="-5" dirty="0">
                <a:latin typeface="Calibri"/>
                <a:cs typeface="Calibri"/>
              </a:rPr>
              <a:t>by </a:t>
            </a:r>
            <a:r>
              <a:rPr sz="1100" dirty="0">
                <a:latin typeface="Calibri"/>
                <a:cs typeface="Calibri"/>
              </a:rPr>
              <a:t>creating base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classes. For example, </a:t>
            </a:r>
            <a:r>
              <a:rPr sz="1100" spc="-5" dirty="0">
                <a:latin typeface="Calibri"/>
                <a:cs typeface="Calibri"/>
              </a:rPr>
              <a:t>consider </a:t>
            </a:r>
            <a:r>
              <a:rPr sz="1100" dirty="0">
                <a:latin typeface="Calibri"/>
                <a:cs typeface="Calibri"/>
              </a:rPr>
              <a:t>the class </a:t>
            </a:r>
            <a:r>
              <a:rPr sz="1100" spc="-5" dirty="0">
                <a:latin typeface="Calibri"/>
                <a:cs typeface="Calibri"/>
              </a:rPr>
              <a:t>Vehicle, </a:t>
            </a:r>
            <a:r>
              <a:rPr sz="1100" dirty="0">
                <a:latin typeface="Calibri"/>
                <a:cs typeface="Calibri"/>
              </a:rPr>
              <a:t>which is the </a:t>
            </a:r>
            <a:r>
              <a:rPr sz="1100" spc="-5" dirty="0">
                <a:latin typeface="Calibri"/>
                <a:cs typeface="Calibri"/>
              </a:rPr>
              <a:t>base </a:t>
            </a:r>
            <a:r>
              <a:rPr sz="1100" dirty="0">
                <a:latin typeface="Calibri"/>
                <a:cs typeface="Calibri"/>
              </a:rPr>
              <a:t>class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derived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classes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Truck</a:t>
            </a:r>
            <a:r>
              <a:rPr sz="1100" b="1" spc="-41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alibri"/>
                <a:cs typeface="Calibri"/>
              </a:rPr>
              <a:t>and </a:t>
            </a:r>
            <a:r>
              <a:rPr sz="1100" dirty="0">
                <a:latin typeface="Calibri"/>
                <a:cs typeface="Calibri"/>
              </a:rPr>
              <a:t>Bike.</a:t>
            </a:r>
            <a:endParaRPr sz="1100">
              <a:latin typeface="Calibri"/>
              <a:cs typeface="Calibri"/>
            </a:endParaRPr>
          </a:p>
          <a:p>
            <a:pPr marL="70485" marR="114935" indent="-58419">
              <a:lnSpc>
                <a:spcPts val="1210"/>
              </a:lnSpc>
              <a:spcBef>
                <a:spcPts val="240"/>
              </a:spcBef>
              <a:buSzPct val="90909"/>
              <a:buChar char="•"/>
              <a:tabLst>
                <a:tab pos="83185" algn="l"/>
              </a:tabLst>
            </a:pP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class </a:t>
            </a:r>
            <a:r>
              <a:rPr sz="1100" spc="-5" dirty="0">
                <a:latin typeface="Calibri"/>
                <a:cs typeface="Calibri"/>
              </a:rPr>
              <a:t>Vehicle consists </a:t>
            </a:r>
            <a:r>
              <a:rPr sz="1100" dirty="0">
                <a:latin typeface="Calibri"/>
                <a:cs typeface="Calibri"/>
              </a:rPr>
              <a:t>of general attributes and methods that are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implemented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more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specifically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respective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derived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classes.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5780" y="1604772"/>
            <a:ext cx="3162300" cy="1092835"/>
            <a:chOff x="525780" y="1604772"/>
            <a:chExt cx="3162300" cy="1092835"/>
          </a:xfrm>
        </p:grpSpPr>
        <p:sp>
          <p:nvSpPr>
            <p:cNvPr id="9" name="object 9"/>
            <p:cNvSpPr/>
            <p:nvPr/>
          </p:nvSpPr>
          <p:spPr>
            <a:xfrm>
              <a:off x="538734" y="1617726"/>
              <a:ext cx="3136900" cy="1066800"/>
            </a:xfrm>
            <a:custGeom>
              <a:avLst/>
              <a:gdLst/>
              <a:ahLst/>
              <a:cxnLst/>
              <a:rect l="l" t="t" r="r" b="b"/>
              <a:pathLst>
                <a:path w="3136900" h="1066800">
                  <a:moveTo>
                    <a:pt x="2958592" y="0"/>
                  </a:moveTo>
                  <a:lnTo>
                    <a:pt x="177800" y="0"/>
                  </a:lnTo>
                  <a:lnTo>
                    <a:pt x="130533" y="6352"/>
                  </a:lnTo>
                  <a:lnTo>
                    <a:pt x="88060" y="24280"/>
                  </a:lnTo>
                  <a:lnTo>
                    <a:pt x="52076" y="52085"/>
                  </a:lnTo>
                  <a:lnTo>
                    <a:pt x="24274" y="88072"/>
                  </a:lnTo>
                  <a:lnTo>
                    <a:pt x="6351" y="130542"/>
                  </a:lnTo>
                  <a:lnTo>
                    <a:pt x="0" y="177800"/>
                  </a:lnTo>
                  <a:lnTo>
                    <a:pt x="0" y="889000"/>
                  </a:lnTo>
                  <a:lnTo>
                    <a:pt x="6351" y="936257"/>
                  </a:lnTo>
                  <a:lnTo>
                    <a:pt x="24274" y="978727"/>
                  </a:lnTo>
                  <a:lnTo>
                    <a:pt x="52076" y="1014714"/>
                  </a:lnTo>
                  <a:lnTo>
                    <a:pt x="88060" y="1042519"/>
                  </a:lnTo>
                  <a:lnTo>
                    <a:pt x="130533" y="1060447"/>
                  </a:lnTo>
                  <a:lnTo>
                    <a:pt x="177800" y="1066800"/>
                  </a:lnTo>
                  <a:lnTo>
                    <a:pt x="2958592" y="1066800"/>
                  </a:lnTo>
                  <a:lnTo>
                    <a:pt x="3005849" y="1060447"/>
                  </a:lnTo>
                  <a:lnTo>
                    <a:pt x="3048319" y="1042519"/>
                  </a:lnTo>
                  <a:lnTo>
                    <a:pt x="3084306" y="1014714"/>
                  </a:lnTo>
                  <a:lnTo>
                    <a:pt x="3112111" y="978727"/>
                  </a:lnTo>
                  <a:lnTo>
                    <a:pt x="3130039" y="936257"/>
                  </a:lnTo>
                  <a:lnTo>
                    <a:pt x="3136392" y="889000"/>
                  </a:lnTo>
                  <a:lnTo>
                    <a:pt x="3136392" y="177800"/>
                  </a:lnTo>
                  <a:lnTo>
                    <a:pt x="3130039" y="130542"/>
                  </a:lnTo>
                  <a:lnTo>
                    <a:pt x="3112111" y="88072"/>
                  </a:lnTo>
                  <a:lnTo>
                    <a:pt x="3084306" y="52085"/>
                  </a:lnTo>
                  <a:lnTo>
                    <a:pt x="3048319" y="24280"/>
                  </a:lnTo>
                  <a:lnTo>
                    <a:pt x="3005849" y="6352"/>
                  </a:lnTo>
                  <a:lnTo>
                    <a:pt x="295859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8734" y="1617726"/>
              <a:ext cx="3136900" cy="1066800"/>
            </a:xfrm>
            <a:custGeom>
              <a:avLst/>
              <a:gdLst/>
              <a:ahLst/>
              <a:cxnLst/>
              <a:rect l="l" t="t" r="r" b="b"/>
              <a:pathLst>
                <a:path w="3136900" h="1066800">
                  <a:moveTo>
                    <a:pt x="0" y="177800"/>
                  </a:moveTo>
                  <a:lnTo>
                    <a:pt x="6351" y="130542"/>
                  </a:lnTo>
                  <a:lnTo>
                    <a:pt x="24274" y="88072"/>
                  </a:lnTo>
                  <a:lnTo>
                    <a:pt x="52076" y="52085"/>
                  </a:lnTo>
                  <a:lnTo>
                    <a:pt x="88060" y="24280"/>
                  </a:lnTo>
                  <a:lnTo>
                    <a:pt x="130533" y="6352"/>
                  </a:lnTo>
                  <a:lnTo>
                    <a:pt x="177800" y="0"/>
                  </a:lnTo>
                  <a:lnTo>
                    <a:pt x="2958592" y="0"/>
                  </a:lnTo>
                  <a:lnTo>
                    <a:pt x="3005849" y="6352"/>
                  </a:lnTo>
                  <a:lnTo>
                    <a:pt x="3048319" y="24280"/>
                  </a:lnTo>
                  <a:lnTo>
                    <a:pt x="3084306" y="52085"/>
                  </a:lnTo>
                  <a:lnTo>
                    <a:pt x="3112111" y="88072"/>
                  </a:lnTo>
                  <a:lnTo>
                    <a:pt x="3130039" y="130542"/>
                  </a:lnTo>
                  <a:lnTo>
                    <a:pt x="3136392" y="177800"/>
                  </a:lnTo>
                  <a:lnTo>
                    <a:pt x="3136392" y="889000"/>
                  </a:lnTo>
                  <a:lnTo>
                    <a:pt x="3130039" y="936257"/>
                  </a:lnTo>
                  <a:lnTo>
                    <a:pt x="3112111" y="978727"/>
                  </a:lnTo>
                  <a:lnTo>
                    <a:pt x="3084306" y="1014714"/>
                  </a:lnTo>
                  <a:lnTo>
                    <a:pt x="3048319" y="1042519"/>
                  </a:lnTo>
                  <a:lnTo>
                    <a:pt x="3005849" y="1060447"/>
                  </a:lnTo>
                  <a:lnTo>
                    <a:pt x="2958592" y="1066800"/>
                  </a:lnTo>
                  <a:lnTo>
                    <a:pt x="177800" y="1066800"/>
                  </a:lnTo>
                  <a:lnTo>
                    <a:pt x="130533" y="1060447"/>
                  </a:lnTo>
                  <a:lnTo>
                    <a:pt x="88060" y="1042519"/>
                  </a:lnTo>
                  <a:lnTo>
                    <a:pt x="52076" y="1014714"/>
                  </a:lnTo>
                  <a:lnTo>
                    <a:pt x="24274" y="978727"/>
                  </a:lnTo>
                  <a:lnTo>
                    <a:pt x="6351" y="936257"/>
                  </a:lnTo>
                  <a:lnTo>
                    <a:pt x="0" y="889000"/>
                  </a:lnTo>
                  <a:lnTo>
                    <a:pt x="0" y="177800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22147" y="1828037"/>
            <a:ext cx="256476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5" dirty="0">
                <a:solidFill>
                  <a:srgbClr val="FFFFFF"/>
                </a:solidFill>
                <a:latin typeface="Calibri"/>
                <a:cs typeface="Calibri"/>
              </a:rPr>
              <a:t>Generalization</a:t>
            </a:r>
            <a:endParaRPr sz="3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62108" y="2970212"/>
            <a:ext cx="4729480" cy="1353820"/>
            <a:chOff x="3662108" y="2970212"/>
            <a:chExt cx="4729480" cy="1353820"/>
          </a:xfrm>
        </p:grpSpPr>
        <p:sp>
          <p:nvSpPr>
            <p:cNvPr id="13" name="object 13"/>
            <p:cNvSpPr/>
            <p:nvPr/>
          </p:nvSpPr>
          <p:spPr>
            <a:xfrm>
              <a:off x="3675126" y="2983229"/>
              <a:ext cx="4703445" cy="1327785"/>
            </a:xfrm>
            <a:custGeom>
              <a:avLst/>
              <a:gdLst/>
              <a:ahLst/>
              <a:cxnLst/>
              <a:rect l="l" t="t" r="r" b="b"/>
              <a:pathLst>
                <a:path w="4703445" h="1327785">
                  <a:moveTo>
                    <a:pt x="4039362" y="0"/>
                  </a:moveTo>
                  <a:lnTo>
                    <a:pt x="4039362" y="165862"/>
                  </a:lnTo>
                  <a:lnTo>
                    <a:pt x="0" y="165862"/>
                  </a:lnTo>
                  <a:lnTo>
                    <a:pt x="0" y="1161542"/>
                  </a:lnTo>
                  <a:lnTo>
                    <a:pt x="4039362" y="1161542"/>
                  </a:lnTo>
                  <a:lnTo>
                    <a:pt x="4039362" y="1327404"/>
                  </a:lnTo>
                  <a:lnTo>
                    <a:pt x="4703064" y="663702"/>
                  </a:lnTo>
                  <a:lnTo>
                    <a:pt x="4039362" y="0"/>
                  </a:lnTo>
                  <a:close/>
                </a:path>
              </a:pathLst>
            </a:custGeom>
            <a:solidFill>
              <a:srgbClr val="DEE7D1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75126" y="2983229"/>
              <a:ext cx="4703445" cy="1327785"/>
            </a:xfrm>
            <a:custGeom>
              <a:avLst/>
              <a:gdLst/>
              <a:ahLst/>
              <a:cxnLst/>
              <a:rect l="l" t="t" r="r" b="b"/>
              <a:pathLst>
                <a:path w="4703445" h="1327785">
                  <a:moveTo>
                    <a:pt x="0" y="165862"/>
                  </a:moveTo>
                  <a:lnTo>
                    <a:pt x="4039362" y="165862"/>
                  </a:lnTo>
                  <a:lnTo>
                    <a:pt x="4039362" y="0"/>
                  </a:lnTo>
                  <a:lnTo>
                    <a:pt x="4703064" y="663702"/>
                  </a:lnTo>
                  <a:lnTo>
                    <a:pt x="4039362" y="1327404"/>
                  </a:lnTo>
                  <a:lnTo>
                    <a:pt x="4039362" y="1161542"/>
                  </a:lnTo>
                  <a:lnTo>
                    <a:pt x="0" y="1161542"/>
                  </a:lnTo>
                  <a:lnTo>
                    <a:pt x="0" y="165862"/>
                  </a:lnTo>
                  <a:close/>
                </a:path>
              </a:pathLst>
            </a:custGeom>
            <a:ln w="25907">
              <a:solidFill>
                <a:srgbClr val="DEE7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668648" y="3119755"/>
            <a:ext cx="4104640" cy="83439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70485" marR="5080" indent="-58419">
              <a:lnSpc>
                <a:spcPts val="1210"/>
              </a:lnSpc>
              <a:spcBef>
                <a:spcPts val="235"/>
              </a:spcBef>
              <a:buSzPct val="90909"/>
              <a:buChar char="•"/>
              <a:tabLst>
                <a:tab pos="83185" algn="l"/>
              </a:tabLst>
            </a:pPr>
            <a:r>
              <a:rPr sz="1100" dirty="0">
                <a:latin typeface="Calibri"/>
                <a:cs typeface="Calibri"/>
              </a:rPr>
              <a:t>Inheritance allows you to implement </a:t>
            </a:r>
            <a:r>
              <a:rPr sz="1100" spc="-5" dirty="0">
                <a:latin typeface="Calibri"/>
                <a:cs typeface="Calibri"/>
              </a:rPr>
              <a:t>specialization by </a:t>
            </a:r>
            <a:r>
              <a:rPr sz="1100" dirty="0">
                <a:latin typeface="Calibri"/>
                <a:cs typeface="Calibri"/>
              </a:rPr>
              <a:t>creating derived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classes.</a:t>
            </a:r>
            <a:endParaRPr sz="1100">
              <a:latin typeface="Calibri"/>
              <a:cs typeface="Calibri"/>
            </a:endParaRPr>
          </a:p>
          <a:p>
            <a:pPr marL="70485" marR="99695" indent="-58419">
              <a:lnSpc>
                <a:spcPts val="1210"/>
              </a:lnSpc>
              <a:spcBef>
                <a:spcPts val="195"/>
              </a:spcBef>
              <a:buSzPct val="90909"/>
              <a:buChar char="•"/>
              <a:tabLst>
                <a:tab pos="83185" algn="l"/>
              </a:tabLst>
            </a:pPr>
            <a:r>
              <a:rPr sz="1100" dirty="0">
                <a:latin typeface="Calibri"/>
                <a:cs typeface="Calibri"/>
              </a:rPr>
              <a:t>For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example,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derived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classes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such </a:t>
            </a:r>
            <a:r>
              <a:rPr sz="1100" dirty="0">
                <a:latin typeface="Calibri"/>
                <a:cs typeface="Calibri"/>
              </a:rPr>
              <a:t>as Bike,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Bicycle,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Bus,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Truck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 </a:t>
            </a:r>
            <a:r>
              <a:rPr sz="1100" spc="-5" dirty="0">
                <a:latin typeface="Calibri"/>
                <a:cs typeface="Calibri"/>
              </a:rPr>
              <a:t>specialized by </a:t>
            </a:r>
            <a:r>
              <a:rPr sz="1100" dirty="0">
                <a:latin typeface="Calibri"/>
                <a:cs typeface="Calibri"/>
              </a:rPr>
              <a:t>implementing only </a:t>
            </a:r>
            <a:r>
              <a:rPr sz="1100" spc="-5" dirty="0">
                <a:latin typeface="Calibri"/>
                <a:cs typeface="Calibri"/>
              </a:rPr>
              <a:t>specific </a:t>
            </a:r>
            <a:r>
              <a:rPr sz="1100" dirty="0">
                <a:latin typeface="Calibri"/>
                <a:cs typeface="Calibri"/>
              </a:rPr>
              <a:t>methods </a:t>
            </a:r>
            <a:r>
              <a:rPr sz="1100" spc="-5" dirty="0">
                <a:latin typeface="Calibri"/>
                <a:cs typeface="Calibri"/>
              </a:rPr>
              <a:t>from </a:t>
            </a:r>
            <a:r>
              <a:rPr sz="1100" dirty="0">
                <a:latin typeface="Calibri"/>
                <a:cs typeface="Calibri"/>
              </a:rPr>
              <a:t>its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generalized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base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class </a:t>
            </a:r>
            <a:r>
              <a:rPr sz="1100" spc="-5" dirty="0">
                <a:latin typeface="Calibri"/>
                <a:cs typeface="Calibri"/>
              </a:rPr>
              <a:t>Vehicle.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25780" y="3099816"/>
            <a:ext cx="3162300" cy="1094740"/>
            <a:chOff x="525780" y="3099816"/>
            <a:chExt cx="3162300" cy="1094740"/>
          </a:xfrm>
        </p:grpSpPr>
        <p:sp>
          <p:nvSpPr>
            <p:cNvPr id="17" name="object 17"/>
            <p:cNvSpPr/>
            <p:nvPr/>
          </p:nvSpPr>
          <p:spPr>
            <a:xfrm>
              <a:off x="538734" y="3112770"/>
              <a:ext cx="3136900" cy="1068705"/>
            </a:xfrm>
            <a:custGeom>
              <a:avLst/>
              <a:gdLst/>
              <a:ahLst/>
              <a:cxnLst/>
              <a:rect l="l" t="t" r="r" b="b"/>
              <a:pathLst>
                <a:path w="3136900" h="1068704">
                  <a:moveTo>
                    <a:pt x="2958338" y="0"/>
                  </a:moveTo>
                  <a:lnTo>
                    <a:pt x="178054" y="0"/>
                  </a:lnTo>
                  <a:lnTo>
                    <a:pt x="130720" y="6362"/>
                  </a:lnTo>
                  <a:lnTo>
                    <a:pt x="88186" y="24318"/>
                  </a:lnTo>
                  <a:lnTo>
                    <a:pt x="52150" y="52165"/>
                  </a:lnTo>
                  <a:lnTo>
                    <a:pt x="24309" y="88203"/>
                  </a:lnTo>
                  <a:lnTo>
                    <a:pt x="6360" y="130733"/>
                  </a:lnTo>
                  <a:lnTo>
                    <a:pt x="0" y="178053"/>
                  </a:lnTo>
                  <a:lnTo>
                    <a:pt x="0" y="890269"/>
                  </a:lnTo>
                  <a:lnTo>
                    <a:pt x="6360" y="937590"/>
                  </a:lnTo>
                  <a:lnTo>
                    <a:pt x="24309" y="980120"/>
                  </a:lnTo>
                  <a:lnTo>
                    <a:pt x="52150" y="1016158"/>
                  </a:lnTo>
                  <a:lnTo>
                    <a:pt x="88186" y="1044005"/>
                  </a:lnTo>
                  <a:lnTo>
                    <a:pt x="130720" y="1061961"/>
                  </a:lnTo>
                  <a:lnTo>
                    <a:pt x="178054" y="1068323"/>
                  </a:lnTo>
                  <a:lnTo>
                    <a:pt x="2958338" y="1068323"/>
                  </a:lnTo>
                  <a:lnTo>
                    <a:pt x="3005658" y="1061961"/>
                  </a:lnTo>
                  <a:lnTo>
                    <a:pt x="3048188" y="1044005"/>
                  </a:lnTo>
                  <a:lnTo>
                    <a:pt x="3084226" y="1016158"/>
                  </a:lnTo>
                  <a:lnTo>
                    <a:pt x="3112073" y="980120"/>
                  </a:lnTo>
                  <a:lnTo>
                    <a:pt x="3130029" y="937590"/>
                  </a:lnTo>
                  <a:lnTo>
                    <a:pt x="3136392" y="890269"/>
                  </a:lnTo>
                  <a:lnTo>
                    <a:pt x="3136392" y="178053"/>
                  </a:lnTo>
                  <a:lnTo>
                    <a:pt x="3130029" y="130733"/>
                  </a:lnTo>
                  <a:lnTo>
                    <a:pt x="3112073" y="88203"/>
                  </a:lnTo>
                  <a:lnTo>
                    <a:pt x="3084226" y="52165"/>
                  </a:lnTo>
                  <a:lnTo>
                    <a:pt x="3048188" y="24318"/>
                  </a:lnTo>
                  <a:lnTo>
                    <a:pt x="3005658" y="6362"/>
                  </a:lnTo>
                  <a:lnTo>
                    <a:pt x="295833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8734" y="3112770"/>
              <a:ext cx="3136900" cy="1068705"/>
            </a:xfrm>
            <a:custGeom>
              <a:avLst/>
              <a:gdLst/>
              <a:ahLst/>
              <a:cxnLst/>
              <a:rect l="l" t="t" r="r" b="b"/>
              <a:pathLst>
                <a:path w="3136900" h="1068704">
                  <a:moveTo>
                    <a:pt x="0" y="178053"/>
                  </a:moveTo>
                  <a:lnTo>
                    <a:pt x="6360" y="130733"/>
                  </a:lnTo>
                  <a:lnTo>
                    <a:pt x="24309" y="88203"/>
                  </a:lnTo>
                  <a:lnTo>
                    <a:pt x="52150" y="52165"/>
                  </a:lnTo>
                  <a:lnTo>
                    <a:pt x="88186" y="24318"/>
                  </a:lnTo>
                  <a:lnTo>
                    <a:pt x="130720" y="6362"/>
                  </a:lnTo>
                  <a:lnTo>
                    <a:pt x="178054" y="0"/>
                  </a:lnTo>
                  <a:lnTo>
                    <a:pt x="2958338" y="0"/>
                  </a:lnTo>
                  <a:lnTo>
                    <a:pt x="3005658" y="6362"/>
                  </a:lnTo>
                  <a:lnTo>
                    <a:pt x="3048188" y="24318"/>
                  </a:lnTo>
                  <a:lnTo>
                    <a:pt x="3084226" y="52165"/>
                  </a:lnTo>
                  <a:lnTo>
                    <a:pt x="3112073" y="88203"/>
                  </a:lnTo>
                  <a:lnTo>
                    <a:pt x="3130029" y="130733"/>
                  </a:lnTo>
                  <a:lnTo>
                    <a:pt x="3136392" y="178053"/>
                  </a:lnTo>
                  <a:lnTo>
                    <a:pt x="3136392" y="890269"/>
                  </a:lnTo>
                  <a:lnTo>
                    <a:pt x="3130029" y="937590"/>
                  </a:lnTo>
                  <a:lnTo>
                    <a:pt x="3112073" y="980120"/>
                  </a:lnTo>
                  <a:lnTo>
                    <a:pt x="3084226" y="1016158"/>
                  </a:lnTo>
                  <a:lnTo>
                    <a:pt x="3048188" y="1044005"/>
                  </a:lnTo>
                  <a:lnTo>
                    <a:pt x="3005658" y="1061961"/>
                  </a:lnTo>
                  <a:lnTo>
                    <a:pt x="2958338" y="1068323"/>
                  </a:lnTo>
                  <a:lnTo>
                    <a:pt x="178054" y="1068323"/>
                  </a:lnTo>
                  <a:lnTo>
                    <a:pt x="130720" y="1061961"/>
                  </a:lnTo>
                  <a:lnTo>
                    <a:pt x="88186" y="1044005"/>
                  </a:lnTo>
                  <a:lnTo>
                    <a:pt x="52150" y="1016158"/>
                  </a:lnTo>
                  <a:lnTo>
                    <a:pt x="24309" y="980120"/>
                  </a:lnTo>
                  <a:lnTo>
                    <a:pt x="6360" y="937590"/>
                  </a:lnTo>
                  <a:lnTo>
                    <a:pt x="0" y="890269"/>
                  </a:lnTo>
                  <a:lnTo>
                    <a:pt x="0" y="17805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96823" y="3324605"/>
            <a:ext cx="241554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0" dirty="0">
                <a:solidFill>
                  <a:srgbClr val="FFFFFF"/>
                </a:solidFill>
                <a:latin typeface="Calibri"/>
                <a:cs typeface="Calibri"/>
              </a:rPr>
              <a:t>Specialization</a:t>
            </a:r>
            <a:endParaRPr sz="3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660584" y="4404296"/>
            <a:ext cx="4735195" cy="1094740"/>
            <a:chOff x="3660584" y="4404296"/>
            <a:chExt cx="4735195" cy="1094740"/>
          </a:xfrm>
        </p:grpSpPr>
        <p:sp>
          <p:nvSpPr>
            <p:cNvPr id="21" name="object 21"/>
            <p:cNvSpPr/>
            <p:nvPr/>
          </p:nvSpPr>
          <p:spPr>
            <a:xfrm>
              <a:off x="3673601" y="4417314"/>
              <a:ext cx="4709160" cy="1068705"/>
            </a:xfrm>
            <a:custGeom>
              <a:avLst/>
              <a:gdLst/>
              <a:ahLst/>
              <a:cxnLst/>
              <a:rect l="l" t="t" r="r" b="b"/>
              <a:pathLst>
                <a:path w="4709159" h="1068704">
                  <a:moveTo>
                    <a:pt x="4174998" y="0"/>
                  </a:moveTo>
                  <a:lnTo>
                    <a:pt x="4174998" y="133476"/>
                  </a:lnTo>
                  <a:lnTo>
                    <a:pt x="0" y="133476"/>
                  </a:lnTo>
                  <a:lnTo>
                    <a:pt x="0" y="934846"/>
                  </a:lnTo>
                  <a:lnTo>
                    <a:pt x="4174998" y="934846"/>
                  </a:lnTo>
                  <a:lnTo>
                    <a:pt x="4174998" y="1068323"/>
                  </a:lnTo>
                  <a:lnTo>
                    <a:pt x="4709160" y="534161"/>
                  </a:lnTo>
                  <a:lnTo>
                    <a:pt x="4174998" y="0"/>
                  </a:lnTo>
                  <a:close/>
                </a:path>
              </a:pathLst>
            </a:custGeom>
            <a:solidFill>
              <a:srgbClr val="D7D2D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73601" y="4417314"/>
              <a:ext cx="4709160" cy="1068705"/>
            </a:xfrm>
            <a:custGeom>
              <a:avLst/>
              <a:gdLst/>
              <a:ahLst/>
              <a:cxnLst/>
              <a:rect l="l" t="t" r="r" b="b"/>
              <a:pathLst>
                <a:path w="4709159" h="1068704">
                  <a:moveTo>
                    <a:pt x="0" y="133476"/>
                  </a:moveTo>
                  <a:lnTo>
                    <a:pt x="4174998" y="133476"/>
                  </a:lnTo>
                  <a:lnTo>
                    <a:pt x="4174998" y="0"/>
                  </a:lnTo>
                  <a:lnTo>
                    <a:pt x="4709160" y="534161"/>
                  </a:lnTo>
                  <a:lnTo>
                    <a:pt x="4174998" y="1068323"/>
                  </a:lnTo>
                  <a:lnTo>
                    <a:pt x="4174998" y="934846"/>
                  </a:lnTo>
                  <a:lnTo>
                    <a:pt x="0" y="934846"/>
                  </a:lnTo>
                  <a:lnTo>
                    <a:pt x="0" y="133476"/>
                  </a:lnTo>
                  <a:close/>
                </a:path>
              </a:pathLst>
            </a:custGeom>
            <a:ln w="25908">
              <a:solidFill>
                <a:srgbClr val="D7D2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67759" y="4521200"/>
            <a:ext cx="4188460" cy="65405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70485" marR="5080" indent="-58419">
              <a:lnSpc>
                <a:spcPct val="91500"/>
              </a:lnSpc>
              <a:spcBef>
                <a:spcPts val="215"/>
              </a:spcBef>
              <a:buSzPct val="90909"/>
              <a:buChar char="•"/>
              <a:tabLst>
                <a:tab pos="83185" algn="l"/>
              </a:tabLst>
            </a:pPr>
            <a:r>
              <a:rPr sz="1100" dirty="0">
                <a:latin typeface="Calibri"/>
                <a:cs typeface="Calibri"/>
              </a:rPr>
              <a:t>Inheritance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allows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you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extend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functionalities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5" dirty="0">
                <a:latin typeface="Calibri"/>
                <a:cs typeface="Calibri"/>
              </a:rPr>
              <a:t>derived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class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by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creating more methods and attributes that are not present in the base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class. It allows you to provide additional </a:t>
            </a:r>
            <a:r>
              <a:rPr sz="1100" spc="-5" dirty="0">
                <a:latin typeface="Calibri"/>
                <a:cs typeface="Calibri"/>
              </a:rPr>
              <a:t>features </a:t>
            </a:r>
            <a:r>
              <a:rPr sz="1100" dirty="0">
                <a:latin typeface="Calibri"/>
                <a:cs typeface="Calibri"/>
              </a:rPr>
              <a:t>to the </a:t>
            </a:r>
            <a:r>
              <a:rPr sz="1100" spc="-5" dirty="0">
                <a:latin typeface="Calibri"/>
                <a:cs typeface="Calibri"/>
              </a:rPr>
              <a:t>existing </a:t>
            </a:r>
            <a:r>
              <a:rPr sz="1100" dirty="0">
                <a:latin typeface="Calibri"/>
                <a:cs typeface="Calibri"/>
              </a:rPr>
              <a:t>derived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class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without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modifying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existing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code.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21208" y="4404359"/>
            <a:ext cx="3165475" cy="1094740"/>
            <a:chOff x="521208" y="4404359"/>
            <a:chExt cx="3165475" cy="1094740"/>
          </a:xfrm>
        </p:grpSpPr>
        <p:sp>
          <p:nvSpPr>
            <p:cNvPr id="25" name="object 25"/>
            <p:cNvSpPr/>
            <p:nvPr/>
          </p:nvSpPr>
          <p:spPr>
            <a:xfrm>
              <a:off x="534162" y="4417313"/>
              <a:ext cx="3139440" cy="1068705"/>
            </a:xfrm>
            <a:custGeom>
              <a:avLst/>
              <a:gdLst/>
              <a:ahLst/>
              <a:cxnLst/>
              <a:rect l="l" t="t" r="r" b="b"/>
              <a:pathLst>
                <a:path w="3139440" h="1068704">
                  <a:moveTo>
                    <a:pt x="2961386" y="0"/>
                  </a:moveTo>
                  <a:lnTo>
                    <a:pt x="178054" y="0"/>
                  </a:lnTo>
                  <a:lnTo>
                    <a:pt x="130720" y="6362"/>
                  </a:lnTo>
                  <a:lnTo>
                    <a:pt x="88186" y="24318"/>
                  </a:lnTo>
                  <a:lnTo>
                    <a:pt x="52150" y="52165"/>
                  </a:lnTo>
                  <a:lnTo>
                    <a:pt x="24309" y="88203"/>
                  </a:lnTo>
                  <a:lnTo>
                    <a:pt x="6360" y="130733"/>
                  </a:lnTo>
                  <a:lnTo>
                    <a:pt x="0" y="178054"/>
                  </a:lnTo>
                  <a:lnTo>
                    <a:pt x="0" y="890270"/>
                  </a:lnTo>
                  <a:lnTo>
                    <a:pt x="6360" y="937590"/>
                  </a:lnTo>
                  <a:lnTo>
                    <a:pt x="24309" y="980120"/>
                  </a:lnTo>
                  <a:lnTo>
                    <a:pt x="52150" y="1016158"/>
                  </a:lnTo>
                  <a:lnTo>
                    <a:pt x="88186" y="1044005"/>
                  </a:lnTo>
                  <a:lnTo>
                    <a:pt x="130720" y="1061961"/>
                  </a:lnTo>
                  <a:lnTo>
                    <a:pt x="178054" y="1068324"/>
                  </a:lnTo>
                  <a:lnTo>
                    <a:pt x="2961386" y="1068324"/>
                  </a:lnTo>
                  <a:lnTo>
                    <a:pt x="3008706" y="1061961"/>
                  </a:lnTo>
                  <a:lnTo>
                    <a:pt x="3051236" y="1044005"/>
                  </a:lnTo>
                  <a:lnTo>
                    <a:pt x="3087274" y="1016158"/>
                  </a:lnTo>
                  <a:lnTo>
                    <a:pt x="3115121" y="980120"/>
                  </a:lnTo>
                  <a:lnTo>
                    <a:pt x="3133077" y="937590"/>
                  </a:lnTo>
                  <a:lnTo>
                    <a:pt x="3139440" y="890270"/>
                  </a:lnTo>
                  <a:lnTo>
                    <a:pt x="3139440" y="178054"/>
                  </a:lnTo>
                  <a:lnTo>
                    <a:pt x="3133077" y="130733"/>
                  </a:lnTo>
                  <a:lnTo>
                    <a:pt x="3115121" y="88203"/>
                  </a:lnTo>
                  <a:lnTo>
                    <a:pt x="3087274" y="52165"/>
                  </a:lnTo>
                  <a:lnTo>
                    <a:pt x="3051236" y="24318"/>
                  </a:lnTo>
                  <a:lnTo>
                    <a:pt x="3008706" y="6362"/>
                  </a:lnTo>
                  <a:lnTo>
                    <a:pt x="2961386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4162" y="4417313"/>
              <a:ext cx="3139440" cy="1068705"/>
            </a:xfrm>
            <a:custGeom>
              <a:avLst/>
              <a:gdLst/>
              <a:ahLst/>
              <a:cxnLst/>
              <a:rect l="l" t="t" r="r" b="b"/>
              <a:pathLst>
                <a:path w="3139440" h="1068704">
                  <a:moveTo>
                    <a:pt x="0" y="178054"/>
                  </a:moveTo>
                  <a:lnTo>
                    <a:pt x="6360" y="130733"/>
                  </a:lnTo>
                  <a:lnTo>
                    <a:pt x="24309" y="88203"/>
                  </a:lnTo>
                  <a:lnTo>
                    <a:pt x="52150" y="52165"/>
                  </a:lnTo>
                  <a:lnTo>
                    <a:pt x="88186" y="24318"/>
                  </a:lnTo>
                  <a:lnTo>
                    <a:pt x="130720" y="6362"/>
                  </a:lnTo>
                  <a:lnTo>
                    <a:pt x="178054" y="0"/>
                  </a:lnTo>
                  <a:lnTo>
                    <a:pt x="2961386" y="0"/>
                  </a:lnTo>
                  <a:lnTo>
                    <a:pt x="3008706" y="6362"/>
                  </a:lnTo>
                  <a:lnTo>
                    <a:pt x="3051236" y="24318"/>
                  </a:lnTo>
                  <a:lnTo>
                    <a:pt x="3087274" y="52165"/>
                  </a:lnTo>
                  <a:lnTo>
                    <a:pt x="3115121" y="88203"/>
                  </a:lnTo>
                  <a:lnTo>
                    <a:pt x="3133077" y="130733"/>
                  </a:lnTo>
                  <a:lnTo>
                    <a:pt x="3139440" y="178054"/>
                  </a:lnTo>
                  <a:lnTo>
                    <a:pt x="3139440" y="890270"/>
                  </a:lnTo>
                  <a:lnTo>
                    <a:pt x="3133077" y="937590"/>
                  </a:lnTo>
                  <a:lnTo>
                    <a:pt x="3115121" y="980120"/>
                  </a:lnTo>
                  <a:lnTo>
                    <a:pt x="3087274" y="1016158"/>
                  </a:lnTo>
                  <a:lnTo>
                    <a:pt x="3051236" y="1044005"/>
                  </a:lnTo>
                  <a:lnTo>
                    <a:pt x="3008706" y="1061961"/>
                  </a:lnTo>
                  <a:lnTo>
                    <a:pt x="2961386" y="1068324"/>
                  </a:lnTo>
                  <a:lnTo>
                    <a:pt x="178054" y="1068324"/>
                  </a:lnTo>
                  <a:lnTo>
                    <a:pt x="130720" y="1061961"/>
                  </a:lnTo>
                  <a:lnTo>
                    <a:pt x="88186" y="1044005"/>
                  </a:lnTo>
                  <a:lnTo>
                    <a:pt x="52150" y="1016158"/>
                  </a:lnTo>
                  <a:lnTo>
                    <a:pt x="24309" y="980120"/>
                  </a:lnTo>
                  <a:lnTo>
                    <a:pt x="6360" y="937590"/>
                  </a:lnTo>
                  <a:lnTo>
                    <a:pt x="0" y="890270"/>
                  </a:lnTo>
                  <a:lnTo>
                    <a:pt x="0" y="178054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239113" y="4628769"/>
            <a:ext cx="172847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0" dirty="0">
                <a:solidFill>
                  <a:srgbClr val="FFFFFF"/>
                </a:solidFill>
                <a:latin typeface="Calibri"/>
                <a:cs typeface="Calibri"/>
              </a:rPr>
              <a:t>Extension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060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Purpose</a:t>
            </a:r>
            <a:r>
              <a:rPr spc="-50" dirty="0"/>
              <a:t> </a:t>
            </a:r>
            <a:r>
              <a:rPr spc="-5" dirty="0"/>
              <a:t>3-3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71855"/>
            <a:ext cx="84213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figure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displays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10" dirty="0">
                <a:latin typeface="Calibri"/>
                <a:cs typeface="Calibri"/>
              </a:rPr>
              <a:t> real-world </a:t>
            </a:r>
            <a:r>
              <a:rPr sz="2400" spc="-15" dirty="0">
                <a:latin typeface="Calibri"/>
                <a:cs typeface="Calibri"/>
              </a:rPr>
              <a:t>example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demonstrating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purpose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inheritance: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7439" y="1648967"/>
            <a:ext cx="4617720" cy="455371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2325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Multi-level</a:t>
            </a:r>
            <a:r>
              <a:rPr spc="-15" dirty="0"/>
              <a:t> </a:t>
            </a:r>
            <a:r>
              <a:rPr spc="-20" dirty="0"/>
              <a:t>Hierarchy</a:t>
            </a:r>
            <a:r>
              <a:rPr spc="-5" dirty="0"/>
              <a:t> 1-3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774903"/>
            <a:ext cx="75895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Inheritance </a:t>
            </a:r>
            <a:r>
              <a:rPr sz="2200" spc="-10" dirty="0">
                <a:latin typeface="Calibri"/>
                <a:cs typeface="Calibri"/>
              </a:rPr>
              <a:t>allows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programmer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build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hierarchies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that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spc="-15" dirty="0">
                <a:latin typeface="Calibri"/>
                <a:cs typeface="Calibri"/>
              </a:rPr>
              <a:t>contain </a:t>
            </a:r>
            <a:r>
              <a:rPr sz="2200" spc="-5" dirty="0">
                <a:latin typeface="Calibri"/>
                <a:cs typeface="Calibri"/>
              </a:rPr>
              <a:t>multiple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levels</a:t>
            </a:r>
            <a:r>
              <a:rPr sz="2200" spc="-5" dirty="0">
                <a:latin typeface="Calibri"/>
                <a:cs typeface="Calibri"/>
              </a:rPr>
              <a:t> of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inheritance.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939493"/>
            <a:ext cx="8207375" cy="2183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3495" indent="-342900">
              <a:lnSpc>
                <a:spcPct val="100000"/>
              </a:lnSpc>
              <a:spcBef>
                <a:spcPts val="9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Consider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three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classes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Mammal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Animal</a:t>
            </a:r>
            <a:r>
              <a:rPr sz="2200" b="1" spc="-5" dirty="0">
                <a:latin typeface="Calibri"/>
                <a:cs typeface="Calibri"/>
              </a:rPr>
              <a:t>,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Dog</a:t>
            </a:r>
            <a:r>
              <a:rPr sz="2200" spc="-5" dirty="0">
                <a:latin typeface="Calibri"/>
                <a:cs typeface="Calibri"/>
              </a:rPr>
              <a:t>.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Mammal</a:t>
            </a:r>
            <a:r>
              <a:rPr sz="2200" b="1" spc="4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inherited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base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Animal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inherits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all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attributes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Animal</a:t>
            </a:r>
            <a:r>
              <a:rPr sz="2200" b="1" spc="-7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alibri"/>
                <a:cs typeface="Calibri"/>
              </a:rPr>
              <a:t>class.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ts val="2630"/>
              </a:lnSpc>
              <a:spcBef>
                <a:spcPts val="55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Dog</a:t>
            </a:r>
            <a:r>
              <a:rPr sz="2200" b="1" spc="-67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inherited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Mammal</a:t>
            </a:r>
            <a:r>
              <a:rPr sz="2200" spc="-77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inherits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630"/>
              </a:lnSpc>
            </a:pPr>
            <a:r>
              <a:rPr sz="2200" spc="-15" dirty="0">
                <a:latin typeface="Calibri"/>
                <a:cs typeface="Calibri"/>
              </a:rPr>
              <a:t>attributes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both</a:t>
            </a:r>
            <a:r>
              <a:rPr sz="2200" spc="-5" dirty="0">
                <a:latin typeface="Calibri"/>
                <a:cs typeface="Calibri"/>
              </a:rPr>
              <a:t> the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Animal</a:t>
            </a:r>
            <a:r>
              <a:rPr sz="2200" b="1" spc="-78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Mammal</a:t>
            </a:r>
            <a:r>
              <a:rPr sz="2200" b="1" spc="-78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alibri"/>
                <a:cs typeface="Calibri"/>
              </a:rPr>
              <a:t>classes.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30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following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figure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depicts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multi-level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hierarchy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related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classes: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4191000"/>
            <a:ext cx="5372100" cy="21412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4800" y="1505711"/>
            <a:ext cx="1447800" cy="399415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4450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2103" y="1594103"/>
            <a:ext cx="7251700" cy="4813300"/>
            <a:chOff x="832103" y="1594103"/>
            <a:chExt cx="7251700" cy="4813300"/>
          </a:xfrm>
        </p:grpSpPr>
        <p:sp>
          <p:nvSpPr>
            <p:cNvPr id="3" name="object 3"/>
            <p:cNvSpPr/>
            <p:nvPr/>
          </p:nvSpPr>
          <p:spPr>
            <a:xfrm>
              <a:off x="838199" y="1600199"/>
              <a:ext cx="7239000" cy="4800600"/>
            </a:xfrm>
            <a:custGeom>
              <a:avLst/>
              <a:gdLst/>
              <a:ahLst/>
              <a:cxnLst/>
              <a:rect l="l" t="t" r="r" b="b"/>
              <a:pathLst>
                <a:path w="7239000" h="4800600">
                  <a:moveTo>
                    <a:pt x="7239000" y="0"/>
                  </a:moveTo>
                  <a:lnTo>
                    <a:pt x="0" y="0"/>
                  </a:lnTo>
                  <a:lnTo>
                    <a:pt x="0" y="4800600"/>
                  </a:lnTo>
                  <a:lnTo>
                    <a:pt x="7239000" y="4800600"/>
                  </a:lnTo>
                  <a:lnTo>
                    <a:pt x="7239000" y="0"/>
                  </a:lnTo>
                  <a:close/>
                </a:path>
              </a:pathLst>
            </a:custGeom>
            <a:solidFill>
              <a:srgbClr val="FFECA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8199" y="1600199"/>
              <a:ext cx="7239000" cy="4800600"/>
            </a:xfrm>
            <a:custGeom>
              <a:avLst/>
              <a:gdLst/>
              <a:ahLst/>
              <a:cxnLst/>
              <a:rect l="l" t="t" r="r" b="b"/>
              <a:pathLst>
                <a:path w="7239000" h="4800600">
                  <a:moveTo>
                    <a:pt x="0" y="4800600"/>
                  </a:moveTo>
                  <a:lnTo>
                    <a:pt x="7239000" y="480060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4800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17244" y="1618234"/>
            <a:ext cx="4749165" cy="4598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73824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using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System;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class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Animal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public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void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Eat()</a:t>
            </a:r>
            <a:endParaRPr sz="1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Console.WriteLine(“Every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animal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eats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something.”);</a:t>
            </a:r>
            <a:endParaRPr sz="1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class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Mammal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: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Animal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ourier New"/>
                <a:cs typeface="Courier New"/>
              </a:rPr>
              <a:t>public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void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Feature()</a:t>
            </a:r>
            <a:endParaRPr sz="1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Console.WriteLine(“Mammals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give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birth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to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young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ones.”);</a:t>
            </a:r>
            <a:endParaRPr sz="1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class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Dog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: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Mammal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ourier New"/>
                <a:cs typeface="Courier New"/>
              </a:rPr>
              <a:t>public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void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Noise()</a:t>
            </a:r>
            <a:endParaRPr sz="10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155065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Console.WriteLine(“Dog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Barks.”);</a:t>
            </a:r>
            <a:endParaRPr sz="10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static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void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Main(string[] args)</a:t>
            </a:r>
            <a:endParaRPr sz="10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926465" marR="2061845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Dog objDog = new Dog(); </a:t>
            </a:r>
            <a:r>
              <a:rPr sz="1000" spc="-5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objDog.Eat(); 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objDog.Feature(); 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objDog.Noise();</a:t>
            </a:r>
            <a:endParaRPr sz="10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Building</a:t>
            </a:r>
            <a:r>
              <a:rPr spc="-45" dirty="0"/>
              <a:t> </a:t>
            </a:r>
            <a:r>
              <a:rPr spc="-5" dirty="0"/>
              <a:t>Applications</a:t>
            </a:r>
            <a:r>
              <a:rPr spc="-30" dirty="0"/>
              <a:t> </a:t>
            </a:r>
            <a:r>
              <a:rPr dirty="0"/>
              <a:t>Using</a:t>
            </a:r>
            <a:r>
              <a:rPr spc="-5" dirty="0"/>
              <a:t> C#</a:t>
            </a:r>
            <a:r>
              <a:rPr spc="5" dirty="0"/>
              <a:t> </a:t>
            </a:r>
            <a:r>
              <a:rPr dirty="0"/>
              <a:t>/ </a:t>
            </a:r>
            <a:r>
              <a:rPr spc="-5" dirty="0"/>
              <a:t>Session </a:t>
            </a:r>
            <a:r>
              <a:rPr dirty="0"/>
              <a:t>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2325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Multi-level</a:t>
            </a:r>
            <a:r>
              <a:rPr spc="-20" dirty="0"/>
              <a:t> Hierarchy</a:t>
            </a:r>
            <a:r>
              <a:rPr spc="-10" dirty="0"/>
              <a:t> </a:t>
            </a:r>
            <a:r>
              <a:rPr spc="-5" dirty="0"/>
              <a:t>2-3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7340" y="774903"/>
            <a:ext cx="69164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004E4B"/>
              </a:buClr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demonstrates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multiple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levels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inheritance: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800" y="1143000"/>
            <a:ext cx="1447800" cy="396240"/>
          </a:xfrm>
          <a:prstGeom prst="rect">
            <a:avLst/>
          </a:prstGeom>
          <a:solidFill>
            <a:srgbClr val="0066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Snippet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4237</Words>
  <Application>Microsoft Office PowerPoint</Application>
  <PresentationFormat>On-screen Show (4:3)</PresentationFormat>
  <Paragraphs>820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Arial MT</vt:lpstr>
      <vt:lpstr>Calibri</vt:lpstr>
      <vt:lpstr>Courier New</vt:lpstr>
      <vt:lpstr>Microsoft Sans Serif</vt:lpstr>
      <vt:lpstr>Tahoma</vt:lpstr>
      <vt:lpstr>Times New Roman</vt:lpstr>
      <vt:lpstr>Wingdings</vt:lpstr>
      <vt:lpstr>Office Theme</vt:lpstr>
      <vt:lpstr>PowerPoint Presentation</vt:lpstr>
      <vt:lpstr>Objectives</vt:lpstr>
      <vt:lpstr>Definition of Inheritance 1-2</vt:lpstr>
      <vt:lpstr>Definition of Inheritance 2-2</vt:lpstr>
      <vt:lpstr>Purpose 1-3</vt:lpstr>
      <vt:lpstr>Purpose 2-3</vt:lpstr>
      <vt:lpstr>Purpose 3-3</vt:lpstr>
      <vt:lpstr>Multi-level Hierarchy 1-3</vt:lpstr>
      <vt:lpstr>Multi-level Hierarchy 2-3</vt:lpstr>
      <vt:lpstr>Multi-level Hierarchy 3-3</vt:lpstr>
      <vt:lpstr>Implementing Inheritance 1-3</vt:lpstr>
      <vt:lpstr>Implementing Inheritance 2-3</vt:lpstr>
      <vt:lpstr>Implementing Inheritance 3-3</vt:lpstr>
      <vt:lpstr>protected Access Modifier 1-3</vt:lpstr>
      <vt:lpstr>protected Access Modifier 2-3</vt:lpstr>
      <vt:lpstr>protected Access Modifier 3-3</vt:lpstr>
      <vt:lpstr>base Keyword 1-3</vt:lpstr>
      <vt:lpstr>base Keyword 2-3</vt:lpstr>
      <vt:lpstr>base Keyword 3-3</vt:lpstr>
      <vt:lpstr>new Keyword 1-2</vt:lpstr>
      <vt:lpstr>new Keyword 2-2</vt:lpstr>
      <vt:lpstr>protected Access Modifier 1-2</vt:lpstr>
      <vt:lpstr>protected Access Modifier 2-2</vt:lpstr>
      <vt:lpstr>Constructor Inheritance 1-3</vt:lpstr>
      <vt:lpstr>Constructor Inheritance 2-3</vt:lpstr>
      <vt:lpstr>Constructor Inheritance 3-3</vt:lpstr>
      <vt:lpstr>Invoking Parameterized Base Class Constructors 1-3</vt:lpstr>
      <vt:lpstr>Invoking Parameterized Base Class Constructors 2-3</vt:lpstr>
      <vt:lpstr>Invoking Parameterized Base Class Constructors 3-3</vt:lpstr>
      <vt:lpstr>Method Overriding</vt:lpstr>
      <vt:lpstr>virtual and override Keywords 1-5</vt:lpstr>
      <vt:lpstr>virtual and override Keywords 2-5</vt:lpstr>
      <vt:lpstr>virtual and override Keywords 3-5</vt:lpstr>
      <vt:lpstr>virtual and override Keywords 4-5</vt:lpstr>
      <vt:lpstr>virtual and override Keywords 5-5</vt:lpstr>
      <vt:lpstr>Calling the Base Class Method 1-3</vt:lpstr>
      <vt:lpstr>Calling the Base Class Method 2-3</vt:lpstr>
      <vt:lpstr>Calling the Base Class Method 3-3</vt:lpstr>
      <vt:lpstr>Sealed Classes 1-3</vt:lpstr>
      <vt:lpstr>Sealed Classes 2-3</vt:lpstr>
      <vt:lpstr>Sealed Classes 3-3</vt:lpstr>
      <vt:lpstr>Purpose of Sealed Classes</vt:lpstr>
      <vt:lpstr>Guidelines</vt:lpstr>
      <vt:lpstr>Sealed Methods 1-3</vt:lpstr>
      <vt:lpstr>Sealed Methods 2-3</vt:lpstr>
      <vt:lpstr>Sealed Methods 3-3</vt:lpstr>
      <vt:lpstr>Polymorphism</vt:lpstr>
      <vt:lpstr>Implementation 1-3</vt:lpstr>
      <vt:lpstr>Implementation 2-3</vt:lpstr>
      <vt:lpstr>Implementation 3-3</vt:lpstr>
      <vt:lpstr>Compile-time and Run-time Polymorphism 1-3</vt:lpstr>
      <vt:lpstr>Compile-time and Run-time Polymorphism 2-3</vt:lpstr>
      <vt:lpstr>Compile-time and Run-time Polymorphism 3-3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4</cp:revision>
  <dcterms:created xsi:type="dcterms:W3CDTF">2021-08-09T11:29:13Z</dcterms:created>
  <dcterms:modified xsi:type="dcterms:W3CDTF">2021-11-22T17:33:59Z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2021-08-09T00:00:00Z</vt:filetime>
  </property>
</Properties>
</file>