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14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40" dirty="0"/>
              <a:t> </a:t>
            </a:r>
            <a:r>
              <a:rPr spc="-5" dirty="0"/>
              <a:t>Aptech</a:t>
            </a:r>
            <a:r>
              <a:rPr spc="-40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dirty="0"/>
              <a:t> / </a:t>
            </a:r>
            <a:r>
              <a:rPr spc="-5" dirty="0"/>
              <a:t>Session </a:t>
            </a:r>
            <a:r>
              <a:rPr dirty="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40" dirty="0"/>
              <a:t> </a:t>
            </a:r>
            <a:r>
              <a:rPr spc="-5" dirty="0"/>
              <a:t>Aptech</a:t>
            </a:r>
            <a:r>
              <a:rPr spc="-40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dirty="0"/>
              <a:t> / </a:t>
            </a:r>
            <a:r>
              <a:rPr spc="-5" dirty="0"/>
              <a:t>Session </a:t>
            </a:r>
            <a:r>
              <a:rPr dirty="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40" dirty="0"/>
              <a:t> </a:t>
            </a:r>
            <a:r>
              <a:rPr spc="-5" dirty="0"/>
              <a:t>Aptech</a:t>
            </a:r>
            <a:r>
              <a:rPr spc="-40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dirty="0"/>
              <a:t> / </a:t>
            </a:r>
            <a:r>
              <a:rPr spc="-5" dirty="0"/>
              <a:t>Session </a:t>
            </a:r>
            <a:r>
              <a:rPr dirty="0"/>
              <a:t>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40" dirty="0"/>
              <a:t> </a:t>
            </a:r>
            <a:r>
              <a:rPr spc="-5" dirty="0"/>
              <a:t>Aptech</a:t>
            </a:r>
            <a:r>
              <a:rPr spc="-40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dirty="0"/>
              <a:t> / </a:t>
            </a:r>
            <a:r>
              <a:rPr spc="-5" dirty="0"/>
              <a:t>Session </a:t>
            </a:r>
            <a:r>
              <a:rPr dirty="0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40" dirty="0"/>
              <a:t> </a:t>
            </a:r>
            <a:r>
              <a:rPr spc="-5" dirty="0"/>
              <a:t>Aptech</a:t>
            </a:r>
            <a:r>
              <a:rPr spc="-40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dirty="0"/>
              <a:t> / </a:t>
            </a:r>
            <a:r>
              <a:rPr spc="-5" dirty="0"/>
              <a:t>Session </a:t>
            </a:r>
            <a:r>
              <a:rPr dirty="0"/>
              <a:t>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523" y="333502"/>
            <a:ext cx="7616952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200" y="1463039"/>
            <a:ext cx="7848600" cy="419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8695" y="6624015"/>
            <a:ext cx="8801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40" dirty="0"/>
              <a:t> </a:t>
            </a:r>
            <a:r>
              <a:rPr spc="-5" dirty="0"/>
              <a:t>Aptech</a:t>
            </a:r>
            <a:r>
              <a:rPr spc="-40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2209" y="6624015"/>
            <a:ext cx="25901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dirty="0"/>
              <a:t> / </a:t>
            </a:r>
            <a:r>
              <a:rPr spc="-5" dirty="0"/>
              <a:t>Session </a:t>
            </a:r>
            <a:r>
              <a:rPr dirty="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6375" y="2287346"/>
            <a:ext cx="5024120" cy="2007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63955" algn="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CC00"/>
                </a:solidFill>
                <a:latin typeface="Calibri"/>
                <a:cs typeface="Calibri"/>
              </a:rPr>
              <a:t>9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Indexers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44423"/>
            <a:ext cx="75120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demonstrates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read-only</a:t>
            </a:r>
            <a:r>
              <a:rPr sz="2000" spc="-20" dirty="0">
                <a:latin typeface="Calibri"/>
                <a:cs typeface="Calibri"/>
              </a:rPr>
              <a:t> property.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0032" y="1213103"/>
            <a:ext cx="7155180" cy="5041900"/>
            <a:chOff x="1780032" y="1213103"/>
            <a:chExt cx="7155180" cy="5041900"/>
          </a:xfrm>
        </p:grpSpPr>
        <p:sp>
          <p:nvSpPr>
            <p:cNvPr id="4" name="object 4"/>
            <p:cNvSpPr/>
            <p:nvPr/>
          </p:nvSpPr>
          <p:spPr>
            <a:xfrm>
              <a:off x="1786128" y="1219199"/>
              <a:ext cx="7143115" cy="5029200"/>
            </a:xfrm>
            <a:custGeom>
              <a:avLst/>
              <a:gdLst/>
              <a:ahLst/>
              <a:cxnLst/>
              <a:rect l="l" t="t" r="r" b="b"/>
              <a:pathLst>
                <a:path w="7143115" h="5029200">
                  <a:moveTo>
                    <a:pt x="7142988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7142988" y="5029200"/>
                  </a:lnTo>
                  <a:lnTo>
                    <a:pt x="7142988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6128" y="1219199"/>
              <a:ext cx="7143115" cy="5029200"/>
            </a:xfrm>
            <a:custGeom>
              <a:avLst/>
              <a:gdLst/>
              <a:ahLst/>
              <a:cxnLst/>
              <a:rect l="l" t="t" r="r" b="b"/>
              <a:pathLst>
                <a:path w="7143115" h="5029200">
                  <a:moveTo>
                    <a:pt x="0" y="5029200"/>
                  </a:moveTo>
                  <a:lnTo>
                    <a:pt x="7142988" y="5029200"/>
                  </a:lnTo>
                  <a:lnTo>
                    <a:pt x="7142988" y="0"/>
                  </a:lnTo>
                  <a:lnTo>
                    <a:pt x="0" y="0"/>
                  </a:lnTo>
                  <a:lnTo>
                    <a:pt x="0" y="5029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5122" y="1156462"/>
            <a:ext cx="5749290" cy="485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34535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using System;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Books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 marR="3707129">
              <a:lnSpc>
                <a:spcPts val="173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string </a:t>
            </a:r>
            <a:r>
              <a:rPr sz="1200" dirty="0">
                <a:latin typeface="Courier New"/>
                <a:cs typeface="Courier New"/>
              </a:rPr>
              <a:t>_bookName;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long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_bookID;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Books(string name,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</a:t>
            </a:r>
            <a:r>
              <a:rPr sz="1200" dirty="0">
                <a:latin typeface="Courier New"/>
                <a:cs typeface="Courier New"/>
              </a:rPr>
              <a:t> value){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_bookName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name;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_bookID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BookName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ourier New"/>
                <a:cs typeface="Courier New"/>
              </a:rPr>
              <a:t>get{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return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_bookName;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900" marR="315595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long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BookID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get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return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_bookID;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BookStore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84200" marR="508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Books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objBook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new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Books("Learn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C#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21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Days",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10015);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Console.WriteLine("Book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Name: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objBook.BookName);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Console.WriteLine("Book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ID: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objBook.BookID);</a:t>
            </a:r>
            <a:endParaRPr sz="12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38853" y="333502"/>
            <a:ext cx="3841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Properties</a:t>
            </a:r>
            <a:r>
              <a:rPr spc="-5" dirty="0"/>
              <a:t> </a:t>
            </a:r>
            <a:r>
              <a:rPr spc="-10" dirty="0"/>
              <a:t>3-10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6700" y="1353311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853" y="333502"/>
            <a:ext cx="3841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Properties</a:t>
            </a:r>
            <a:r>
              <a:rPr spc="-5" dirty="0"/>
              <a:t> </a:t>
            </a:r>
            <a:r>
              <a:rPr spc="-10" dirty="0"/>
              <a:t>4-10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8508"/>
            <a:ext cx="8491220" cy="25361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3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207645" indent="-287020" algn="just">
              <a:lnSpc>
                <a:spcPts val="2180"/>
              </a:lnSpc>
              <a:spcBef>
                <a:spcPts val="500"/>
              </a:spcBef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</a:t>
            </a:r>
            <a:r>
              <a:rPr sz="1000" spc="60" dirty="0">
                <a:solidFill>
                  <a:srgbClr val="006666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Books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read-only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book.</a:t>
            </a:r>
            <a:endParaRPr sz="20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90600"/>
              </a:lnSpc>
              <a:spcBef>
                <a:spcPts val="409"/>
              </a:spcBef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</a:t>
            </a:r>
            <a:r>
              <a:rPr sz="1000" spc="65" dirty="0">
                <a:solidFill>
                  <a:srgbClr val="006666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BookStore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defines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Books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refer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book.</a:t>
            </a:r>
            <a:endParaRPr sz="2000">
              <a:latin typeface="Calibri"/>
              <a:cs typeface="Calibri"/>
            </a:endParaRPr>
          </a:p>
          <a:p>
            <a:pPr marL="469900" algn="just">
              <a:lnSpc>
                <a:spcPts val="2290"/>
              </a:lnSpc>
              <a:spcBef>
                <a:spcPts val="219"/>
              </a:spcBef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</a:t>
            </a:r>
            <a:r>
              <a:rPr sz="1000" spc="315" dirty="0">
                <a:solidFill>
                  <a:srgbClr val="006666"/>
                </a:solidFill>
                <a:latin typeface="Lucida Sans Unicode"/>
                <a:cs typeface="Lucida Sans Unicode"/>
              </a:rPr>
              <a:t> 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displays</a:t>
            </a:r>
            <a:r>
              <a:rPr sz="2000" dirty="0">
                <a:latin typeface="Calibri"/>
                <a:cs typeface="Calibri"/>
              </a:rPr>
              <a:t> the name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book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invoking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get</a:t>
            </a:r>
            <a:endParaRPr sz="2000">
              <a:latin typeface="Courier New"/>
              <a:cs typeface="Courier New"/>
            </a:endParaRPr>
          </a:p>
          <a:p>
            <a:pPr marL="756285" algn="just">
              <a:lnSpc>
                <a:spcPts val="2290"/>
              </a:lnSpc>
            </a:pPr>
            <a:r>
              <a:rPr sz="2000" dirty="0">
                <a:latin typeface="Calibri"/>
                <a:cs typeface="Calibri"/>
              </a:rPr>
              <a:t>accessor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appropriate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read-only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3873474"/>
            <a:ext cx="488378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2990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Book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Name: Learn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C# in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21 Days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Book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ID: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10015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011" y="3483864"/>
            <a:ext cx="1447800" cy="39814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635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694854"/>
            <a:ext cx="7803515" cy="17164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Write-Only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Property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marR="134620" indent="-287020">
              <a:lnSpc>
                <a:spcPts val="2160"/>
              </a:lnSpc>
              <a:spcBef>
                <a:spcPts val="540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write-only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private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write-only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property,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set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alibri"/>
                <a:cs typeface="Calibri"/>
              </a:rPr>
              <a:t>accessor.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20" dirty="0">
                <a:latin typeface="Calibri"/>
                <a:cs typeface="Calibri"/>
              </a:rPr>
              <a:t> syntax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write-only </a:t>
            </a:r>
            <a:r>
              <a:rPr sz="2000" spc="-20" dirty="0"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8853" y="333502"/>
            <a:ext cx="3841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Properties</a:t>
            </a:r>
            <a:r>
              <a:rPr spc="-5" dirty="0"/>
              <a:t> </a:t>
            </a:r>
            <a:r>
              <a:rPr spc="-10" dirty="0"/>
              <a:t>5-10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89303" y="3290315"/>
            <a:ext cx="7646034" cy="2190115"/>
            <a:chOff x="1289303" y="3290315"/>
            <a:chExt cx="7646034" cy="2190115"/>
          </a:xfrm>
        </p:grpSpPr>
        <p:sp>
          <p:nvSpPr>
            <p:cNvPr id="5" name="object 5"/>
            <p:cNvSpPr/>
            <p:nvPr/>
          </p:nvSpPr>
          <p:spPr>
            <a:xfrm>
              <a:off x="1295399" y="3296411"/>
              <a:ext cx="7633970" cy="2178050"/>
            </a:xfrm>
            <a:custGeom>
              <a:avLst/>
              <a:gdLst/>
              <a:ahLst/>
              <a:cxnLst/>
              <a:rect l="l" t="t" r="r" b="b"/>
              <a:pathLst>
                <a:path w="7633970" h="2178050">
                  <a:moveTo>
                    <a:pt x="7633716" y="0"/>
                  </a:moveTo>
                  <a:lnTo>
                    <a:pt x="0" y="0"/>
                  </a:lnTo>
                  <a:lnTo>
                    <a:pt x="0" y="2177796"/>
                  </a:lnTo>
                  <a:lnTo>
                    <a:pt x="7633716" y="2177796"/>
                  </a:lnTo>
                  <a:lnTo>
                    <a:pt x="7633716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3296411"/>
              <a:ext cx="7633970" cy="2178050"/>
            </a:xfrm>
            <a:custGeom>
              <a:avLst/>
              <a:gdLst/>
              <a:ahLst/>
              <a:cxnLst/>
              <a:rect l="l" t="t" r="r" b="b"/>
              <a:pathLst>
                <a:path w="7633970" h="2178050">
                  <a:moveTo>
                    <a:pt x="0" y="2177796"/>
                  </a:moveTo>
                  <a:lnTo>
                    <a:pt x="7633716" y="2177796"/>
                  </a:lnTo>
                  <a:lnTo>
                    <a:pt x="7633716" y="0"/>
                  </a:lnTo>
                  <a:lnTo>
                    <a:pt x="0" y="0"/>
                  </a:lnTo>
                  <a:lnTo>
                    <a:pt x="0" y="217779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4394" y="3185922"/>
            <a:ext cx="5894705" cy="23310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latin typeface="Courier New"/>
                <a:cs typeface="Courier New"/>
              </a:rPr>
              <a:t>&lt;access_modifer&gt;&lt;return_type&gt;&lt;PropertyName&gt;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urier New"/>
                <a:cs typeface="Courier New"/>
              </a:rPr>
              <a:t>set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//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assign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value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95400" y="2819400"/>
            <a:ext cx="139319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853" y="333502"/>
            <a:ext cx="3841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Properties</a:t>
            </a:r>
            <a:r>
              <a:rPr spc="-5" dirty="0"/>
              <a:t> </a:t>
            </a:r>
            <a:r>
              <a:rPr spc="-10" dirty="0"/>
              <a:t>6-10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3788" y="1289303"/>
            <a:ext cx="6884034" cy="5118100"/>
            <a:chOff x="2113788" y="1289303"/>
            <a:chExt cx="6884034" cy="5118100"/>
          </a:xfrm>
        </p:grpSpPr>
        <p:sp>
          <p:nvSpPr>
            <p:cNvPr id="4" name="object 4"/>
            <p:cNvSpPr/>
            <p:nvPr/>
          </p:nvSpPr>
          <p:spPr>
            <a:xfrm>
              <a:off x="2119884" y="1295399"/>
              <a:ext cx="6871970" cy="5105400"/>
            </a:xfrm>
            <a:custGeom>
              <a:avLst/>
              <a:gdLst/>
              <a:ahLst/>
              <a:cxnLst/>
              <a:rect l="l" t="t" r="r" b="b"/>
              <a:pathLst>
                <a:path w="6871970" h="5105400">
                  <a:moveTo>
                    <a:pt x="6871716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6871716" y="5105400"/>
                  </a:lnTo>
                  <a:lnTo>
                    <a:pt x="6871716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19884" y="1295399"/>
              <a:ext cx="6871970" cy="5105400"/>
            </a:xfrm>
            <a:custGeom>
              <a:avLst/>
              <a:gdLst/>
              <a:ahLst/>
              <a:cxnLst/>
              <a:rect l="l" t="t" r="r" b="b"/>
              <a:pathLst>
                <a:path w="6871970" h="5105400">
                  <a:moveTo>
                    <a:pt x="0" y="5105400"/>
                  </a:moveTo>
                  <a:lnTo>
                    <a:pt x="6871716" y="5105400"/>
                  </a:lnTo>
                  <a:lnTo>
                    <a:pt x="6871716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98623" y="1232662"/>
            <a:ext cx="517525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8850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1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Department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string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_deptName;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int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_deptID;</a:t>
            </a:r>
          </a:p>
          <a:p>
            <a:pPr marL="469900" marR="2305685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8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8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DeptName{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set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_deptName 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value;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intDeptID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set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_deptID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value; </a:t>
            </a: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469900" marR="508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Display()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Console.WriteLine("Department Name: " + _deptName);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Console.WriteLine("Department </a:t>
            </a:r>
            <a:r>
              <a:rPr sz="1200" spc="5" dirty="0">
                <a:latin typeface="Courier New"/>
                <a:cs typeface="Courier New"/>
              </a:rPr>
              <a:t>ID: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 +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_deptID);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Company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52768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527685" marR="591185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Department objDepartment = new Department();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objDepartment.DeptID = 201;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objDepartment.DeptName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"Sales";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objDepartment.Display();</a:t>
            </a:r>
          </a:p>
          <a:p>
            <a:pPr marL="52768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3540" y="816356"/>
            <a:ext cx="7583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10" dirty="0">
                <a:latin typeface="Calibri"/>
                <a:cs typeface="Calibri"/>
              </a:rPr>
              <a:t> demonstrates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write-only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1481327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853" y="333502"/>
            <a:ext cx="3841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Properties</a:t>
            </a:r>
            <a:r>
              <a:rPr spc="-5" dirty="0"/>
              <a:t> </a:t>
            </a:r>
            <a:r>
              <a:rPr spc="-10" dirty="0"/>
              <a:t>7-10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4341"/>
            <a:ext cx="7924800" cy="2084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9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Departmen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-20" dirty="0">
                <a:latin typeface="Calibri"/>
                <a:cs typeface="Calibri"/>
              </a:rPr>
              <a:t> 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onl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56285" marR="5080" indent="-287020">
              <a:lnSpc>
                <a:spcPct val="903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Main() </a:t>
            </a:r>
            <a:r>
              <a:rPr sz="1800" dirty="0">
                <a:latin typeface="Calibri"/>
                <a:cs typeface="Calibri"/>
              </a:rPr>
              <a:t>method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b="1" spc="-5" dirty="0">
                <a:latin typeface="Courier New"/>
                <a:cs typeface="Courier New"/>
              </a:rPr>
              <a:t>Company </a:t>
            </a:r>
            <a:r>
              <a:rPr sz="1800" spc="-15" dirty="0">
                <a:latin typeface="Calibri"/>
                <a:cs typeface="Calibri"/>
              </a:rPr>
              <a:t>instantiates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set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accessor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appropriate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write-only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assign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ID.</a:t>
            </a:r>
            <a:endParaRPr sz="1800">
              <a:latin typeface="Calibri"/>
              <a:cs typeface="Calibri"/>
            </a:endParaRPr>
          </a:p>
          <a:p>
            <a:pPr marL="756285" marR="106045" indent="-287020">
              <a:lnSpc>
                <a:spcPts val="196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Display()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3417924"/>
            <a:ext cx="3316604" cy="6299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90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Department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Name: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Sales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90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Department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ID: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201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9718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853" y="333502"/>
            <a:ext cx="3841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Properties</a:t>
            </a:r>
            <a:r>
              <a:rPr spc="-5" dirty="0"/>
              <a:t> </a:t>
            </a:r>
            <a:r>
              <a:rPr spc="-10" dirty="0"/>
              <a:t>8-10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0703" y="2965704"/>
            <a:ext cx="7556500" cy="2451100"/>
            <a:chOff x="1060703" y="2965704"/>
            <a:chExt cx="7556500" cy="2451100"/>
          </a:xfrm>
        </p:grpSpPr>
        <p:sp>
          <p:nvSpPr>
            <p:cNvPr id="4" name="object 4"/>
            <p:cNvSpPr/>
            <p:nvPr/>
          </p:nvSpPr>
          <p:spPr>
            <a:xfrm>
              <a:off x="1066799" y="2971800"/>
              <a:ext cx="7543800" cy="2438400"/>
            </a:xfrm>
            <a:custGeom>
              <a:avLst/>
              <a:gdLst/>
              <a:ahLst/>
              <a:cxnLst/>
              <a:rect l="l" t="t" r="r" b="b"/>
              <a:pathLst>
                <a:path w="7543800" h="2438400">
                  <a:moveTo>
                    <a:pt x="754380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7543800" y="24384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99" y="2971800"/>
              <a:ext cx="7543800" cy="2438400"/>
            </a:xfrm>
            <a:custGeom>
              <a:avLst/>
              <a:gdLst/>
              <a:ahLst/>
              <a:cxnLst/>
              <a:rect l="l" t="t" r="r" b="b"/>
              <a:pathLst>
                <a:path w="7543800" h="2438400">
                  <a:moveTo>
                    <a:pt x="0" y="2438400"/>
                  </a:moveTo>
                  <a:lnTo>
                    <a:pt x="7543800" y="24384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2971800"/>
            <a:ext cx="7543800" cy="243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35"/>
              </a:lnSpc>
            </a:pPr>
            <a:r>
              <a:rPr sz="1200" dirty="0">
                <a:latin typeface="Courier New"/>
                <a:cs typeface="Courier New"/>
              </a:rPr>
              <a:t>&lt;access_modifer&gt;&lt;return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type&gt;&lt;PropertyName&gt;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991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get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//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return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set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//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assign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7340" y="694854"/>
            <a:ext cx="7807325" cy="16554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42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423545" algn="l"/>
                <a:tab pos="424180" algn="l"/>
              </a:tabLst>
            </a:pPr>
            <a:r>
              <a:rPr sz="2400" b="1" spc="-20" dirty="0">
                <a:latin typeface="Calibri"/>
                <a:cs typeface="Calibri"/>
              </a:rPr>
              <a:t>Read-Write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Property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ts val="2160"/>
              </a:lnSpc>
              <a:spcBef>
                <a:spcPts val="540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read-write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 allows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retrieve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private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read-write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property,</a:t>
            </a:r>
            <a:r>
              <a:rPr sz="2000" spc="-10" dirty="0">
                <a:latin typeface="Calibri"/>
                <a:cs typeface="Calibri"/>
              </a:rPr>
              <a:t> 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59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get</a:t>
            </a:r>
            <a:r>
              <a:rPr sz="1600" spc="-5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read-write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2354579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853" y="333502"/>
            <a:ext cx="3841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Properties</a:t>
            </a:r>
            <a:r>
              <a:rPr spc="-5" dirty="0"/>
              <a:t> </a:t>
            </a:r>
            <a:r>
              <a:rPr spc="-10" dirty="0"/>
              <a:t>9-10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3620" y="1136903"/>
            <a:ext cx="6642100" cy="5448300"/>
            <a:chOff x="2293620" y="1136903"/>
            <a:chExt cx="6642100" cy="5448300"/>
          </a:xfrm>
        </p:grpSpPr>
        <p:sp>
          <p:nvSpPr>
            <p:cNvPr id="4" name="object 4"/>
            <p:cNvSpPr/>
            <p:nvPr/>
          </p:nvSpPr>
          <p:spPr>
            <a:xfrm>
              <a:off x="2299716" y="1142999"/>
              <a:ext cx="6629400" cy="5436235"/>
            </a:xfrm>
            <a:custGeom>
              <a:avLst/>
              <a:gdLst/>
              <a:ahLst/>
              <a:cxnLst/>
              <a:rect l="l" t="t" r="r" b="b"/>
              <a:pathLst>
                <a:path w="6629400" h="5436234">
                  <a:moveTo>
                    <a:pt x="6629400" y="0"/>
                  </a:moveTo>
                  <a:lnTo>
                    <a:pt x="0" y="0"/>
                  </a:lnTo>
                  <a:lnTo>
                    <a:pt x="0" y="5436108"/>
                  </a:lnTo>
                  <a:lnTo>
                    <a:pt x="6629400" y="5436108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9716" y="1142999"/>
              <a:ext cx="6629400" cy="5436235"/>
            </a:xfrm>
            <a:custGeom>
              <a:avLst/>
              <a:gdLst/>
              <a:ahLst/>
              <a:cxnLst/>
              <a:rect l="l" t="t" r="r" b="b"/>
              <a:pathLst>
                <a:path w="6629400" h="5436234">
                  <a:moveTo>
                    <a:pt x="0" y="5436108"/>
                  </a:moveTo>
                  <a:lnTo>
                    <a:pt x="6629400" y="5436108"/>
                  </a:lnTo>
                  <a:lnTo>
                    <a:pt x="6629400" y="0"/>
                  </a:lnTo>
                  <a:lnTo>
                    <a:pt x="0" y="0"/>
                  </a:lnTo>
                  <a:lnTo>
                    <a:pt x="0" y="54361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79345" y="1093368"/>
            <a:ext cx="4535805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23590">
              <a:lnSpc>
                <a:spcPct val="120000"/>
              </a:lnSpc>
              <a:spcBef>
                <a:spcPts val="95"/>
              </a:spcBef>
            </a:pPr>
            <a:r>
              <a:rPr sz="1050" spc="-5" dirty="0">
                <a:latin typeface="Courier New"/>
                <a:cs typeface="Courier New"/>
              </a:rPr>
              <a:t>using System;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class</a:t>
            </a:r>
            <a:r>
              <a:rPr sz="1050" spc="-6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Product</a:t>
            </a:r>
            <a:r>
              <a:rPr sz="1050" spc="-6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50" spc="-5" dirty="0">
                <a:latin typeface="Courier New"/>
                <a:cs typeface="Courier New"/>
              </a:rPr>
              <a:t>string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_productName;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urier New"/>
                <a:cs typeface="Courier New"/>
              </a:rPr>
              <a:t>int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_productID;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50" spc="-5" dirty="0">
                <a:latin typeface="Courier New"/>
                <a:cs typeface="Courier New"/>
              </a:rPr>
              <a:t>float</a:t>
            </a:r>
            <a:r>
              <a:rPr sz="1050" spc="-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_price;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50" spc="-5" dirty="0">
                <a:latin typeface="Courier New"/>
                <a:cs typeface="Courier New"/>
              </a:rPr>
              <a:t>public</a:t>
            </a:r>
            <a:r>
              <a:rPr sz="1050" spc="-10" dirty="0">
                <a:latin typeface="Courier New"/>
                <a:cs typeface="Courier New"/>
              </a:rPr>
              <a:t> Product(string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name,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intval)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spc="-10" dirty="0">
                <a:latin typeface="Courier New"/>
                <a:cs typeface="Courier New"/>
              </a:rPr>
              <a:t>_productName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urier New"/>
                <a:cs typeface="Courier New"/>
              </a:rPr>
              <a:t>_productID</a:t>
            </a:r>
            <a:r>
              <a:rPr sz="1050" spc="-6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val;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 marR="2846070">
              <a:lnSpc>
                <a:spcPts val="1510"/>
              </a:lnSpc>
              <a:spcBef>
                <a:spcPts val="95"/>
              </a:spcBef>
            </a:pPr>
            <a:r>
              <a:rPr sz="1050" spc="-5" dirty="0">
                <a:latin typeface="Courier New"/>
                <a:cs typeface="Courier New"/>
              </a:rPr>
              <a:t>public float Price </a:t>
            </a:r>
            <a:r>
              <a:rPr sz="1050" dirty="0">
                <a:latin typeface="Courier New"/>
                <a:cs typeface="Courier New"/>
              </a:rPr>
              <a:t>{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get</a:t>
            </a:r>
            <a:r>
              <a:rPr sz="1050" spc="-5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return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_price;}</a:t>
            </a:r>
            <a:endParaRPr sz="1050">
              <a:latin typeface="Courier New"/>
              <a:cs typeface="Courier New"/>
            </a:endParaRPr>
          </a:p>
          <a:p>
            <a:pPr marL="12700" marR="1656080">
              <a:lnSpc>
                <a:spcPts val="1510"/>
              </a:lnSpc>
              <a:spcBef>
                <a:spcPts val="5"/>
              </a:spcBef>
            </a:pPr>
            <a:r>
              <a:rPr sz="1050" spc="-5" dirty="0">
                <a:latin typeface="Courier New"/>
                <a:cs typeface="Courier New"/>
              </a:rPr>
              <a:t>set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if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(value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&lt;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0)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_price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0;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}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else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_price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value;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urier New"/>
                <a:cs typeface="Courier New"/>
              </a:rPr>
              <a:t>public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void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Display()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spc="-10" dirty="0">
                <a:latin typeface="Courier New"/>
                <a:cs typeface="Courier New"/>
              </a:rPr>
              <a:t>Console.WriteLine("Product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Name:</a:t>
            </a:r>
            <a:r>
              <a:rPr sz="1050" dirty="0">
                <a:latin typeface="Courier New"/>
                <a:cs typeface="Courier New"/>
              </a:rPr>
              <a:t> " +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_productName);</a:t>
            </a:r>
            <a:endParaRPr sz="1050">
              <a:latin typeface="Courier New"/>
              <a:cs typeface="Courier New"/>
            </a:endParaRPr>
          </a:p>
          <a:p>
            <a:pPr marL="12700" marR="781050">
              <a:lnSpc>
                <a:spcPct val="120000"/>
              </a:lnSpc>
              <a:spcBef>
                <a:spcPts val="5"/>
              </a:spcBef>
            </a:pPr>
            <a:r>
              <a:rPr sz="1050" spc="-10" dirty="0">
                <a:latin typeface="Courier New"/>
                <a:cs typeface="Courier New"/>
              </a:rPr>
              <a:t>Console.WriteLine("Product </a:t>
            </a:r>
            <a:r>
              <a:rPr sz="1050" spc="-5" dirty="0">
                <a:latin typeface="Courier New"/>
                <a:cs typeface="Courier New"/>
              </a:rPr>
              <a:t>ID: </a:t>
            </a:r>
            <a:r>
              <a:rPr sz="1050" dirty="0">
                <a:latin typeface="Courier New"/>
                <a:cs typeface="Courier New"/>
              </a:rPr>
              <a:t>" + </a:t>
            </a:r>
            <a:r>
              <a:rPr sz="1050" spc="-5" dirty="0">
                <a:latin typeface="Courier New"/>
                <a:cs typeface="Courier New"/>
              </a:rPr>
              <a:t>_productID);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Console.WriteLine("Price: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"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_price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"$");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latin typeface="Courier New"/>
                <a:cs typeface="Courier New"/>
              </a:rPr>
              <a:t>class</a:t>
            </a:r>
            <a:r>
              <a:rPr sz="1050" spc="-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Goods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urier New"/>
                <a:cs typeface="Courier New"/>
              </a:rPr>
              <a:t>static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void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Main(string[] </a:t>
            </a:r>
            <a:r>
              <a:rPr sz="1050" spc="-5" dirty="0">
                <a:latin typeface="Courier New"/>
                <a:cs typeface="Courier New"/>
              </a:rPr>
              <a:t>args)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1050" spc="-10" dirty="0">
                <a:latin typeface="Courier New"/>
                <a:cs typeface="Courier New"/>
              </a:rPr>
              <a:t>Product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objProduct </a:t>
            </a:r>
            <a:r>
              <a:rPr sz="1050" spc="5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new</a:t>
            </a:r>
            <a:r>
              <a:rPr sz="1050" spc="-10" dirty="0">
                <a:latin typeface="Courier New"/>
                <a:cs typeface="Courier New"/>
              </a:rPr>
              <a:t> Product(“Hard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Disk”,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101);</a:t>
            </a:r>
            <a:endParaRPr sz="1050">
              <a:latin typeface="Courier New"/>
              <a:cs typeface="Courier New"/>
            </a:endParaRPr>
          </a:p>
          <a:p>
            <a:pPr marL="469900" marR="1911985">
              <a:lnSpc>
                <a:spcPct val="120000"/>
              </a:lnSpc>
            </a:pPr>
            <a:r>
              <a:rPr sz="1050" spc="-10" dirty="0">
                <a:latin typeface="Courier New"/>
                <a:cs typeface="Courier New"/>
              </a:rPr>
              <a:t>objProduct.Price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345.25F;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objProduct.Display();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7340" y="748030"/>
            <a:ext cx="76111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15" dirty="0">
                <a:latin typeface="Calibri"/>
                <a:cs typeface="Calibri"/>
              </a:rPr>
              <a:t> demonstrates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read-write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1132332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8833" y="333502"/>
            <a:ext cx="40011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0" dirty="0"/>
              <a:t>Properties 10-10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4341"/>
            <a:ext cx="8638540" cy="2084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22225" indent="-287020">
              <a:lnSpc>
                <a:spcPts val="1960"/>
              </a:lnSpc>
              <a:spcBef>
                <a:spcPts val="470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Product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read-write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Price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assigns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statement.</a:t>
            </a:r>
            <a:endParaRPr sz="1800">
              <a:latin typeface="Calibri"/>
              <a:cs typeface="Calibri"/>
            </a:endParaRPr>
          </a:p>
          <a:p>
            <a:pPr marL="756285" marR="242570" indent="-287020">
              <a:lnSpc>
                <a:spcPts val="1960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Goods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Main()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product.</a:t>
            </a:r>
            <a:endParaRPr sz="1800">
              <a:latin typeface="Calibri"/>
              <a:cs typeface="Calibri"/>
            </a:endParaRPr>
          </a:p>
          <a:p>
            <a:pPr marL="756285" marR="5080" indent="-287020">
              <a:lnSpc>
                <a:spcPts val="1960"/>
              </a:lnSpc>
              <a:spcBef>
                <a:spcPts val="405"/>
              </a:spcBef>
              <a:tabLst>
                <a:tab pos="756285" algn="l"/>
                <a:tab pos="440245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Display()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	</a:t>
            </a:r>
            <a:r>
              <a:rPr sz="1800" b="1" spc="-5" dirty="0">
                <a:latin typeface="Courier New"/>
                <a:cs typeface="Courier New"/>
              </a:rPr>
              <a:t>Product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20" dirty="0">
                <a:latin typeface="Calibri"/>
                <a:cs typeface="Calibri"/>
              </a:rPr>
              <a:t>invoked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displays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name,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ID,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product.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616" y="4203039"/>
            <a:ext cx="8564245" cy="21012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Product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Hard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Disk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Product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ID: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101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Price: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345.25$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Courier New"/>
              <a:cs typeface="Courier New"/>
            </a:endParaRPr>
          </a:p>
          <a:p>
            <a:pPr marL="355600" marR="5080" indent="-342900">
              <a:lnSpc>
                <a:spcPts val="259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Properties can </a:t>
            </a:r>
            <a:r>
              <a:rPr sz="2400" spc="-5" dirty="0">
                <a:latin typeface="Calibri"/>
                <a:cs typeface="Calibri"/>
              </a:rPr>
              <a:t>be further classified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static, </a:t>
            </a:r>
            <a:r>
              <a:rPr sz="2400" spc="-10" dirty="0">
                <a:latin typeface="Calibri"/>
                <a:cs typeface="Calibri"/>
              </a:rPr>
              <a:t>abstract,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boolean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35814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434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25" dirty="0"/>
              <a:t> </a:t>
            </a:r>
            <a:r>
              <a:rPr spc="-10" dirty="0"/>
              <a:t>Properties</a:t>
            </a:r>
            <a:r>
              <a:rPr spc="-20" dirty="0"/>
              <a:t> </a:t>
            </a:r>
            <a:r>
              <a:rPr spc="-5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10771"/>
            <a:ext cx="8141970" cy="22078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static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property </a:t>
            </a:r>
            <a:r>
              <a:rPr sz="2200" dirty="0">
                <a:latin typeface="Calibri"/>
                <a:cs typeface="Calibri"/>
              </a:rPr>
              <a:t>is: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  <a:tabLst>
                <a:tab pos="756285" algn="l"/>
              </a:tabLst>
            </a:pPr>
            <a:r>
              <a:rPr sz="9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 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stati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d.</a:t>
            </a:r>
            <a:endParaRPr sz="1800">
              <a:latin typeface="Calibri"/>
              <a:cs typeface="Calibri"/>
            </a:endParaRPr>
          </a:p>
          <a:p>
            <a:pPr marL="756285" marR="5080" indent="-287020">
              <a:lnSpc>
                <a:spcPts val="195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accessed using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thus,</a:t>
            </a:r>
            <a:r>
              <a:rPr sz="1800" spc="-5" dirty="0">
                <a:latin typeface="Calibri"/>
                <a:cs typeface="Calibri"/>
              </a:rPr>
              <a:t> belongs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manipulate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safe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manner.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demonstrates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static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property.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1616" y="2926079"/>
            <a:ext cx="6655434" cy="3481070"/>
            <a:chOff x="2261616" y="2926079"/>
            <a:chExt cx="6655434" cy="3481070"/>
          </a:xfrm>
        </p:grpSpPr>
        <p:sp>
          <p:nvSpPr>
            <p:cNvPr id="5" name="object 5"/>
            <p:cNvSpPr/>
            <p:nvPr/>
          </p:nvSpPr>
          <p:spPr>
            <a:xfrm>
              <a:off x="2267712" y="2932175"/>
              <a:ext cx="6643370" cy="3469004"/>
            </a:xfrm>
            <a:custGeom>
              <a:avLst/>
              <a:gdLst/>
              <a:ahLst/>
              <a:cxnLst/>
              <a:rect l="l" t="t" r="r" b="b"/>
              <a:pathLst>
                <a:path w="6643370" h="3469004">
                  <a:moveTo>
                    <a:pt x="6643116" y="0"/>
                  </a:moveTo>
                  <a:lnTo>
                    <a:pt x="0" y="0"/>
                  </a:lnTo>
                  <a:lnTo>
                    <a:pt x="0" y="3468624"/>
                  </a:lnTo>
                  <a:lnTo>
                    <a:pt x="6643116" y="3468624"/>
                  </a:lnTo>
                  <a:lnTo>
                    <a:pt x="6643116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7712" y="2932175"/>
              <a:ext cx="6643370" cy="3469004"/>
            </a:xfrm>
            <a:custGeom>
              <a:avLst/>
              <a:gdLst/>
              <a:ahLst/>
              <a:cxnLst/>
              <a:rect l="l" t="t" r="r" b="b"/>
              <a:pathLst>
                <a:path w="6643370" h="3469004">
                  <a:moveTo>
                    <a:pt x="0" y="3468624"/>
                  </a:moveTo>
                  <a:lnTo>
                    <a:pt x="6643116" y="3468624"/>
                  </a:lnTo>
                  <a:lnTo>
                    <a:pt x="6643116" y="0"/>
                  </a:lnTo>
                  <a:lnTo>
                    <a:pt x="0" y="0"/>
                  </a:lnTo>
                  <a:lnTo>
                    <a:pt x="0" y="34686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67711" y="2932176"/>
            <a:ext cx="6643370" cy="3469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335"/>
              </a:lnSpc>
            </a:pP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University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05790" marR="2530475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private static string _department;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private static string _universityName;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static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Department</a:t>
            </a:r>
            <a:endParaRPr sz="12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get</a:t>
            </a:r>
            <a:endParaRPr sz="12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return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_department;</a:t>
            </a:r>
            <a:endParaRPr sz="12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set</a:t>
            </a:r>
            <a:endParaRPr sz="12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_department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value;</a:t>
            </a:r>
            <a:endParaRPr sz="12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43127" y="3267455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434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25" dirty="0"/>
              <a:t> </a:t>
            </a:r>
            <a:r>
              <a:rPr spc="-10" dirty="0"/>
              <a:t>Properties</a:t>
            </a:r>
            <a:r>
              <a:rPr spc="-20" dirty="0"/>
              <a:t> </a:t>
            </a:r>
            <a:r>
              <a:rPr spc="-5" dirty="0"/>
              <a:t>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746504"/>
            <a:ext cx="7861300" cy="3746500"/>
            <a:chOff x="832103" y="1746504"/>
            <a:chExt cx="7861300" cy="3746500"/>
          </a:xfrm>
        </p:grpSpPr>
        <p:sp>
          <p:nvSpPr>
            <p:cNvPr id="4" name="object 4"/>
            <p:cNvSpPr/>
            <p:nvPr/>
          </p:nvSpPr>
          <p:spPr>
            <a:xfrm>
              <a:off x="838199" y="1752600"/>
              <a:ext cx="7848600" cy="3733800"/>
            </a:xfrm>
            <a:custGeom>
              <a:avLst/>
              <a:gdLst/>
              <a:ahLst/>
              <a:cxnLst/>
              <a:rect l="l" t="t" r="r" b="b"/>
              <a:pathLst>
                <a:path w="7848600" h="3733800">
                  <a:moveTo>
                    <a:pt x="784860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7848600" y="37338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199" y="1752600"/>
              <a:ext cx="7848600" cy="3733800"/>
            </a:xfrm>
            <a:custGeom>
              <a:avLst/>
              <a:gdLst/>
              <a:ahLst/>
              <a:cxnLst/>
              <a:rect l="l" t="t" r="r" b="b"/>
              <a:pathLst>
                <a:path w="7848600" h="3733800">
                  <a:moveTo>
                    <a:pt x="0" y="3733800"/>
                  </a:moveTo>
                  <a:lnTo>
                    <a:pt x="7848600" y="3733800"/>
                  </a:lnTo>
                  <a:lnTo>
                    <a:pt x="7848600" y="0"/>
                  </a:lnTo>
                  <a:lnTo>
                    <a:pt x="0" y="0"/>
                  </a:lnTo>
                  <a:lnTo>
                    <a:pt x="0" y="3733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606425">
              <a:lnSpc>
                <a:spcPts val="1335"/>
              </a:lnSpc>
            </a:pPr>
            <a:r>
              <a:rPr dirty="0"/>
              <a:t>}</a:t>
            </a:r>
          </a:p>
          <a:p>
            <a:pPr marL="606425">
              <a:lnSpc>
                <a:spcPct val="100000"/>
              </a:lnSpc>
              <a:spcBef>
                <a:spcPts val="285"/>
              </a:spcBef>
            </a:pPr>
            <a:r>
              <a:rPr spc="-5" dirty="0"/>
              <a:t>public</a:t>
            </a:r>
            <a:r>
              <a:rPr dirty="0"/>
              <a:t> static string</a:t>
            </a:r>
            <a:r>
              <a:rPr spc="-15" dirty="0"/>
              <a:t> </a:t>
            </a:r>
            <a:r>
              <a:rPr dirty="0"/>
              <a:t>UniversityName</a:t>
            </a:r>
          </a:p>
          <a:p>
            <a:pPr marL="606425">
              <a:lnSpc>
                <a:spcPct val="100000"/>
              </a:lnSpc>
              <a:spcBef>
                <a:spcPts val="290"/>
              </a:spcBef>
            </a:pPr>
            <a:r>
              <a:rPr dirty="0"/>
              <a:t>{</a:t>
            </a:r>
          </a:p>
          <a:p>
            <a:pPr marL="606425" marR="4288155">
              <a:lnSpc>
                <a:spcPct val="120000"/>
              </a:lnSpc>
            </a:pPr>
            <a:r>
              <a:rPr spc="-5" dirty="0"/>
              <a:t>get </a:t>
            </a:r>
            <a:r>
              <a:rPr dirty="0"/>
              <a:t>{ return _universityName; } </a:t>
            </a:r>
            <a:r>
              <a:rPr spc="5" dirty="0"/>
              <a:t> </a:t>
            </a:r>
            <a:r>
              <a:rPr spc="-5" dirty="0"/>
              <a:t>set </a:t>
            </a:r>
            <a:r>
              <a:rPr dirty="0"/>
              <a:t>{</a:t>
            </a:r>
            <a:r>
              <a:rPr spc="-5" dirty="0"/>
              <a:t> </a:t>
            </a:r>
            <a:r>
              <a:rPr dirty="0"/>
              <a:t>_universityName</a:t>
            </a:r>
            <a:r>
              <a:rPr spc="1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value; }</a:t>
            </a:r>
          </a:p>
          <a:p>
            <a:pPr marL="606425">
              <a:lnSpc>
                <a:spcPct val="100000"/>
              </a:lnSpc>
              <a:spcBef>
                <a:spcPts val="285"/>
              </a:spcBef>
            </a:pPr>
            <a:r>
              <a:rPr dirty="0"/>
              <a:t>}</a:t>
            </a: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/>
              <a:t>}</a:t>
            </a: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pc="-5" dirty="0"/>
              <a:t>class</a:t>
            </a:r>
            <a:r>
              <a:rPr spc="-25" dirty="0"/>
              <a:t> </a:t>
            </a:r>
            <a:r>
              <a:rPr spc="-5" dirty="0"/>
              <a:t>Physics</a:t>
            </a: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dirty="0"/>
              <a:t>{</a:t>
            </a:r>
          </a:p>
          <a:p>
            <a:pPr marL="606425">
              <a:lnSpc>
                <a:spcPct val="100000"/>
              </a:lnSpc>
              <a:spcBef>
                <a:spcPts val="285"/>
              </a:spcBef>
            </a:pPr>
            <a:r>
              <a:rPr spc="-5" dirty="0"/>
              <a:t>static</a:t>
            </a:r>
            <a:r>
              <a:rPr dirty="0"/>
              <a:t> void</a:t>
            </a:r>
            <a:r>
              <a:rPr spc="-10" dirty="0"/>
              <a:t> </a:t>
            </a:r>
            <a:r>
              <a:rPr dirty="0"/>
              <a:t>Main(string[]</a:t>
            </a:r>
            <a:r>
              <a:rPr spc="5" dirty="0"/>
              <a:t> </a:t>
            </a:r>
            <a:r>
              <a:rPr spc="-5" dirty="0"/>
              <a:t>args)</a:t>
            </a:r>
          </a:p>
          <a:p>
            <a:pPr marL="606425">
              <a:lnSpc>
                <a:spcPct val="100000"/>
              </a:lnSpc>
              <a:spcBef>
                <a:spcPts val="290"/>
              </a:spcBef>
            </a:pPr>
            <a:r>
              <a:rPr dirty="0"/>
              <a:t>{</a:t>
            </a:r>
          </a:p>
          <a:p>
            <a:pPr marL="606425" marR="2358390">
              <a:lnSpc>
                <a:spcPts val="1730"/>
              </a:lnSpc>
              <a:spcBef>
                <a:spcPts val="105"/>
              </a:spcBef>
            </a:pPr>
            <a:r>
              <a:rPr dirty="0"/>
              <a:t>University.UniversityName =</a:t>
            </a:r>
            <a:r>
              <a:rPr spc="-10" dirty="0"/>
              <a:t> </a:t>
            </a:r>
            <a:r>
              <a:rPr dirty="0"/>
              <a:t>"University </a:t>
            </a:r>
            <a:r>
              <a:rPr spc="-5" dirty="0"/>
              <a:t>of</a:t>
            </a:r>
            <a:r>
              <a:rPr spc="5" dirty="0"/>
              <a:t> </a:t>
            </a:r>
            <a:r>
              <a:rPr dirty="0"/>
              <a:t>Maryland"; </a:t>
            </a:r>
            <a:r>
              <a:rPr spc="-705" dirty="0"/>
              <a:t> </a:t>
            </a:r>
            <a:r>
              <a:rPr dirty="0"/>
              <a:t>University.Department</a:t>
            </a:r>
            <a:r>
              <a:rPr spc="5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"Physics";</a:t>
            </a:r>
          </a:p>
          <a:p>
            <a:pPr marL="606425">
              <a:lnSpc>
                <a:spcPct val="100000"/>
              </a:lnSpc>
              <a:spcBef>
                <a:spcPts val="180"/>
              </a:spcBef>
            </a:pPr>
            <a:r>
              <a:rPr dirty="0"/>
              <a:t>Console.WriteLine("University Name: "</a:t>
            </a:r>
            <a:r>
              <a:rPr spc="5" dirty="0"/>
              <a:t> </a:t>
            </a:r>
            <a:r>
              <a:rPr dirty="0"/>
              <a:t>+ University.UniversityName);</a:t>
            </a:r>
          </a:p>
          <a:p>
            <a:pPr marL="606425">
              <a:lnSpc>
                <a:spcPct val="100000"/>
              </a:lnSpc>
              <a:spcBef>
                <a:spcPts val="290"/>
              </a:spcBef>
            </a:pPr>
            <a:r>
              <a:rPr dirty="0"/>
              <a:t>Console.WriteLine("Department name: " + University.Department);</a:t>
            </a:r>
          </a:p>
          <a:p>
            <a:pPr marL="606425">
              <a:lnSpc>
                <a:spcPct val="100000"/>
              </a:lnSpc>
              <a:spcBef>
                <a:spcPts val="290"/>
              </a:spcBef>
            </a:pPr>
            <a:r>
              <a:rPr dirty="0"/>
              <a:t>}</a:t>
            </a: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dirty="0"/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8200" y="12192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4585" y="333502"/>
            <a:ext cx="1403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94613"/>
            <a:ext cx="5195570" cy="155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Define properties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C#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7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71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indexers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434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25" dirty="0"/>
              <a:t> </a:t>
            </a:r>
            <a:r>
              <a:rPr spc="-10" dirty="0"/>
              <a:t>Properties</a:t>
            </a:r>
            <a:r>
              <a:rPr spc="-20" dirty="0"/>
              <a:t> </a:t>
            </a:r>
            <a:r>
              <a:rPr spc="-5" dirty="0"/>
              <a:t>3-3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8508"/>
            <a:ext cx="8724900" cy="31426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4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University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defines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UniversityName</a:t>
            </a:r>
            <a:endParaRPr sz="2000">
              <a:latin typeface="Courier New"/>
              <a:cs typeface="Courier New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DepartmentName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104139" indent="-287020">
              <a:lnSpc>
                <a:spcPct val="90600"/>
              </a:lnSpc>
              <a:spcBef>
                <a:spcPts val="465"/>
              </a:spcBef>
              <a:tabLst>
                <a:tab pos="756285" algn="l"/>
                <a:tab pos="3583940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Physics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UniversityName</a:t>
            </a:r>
            <a:r>
              <a:rPr sz="2000" b="1" spc="3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	</a:t>
            </a:r>
            <a:r>
              <a:rPr sz="2000" b="1" spc="-5" dirty="0">
                <a:latin typeface="Courier New"/>
                <a:cs typeface="Courier New"/>
              </a:rPr>
              <a:t>DepartmentName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University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(.)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operator.</a:t>
            </a:r>
            <a:endParaRPr sz="2000">
              <a:latin typeface="Calibri"/>
              <a:cs typeface="Calibri"/>
            </a:endParaRPr>
          </a:p>
          <a:p>
            <a:pPr marL="756285" marR="335280" indent="-287020">
              <a:lnSpc>
                <a:spcPts val="218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initializes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invoking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set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accessor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70"/>
              </a:lnSpc>
              <a:spcBef>
                <a:spcPts val="204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displays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university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department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invoking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7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opri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operti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4482413"/>
            <a:ext cx="6255385" cy="6972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2990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University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Name: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University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Maryland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Department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Physics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41148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284" y="333502"/>
            <a:ext cx="30524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Abstract</a:t>
            </a:r>
            <a:r>
              <a:rPr spc="-20" dirty="0"/>
              <a:t> </a:t>
            </a:r>
            <a:r>
              <a:rPr spc="-10" dirty="0"/>
              <a:t>Properties</a:t>
            </a:r>
            <a:r>
              <a:rPr spc="-25" dirty="0"/>
              <a:t> </a:t>
            </a:r>
            <a:r>
              <a:rPr spc="-5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702382"/>
            <a:ext cx="8023859" cy="3512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2400" spc="-15" dirty="0">
                <a:latin typeface="Calibri"/>
                <a:cs typeface="Calibri"/>
              </a:rPr>
              <a:t>Abstract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properties:</a:t>
            </a:r>
            <a:endParaRPr sz="24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24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93065" algn="l"/>
                <a:tab pos="393700" algn="l"/>
              </a:tabLst>
            </a:pPr>
            <a:r>
              <a:rPr sz="2000" spc="-10" dirty="0">
                <a:latin typeface="Calibri"/>
                <a:cs typeface="Calibri"/>
              </a:rPr>
              <a:t>Declared</a:t>
            </a:r>
            <a:r>
              <a:rPr sz="2000" spc="-5" dirty="0">
                <a:latin typeface="Calibri"/>
                <a:cs typeface="Calibri"/>
              </a:rPr>
              <a:t> 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abstract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keyword.</a:t>
            </a:r>
            <a:endParaRPr sz="2000">
              <a:latin typeface="Calibri"/>
              <a:cs typeface="Calibri"/>
            </a:endParaRPr>
          </a:p>
          <a:p>
            <a:pPr marL="393700" marR="44450" indent="-342900">
              <a:lnSpc>
                <a:spcPct val="90600"/>
              </a:lnSpc>
              <a:spcBef>
                <a:spcPts val="46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93065" algn="l"/>
                <a:tab pos="393700" algn="l"/>
              </a:tabLst>
            </a:pP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5" dirty="0">
                <a:latin typeface="Calibri"/>
                <a:cs typeface="Calibri"/>
              </a:rPr>
              <a:t> 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declaration</a:t>
            </a:r>
            <a:r>
              <a:rPr sz="2000" dirty="0">
                <a:latin typeface="Calibri"/>
                <a:cs typeface="Calibri"/>
              </a:rPr>
              <a:t> of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body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get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set </a:t>
            </a:r>
            <a:r>
              <a:rPr sz="2000" spc="-5" dirty="0">
                <a:latin typeface="Calibri"/>
                <a:cs typeface="Calibri"/>
              </a:rPr>
              <a:t>accessors (which do not </a:t>
            </a:r>
            <a:r>
              <a:rPr sz="2000" spc="-10" dirty="0">
                <a:latin typeface="Calibri"/>
                <a:cs typeface="Calibri"/>
              </a:rPr>
              <a:t>contain any </a:t>
            </a:r>
            <a:r>
              <a:rPr sz="2000" spc="-15" dirty="0">
                <a:latin typeface="Calibri"/>
                <a:cs typeface="Calibri"/>
              </a:rPr>
              <a:t>statements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can be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derived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class).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2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93065" algn="l"/>
                <a:tab pos="393700" algn="l"/>
              </a:tabLst>
            </a:pP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allowed </a:t>
            </a:r>
            <a:r>
              <a:rPr sz="2000" dirty="0">
                <a:latin typeface="Calibri"/>
                <a:cs typeface="Calibri"/>
              </a:rPr>
              <a:t>in 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abstract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2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93065" algn="l"/>
                <a:tab pos="393700" algn="l"/>
              </a:tabLst>
            </a:pP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used:</a:t>
            </a:r>
            <a:endParaRPr sz="2000">
              <a:latin typeface="Calibri"/>
              <a:cs typeface="Calibri"/>
            </a:endParaRPr>
          </a:p>
          <a:p>
            <a:pPr marL="794385" marR="5080" indent="-287020">
              <a:lnSpc>
                <a:spcPts val="1939"/>
              </a:lnSpc>
              <a:spcBef>
                <a:spcPts val="475"/>
              </a:spcBef>
              <a:tabLst>
                <a:tab pos="7943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within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abstract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190"/>
              </a:spcBef>
              <a:tabLst>
                <a:tab pos="7943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avoid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redefining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properties.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demonstrates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abstract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9904" y="4309871"/>
            <a:ext cx="5422900" cy="2173605"/>
            <a:chOff x="2279904" y="4309871"/>
            <a:chExt cx="5422900" cy="2173605"/>
          </a:xfrm>
        </p:grpSpPr>
        <p:sp>
          <p:nvSpPr>
            <p:cNvPr id="5" name="object 5"/>
            <p:cNvSpPr/>
            <p:nvPr/>
          </p:nvSpPr>
          <p:spPr>
            <a:xfrm>
              <a:off x="2286000" y="4315967"/>
              <a:ext cx="5410200" cy="2161540"/>
            </a:xfrm>
            <a:custGeom>
              <a:avLst/>
              <a:gdLst/>
              <a:ahLst/>
              <a:cxnLst/>
              <a:rect l="l" t="t" r="r" b="b"/>
              <a:pathLst>
                <a:path w="5410200" h="2161540">
                  <a:moveTo>
                    <a:pt x="5410200" y="0"/>
                  </a:moveTo>
                  <a:lnTo>
                    <a:pt x="0" y="0"/>
                  </a:lnTo>
                  <a:lnTo>
                    <a:pt x="0" y="2161031"/>
                  </a:lnTo>
                  <a:lnTo>
                    <a:pt x="5410200" y="2161031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0" y="4315967"/>
              <a:ext cx="5410200" cy="2161540"/>
            </a:xfrm>
            <a:custGeom>
              <a:avLst/>
              <a:gdLst/>
              <a:ahLst/>
              <a:cxnLst/>
              <a:rect l="l" t="t" r="r" b="b"/>
              <a:pathLst>
                <a:path w="5410200" h="2161540">
                  <a:moveTo>
                    <a:pt x="0" y="2161031"/>
                  </a:moveTo>
                  <a:lnTo>
                    <a:pt x="5410200" y="2161031"/>
                  </a:lnTo>
                  <a:lnTo>
                    <a:pt x="5410200" y="0"/>
                  </a:lnTo>
                  <a:lnTo>
                    <a:pt x="0" y="0"/>
                  </a:lnTo>
                  <a:lnTo>
                    <a:pt x="0" y="21610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6000" y="4315967"/>
            <a:ext cx="5410200" cy="216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45"/>
              </a:lnSpc>
            </a:pP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abstract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dirty="0">
                <a:latin typeface="Courier New"/>
                <a:cs typeface="Courier New"/>
              </a:rPr>
              <a:t> Figure {</a:t>
            </a:r>
            <a:endParaRPr sz="12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abstract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DimensionOne {</a:t>
            </a:r>
            <a:endParaRPr sz="1200">
              <a:latin typeface="Courier New"/>
              <a:cs typeface="Courier New"/>
            </a:endParaRPr>
          </a:p>
          <a:p>
            <a:pPr marL="1007744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set;</a:t>
            </a:r>
            <a:endParaRPr sz="12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549275" marR="154051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abstract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dirty="0">
                <a:latin typeface="Courier New"/>
                <a:cs typeface="Courier New"/>
              </a:rPr>
              <a:t> DimensionTwo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set;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92759" marR="2919730" indent="-401320">
              <a:lnSpc>
                <a:spcPts val="1730"/>
              </a:lnSpc>
              <a:spcBef>
                <a:spcPts val="105"/>
              </a:spcBef>
            </a:pPr>
            <a:r>
              <a:rPr sz="1200" spc="-5" dirty="0">
                <a:latin typeface="Courier New"/>
                <a:cs typeface="Courier New"/>
              </a:rPr>
              <a:t>class </a:t>
            </a:r>
            <a:r>
              <a:rPr sz="1200" dirty="0">
                <a:latin typeface="Courier New"/>
                <a:cs typeface="Courier New"/>
              </a:rPr>
              <a:t>Rectangle : Figure {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_dimensionOne;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45567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284" y="333502"/>
            <a:ext cx="30524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Abstract</a:t>
            </a:r>
            <a:r>
              <a:rPr spc="-20" dirty="0"/>
              <a:t> </a:t>
            </a:r>
            <a:r>
              <a:rPr spc="-10" dirty="0"/>
              <a:t>Properties</a:t>
            </a:r>
            <a:r>
              <a:rPr spc="-25" dirty="0"/>
              <a:t> </a:t>
            </a:r>
            <a:r>
              <a:rPr spc="-5" dirty="0"/>
              <a:t>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8150" y="755650"/>
            <a:ext cx="7137400" cy="5770880"/>
            <a:chOff x="1708150" y="755650"/>
            <a:chExt cx="7137400" cy="5770880"/>
          </a:xfrm>
        </p:grpSpPr>
        <p:sp>
          <p:nvSpPr>
            <p:cNvPr id="4" name="object 4"/>
            <p:cNvSpPr/>
            <p:nvPr/>
          </p:nvSpPr>
          <p:spPr>
            <a:xfrm>
              <a:off x="1714500" y="762000"/>
              <a:ext cx="7124700" cy="5758180"/>
            </a:xfrm>
            <a:custGeom>
              <a:avLst/>
              <a:gdLst/>
              <a:ahLst/>
              <a:cxnLst/>
              <a:rect l="l" t="t" r="r" b="b"/>
              <a:pathLst>
                <a:path w="7124700" h="5758180">
                  <a:moveTo>
                    <a:pt x="7124700" y="0"/>
                  </a:moveTo>
                  <a:lnTo>
                    <a:pt x="0" y="0"/>
                  </a:lnTo>
                  <a:lnTo>
                    <a:pt x="0" y="5757672"/>
                  </a:lnTo>
                  <a:lnTo>
                    <a:pt x="7124700" y="5757672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4500" y="762000"/>
              <a:ext cx="7124700" cy="5758180"/>
            </a:xfrm>
            <a:custGeom>
              <a:avLst/>
              <a:gdLst/>
              <a:ahLst/>
              <a:cxnLst/>
              <a:rect l="l" t="t" r="r" b="b"/>
              <a:pathLst>
                <a:path w="7124700" h="5758180">
                  <a:moveTo>
                    <a:pt x="0" y="5757672"/>
                  </a:moveTo>
                  <a:lnTo>
                    <a:pt x="7124700" y="5757672"/>
                  </a:lnTo>
                  <a:lnTo>
                    <a:pt x="7124700" y="0"/>
                  </a:lnTo>
                  <a:lnTo>
                    <a:pt x="0" y="0"/>
                  </a:lnTo>
                  <a:lnTo>
                    <a:pt x="0" y="57576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66186" y="699262"/>
            <a:ext cx="3338195" cy="20008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_dimensionTwo;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override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dirty="0">
                <a:latin typeface="Courier New"/>
                <a:cs typeface="Courier New"/>
              </a:rPr>
              <a:t> DimensionOne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set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(value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&lt;=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0){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_dimensionOne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else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_dimensionOne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value;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8605" y="2675124"/>
            <a:ext cx="3429635" cy="37566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55600" marR="96520" indent="-343535">
              <a:lnSpc>
                <a:spcPct val="12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override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dirty="0">
                <a:latin typeface="Courier New"/>
                <a:cs typeface="Courier New"/>
              </a:rPr>
              <a:t> DimensionTwo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set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(value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&lt;=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0)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_dimensionTwo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else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_dimensionTwo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value;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Area()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return</a:t>
            </a:r>
            <a:r>
              <a:rPr sz="1200" dirty="0">
                <a:latin typeface="Courier New"/>
                <a:cs typeface="Courier New"/>
              </a:rPr>
              <a:t> _dimensionOne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 _dimensionTwo;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411" y="861060"/>
            <a:ext cx="1447800" cy="396240"/>
          </a:xfrm>
          <a:custGeom>
            <a:avLst/>
            <a:gdLst/>
            <a:ahLst/>
            <a:cxnLst/>
            <a:rect l="l" t="t" r="r" b="b"/>
            <a:pathLst>
              <a:path w="1447800" h="396240">
                <a:moveTo>
                  <a:pt x="1447800" y="0"/>
                </a:moveTo>
                <a:lnTo>
                  <a:pt x="0" y="0"/>
                </a:lnTo>
                <a:lnTo>
                  <a:pt x="0" y="396239"/>
                </a:lnTo>
                <a:lnTo>
                  <a:pt x="1447800" y="396239"/>
                </a:lnTo>
                <a:lnTo>
                  <a:pt x="1447800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7463" y="892301"/>
            <a:ext cx="866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284" y="333502"/>
            <a:ext cx="30524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Abstract</a:t>
            </a:r>
            <a:r>
              <a:rPr spc="-20" dirty="0"/>
              <a:t> </a:t>
            </a:r>
            <a:r>
              <a:rPr spc="-10" dirty="0"/>
              <a:t>Properties</a:t>
            </a:r>
            <a:r>
              <a:rPr spc="-25" dirty="0"/>
              <a:t> </a:t>
            </a:r>
            <a:r>
              <a:rPr spc="-5" dirty="0"/>
              <a:t>3-3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62327" y="914400"/>
            <a:ext cx="7282180" cy="1371600"/>
          </a:xfrm>
          <a:prstGeom prst="rect">
            <a:avLst/>
          </a:prstGeom>
          <a:solidFill>
            <a:srgbClr val="FFECA2">
              <a:alpha val="39999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35"/>
              </a:lnSpc>
            </a:pPr>
            <a:r>
              <a:rPr sz="1200" dirty="0">
                <a:latin typeface="Courier New"/>
                <a:cs typeface="Courier New"/>
              </a:rPr>
              <a:t>Rectangle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objRectangle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new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Rectangle();</a:t>
            </a:r>
            <a:endParaRPr sz="1200">
              <a:latin typeface="Courier New"/>
              <a:cs typeface="Courier New"/>
            </a:endParaRPr>
          </a:p>
          <a:p>
            <a:pPr marL="91440" marR="3962400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objRectangle.DimensionOne = 20;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objRectangle.DimensionTwo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4.233F;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Console.WriteLine("Area </a:t>
            </a:r>
            <a:r>
              <a:rPr sz="1200" spc="-5" dirty="0">
                <a:latin typeface="Courier New"/>
                <a:cs typeface="Courier New"/>
              </a:rPr>
              <a:t>of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Rectangle: "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 objRectangle.Area());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411" y="859536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180699"/>
            <a:ext cx="8481060" cy="36525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050"/>
              </a:lnSpc>
              <a:spcBef>
                <a:spcPts val="210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abstract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Figure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write-only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abstract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properties,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050"/>
              </a:lnSpc>
            </a:pPr>
            <a:r>
              <a:rPr sz="1800" b="1" spc="-10" dirty="0">
                <a:latin typeface="Courier New"/>
                <a:cs typeface="Courier New"/>
              </a:rPr>
              <a:t>DimensionOne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DimensionTwo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56285" marR="62230" indent="-287020">
              <a:lnSpc>
                <a:spcPct val="903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9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Rectangl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act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Figur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err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t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  </a:t>
            </a:r>
            <a:r>
              <a:rPr sz="1800" spc="-10" dirty="0">
                <a:latin typeface="Calibri"/>
                <a:cs typeface="Calibri"/>
              </a:rPr>
              <a:t>abstract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DimensionOne</a:t>
            </a:r>
            <a:r>
              <a:rPr sz="1800" b="1" spc="-71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DimensionTwo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appropriate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dimension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rectangle.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Area()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rectangle.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Main()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Rectangle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56285" marR="490855" indent="-287020">
              <a:lnSpc>
                <a:spcPct val="903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properties,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DimensionOne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DimensionTwo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which, in </a:t>
            </a:r>
            <a:r>
              <a:rPr sz="1800" dirty="0">
                <a:latin typeface="Calibri"/>
                <a:cs typeface="Calibri"/>
              </a:rPr>
              <a:t>turn, </a:t>
            </a:r>
            <a:r>
              <a:rPr sz="1800" spc="-20" dirty="0">
                <a:latin typeface="Calibri"/>
                <a:cs typeface="Calibri"/>
              </a:rPr>
              <a:t>invokes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set </a:t>
            </a:r>
            <a:r>
              <a:rPr sz="1800" spc="-5" dirty="0">
                <a:latin typeface="Calibri"/>
                <a:cs typeface="Calibri"/>
              </a:rPr>
              <a:t>accessor of </a:t>
            </a:r>
            <a:r>
              <a:rPr sz="1800" spc="-10" dirty="0">
                <a:latin typeface="Calibri"/>
                <a:cs typeface="Calibri"/>
              </a:rPr>
              <a:t>appropriate properties to </a:t>
            </a:r>
            <a:r>
              <a:rPr sz="1800" spc="-5" dirty="0">
                <a:latin typeface="Calibri"/>
                <a:cs typeface="Calibri"/>
              </a:rPr>
              <a:t>assign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appropriate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dimension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50"/>
              </a:lnSpc>
              <a:spcBef>
                <a:spcPts val="204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rectangle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invoking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Area()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050"/>
              </a:lnSpc>
            </a:pPr>
            <a:r>
              <a:rPr sz="1800" b="1" spc="-5" dirty="0">
                <a:latin typeface="Courier New"/>
                <a:cs typeface="Courier New"/>
              </a:rPr>
              <a:t>Rectangle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544" y="6167729"/>
            <a:ext cx="3683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Area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Rectangle: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84.66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58674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9180" y="324358"/>
            <a:ext cx="27393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Courier New"/>
                <a:cs typeface="Courier New"/>
              </a:rPr>
              <a:t>Boolean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pc="-10" dirty="0"/>
              <a:t>P</a:t>
            </a:r>
            <a:r>
              <a:rPr spc="-40" dirty="0"/>
              <a:t>r</a:t>
            </a:r>
            <a:r>
              <a:rPr spc="-5" dirty="0"/>
              <a:t>op</a:t>
            </a:r>
            <a:r>
              <a:rPr dirty="0"/>
              <a:t>e</a:t>
            </a:r>
            <a:r>
              <a:rPr spc="-10" dirty="0"/>
              <a:t>rties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35279"/>
            <a:ext cx="584136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25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boolean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declared</a:t>
            </a:r>
            <a:r>
              <a:rPr sz="2400" spc="-10" dirty="0">
                <a:latin typeface="Calibri"/>
                <a:cs typeface="Calibri"/>
              </a:rPr>
              <a:t> 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specifying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2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property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bool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marL="355600" indent="-342900">
              <a:lnSpc>
                <a:spcPts val="274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Unlike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properties,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boolean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40"/>
              </a:lnSpc>
            </a:pPr>
            <a:r>
              <a:rPr sz="2400" spc="-10" dirty="0">
                <a:latin typeface="Calibri"/>
                <a:cs typeface="Calibri"/>
              </a:rPr>
              <a:t>property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produces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5" dirty="0">
                <a:latin typeface="Calibri"/>
                <a:cs typeface="Calibri"/>
              </a:rPr>
              <a:t> or </a:t>
            </a:r>
            <a:r>
              <a:rPr sz="2400" spc="-10" dirty="0">
                <a:latin typeface="Calibri"/>
                <a:cs typeface="Calibri"/>
              </a:rPr>
              <a:t>false values.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alibri"/>
              <a:cs typeface="Calibri"/>
            </a:endParaRPr>
          </a:p>
          <a:p>
            <a:pPr marL="355600" marR="122555" indent="-342900">
              <a:lnSpc>
                <a:spcPct val="90000"/>
              </a:lnSpc>
              <a:spcBef>
                <a:spcPts val="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0" dirty="0">
                <a:latin typeface="Calibri"/>
                <a:cs typeface="Calibri"/>
              </a:rPr>
              <a:t>working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boolean </a:t>
            </a:r>
            <a:r>
              <a:rPr sz="2400" spc="-30" dirty="0">
                <a:latin typeface="Calibri"/>
                <a:cs typeface="Calibri"/>
              </a:rPr>
              <a:t>property,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programmer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sure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get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accessor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boolean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99276" y="1819655"/>
            <a:ext cx="2571115" cy="1720850"/>
            <a:chOff x="6399276" y="1819655"/>
            <a:chExt cx="2571115" cy="1720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8420" y="1828799"/>
              <a:ext cx="2552700" cy="1702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03848" y="1824227"/>
              <a:ext cx="2562225" cy="1711960"/>
            </a:xfrm>
            <a:custGeom>
              <a:avLst/>
              <a:gdLst/>
              <a:ahLst/>
              <a:cxnLst/>
              <a:rect l="l" t="t" r="r" b="b"/>
              <a:pathLst>
                <a:path w="2562225" h="1711960">
                  <a:moveTo>
                    <a:pt x="0" y="1711452"/>
                  </a:moveTo>
                  <a:lnTo>
                    <a:pt x="2561844" y="1711452"/>
                  </a:lnTo>
                  <a:lnTo>
                    <a:pt x="2561844" y="0"/>
                  </a:lnTo>
                  <a:lnTo>
                    <a:pt x="0" y="0"/>
                  </a:lnTo>
                  <a:lnTo>
                    <a:pt x="0" y="17114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0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10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14323"/>
            <a:ext cx="7227570" cy="10325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inherited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inherited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5" dirty="0">
                <a:latin typeface="Calibri"/>
                <a:cs typeface="Calibri"/>
              </a:rPr>
              <a:t> 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demonstrates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inherited.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2388107"/>
            <a:ext cx="6708775" cy="4095115"/>
            <a:chOff x="827532" y="2388107"/>
            <a:chExt cx="6708775" cy="4095115"/>
          </a:xfrm>
        </p:grpSpPr>
        <p:sp>
          <p:nvSpPr>
            <p:cNvPr id="5" name="object 5"/>
            <p:cNvSpPr/>
            <p:nvPr/>
          </p:nvSpPr>
          <p:spPr>
            <a:xfrm>
              <a:off x="833628" y="2394203"/>
              <a:ext cx="6696709" cy="4083050"/>
            </a:xfrm>
            <a:custGeom>
              <a:avLst/>
              <a:gdLst/>
              <a:ahLst/>
              <a:cxnLst/>
              <a:rect l="l" t="t" r="r" b="b"/>
              <a:pathLst>
                <a:path w="6696709" h="4083050">
                  <a:moveTo>
                    <a:pt x="6696456" y="0"/>
                  </a:moveTo>
                  <a:lnTo>
                    <a:pt x="0" y="0"/>
                  </a:lnTo>
                  <a:lnTo>
                    <a:pt x="0" y="4082796"/>
                  </a:lnTo>
                  <a:lnTo>
                    <a:pt x="6696456" y="4082796"/>
                  </a:lnTo>
                  <a:lnTo>
                    <a:pt x="6696456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628" y="2394203"/>
              <a:ext cx="6696709" cy="4083050"/>
            </a:xfrm>
            <a:custGeom>
              <a:avLst/>
              <a:gdLst/>
              <a:ahLst/>
              <a:cxnLst/>
              <a:rect l="l" t="t" r="r" b="b"/>
              <a:pathLst>
                <a:path w="6696709" h="4083050">
                  <a:moveTo>
                    <a:pt x="0" y="4082796"/>
                  </a:moveTo>
                  <a:lnTo>
                    <a:pt x="6696456" y="4082796"/>
                  </a:lnTo>
                  <a:lnTo>
                    <a:pt x="6696456" y="0"/>
                  </a:lnTo>
                  <a:lnTo>
                    <a:pt x="0" y="0"/>
                  </a:lnTo>
                  <a:lnTo>
                    <a:pt x="0" y="40827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3627" y="2394204"/>
            <a:ext cx="6696709" cy="40830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1440" marR="5125720">
              <a:lnSpc>
                <a:spcPct val="12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using System;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62940" marR="455422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string </a:t>
            </a:r>
            <a:r>
              <a:rPr sz="1200" dirty="0">
                <a:latin typeface="Courier New"/>
                <a:cs typeface="Courier New"/>
              </a:rPr>
              <a:t>_empName; </a:t>
            </a:r>
            <a:r>
              <a:rPr sz="1200" spc="-7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</a:t>
            </a:r>
            <a:r>
              <a:rPr sz="1200" spc="114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_empID;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_salary;</a:t>
            </a:r>
            <a:endParaRPr sz="1200">
              <a:latin typeface="Courier New"/>
              <a:cs typeface="Courier New"/>
            </a:endParaRPr>
          </a:p>
          <a:p>
            <a:pPr marL="662940" marR="3726179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public </a:t>
            </a:r>
            <a:r>
              <a:rPr sz="1200" dirty="0">
                <a:latin typeface="Courier New"/>
                <a:cs typeface="Courier New"/>
              </a:rPr>
              <a:t>string EmpName 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get </a:t>
            </a:r>
            <a:r>
              <a:rPr sz="1200" dirty="0">
                <a:latin typeface="Courier New"/>
                <a:cs typeface="Courier New"/>
              </a:rPr>
              <a:t>{ return _empName; }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set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_empName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value;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6629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6629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EmpID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62940" marR="3910329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get </a:t>
            </a:r>
            <a:r>
              <a:rPr sz="1200" dirty="0">
                <a:latin typeface="Courier New"/>
                <a:cs typeface="Courier New"/>
              </a:rPr>
              <a:t>{ return _empID; }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set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_empID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value;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6629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6629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float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Salary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62940" marR="3910329">
              <a:lnSpc>
                <a:spcPct val="12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get </a:t>
            </a:r>
            <a:r>
              <a:rPr sz="1200" dirty="0">
                <a:latin typeface="Courier New"/>
                <a:cs typeface="Courier New"/>
              </a:rPr>
              <a:t>{ return _salary; }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set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629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(value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&lt;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0)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629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_salary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627" y="189737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0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10" dirty="0"/>
              <a:t>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456944"/>
            <a:ext cx="7861300" cy="4203700"/>
            <a:chOff x="832103" y="1456944"/>
            <a:chExt cx="7861300" cy="4203700"/>
          </a:xfrm>
        </p:grpSpPr>
        <p:sp>
          <p:nvSpPr>
            <p:cNvPr id="4" name="object 4"/>
            <p:cNvSpPr/>
            <p:nvPr/>
          </p:nvSpPr>
          <p:spPr>
            <a:xfrm>
              <a:off x="838199" y="1463040"/>
              <a:ext cx="7848600" cy="4191000"/>
            </a:xfrm>
            <a:custGeom>
              <a:avLst/>
              <a:gdLst/>
              <a:ahLst/>
              <a:cxnLst/>
              <a:rect l="l" t="t" r="r" b="b"/>
              <a:pathLst>
                <a:path w="7848600" h="4191000">
                  <a:moveTo>
                    <a:pt x="7848600" y="0"/>
                  </a:moveTo>
                  <a:lnTo>
                    <a:pt x="0" y="0"/>
                  </a:lnTo>
                  <a:lnTo>
                    <a:pt x="0" y="4191000"/>
                  </a:lnTo>
                  <a:lnTo>
                    <a:pt x="7848600" y="41910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199" y="1463040"/>
              <a:ext cx="7848600" cy="4191000"/>
            </a:xfrm>
            <a:custGeom>
              <a:avLst/>
              <a:gdLst/>
              <a:ahLst/>
              <a:cxnLst/>
              <a:rect l="l" t="t" r="r" b="b"/>
              <a:pathLst>
                <a:path w="7848600" h="4191000">
                  <a:moveTo>
                    <a:pt x="0" y="4191000"/>
                  </a:moveTo>
                  <a:lnTo>
                    <a:pt x="7848600" y="4191000"/>
                  </a:lnTo>
                  <a:lnTo>
                    <a:pt x="7848600" y="0"/>
                  </a:lnTo>
                  <a:lnTo>
                    <a:pt x="0" y="0"/>
                  </a:lnTo>
                  <a:lnTo>
                    <a:pt x="0" y="419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3625">
              <a:lnSpc>
                <a:spcPct val="100000"/>
              </a:lnSpc>
              <a:spcBef>
                <a:spcPts val="340"/>
              </a:spcBef>
            </a:pPr>
            <a:r>
              <a:rPr dirty="0"/>
              <a:t>}</a:t>
            </a:r>
          </a:p>
          <a:p>
            <a:pPr marL="1063625">
              <a:lnSpc>
                <a:spcPct val="100000"/>
              </a:lnSpc>
              <a:spcBef>
                <a:spcPts val="295"/>
              </a:spcBef>
            </a:pPr>
            <a:r>
              <a:rPr dirty="0"/>
              <a:t>else</a:t>
            </a:r>
          </a:p>
          <a:p>
            <a:pPr marL="1063625">
              <a:lnSpc>
                <a:spcPct val="100000"/>
              </a:lnSpc>
              <a:spcBef>
                <a:spcPts val="285"/>
              </a:spcBef>
            </a:pPr>
            <a:r>
              <a:rPr dirty="0"/>
              <a:t>{</a:t>
            </a:r>
          </a:p>
          <a:p>
            <a:pPr marL="1063625">
              <a:lnSpc>
                <a:spcPct val="100000"/>
              </a:lnSpc>
              <a:spcBef>
                <a:spcPts val="290"/>
              </a:spcBef>
            </a:pPr>
            <a:r>
              <a:rPr dirty="0"/>
              <a:t>_salary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/>
              <a:t>value;</a:t>
            </a:r>
          </a:p>
          <a:p>
            <a:pPr marL="1063625">
              <a:lnSpc>
                <a:spcPct val="100000"/>
              </a:lnSpc>
              <a:spcBef>
                <a:spcPts val="285"/>
              </a:spcBef>
            </a:pPr>
            <a:r>
              <a:rPr dirty="0"/>
              <a:t>}</a:t>
            </a:r>
          </a:p>
          <a:p>
            <a:pPr marL="720725">
              <a:lnSpc>
                <a:spcPct val="100000"/>
              </a:lnSpc>
              <a:spcBef>
                <a:spcPts val="290"/>
              </a:spcBef>
            </a:pPr>
            <a:r>
              <a:rPr dirty="0"/>
              <a:t>}</a:t>
            </a:r>
          </a:p>
          <a:p>
            <a:pPr marL="377825">
              <a:lnSpc>
                <a:spcPct val="100000"/>
              </a:lnSpc>
              <a:spcBef>
                <a:spcPts val="285"/>
              </a:spcBef>
            </a:pPr>
            <a:r>
              <a:rPr dirty="0"/>
              <a:t>}</a:t>
            </a: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/>
              <a:t>}</a:t>
            </a: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pc="-5" dirty="0"/>
              <a:t>class </a:t>
            </a:r>
            <a:r>
              <a:rPr dirty="0"/>
              <a:t>SalaryDetails :</a:t>
            </a:r>
            <a:r>
              <a:rPr spc="-5" dirty="0"/>
              <a:t> </a:t>
            </a:r>
            <a:r>
              <a:rPr dirty="0"/>
              <a:t>Employee {</a:t>
            </a:r>
          </a:p>
          <a:p>
            <a:pPr marL="77724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static</a:t>
            </a:r>
            <a:r>
              <a:rPr dirty="0"/>
              <a:t> void</a:t>
            </a:r>
            <a:r>
              <a:rPr spc="-15" dirty="0"/>
              <a:t> </a:t>
            </a:r>
            <a:r>
              <a:rPr dirty="0"/>
              <a:t>Main(string[] args){</a:t>
            </a:r>
          </a:p>
          <a:p>
            <a:pPr marL="777240" marR="2830830">
              <a:lnSpc>
                <a:spcPct val="120000"/>
              </a:lnSpc>
            </a:pPr>
            <a:r>
              <a:rPr dirty="0"/>
              <a:t>SalaryDetails</a:t>
            </a:r>
            <a:r>
              <a:rPr spc="-5" dirty="0"/>
              <a:t> </a:t>
            </a:r>
            <a:r>
              <a:rPr dirty="0"/>
              <a:t>objSalary = </a:t>
            </a:r>
            <a:r>
              <a:rPr spc="-5" dirty="0"/>
              <a:t>new</a:t>
            </a:r>
            <a:r>
              <a:rPr dirty="0"/>
              <a:t> SalaryDetails(); </a:t>
            </a:r>
            <a:r>
              <a:rPr spc="-705" dirty="0"/>
              <a:t> </a:t>
            </a:r>
            <a:r>
              <a:rPr dirty="0"/>
              <a:t>objSalary.EmpName</a:t>
            </a:r>
            <a:r>
              <a:rPr spc="-10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"Frank";</a:t>
            </a:r>
          </a:p>
          <a:p>
            <a:pPr marL="777240">
              <a:lnSpc>
                <a:spcPct val="100000"/>
              </a:lnSpc>
              <a:spcBef>
                <a:spcPts val="285"/>
              </a:spcBef>
            </a:pPr>
            <a:r>
              <a:rPr dirty="0"/>
              <a:t>objSalary.EmpID</a:t>
            </a:r>
            <a:r>
              <a:rPr spc="-2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5" dirty="0"/>
              <a:t>10;</a:t>
            </a:r>
          </a:p>
          <a:p>
            <a:pPr marL="777240" marR="2646680">
              <a:lnSpc>
                <a:spcPct val="120000"/>
              </a:lnSpc>
              <a:spcBef>
                <a:spcPts val="5"/>
              </a:spcBef>
            </a:pPr>
            <a:r>
              <a:rPr dirty="0"/>
              <a:t>objSalary.Salary</a:t>
            </a:r>
            <a:r>
              <a:rPr spc="5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1000.25F; </a:t>
            </a:r>
            <a:r>
              <a:rPr spc="5" dirty="0"/>
              <a:t> </a:t>
            </a:r>
            <a:r>
              <a:rPr dirty="0"/>
              <a:t>Console.WriteLine("Name: " + objSalary.EmpName); </a:t>
            </a:r>
            <a:r>
              <a:rPr spc="-710" dirty="0"/>
              <a:t> </a:t>
            </a:r>
            <a:r>
              <a:rPr dirty="0"/>
              <a:t>Console.WriteLine("ID: " + objSalary.EmpID);</a:t>
            </a:r>
          </a:p>
          <a:p>
            <a:pPr marL="777240">
              <a:lnSpc>
                <a:spcPct val="100000"/>
              </a:lnSpc>
              <a:spcBef>
                <a:spcPts val="285"/>
              </a:spcBef>
            </a:pPr>
            <a:r>
              <a:rPr dirty="0"/>
              <a:t>Console.WriteLine("Salary: " + objSalary.Salary</a:t>
            </a:r>
            <a:r>
              <a:rPr spc="10" dirty="0"/>
              <a:t> </a:t>
            </a:r>
            <a:r>
              <a:rPr dirty="0"/>
              <a:t>+</a:t>
            </a:r>
            <a:r>
              <a:rPr spc="-15" dirty="0"/>
              <a:t> </a:t>
            </a:r>
            <a:r>
              <a:rPr dirty="0"/>
              <a:t>"$");</a:t>
            </a:r>
          </a:p>
          <a:p>
            <a:pPr marL="777240">
              <a:lnSpc>
                <a:spcPct val="100000"/>
              </a:lnSpc>
              <a:spcBef>
                <a:spcPts val="290"/>
              </a:spcBef>
            </a:pPr>
            <a:r>
              <a:rPr dirty="0"/>
              <a:t>}</a:t>
            </a: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dirty="0"/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8200" y="9144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0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10" dirty="0"/>
              <a:t>3-3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4341"/>
            <a:ext cx="8354695" cy="37299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227329" indent="-287020">
              <a:lnSpc>
                <a:spcPts val="1960"/>
              </a:lnSpc>
              <a:spcBef>
                <a:spcPts val="470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employee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salary </a:t>
            </a:r>
            <a:r>
              <a:rPr sz="1800" spc="-15" dirty="0">
                <a:latin typeface="Calibri"/>
                <a:cs typeface="Calibri"/>
              </a:rPr>
              <a:t>respectively.</a:t>
            </a:r>
            <a:endParaRPr sz="1800">
              <a:latin typeface="Calibri"/>
              <a:cs typeface="Calibri"/>
            </a:endParaRPr>
          </a:p>
          <a:p>
            <a:pPr marL="756285" marR="50800" indent="-287020">
              <a:lnSpc>
                <a:spcPts val="1960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SalaryDetails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</a:t>
            </a:r>
            <a:r>
              <a:rPr sz="1800" b="1" spc="-7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inherits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members.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50"/>
              </a:lnSpc>
              <a:spcBef>
                <a:spcPts val="17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SalaryDetails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initializes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1945"/>
              </a:lnSpc>
            </a:pPr>
            <a:r>
              <a:rPr sz="1800" b="1" spc="-5" dirty="0">
                <a:latin typeface="Courier New"/>
                <a:cs typeface="Courier New"/>
              </a:rPr>
              <a:t>_empName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_empID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_salary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respective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050"/>
              </a:lnSpc>
            </a:pPr>
            <a:r>
              <a:rPr sz="1800" b="1" spc="-5" dirty="0">
                <a:latin typeface="Courier New"/>
                <a:cs typeface="Courier New"/>
              </a:rPr>
              <a:t>EmpName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EmpID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ourier New"/>
                <a:cs typeface="Courier New"/>
              </a:rPr>
              <a:t>Salary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5" dirty="0">
                <a:latin typeface="Calibri"/>
                <a:cs typeface="Calibri"/>
              </a:rPr>
              <a:t> 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invokes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accessors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respective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properties.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60"/>
              </a:lnSpc>
              <a:spcBef>
                <a:spcPts val="204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name, </a:t>
            </a:r>
            <a:r>
              <a:rPr sz="1800" spc="-20" dirty="0">
                <a:latin typeface="Calibri"/>
                <a:cs typeface="Calibri"/>
              </a:rPr>
              <a:t>ID,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invoking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ts val="2060"/>
              </a:lnSpc>
            </a:pPr>
            <a:r>
              <a:rPr sz="1800" spc="-5" dirty="0">
                <a:latin typeface="Calibri"/>
                <a:cs typeface="Calibri"/>
              </a:rPr>
              <a:t>accessor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respective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properties.</a:t>
            </a:r>
            <a:endParaRPr sz="1800">
              <a:latin typeface="Calibri"/>
              <a:cs typeface="Calibri"/>
            </a:endParaRPr>
          </a:p>
          <a:p>
            <a:pPr marL="756285" marR="5080" indent="-287020">
              <a:lnSpc>
                <a:spcPts val="1939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inheritance,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reused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5065064"/>
            <a:ext cx="2496820" cy="930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990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Name: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Frank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90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ourier New"/>
                <a:cs typeface="Courier New"/>
              </a:rPr>
              <a:t>ID: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90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Salary: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1000.25$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5720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807" y="333502"/>
            <a:ext cx="44634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Auto-Implemented</a:t>
            </a:r>
            <a:r>
              <a:rPr spc="-5" dirty="0"/>
              <a:t> </a:t>
            </a:r>
            <a:r>
              <a:rPr spc="-10" dirty="0"/>
              <a:t>Properties</a:t>
            </a:r>
            <a:r>
              <a:rPr spc="-20" dirty="0"/>
              <a:t> </a:t>
            </a:r>
            <a:r>
              <a:rPr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688" y="748030"/>
            <a:ext cx="8681085" cy="2832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4175" marR="5080" indent="-342900">
              <a:lnSpc>
                <a:spcPct val="90000"/>
              </a:lnSpc>
              <a:spcBef>
                <a:spcPts val="3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84175" algn="l"/>
                <a:tab pos="384810" algn="l"/>
              </a:tabLst>
            </a:pPr>
            <a:r>
              <a:rPr sz="2000" spc="-5" dirty="0">
                <a:latin typeface="Calibri"/>
                <a:cs typeface="Calibri"/>
              </a:rPr>
              <a:t>C#</a:t>
            </a:r>
            <a:r>
              <a:rPr sz="2000" spc="-10" dirty="0">
                <a:latin typeface="Calibri"/>
                <a:cs typeface="Calibri"/>
              </a:rPr>
              <a:t> provides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property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 class without </a:t>
            </a:r>
            <a:r>
              <a:rPr sz="2000" spc="-10" dirty="0">
                <a:latin typeface="Calibri"/>
                <a:cs typeface="Calibri"/>
              </a:rPr>
              <a:t>explicitly providing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get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set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accessors.</a:t>
            </a:r>
            <a:endParaRPr sz="2000">
              <a:latin typeface="Calibri"/>
              <a:cs typeface="Calibri"/>
            </a:endParaRPr>
          </a:p>
          <a:p>
            <a:pPr marL="384175" marR="434340" indent="-342900">
              <a:lnSpc>
                <a:spcPts val="2160"/>
              </a:lnSpc>
              <a:spcBef>
                <a:spcPts val="5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84175" algn="l"/>
                <a:tab pos="384810" algn="l"/>
              </a:tabLst>
            </a:pPr>
            <a:r>
              <a:rPr sz="2000" dirty="0">
                <a:latin typeface="Calibri"/>
                <a:cs typeface="Calibri"/>
              </a:rPr>
              <a:t>Such</a:t>
            </a:r>
            <a:r>
              <a:rPr sz="2000" spc="-10" dirty="0">
                <a:latin typeface="Calibri"/>
                <a:cs typeface="Calibri"/>
              </a:rPr>
              <a:t> properties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auto-implemented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properties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results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concise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easy-to-understand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programs.</a:t>
            </a:r>
            <a:endParaRPr sz="2000">
              <a:latin typeface="Calibri"/>
              <a:cs typeface="Calibri"/>
            </a:endParaRPr>
          </a:p>
          <a:p>
            <a:pPr marL="384175" indent="-343535">
              <a:lnSpc>
                <a:spcPct val="100000"/>
              </a:lnSpc>
              <a:spcBef>
                <a:spcPts val="21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84175" algn="l"/>
                <a:tab pos="38481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auto-implemented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property,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compiler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automatically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creates:</a:t>
            </a:r>
            <a:endParaRPr sz="200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  <a:spcBef>
                <a:spcPts val="225"/>
              </a:spcBef>
              <a:tabLst>
                <a:tab pos="841375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private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variable.</a:t>
            </a:r>
            <a:endParaRPr sz="180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  <a:spcBef>
                <a:spcPts val="204"/>
              </a:spcBef>
              <a:tabLst>
                <a:tab pos="841375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set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accessors.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auto-implemented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688" y="4590415"/>
            <a:ext cx="6015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auto-implemented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7219" y="4079747"/>
            <a:ext cx="7480300" cy="398145"/>
            <a:chOff x="617219" y="4079747"/>
            <a:chExt cx="7480300" cy="398145"/>
          </a:xfrm>
        </p:grpSpPr>
        <p:sp>
          <p:nvSpPr>
            <p:cNvPr id="6" name="object 6"/>
            <p:cNvSpPr/>
            <p:nvPr/>
          </p:nvSpPr>
          <p:spPr>
            <a:xfrm>
              <a:off x="623315" y="4085843"/>
              <a:ext cx="7467600" cy="386080"/>
            </a:xfrm>
            <a:custGeom>
              <a:avLst/>
              <a:gdLst/>
              <a:ahLst/>
              <a:cxnLst/>
              <a:rect l="l" t="t" r="r" b="b"/>
              <a:pathLst>
                <a:path w="7467600" h="386079">
                  <a:moveTo>
                    <a:pt x="7467600" y="0"/>
                  </a:moveTo>
                  <a:lnTo>
                    <a:pt x="0" y="0"/>
                  </a:lnTo>
                  <a:lnTo>
                    <a:pt x="0" y="385571"/>
                  </a:lnTo>
                  <a:lnTo>
                    <a:pt x="7467600" y="385571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315" y="4085843"/>
              <a:ext cx="7467600" cy="386080"/>
            </a:xfrm>
            <a:custGeom>
              <a:avLst/>
              <a:gdLst/>
              <a:ahLst/>
              <a:cxnLst/>
              <a:rect l="l" t="t" r="r" b="b"/>
              <a:pathLst>
                <a:path w="7467600" h="386079">
                  <a:moveTo>
                    <a:pt x="0" y="385571"/>
                  </a:moveTo>
                  <a:lnTo>
                    <a:pt x="7467600" y="385571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38557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3316" y="4085844"/>
            <a:ext cx="7467600" cy="3860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Name {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get;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set; 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559" y="5413247"/>
            <a:ext cx="7480300" cy="993775"/>
            <a:chOff x="670559" y="5413247"/>
            <a:chExt cx="7480300" cy="993775"/>
          </a:xfrm>
        </p:grpSpPr>
        <p:sp>
          <p:nvSpPr>
            <p:cNvPr id="10" name="object 10"/>
            <p:cNvSpPr/>
            <p:nvPr/>
          </p:nvSpPr>
          <p:spPr>
            <a:xfrm>
              <a:off x="676655" y="5419343"/>
              <a:ext cx="7467600" cy="981710"/>
            </a:xfrm>
            <a:custGeom>
              <a:avLst/>
              <a:gdLst/>
              <a:ahLst/>
              <a:cxnLst/>
              <a:rect l="l" t="t" r="r" b="b"/>
              <a:pathLst>
                <a:path w="7467600" h="981710">
                  <a:moveTo>
                    <a:pt x="7467600" y="0"/>
                  </a:moveTo>
                  <a:lnTo>
                    <a:pt x="0" y="0"/>
                  </a:lnTo>
                  <a:lnTo>
                    <a:pt x="0" y="981455"/>
                  </a:lnTo>
                  <a:lnTo>
                    <a:pt x="7467600" y="981455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655" y="5419343"/>
              <a:ext cx="7467600" cy="981710"/>
            </a:xfrm>
            <a:custGeom>
              <a:avLst/>
              <a:gdLst/>
              <a:ahLst/>
              <a:cxnLst/>
              <a:rect l="l" t="t" r="r" b="b"/>
              <a:pathLst>
                <a:path w="7467600" h="981710">
                  <a:moveTo>
                    <a:pt x="0" y="981455"/>
                  </a:moveTo>
                  <a:lnTo>
                    <a:pt x="7467600" y="981455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9814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6655" y="5419344"/>
            <a:ext cx="7467600" cy="9817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9910" marR="3964304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public string Name { get; set; }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public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Age</a:t>
            </a:r>
            <a:r>
              <a:rPr sz="1200" dirty="0">
                <a:latin typeface="Courier New"/>
                <a:cs typeface="Courier New"/>
              </a:rPr>
              <a:t> {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get;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set;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09600" y="3639311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316" y="4920996"/>
            <a:ext cx="1379220" cy="39814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807" y="333502"/>
            <a:ext cx="44634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Auto-Implemented</a:t>
            </a:r>
            <a:r>
              <a:rPr spc="-5" dirty="0"/>
              <a:t> </a:t>
            </a:r>
            <a:r>
              <a:rPr spc="-10" dirty="0"/>
              <a:t>Properties</a:t>
            </a:r>
            <a:r>
              <a:rPr spc="-20" dirty="0"/>
              <a:t> </a:t>
            </a:r>
            <a:r>
              <a:rPr dirty="0"/>
              <a:t>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330452"/>
            <a:ext cx="8103234" cy="2796540"/>
            <a:chOff x="832103" y="1330452"/>
            <a:chExt cx="8103234" cy="2796540"/>
          </a:xfrm>
        </p:grpSpPr>
        <p:sp>
          <p:nvSpPr>
            <p:cNvPr id="4" name="object 4"/>
            <p:cNvSpPr/>
            <p:nvPr/>
          </p:nvSpPr>
          <p:spPr>
            <a:xfrm>
              <a:off x="838199" y="1336548"/>
              <a:ext cx="8091170" cy="2784475"/>
            </a:xfrm>
            <a:custGeom>
              <a:avLst/>
              <a:gdLst/>
              <a:ahLst/>
              <a:cxnLst/>
              <a:rect l="l" t="t" r="r" b="b"/>
              <a:pathLst>
                <a:path w="8091170" h="2784475">
                  <a:moveTo>
                    <a:pt x="8090916" y="0"/>
                  </a:moveTo>
                  <a:lnTo>
                    <a:pt x="0" y="0"/>
                  </a:lnTo>
                  <a:lnTo>
                    <a:pt x="0" y="2784347"/>
                  </a:lnTo>
                  <a:lnTo>
                    <a:pt x="8090916" y="2784347"/>
                  </a:lnTo>
                  <a:lnTo>
                    <a:pt x="8090916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199" y="1336548"/>
              <a:ext cx="8091170" cy="2784475"/>
            </a:xfrm>
            <a:custGeom>
              <a:avLst/>
              <a:gdLst/>
              <a:ahLst/>
              <a:cxnLst/>
              <a:rect l="l" t="t" r="r" b="b"/>
              <a:pathLst>
                <a:path w="8091170" h="2784475">
                  <a:moveTo>
                    <a:pt x="0" y="2784347"/>
                  </a:moveTo>
                  <a:lnTo>
                    <a:pt x="8090916" y="2784347"/>
                  </a:lnTo>
                  <a:lnTo>
                    <a:pt x="8090916" y="0"/>
                  </a:lnTo>
                  <a:lnTo>
                    <a:pt x="0" y="0"/>
                  </a:lnTo>
                  <a:lnTo>
                    <a:pt x="0" y="2784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8200" y="1336547"/>
            <a:ext cx="8091170" cy="27844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777240" marR="3343910">
              <a:lnSpc>
                <a:spcPct val="123100"/>
              </a:lnSpc>
              <a:spcBef>
                <a:spcPts val="10"/>
              </a:spcBef>
            </a:pPr>
            <a:r>
              <a:rPr sz="1300" spc="15" dirty="0">
                <a:latin typeface="Courier New"/>
                <a:cs typeface="Courier New"/>
              </a:rPr>
              <a:t>public string Designation { get; set; }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static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void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Main</a:t>
            </a:r>
            <a:r>
              <a:rPr sz="1300" spc="2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(string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[] args)</a:t>
            </a:r>
            <a:endParaRPr sz="1300">
              <a:latin typeface="Courier New"/>
              <a:cs typeface="Courier New"/>
            </a:endParaRPr>
          </a:p>
          <a:p>
            <a:pPr marL="777240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777240" marR="4257675">
              <a:lnSpc>
                <a:spcPct val="123100"/>
              </a:lnSpc>
            </a:pPr>
            <a:r>
              <a:rPr sz="1300" spc="15" dirty="0">
                <a:latin typeface="Courier New"/>
                <a:cs typeface="Courier New"/>
              </a:rPr>
              <a:t>Employee emp = new Employee();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emp.Name</a:t>
            </a:r>
            <a:r>
              <a:rPr sz="1300" spc="20" dirty="0">
                <a:latin typeface="Courier New"/>
                <a:cs typeface="Courier New"/>
              </a:rPr>
              <a:t> =  </a:t>
            </a:r>
            <a:r>
              <a:rPr sz="1300" spc="15" dirty="0">
                <a:latin typeface="Courier New"/>
                <a:cs typeface="Courier New"/>
              </a:rPr>
              <a:t>"John  Doe";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emp.Age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=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24;</a:t>
            </a:r>
            <a:endParaRPr sz="1300">
              <a:latin typeface="Courier New"/>
              <a:cs typeface="Courier New"/>
            </a:endParaRPr>
          </a:p>
          <a:p>
            <a:pPr marL="777240" marR="1414145">
              <a:lnSpc>
                <a:spcPct val="123100"/>
              </a:lnSpc>
            </a:pPr>
            <a:r>
              <a:rPr sz="1300" spc="15" dirty="0">
                <a:latin typeface="Courier New"/>
                <a:cs typeface="Courier New"/>
              </a:rPr>
              <a:t>emp.Designation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=  "Sales  Person";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Console.WriteLine("Name: {0}, Age: {1}, Designation: {2}",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emp.Name,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emp.Age, emp.Designation);</a:t>
            </a:r>
            <a:endParaRPr sz="1300">
              <a:latin typeface="Courier New"/>
              <a:cs typeface="Courier New"/>
            </a:endParaRPr>
          </a:p>
          <a:p>
            <a:pPr marL="777240">
              <a:lnSpc>
                <a:spcPct val="100000"/>
              </a:lnSpc>
              <a:spcBef>
                <a:spcPts val="360"/>
              </a:spcBef>
            </a:pPr>
            <a:r>
              <a:rPr sz="1300" spc="2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00" spc="1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1000" y="891539"/>
            <a:ext cx="1447800" cy="39814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19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4202429"/>
            <a:ext cx="8322309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code declares three </a:t>
            </a:r>
            <a:r>
              <a:rPr sz="1800" spc="-5" dirty="0">
                <a:latin typeface="Calibri"/>
                <a:cs typeface="Calibri"/>
              </a:rPr>
              <a:t>auto-implemented properties: </a:t>
            </a:r>
            <a:r>
              <a:rPr sz="1800" b="1" spc="-5" dirty="0">
                <a:latin typeface="Courier New"/>
                <a:cs typeface="Courier New"/>
              </a:rPr>
              <a:t>Name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b="1" spc="-5" dirty="0">
                <a:latin typeface="Courier New"/>
                <a:cs typeface="Courier New"/>
              </a:rPr>
              <a:t>Age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ourier New"/>
                <a:cs typeface="Courier New"/>
              </a:rPr>
              <a:t>Designation</a:t>
            </a:r>
            <a:r>
              <a:rPr sz="1800" spc="-5" dirty="0">
                <a:latin typeface="Calibri"/>
                <a:cs typeface="Calibri"/>
              </a:rPr>
              <a:t>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Main()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console.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065" y="5729732"/>
            <a:ext cx="5346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Name: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John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Doe, Age: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24,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Designation:</a:t>
            </a:r>
            <a:r>
              <a:rPr sz="1400" spc="-10" dirty="0">
                <a:latin typeface="Courier New"/>
                <a:cs typeface="Courier New"/>
              </a:rPr>
              <a:t> Sales</a:t>
            </a:r>
            <a:r>
              <a:rPr sz="1400" spc="-5" dirty="0">
                <a:latin typeface="Courier New"/>
                <a:cs typeface="Courier New"/>
              </a:rPr>
              <a:t> Person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627" y="51816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497" y="333502"/>
            <a:ext cx="2106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Properties</a:t>
            </a:r>
            <a:r>
              <a:rPr spc="-3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spc="-10" dirty="0"/>
              <a:t>C#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35838"/>
            <a:ext cx="8386445" cy="252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modifiers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ourier New"/>
                <a:cs typeface="Courier New"/>
              </a:rPr>
              <a:t>public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private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protected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Courier New"/>
                <a:cs typeface="Courier New"/>
              </a:rPr>
              <a:t>interna</a:t>
            </a:r>
            <a:r>
              <a:rPr sz="2400" dirty="0">
                <a:latin typeface="Courier New"/>
                <a:cs typeface="Courier New"/>
              </a:rPr>
              <a:t>l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essibility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#.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756285" algn="l"/>
              </a:tabLst>
            </a:pPr>
            <a:r>
              <a:rPr sz="1000" spc="-2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publi</a:t>
            </a:r>
            <a:r>
              <a:rPr sz="2000" dirty="0">
                <a:latin typeface="Courier New"/>
                <a:cs typeface="Courier New"/>
              </a:rPr>
              <a:t>c</a:t>
            </a:r>
            <a:r>
              <a:rPr sz="2000" spc="-7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fi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ld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ib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private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fields: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which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Calibri"/>
              <a:cs typeface="Calibri"/>
            </a:endParaRPr>
          </a:p>
          <a:p>
            <a:pPr marL="355600" marR="532130" indent="-342900">
              <a:lnSpc>
                <a:spcPts val="259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Properties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C# allow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retrieve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of fields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declared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secured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042891"/>
            <a:ext cx="8342630" cy="11607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store</a:t>
            </a:r>
            <a:r>
              <a:rPr sz="2400" spc="-5" dirty="0">
                <a:latin typeface="Calibri"/>
                <a:cs typeface="Calibri"/>
              </a:rPr>
              <a:t> names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IDs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2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properties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5" dirty="0">
                <a:latin typeface="Calibri"/>
                <a:cs typeface="Calibri"/>
              </a:rPr>
              <a:t>fields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ensure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accuracy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validity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stored</a:t>
            </a:r>
            <a:r>
              <a:rPr sz="2400" dirty="0">
                <a:latin typeface="Calibri"/>
                <a:cs typeface="Calibri"/>
              </a:rPr>
              <a:t> in them.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35814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807" y="333502"/>
            <a:ext cx="44634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Auto-Implemented</a:t>
            </a:r>
            <a:r>
              <a:rPr spc="-5" dirty="0"/>
              <a:t> </a:t>
            </a:r>
            <a:r>
              <a:rPr spc="-10" dirty="0"/>
              <a:t>Properties</a:t>
            </a:r>
            <a:r>
              <a:rPr spc="-20" dirty="0"/>
              <a:t> </a:t>
            </a:r>
            <a:r>
              <a:rPr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41374"/>
            <a:ext cx="857250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1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properties,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auto-implemented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properties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declared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read-only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write-only.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declares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read-only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write-only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properties.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3292692"/>
            <a:ext cx="8061325" cy="16090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  <a:spcBef>
                <a:spcPts val="225"/>
              </a:spcBef>
              <a:tabLst>
                <a:tab pos="2990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private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set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Age</a:t>
            </a:r>
            <a:endParaRPr sz="2000">
              <a:latin typeface="Courier New"/>
              <a:cs typeface="Courier New"/>
            </a:endParaRPr>
          </a:p>
          <a:p>
            <a:pPr marL="299085">
              <a:lnSpc>
                <a:spcPts val="2290"/>
              </a:lnSpc>
            </a:pP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read-only.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219"/>
              </a:spcBef>
              <a:tabLst>
                <a:tab pos="2990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declaration,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private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15" dirty="0">
                <a:latin typeface="Calibri"/>
                <a:cs typeface="Calibri"/>
              </a:rPr>
              <a:t> before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get</a:t>
            </a:r>
            <a:endParaRPr sz="2000">
              <a:latin typeface="Courier New"/>
              <a:cs typeface="Courier New"/>
            </a:endParaRPr>
          </a:p>
          <a:p>
            <a:pPr marL="299085">
              <a:lnSpc>
                <a:spcPts val="2280"/>
              </a:lnSpc>
            </a:pP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Salary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write-only.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2508504"/>
            <a:ext cx="7480300" cy="774700"/>
            <a:chOff x="679704" y="2508504"/>
            <a:chExt cx="7480300" cy="774700"/>
          </a:xfrm>
        </p:grpSpPr>
        <p:sp>
          <p:nvSpPr>
            <p:cNvPr id="6" name="object 6"/>
            <p:cNvSpPr/>
            <p:nvPr/>
          </p:nvSpPr>
          <p:spPr>
            <a:xfrm>
              <a:off x="685800" y="2514600"/>
              <a:ext cx="7467600" cy="762000"/>
            </a:xfrm>
            <a:custGeom>
              <a:avLst/>
              <a:gdLst/>
              <a:ahLst/>
              <a:cxnLst/>
              <a:rect l="l" t="t" r="r" b="b"/>
              <a:pathLst>
                <a:path w="7467600" h="762000">
                  <a:moveTo>
                    <a:pt x="74676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7467600" y="7620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2514600"/>
              <a:ext cx="7467600" cy="762000"/>
            </a:xfrm>
            <a:custGeom>
              <a:avLst/>
              <a:gdLst/>
              <a:ahLst/>
              <a:cxnLst/>
              <a:rect l="l" t="t" r="r" b="b"/>
              <a:pathLst>
                <a:path w="7467600" h="762000">
                  <a:moveTo>
                    <a:pt x="0" y="762000"/>
                  </a:moveTo>
                  <a:lnTo>
                    <a:pt x="7467600" y="762000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2514600"/>
            <a:ext cx="7467600" cy="7620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600" spc="-5" dirty="0">
                <a:latin typeface="Courier New"/>
                <a:cs typeface="Courier New"/>
              </a:rPr>
              <a:t>public float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Age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get;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private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set;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public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Salary {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private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get;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set;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2039111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6696" y="333502"/>
            <a:ext cx="2803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</a:t>
            </a:r>
            <a:r>
              <a:rPr spc="-25" dirty="0"/>
              <a:t> </a:t>
            </a:r>
            <a:r>
              <a:rPr spc="-10" dirty="0"/>
              <a:t>Initializers</a:t>
            </a:r>
            <a:r>
              <a:rPr spc="-25" dirty="0"/>
              <a:t> </a:t>
            </a:r>
            <a:r>
              <a:rPr spc="-15" dirty="0"/>
              <a:t>1-2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41374"/>
            <a:ext cx="8545195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1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C#,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programmers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initializers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initialize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values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without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explicitly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calling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constructor.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ts val="251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  <a:tab pos="905510" algn="l"/>
                <a:tab pos="2275840" algn="l"/>
                <a:tab pos="2954020" algn="l"/>
                <a:tab pos="3318510" algn="l"/>
                <a:tab pos="4158615" algn="l"/>
                <a:tab pos="5426710" algn="l"/>
                <a:tab pos="6278880" algn="l"/>
                <a:tab pos="6786245" algn="l"/>
                <a:tab pos="8295005" algn="l"/>
              </a:tabLst>
            </a:pP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cla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iv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bjec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ini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ial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60" dirty="0">
                <a:latin typeface="Calibri"/>
                <a:cs typeface="Calibri"/>
              </a:rPr>
              <a:t>z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ma</a:t>
            </a:r>
            <a:r>
              <a:rPr sz="2200" spc="-80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	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ini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iali</a:t>
            </a:r>
            <a:r>
              <a:rPr sz="2200" spc="-45" dirty="0">
                <a:latin typeface="Calibri"/>
                <a:cs typeface="Calibri"/>
              </a:rPr>
              <a:t>z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10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objects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-5" dirty="0">
                <a:latin typeface="Calibri"/>
                <a:cs typeface="Calibri"/>
              </a:rPr>
              <a:t> readable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38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initializers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compiler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default</a:t>
            </a:r>
            <a:r>
              <a:rPr sz="2200" spc="-10" dirty="0">
                <a:latin typeface="Calibri"/>
                <a:cs typeface="Calibri"/>
              </a:rPr>
              <a:t> instance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constructor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4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then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initialization.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6696" y="333502"/>
            <a:ext cx="2803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</a:t>
            </a:r>
            <a:r>
              <a:rPr spc="-25" dirty="0"/>
              <a:t> </a:t>
            </a:r>
            <a:r>
              <a:rPr spc="-10" dirty="0"/>
              <a:t>Initializers</a:t>
            </a:r>
            <a:r>
              <a:rPr spc="-25" dirty="0"/>
              <a:t> </a:t>
            </a:r>
            <a:r>
              <a:rPr spc="-15" dirty="0"/>
              <a:t>2-2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41375"/>
            <a:ext cx="8183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initializers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initialize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Employee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4103" y="1114044"/>
            <a:ext cx="7480300" cy="3464560"/>
            <a:chOff x="1594103" y="1114044"/>
            <a:chExt cx="7480300" cy="3464560"/>
          </a:xfrm>
        </p:grpSpPr>
        <p:sp>
          <p:nvSpPr>
            <p:cNvPr id="5" name="object 5"/>
            <p:cNvSpPr/>
            <p:nvPr/>
          </p:nvSpPr>
          <p:spPr>
            <a:xfrm>
              <a:off x="1600199" y="1120140"/>
              <a:ext cx="7467600" cy="3451860"/>
            </a:xfrm>
            <a:custGeom>
              <a:avLst/>
              <a:gdLst/>
              <a:ahLst/>
              <a:cxnLst/>
              <a:rect l="l" t="t" r="r" b="b"/>
              <a:pathLst>
                <a:path w="7467600" h="3451860">
                  <a:moveTo>
                    <a:pt x="7467600" y="0"/>
                  </a:moveTo>
                  <a:lnTo>
                    <a:pt x="0" y="0"/>
                  </a:lnTo>
                  <a:lnTo>
                    <a:pt x="0" y="3451860"/>
                  </a:lnTo>
                  <a:lnTo>
                    <a:pt x="7467600" y="345186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199" y="1120140"/>
              <a:ext cx="7467600" cy="3451860"/>
            </a:xfrm>
            <a:custGeom>
              <a:avLst/>
              <a:gdLst/>
              <a:ahLst/>
              <a:cxnLst/>
              <a:rect l="l" t="t" r="r" b="b"/>
              <a:pathLst>
                <a:path w="7467600" h="3451860">
                  <a:moveTo>
                    <a:pt x="0" y="3451860"/>
                  </a:moveTo>
                  <a:lnTo>
                    <a:pt x="7467600" y="3451860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3451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9194" y="1110158"/>
            <a:ext cx="7033895" cy="33381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300" spc="15" dirty="0"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Employee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19100" marR="3355975">
              <a:lnSpc>
                <a:spcPts val="1920"/>
              </a:lnSpc>
              <a:spcBef>
                <a:spcPts val="125"/>
              </a:spcBef>
            </a:pPr>
            <a:r>
              <a:rPr sz="1300" spc="15" dirty="0">
                <a:latin typeface="Courier New"/>
                <a:cs typeface="Courier New"/>
              </a:rPr>
              <a:t>public string Name { get; set; }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public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int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Age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{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get;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set;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19100" marR="2644775">
              <a:lnSpc>
                <a:spcPts val="1920"/>
              </a:lnSpc>
              <a:spcBef>
                <a:spcPts val="5"/>
              </a:spcBef>
            </a:pPr>
            <a:r>
              <a:rPr sz="1300" spc="15" dirty="0">
                <a:latin typeface="Courier New"/>
                <a:cs typeface="Courier New"/>
              </a:rPr>
              <a:t>public string Designation { get; set; }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static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void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Main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(string </a:t>
            </a:r>
            <a:r>
              <a:rPr sz="1300" spc="10" dirty="0">
                <a:latin typeface="Courier New"/>
                <a:cs typeface="Courier New"/>
              </a:rPr>
              <a:t>[]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args)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{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Employee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emp1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=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new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Employee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26769">
              <a:lnSpc>
                <a:spcPct val="100000"/>
              </a:lnSpc>
              <a:spcBef>
                <a:spcPts val="235"/>
              </a:spcBef>
            </a:pPr>
            <a:r>
              <a:rPr sz="1300" spc="15" dirty="0">
                <a:latin typeface="Courier New"/>
                <a:cs typeface="Courier New"/>
              </a:rPr>
              <a:t>Name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=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"John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Doe",</a:t>
            </a:r>
            <a:endParaRPr sz="1300">
              <a:latin typeface="Courier New"/>
              <a:cs typeface="Courier New"/>
            </a:endParaRPr>
          </a:p>
          <a:p>
            <a:pPr marL="826769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Age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20" dirty="0">
                <a:latin typeface="Courier New"/>
                <a:cs typeface="Courier New"/>
              </a:rPr>
              <a:t>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24,</a:t>
            </a:r>
            <a:endParaRPr sz="1300">
              <a:latin typeface="Courier New"/>
              <a:cs typeface="Courier New"/>
            </a:endParaRPr>
          </a:p>
          <a:p>
            <a:pPr marL="826769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Designation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=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"Sales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Person"</a:t>
            </a:r>
            <a:endParaRPr sz="13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};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ct val="71500"/>
              </a:lnSpc>
              <a:spcBef>
                <a:spcPts val="805"/>
              </a:spcBef>
            </a:pPr>
            <a:r>
              <a:rPr sz="1300" spc="15" dirty="0">
                <a:latin typeface="Courier New"/>
                <a:cs typeface="Courier New"/>
              </a:rPr>
              <a:t>Console.WriteLine("Name: {0}, Age: {1}, Designation: {2}", emp1.Name,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emp1.Age,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emp1.Designation);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300" spc="1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43" y="1269491"/>
            <a:ext cx="1447800" cy="398145"/>
          </a:xfrm>
          <a:custGeom>
            <a:avLst/>
            <a:gdLst/>
            <a:ahLst/>
            <a:cxnLst/>
            <a:rect l="l" t="t" r="r" b="b"/>
            <a:pathLst>
              <a:path w="1447800" h="398144">
                <a:moveTo>
                  <a:pt x="1447800" y="0"/>
                </a:moveTo>
                <a:lnTo>
                  <a:pt x="0" y="0"/>
                </a:lnTo>
                <a:lnTo>
                  <a:pt x="0" y="397763"/>
                </a:lnTo>
                <a:lnTo>
                  <a:pt x="1447800" y="397763"/>
                </a:lnTo>
                <a:lnTo>
                  <a:pt x="1447800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615" y="1301876"/>
            <a:ext cx="866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015" y="5638800"/>
            <a:ext cx="1447800" cy="396240"/>
          </a:xfrm>
          <a:custGeom>
            <a:avLst/>
            <a:gdLst/>
            <a:ahLst/>
            <a:cxnLst/>
            <a:rect l="l" t="t" r="r" b="b"/>
            <a:pathLst>
              <a:path w="1447800" h="396239">
                <a:moveTo>
                  <a:pt x="1447800" y="0"/>
                </a:moveTo>
                <a:lnTo>
                  <a:pt x="0" y="0"/>
                </a:lnTo>
                <a:lnTo>
                  <a:pt x="0" y="396240"/>
                </a:lnTo>
                <a:lnTo>
                  <a:pt x="1447800" y="396240"/>
                </a:lnTo>
                <a:lnTo>
                  <a:pt x="1447800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1815" y="4705350"/>
            <a:ext cx="7856220" cy="181228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315"/>
              </a:spcBef>
              <a:tabLst>
                <a:tab pos="612140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auto-implemented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612140" marR="5080" indent="-287020">
              <a:lnSpc>
                <a:spcPts val="1960"/>
              </a:lnSpc>
              <a:spcBef>
                <a:spcPts val="445"/>
              </a:spcBef>
              <a:tabLst>
                <a:tab pos="612140" algn="l"/>
              </a:tabLst>
            </a:pPr>
            <a:r>
              <a:rPr sz="9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Main(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obj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  </a:t>
            </a:r>
            <a:r>
              <a:rPr sz="1800" spc="-10" dirty="0">
                <a:latin typeface="Calibri"/>
                <a:cs typeface="Calibri"/>
              </a:rPr>
              <a:t>initialized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properties.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  <a:p>
            <a:pPr marL="325120">
              <a:lnSpc>
                <a:spcPct val="100000"/>
              </a:lnSpc>
              <a:spcBef>
                <a:spcPts val="1895"/>
              </a:spcBef>
              <a:tabLst>
                <a:tab pos="612140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Name: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John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Doe, Age: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24, Designation: Sales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Person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802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Polymorphism</a:t>
            </a:r>
            <a:r>
              <a:rPr spc="-20" dirty="0"/>
              <a:t> </a:t>
            </a:r>
            <a:r>
              <a:rPr spc="-10" dirty="0"/>
              <a:t>1-2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44423"/>
            <a:ext cx="803465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polymorphism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overriding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dirty="0">
                <a:latin typeface="Calibri"/>
                <a:cs typeface="Calibri"/>
              </a:rPr>
              <a:t> class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derived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However,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overloaded.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2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demonstrates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polymorphism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overriding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base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3516" y="2362200"/>
            <a:ext cx="6920865" cy="4114800"/>
          </a:xfrm>
          <a:prstGeom prst="rect">
            <a:avLst/>
          </a:prstGeom>
          <a:solidFill>
            <a:srgbClr val="FFECA2">
              <a:alpha val="39999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075" marR="5526405">
              <a:lnSpc>
                <a:spcPct val="121900"/>
              </a:lnSpc>
              <a:spcBef>
                <a:spcPts val="70"/>
              </a:spcBef>
            </a:pPr>
            <a:r>
              <a:rPr sz="1050" spc="5" dirty="0">
                <a:latin typeface="Courier New"/>
                <a:cs typeface="Courier New"/>
              </a:rPr>
              <a:t>using System; 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class Car </a:t>
            </a:r>
            <a:r>
              <a:rPr sz="1050" spc="10" dirty="0">
                <a:latin typeface="Courier New"/>
                <a:cs typeface="Courier New"/>
              </a:rPr>
              <a:t>{ 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string</a:t>
            </a:r>
            <a:r>
              <a:rPr sz="1050" spc="-7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_carType;</a:t>
            </a:r>
            <a:endParaRPr sz="10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050" dirty="0">
                <a:latin typeface="Courier New"/>
                <a:cs typeface="Courier New"/>
              </a:rPr>
              <a:t>public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virtual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string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CarType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92075" marR="4797425">
              <a:lnSpc>
                <a:spcPct val="121900"/>
              </a:lnSpc>
              <a:spcBef>
                <a:spcPts val="5"/>
              </a:spcBef>
            </a:pPr>
            <a:r>
              <a:rPr sz="1050" spc="5" dirty="0">
                <a:latin typeface="Courier New"/>
                <a:cs typeface="Courier New"/>
              </a:rPr>
              <a:t>get </a:t>
            </a:r>
            <a:r>
              <a:rPr sz="1050" spc="10" dirty="0">
                <a:latin typeface="Courier New"/>
                <a:cs typeface="Courier New"/>
              </a:rPr>
              <a:t>{ </a:t>
            </a:r>
            <a:r>
              <a:rPr sz="1050" spc="5" dirty="0">
                <a:latin typeface="Courier New"/>
                <a:cs typeface="Courier New"/>
              </a:rPr>
              <a:t>return _carType; </a:t>
            </a:r>
            <a:r>
              <a:rPr sz="1050" spc="10" dirty="0">
                <a:latin typeface="Courier New"/>
                <a:cs typeface="Courier New"/>
              </a:rPr>
              <a:t>}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set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{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_carType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value;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92075" marR="5120640">
              <a:lnSpc>
                <a:spcPct val="121900"/>
              </a:lnSpc>
            </a:pPr>
            <a:r>
              <a:rPr sz="1050" spc="5" dirty="0">
                <a:latin typeface="Courier New"/>
                <a:cs typeface="Courier New"/>
              </a:rPr>
              <a:t>class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Ferrari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: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Car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{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string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_carType;</a:t>
            </a:r>
            <a:endParaRPr sz="1050">
              <a:latin typeface="Courier New"/>
              <a:cs typeface="Courier New"/>
            </a:endParaRPr>
          </a:p>
          <a:p>
            <a:pPr marL="92075" marR="4313555">
              <a:lnSpc>
                <a:spcPct val="121900"/>
              </a:lnSpc>
              <a:spcBef>
                <a:spcPts val="5"/>
              </a:spcBef>
            </a:pPr>
            <a:r>
              <a:rPr sz="1050" spc="5" dirty="0">
                <a:latin typeface="Courier New"/>
                <a:cs typeface="Courier New"/>
              </a:rPr>
              <a:t>public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override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string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CarType{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get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{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return</a:t>
            </a:r>
            <a:r>
              <a:rPr sz="1050" spc="2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base.CarType;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} 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set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050" spc="5" dirty="0">
                <a:latin typeface="Courier New"/>
                <a:cs typeface="Courier New"/>
              </a:rPr>
              <a:t>base.CarType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=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value;</a:t>
            </a:r>
            <a:endParaRPr sz="10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050" spc="5" dirty="0">
                <a:latin typeface="Courier New"/>
                <a:cs typeface="Courier New"/>
              </a:rPr>
              <a:t>_carType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value;</a:t>
            </a:r>
            <a:endParaRPr sz="10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050" spc="5" dirty="0">
                <a:latin typeface="Courier New"/>
                <a:cs typeface="Courier New"/>
              </a:rPr>
              <a:t>static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void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Main(string[]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args)</a:t>
            </a:r>
            <a:endParaRPr sz="10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050" spc="1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92075" marR="3989070">
              <a:lnSpc>
                <a:spcPct val="121900"/>
              </a:lnSpc>
            </a:pPr>
            <a:r>
              <a:rPr sz="1050" spc="5" dirty="0">
                <a:latin typeface="Courier New"/>
                <a:cs typeface="Courier New"/>
              </a:rPr>
              <a:t>Car objCar </a:t>
            </a:r>
            <a:r>
              <a:rPr sz="1050" spc="10" dirty="0">
                <a:latin typeface="Courier New"/>
                <a:cs typeface="Courier New"/>
              </a:rPr>
              <a:t>= </a:t>
            </a:r>
            <a:r>
              <a:rPr sz="1050" spc="5" dirty="0">
                <a:latin typeface="Courier New"/>
                <a:cs typeface="Courier New"/>
              </a:rPr>
              <a:t>new Car(); 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objCar.CarType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"Utility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Vehicle";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923" y="25908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802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Polymorphism</a:t>
            </a:r>
            <a:r>
              <a:rPr spc="-20" dirty="0"/>
              <a:t> </a:t>
            </a:r>
            <a:r>
              <a:rPr spc="-10" dirty="0"/>
              <a:t>2-2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704" y="1289303"/>
            <a:ext cx="7861300" cy="1384300"/>
            <a:chOff x="679704" y="1289303"/>
            <a:chExt cx="7861300" cy="1384300"/>
          </a:xfrm>
        </p:grpSpPr>
        <p:sp>
          <p:nvSpPr>
            <p:cNvPr id="4" name="object 4"/>
            <p:cNvSpPr/>
            <p:nvPr/>
          </p:nvSpPr>
          <p:spPr>
            <a:xfrm>
              <a:off x="685800" y="1295399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78486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7848600" y="13716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1295399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0" y="1371600"/>
                  </a:moveTo>
                  <a:lnTo>
                    <a:pt x="7848600" y="1371600"/>
                  </a:lnTo>
                  <a:lnTo>
                    <a:pt x="78486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800" y="1295400"/>
            <a:ext cx="7848600" cy="13716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1440" marR="3785870">
              <a:lnSpc>
                <a:spcPct val="121900"/>
              </a:lnSpc>
              <a:spcBef>
                <a:spcPts val="65"/>
              </a:spcBef>
            </a:pPr>
            <a:r>
              <a:rPr sz="1050" spc="5" dirty="0">
                <a:latin typeface="Courier New"/>
                <a:cs typeface="Courier New"/>
              </a:rPr>
              <a:t>Ferrari objFerrari </a:t>
            </a:r>
            <a:r>
              <a:rPr sz="1050" spc="10" dirty="0">
                <a:latin typeface="Courier New"/>
                <a:cs typeface="Courier New"/>
              </a:rPr>
              <a:t>= </a:t>
            </a:r>
            <a:r>
              <a:rPr sz="1050" spc="5" dirty="0">
                <a:latin typeface="Courier New"/>
                <a:cs typeface="Courier New"/>
              </a:rPr>
              <a:t>new Ferrari(); 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objFerrari.CarType </a:t>
            </a:r>
            <a:r>
              <a:rPr sz="1050" spc="10" dirty="0">
                <a:latin typeface="Courier New"/>
                <a:cs typeface="Courier New"/>
              </a:rPr>
              <a:t>= </a:t>
            </a:r>
            <a:r>
              <a:rPr sz="1050" spc="5" dirty="0">
                <a:latin typeface="Courier New"/>
                <a:cs typeface="Courier New"/>
              </a:rPr>
              <a:t>"Sports Car"; 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Console.WriteLine("Car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Type: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"</a:t>
            </a:r>
            <a:r>
              <a:rPr sz="1050" spc="2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+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objCar.CarType);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050" spc="5" dirty="0">
                <a:latin typeface="Courier New"/>
                <a:cs typeface="Courier New"/>
              </a:rPr>
              <a:t>Console.WriteLine("Ferrari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Car Type: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" +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objFerrari.CarType);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85800" y="8229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844" y="2711983"/>
            <a:ext cx="7790180" cy="25165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lass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Car</a:t>
            </a:r>
            <a:r>
              <a:rPr sz="1600" b="1" spc="-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decla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10" dirty="0">
                <a:latin typeface="Calibri"/>
                <a:cs typeface="Calibri"/>
              </a:rPr>
              <a:t> 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ope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ty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CarType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Ferrari</a:t>
            </a:r>
            <a:r>
              <a:rPr sz="1600" b="1" spc="-5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inherits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Car</a:t>
            </a:r>
            <a:r>
              <a:rPr sz="1600" b="1" spc="-5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overrides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property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CarType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Ferrari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declares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Car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ts val="1730"/>
              </a:lnSpc>
              <a:spcBef>
                <a:spcPts val="405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When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58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Ferrari</a:t>
            </a:r>
            <a:r>
              <a:rPr sz="1600" b="1" spc="-5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20" dirty="0">
                <a:latin typeface="Calibri"/>
                <a:cs typeface="Calibri"/>
              </a:rPr>
              <a:t>invokes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property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CarType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virtual</a:t>
            </a:r>
            <a:r>
              <a:rPr sz="1600" spc="-10" dirty="0">
                <a:latin typeface="Calibri"/>
                <a:cs typeface="Calibri"/>
              </a:rPr>
              <a:t> property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overridden.</a:t>
            </a:r>
            <a:endParaRPr sz="1600">
              <a:latin typeface="Calibri"/>
              <a:cs typeface="Calibri"/>
            </a:endParaRPr>
          </a:p>
          <a:p>
            <a:pPr marL="299085" marR="132715" indent="-287020">
              <a:lnSpc>
                <a:spcPct val="90700"/>
              </a:lnSpc>
              <a:spcBef>
                <a:spcPts val="345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30" dirty="0">
                <a:latin typeface="Calibri"/>
                <a:cs typeface="Calibri"/>
              </a:rPr>
              <a:t>However, </a:t>
            </a:r>
            <a:r>
              <a:rPr sz="1600" spc="-5" dirty="0">
                <a:latin typeface="Calibri"/>
                <a:cs typeface="Calibri"/>
              </a:rPr>
              <a:t>since the </a:t>
            </a:r>
            <a:r>
              <a:rPr sz="1600" spc="-5" dirty="0">
                <a:latin typeface="Courier New"/>
                <a:cs typeface="Courier New"/>
              </a:rPr>
              <a:t>set </a:t>
            </a:r>
            <a:r>
              <a:rPr sz="1600" spc="-5" dirty="0">
                <a:latin typeface="Calibri"/>
                <a:cs typeface="Calibri"/>
              </a:rPr>
              <a:t>accessor of the </a:t>
            </a:r>
            <a:r>
              <a:rPr sz="1600" spc="-10" dirty="0">
                <a:latin typeface="Calibri"/>
                <a:cs typeface="Calibri"/>
              </a:rPr>
              <a:t>derived </a:t>
            </a:r>
            <a:r>
              <a:rPr sz="1600" spc="-5" dirty="0">
                <a:latin typeface="Calibri"/>
                <a:cs typeface="Calibri"/>
              </a:rPr>
              <a:t>class </a:t>
            </a:r>
            <a:r>
              <a:rPr sz="1600" spc="-20" dirty="0">
                <a:latin typeface="Calibri"/>
                <a:cs typeface="Calibri"/>
              </a:rPr>
              <a:t>invokes </a:t>
            </a:r>
            <a:r>
              <a:rPr sz="1600" spc="-5" dirty="0">
                <a:latin typeface="Calibri"/>
                <a:cs typeface="Calibri"/>
              </a:rPr>
              <a:t>the base class </a:t>
            </a:r>
            <a:r>
              <a:rPr sz="1600" spc="-10" dirty="0">
                <a:latin typeface="Calibri"/>
                <a:cs typeface="Calibri"/>
              </a:rPr>
              <a:t>property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CarType</a:t>
            </a:r>
            <a:r>
              <a:rPr sz="1600" b="1" spc="-5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base</a:t>
            </a:r>
            <a:r>
              <a:rPr sz="1600" spc="-59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alibri"/>
                <a:cs typeface="Calibri"/>
              </a:rPr>
              <a:t>keyword,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output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Ferrari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type.</a:t>
            </a:r>
            <a:endParaRPr sz="1600">
              <a:latin typeface="Calibri"/>
              <a:cs typeface="Calibri"/>
            </a:endParaRPr>
          </a:p>
          <a:p>
            <a:pPr marL="299085" marR="72390" indent="-287020">
              <a:lnSpc>
                <a:spcPts val="1730"/>
              </a:lnSpc>
              <a:spcBef>
                <a:spcPts val="409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Thus,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properties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overridden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useful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customized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output.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844" y="5799835"/>
            <a:ext cx="413321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990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ourier New"/>
                <a:cs typeface="Courier New"/>
              </a:rPr>
              <a:t>Car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Utility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Vehicle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90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Ferrari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Sports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Car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53340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9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Properties, </a:t>
            </a:r>
            <a:r>
              <a:rPr spc="-5" dirty="0"/>
              <a:t>Fields,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-10" dirty="0"/>
              <a:t> Methods</a:t>
            </a:r>
            <a:r>
              <a:rPr spc="-5" dirty="0"/>
              <a:t> </a:t>
            </a:r>
            <a:r>
              <a:rPr spc="5" dirty="0"/>
              <a:t>1-2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44423"/>
            <a:ext cx="876363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C#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mix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properties,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methods,</a:t>
            </a:r>
            <a:r>
              <a:rPr sz="2000" dirty="0">
                <a:latin typeface="Calibri"/>
                <a:cs typeface="Calibri"/>
              </a:rPr>
              <a:t> each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serving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355600" marR="74930" indent="-342900">
              <a:lnSpc>
                <a:spcPts val="2160"/>
              </a:lnSpc>
              <a:spcBef>
                <a:spcPts val="50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order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use them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effectively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21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fields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accessed.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35" dirty="0">
                <a:latin typeface="Calibri"/>
                <a:cs typeface="Calibri"/>
              </a:rPr>
              <a:t>However,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differences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fields.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3041650"/>
          <a:ext cx="8381365" cy="3279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7205"/>
                <a:gridCol w="4074160"/>
              </a:tblGrid>
              <a:tr h="380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Properties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FD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Fields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FDD"/>
                    </a:solidFill>
                  </a:tcPr>
                </a:tc>
              </a:tr>
              <a:tr h="56083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members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assign and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retrieve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values.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Fields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members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store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values.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be classified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therefore,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ref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out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keywords.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Fields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variables that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 use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ref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out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keywords.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as 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series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executable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statements.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Fields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defined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single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statement.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defined with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accessors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methods,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accessors.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Fields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not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accessors.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65570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perform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custom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actions 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change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field’s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value.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Fields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capable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performing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any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customized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actions.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9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Properties, </a:t>
            </a:r>
            <a:r>
              <a:rPr spc="-5" dirty="0"/>
              <a:t>Fields,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-10" dirty="0"/>
              <a:t> Methods</a:t>
            </a:r>
            <a:r>
              <a:rPr spc="-5" dirty="0"/>
              <a:t> </a:t>
            </a:r>
            <a:r>
              <a:rPr spc="5" dirty="0"/>
              <a:t>2-2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44423"/>
            <a:ext cx="81819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covers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implementation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fields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implementation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methods.</a:t>
            </a:r>
            <a:endParaRPr sz="2000">
              <a:latin typeface="Calibri"/>
              <a:cs typeface="Calibri"/>
            </a:endParaRPr>
          </a:p>
          <a:p>
            <a:pPr marL="355600" marR="12700" indent="-342900">
              <a:lnSpc>
                <a:spcPts val="2160"/>
              </a:lnSpc>
              <a:spcBef>
                <a:spcPts val="50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invoked</a:t>
            </a:r>
            <a:r>
              <a:rPr sz="2000" dirty="0">
                <a:latin typeface="Calibri"/>
                <a:cs typeface="Calibri"/>
              </a:rPr>
              <a:t> in 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manner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736850"/>
          <a:ext cx="7315200" cy="3219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0"/>
                <a:gridCol w="3556000"/>
              </a:tblGrid>
              <a:tr h="380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Properties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FD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Methods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FDD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represent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characteristics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represent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behavior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94627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contain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which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 marR="520065">
                        <a:lnSpc>
                          <a:spcPct val="11499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automatically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invoked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without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specifying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names.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invoked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by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specifying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 marR="687070">
                        <a:lnSpc>
                          <a:spcPct val="11499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method names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along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6308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Properties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cannot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parameters.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include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parameters.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overridden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but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overloaded.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overridden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well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overloaded.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994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Indexers</a:t>
            </a:r>
            <a:r>
              <a:rPr spc="-60" dirty="0"/>
              <a:t> </a:t>
            </a:r>
            <a:r>
              <a:rPr spc="-10"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44423"/>
            <a:ext cx="841121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C# </a:t>
            </a:r>
            <a:r>
              <a:rPr sz="2000" spc="-15" dirty="0">
                <a:latin typeface="Calibri"/>
                <a:cs typeface="Calibri"/>
              </a:rPr>
              <a:t>program,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struct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arrays.</a:t>
            </a:r>
            <a:endParaRPr sz="2000">
              <a:latin typeface="Calibri"/>
              <a:cs typeface="Calibri"/>
            </a:endParaRPr>
          </a:p>
          <a:p>
            <a:pPr marL="355600" marR="581660" indent="-342900">
              <a:lnSpc>
                <a:spcPts val="2160"/>
              </a:lnSpc>
              <a:spcBef>
                <a:spcPts val="50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Indexers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syntactically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unlike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accessors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indexers</a:t>
            </a:r>
            <a:r>
              <a:rPr sz="2000" dirty="0">
                <a:latin typeface="Calibri"/>
                <a:cs typeface="Calibri"/>
              </a:rPr>
              <a:t> accept 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578430"/>
            <a:ext cx="4875530" cy="31432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167005" indent="-342900">
              <a:lnSpc>
                <a:spcPts val="2160"/>
              </a:lnSpc>
              <a:spcBef>
                <a:spcPts val="3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Consider </a:t>
            </a:r>
            <a:r>
              <a:rPr sz="2000" dirty="0">
                <a:latin typeface="Calibri"/>
                <a:cs typeface="Calibri"/>
              </a:rPr>
              <a:t>a high </a:t>
            </a:r>
            <a:r>
              <a:rPr sz="2000" spc="-5" dirty="0">
                <a:latin typeface="Calibri"/>
                <a:cs typeface="Calibri"/>
              </a:rPr>
              <a:t>school teacher </a:t>
            </a:r>
            <a:r>
              <a:rPr sz="2000" dirty="0">
                <a:latin typeface="Calibri"/>
                <a:cs typeface="Calibri"/>
              </a:rPr>
              <a:t>who </a:t>
            </a:r>
            <a:r>
              <a:rPr sz="2000" spc="-10" dirty="0">
                <a:latin typeface="Calibri"/>
                <a:cs typeface="Calibri"/>
              </a:rPr>
              <a:t>wants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go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records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particular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student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student’s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progress.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100"/>
              </a:lnSpc>
              <a:spcBef>
                <a:spcPts val="45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Calling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appropriate </a:t>
            </a:r>
            <a:r>
              <a:rPr sz="2000" spc="-5" dirty="0">
                <a:latin typeface="Calibri"/>
                <a:cs typeface="Calibri"/>
              </a:rPr>
              <a:t>methods </a:t>
            </a:r>
            <a:r>
              <a:rPr sz="2000" spc="-10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time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set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get </a:t>
            </a:r>
            <a:r>
              <a:rPr sz="2000" dirty="0">
                <a:latin typeface="Calibri"/>
                <a:cs typeface="Calibri"/>
              </a:rPr>
              <a:t>a particular </a:t>
            </a:r>
            <a:r>
              <a:rPr sz="2000" spc="-10" dirty="0">
                <a:latin typeface="Calibri"/>
                <a:cs typeface="Calibri"/>
              </a:rPr>
              <a:t>record makes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tedious.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Creating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student</a:t>
            </a:r>
            <a:r>
              <a:rPr sz="2000" dirty="0">
                <a:latin typeface="Calibri"/>
                <a:cs typeface="Calibri"/>
              </a:rPr>
              <a:t> ID:</a:t>
            </a:r>
            <a:endParaRPr sz="2000">
              <a:latin typeface="Calibri"/>
              <a:cs typeface="Calibri"/>
            </a:endParaRPr>
          </a:p>
          <a:p>
            <a:pPr marL="812800" marR="108585" indent="-342900">
              <a:lnSpc>
                <a:spcPct val="90000"/>
              </a:lnSpc>
              <a:spcBef>
                <a:spcPts val="440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 easier as </a:t>
            </a:r>
            <a:r>
              <a:rPr sz="1800" spc="-15" dirty="0">
                <a:latin typeface="Calibri"/>
                <a:cs typeface="Calibri"/>
              </a:rPr>
              <a:t>indexers </a:t>
            </a:r>
            <a:r>
              <a:rPr sz="1800" spc="-5" dirty="0">
                <a:latin typeface="Calibri"/>
                <a:cs typeface="Calibri"/>
              </a:rPr>
              <a:t>use index position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locate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student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2162555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900" y="3419855"/>
            <a:ext cx="3758184" cy="19232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994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Indexers</a:t>
            </a:r>
            <a:r>
              <a:rPr spc="-60" dirty="0"/>
              <a:t> </a:t>
            </a:r>
            <a:r>
              <a:rPr spc="-10" dirty="0"/>
              <a:t>2-2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8732"/>
            <a:ext cx="8157209" cy="44621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Indexers: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70"/>
              </a:spcBef>
              <a:tabLst>
                <a:tab pos="812800" algn="l"/>
              </a:tabLst>
            </a:pPr>
            <a:r>
              <a:rPr sz="1000" spc="-15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accessing </a:t>
            </a:r>
            <a:r>
              <a:rPr sz="2000" spc="-15" dirty="0">
                <a:latin typeface="Calibri"/>
                <a:cs typeface="Calibri"/>
              </a:rPr>
              <a:t>arrays.</a:t>
            </a:r>
            <a:endParaRPr sz="2000">
              <a:latin typeface="Calibri"/>
              <a:cs typeface="Calibri"/>
            </a:endParaRPr>
          </a:p>
          <a:p>
            <a:pPr marL="812800" marR="712470" indent="-342900">
              <a:lnSpc>
                <a:spcPts val="2160"/>
              </a:lnSpc>
              <a:spcBef>
                <a:spcPts val="515"/>
              </a:spcBef>
              <a:tabLst>
                <a:tab pos="812800" algn="l"/>
              </a:tabLst>
            </a:pPr>
            <a:r>
              <a:rPr sz="1000" spc="-15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faster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within an </a:t>
            </a:r>
            <a:r>
              <a:rPr sz="2000" spc="-5" dirty="0">
                <a:latin typeface="Calibri"/>
                <a:cs typeface="Calibri"/>
              </a:rPr>
              <a:t>object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 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data.</a:t>
            </a:r>
            <a:endParaRPr sz="2000">
              <a:latin typeface="Calibri"/>
              <a:cs typeface="Calibri"/>
            </a:endParaRPr>
          </a:p>
          <a:p>
            <a:pPr marL="812800" marR="36830" indent="-342900">
              <a:lnSpc>
                <a:spcPts val="2160"/>
              </a:lnSpc>
              <a:spcBef>
                <a:spcPts val="480"/>
              </a:spcBef>
              <a:tabLst>
                <a:tab pos="812800" algn="l"/>
              </a:tabLst>
            </a:pPr>
            <a:r>
              <a:rPr sz="1000" spc="-15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9"/>
              </a:spcBef>
              <a:tabLst>
                <a:tab pos="812800" algn="l"/>
              </a:tabLst>
            </a:pPr>
            <a:r>
              <a:rPr sz="1000" spc="-15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smart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C#.</a:t>
            </a:r>
            <a:endParaRPr sz="2000">
              <a:latin typeface="Calibri"/>
              <a:cs typeface="Calibri"/>
            </a:endParaRPr>
          </a:p>
          <a:p>
            <a:pPr marL="355600" marR="260350" indent="-342900">
              <a:lnSpc>
                <a:spcPts val="2590"/>
              </a:lnSpc>
              <a:spcBef>
                <a:spcPts val="5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arrays,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index position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 its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5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indexers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similar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properties,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</a:t>
            </a:r>
            <a:endParaRPr sz="2400">
              <a:latin typeface="Calibri"/>
              <a:cs typeface="Calibri"/>
            </a:endParaRPr>
          </a:p>
          <a:p>
            <a:pPr marR="603885" algn="r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indexer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parameters.</a:t>
            </a:r>
            <a:endParaRPr sz="2400">
              <a:latin typeface="Calibri"/>
              <a:cs typeface="Calibri"/>
            </a:endParaRPr>
          </a:p>
          <a:p>
            <a:pPr marL="342265" marR="676275" indent="-342265" algn="r">
              <a:lnSpc>
                <a:spcPct val="100000"/>
              </a:lnSpc>
              <a:spcBef>
                <a:spcPts val="2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422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Indexers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struct,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269" y="333502"/>
            <a:ext cx="35610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Declaration</a:t>
            </a:r>
            <a:r>
              <a:rPr dirty="0"/>
              <a:t> </a:t>
            </a:r>
            <a:r>
              <a:rPr spc="-5" dirty="0"/>
              <a:t>of </a:t>
            </a:r>
            <a:r>
              <a:rPr spc="-20" dirty="0"/>
              <a:t>Indexers</a:t>
            </a:r>
            <a:r>
              <a:rPr spc="-15" dirty="0"/>
              <a:t> </a:t>
            </a:r>
            <a:r>
              <a:rPr spc="-5"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12611"/>
            <a:ext cx="8596630" cy="31864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specifying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access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modifier,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scope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indexer.</a:t>
            </a:r>
            <a:endParaRPr sz="1800">
              <a:latin typeface="Calibri"/>
              <a:cs typeface="Calibri"/>
            </a:endParaRPr>
          </a:p>
          <a:p>
            <a:pPr marL="812800" marR="463550" indent="-342900">
              <a:lnSpc>
                <a:spcPts val="1939"/>
              </a:lnSpc>
              <a:spcBef>
                <a:spcPts val="465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indexer,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indexer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thi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cur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ur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marL="812800" marR="127635" indent="-342900">
              <a:lnSpc>
                <a:spcPts val="1960"/>
              </a:lnSpc>
              <a:spcBef>
                <a:spcPts val="450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bracket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[]</a:t>
            </a:r>
            <a:r>
              <a:rPr sz="1800" spc="-5" dirty="0">
                <a:latin typeface="Calibri"/>
                <a:cs typeface="Calibri"/>
              </a:rPr>
              <a:t>),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index.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60"/>
              </a:lnSpc>
              <a:spcBef>
                <a:spcPts val="170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braces,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declaration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set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</a:t>
            </a:r>
            <a:endParaRPr sz="1800">
              <a:latin typeface="Courier New"/>
              <a:cs typeface="Courier New"/>
            </a:endParaRPr>
          </a:p>
          <a:p>
            <a:pPr marL="812800">
              <a:lnSpc>
                <a:spcPts val="2060"/>
              </a:lnSpc>
            </a:pPr>
            <a:r>
              <a:rPr sz="1800" spc="-10" dirty="0">
                <a:latin typeface="Calibri"/>
                <a:cs typeface="Calibri"/>
              </a:rPr>
              <a:t>accessors.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20" dirty="0">
                <a:latin typeface="Calibri"/>
                <a:cs typeface="Calibri"/>
              </a:rPr>
              <a:t> syntax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indexer.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187" y="4415028"/>
            <a:ext cx="7861300" cy="1460500"/>
            <a:chOff x="742187" y="4415028"/>
            <a:chExt cx="7861300" cy="1460500"/>
          </a:xfrm>
        </p:grpSpPr>
        <p:sp>
          <p:nvSpPr>
            <p:cNvPr id="5" name="object 5"/>
            <p:cNvSpPr/>
            <p:nvPr/>
          </p:nvSpPr>
          <p:spPr>
            <a:xfrm>
              <a:off x="748283" y="4421124"/>
              <a:ext cx="7848600" cy="1447800"/>
            </a:xfrm>
            <a:custGeom>
              <a:avLst/>
              <a:gdLst/>
              <a:ahLst/>
              <a:cxnLst/>
              <a:rect l="l" t="t" r="r" b="b"/>
              <a:pathLst>
                <a:path w="7848600" h="1447800">
                  <a:moveTo>
                    <a:pt x="78486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7848600" y="14478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8283" y="4421124"/>
              <a:ext cx="7848600" cy="1447800"/>
            </a:xfrm>
            <a:custGeom>
              <a:avLst/>
              <a:gdLst/>
              <a:ahLst/>
              <a:cxnLst/>
              <a:rect l="l" t="t" r="r" b="b"/>
              <a:pathLst>
                <a:path w="7848600" h="1447800">
                  <a:moveTo>
                    <a:pt x="0" y="1447800"/>
                  </a:moveTo>
                  <a:lnTo>
                    <a:pt x="7848600" y="1447800"/>
                  </a:lnTo>
                  <a:lnTo>
                    <a:pt x="78486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8283" y="4421123"/>
            <a:ext cx="7848600" cy="14478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1500" spc="20" dirty="0">
                <a:latin typeface="Courier New"/>
                <a:cs typeface="Courier New"/>
              </a:rPr>
              <a:t>&lt;access_modifier&gt;&lt;return_type&gt;</a:t>
            </a:r>
            <a:r>
              <a:rPr sz="1500" spc="25" dirty="0">
                <a:latin typeface="Courier New"/>
                <a:cs typeface="Courier New"/>
              </a:rPr>
              <a:t> </a:t>
            </a:r>
            <a:r>
              <a:rPr sz="1500" spc="20" dirty="0">
                <a:latin typeface="Courier New"/>
                <a:cs typeface="Courier New"/>
              </a:rPr>
              <a:t>this</a:t>
            </a:r>
            <a:r>
              <a:rPr sz="1500" spc="25" dirty="0">
                <a:latin typeface="Courier New"/>
                <a:cs typeface="Courier New"/>
              </a:rPr>
              <a:t> </a:t>
            </a:r>
            <a:r>
              <a:rPr sz="1500" spc="20" dirty="0">
                <a:latin typeface="Courier New"/>
                <a:cs typeface="Courier New"/>
              </a:rPr>
              <a:t>[&lt;parameter&gt;]</a:t>
            </a:r>
            <a:endParaRPr sz="15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405"/>
              </a:spcBef>
            </a:pPr>
            <a:r>
              <a:rPr sz="1500" spc="2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0805" marR="5049520">
              <a:lnSpc>
                <a:spcPts val="2210"/>
              </a:lnSpc>
              <a:spcBef>
                <a:spcPts val="140"/>
              </a:spcBef>
            </a:pPr>
            <a:r>
              <a:rPr sz="1500" spc="20" dirty="0">
                <a:latin typeface="Courier New"/>
                <a:cs typeface="Courier New"/>
              </a:rPr>
              <a:t>get { // return value } </a:t>
            </a:r>
            <a:r>
              <a:rPr sz="1500" spc="-894" dirty="0">
                <a:latin typeface="Courier New"/>
                <a:cs typeface="Courier New"/>
              </a:rPr>
              <a:t> </a:t>
            </a:r>
            <a:r>
              <a:rPr sz="1500" spc="20" dirty="0">
                <a:latin typeface="Courier New"/>
                <a:cs typeface="Courier New"/>
              </a:rPr>
              <a:t>set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20" dirty="0">
                <a:latin typeface="Courier New"/>
                <a:cs typeface="Courier New"/>
              </a:rPr>
              <a:t>{</a:t>
            </a:r>
            <a:r>
              <a:rPr sz="1500" spc="15" dirty="0">
                <a:latin typeface="Courier New"/>
                <a:cs typeface="Courier New"/>
              </a:rPr>
              <a:t> </a:t>
            </a:r>
            <a:r>
              <a:rPr sz="1500" spc="20" dirty="0">
                <a:latin typeface="Courier New"/>
                <a:cs typeface="Courier New"/>
              </a:rPr>
              <a:t>//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20" dirty="0">
                <a:latin typeface="Courier New"/>
                <a:cs typeface="Courier New"/>
              </a:rPr>
              <a:t>assign</a:t>
            </a:r>
            <a:r>
              <a:rPr sz="1500" spc="15" dirty="0">
                <a:latin typeface="Courier New"/>
                <a:cs typeface="Courier New"/>
              </a:rPr>
              <a:t> </a:t>
            </a:r>
            <a:r>
              <a:rPr sz="1500" spc="20" dirty="0">
                <a:latin typeface="Courier New"/>
                <a:cs typeface="Courier New"/>
              </a:rPr>
              <a:t>value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2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500" spc="2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2000" y="3944111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236" y="333502"/>
            <a:ext cx="34347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05029"/>
            <a:ext cx="8490585" cy="303974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Properties:</a:t>
            </a:r>
            <a:endParaRPr sz="2200">
              <a:latin typeface="Calibri"/>
              <a:cs typeface="Calibri"/>
            </a:endParaRPr>
          </a:p>
          <a:p>
            <a:pPr marL="812800" marR="330200" indent="-342900">
              <a:lnSpc>
                <a:spcPts val="1939"/>
              </a:lnSpc>
              <a:spcBef>
                <a:spcPts val="480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10" dirty="0">
                <a:latin typeface="Calibri"/>
                <a:cs typeface="Calibri"/>
              </a:rPr>
              <a:t>allow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writing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field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declaration.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10" dirty="0">
                <a:latin typeface="Calibri"/>
                <a:cs typeface="Calibri"/>
              </a:rPr>
              <a:t>allow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private</a:t>
            </a:r>
            <a:r>
              <a:rPr sz="1800" dirty="0">
                <a:latin typeface="Calibri"/>
                <a:cs typeface="Calibri"/>
              </a:rPr>
              <a:t> fields,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otherwise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inaccessible.</a:t>
            </a:r>
            <a:endParaRPr sz="1800">
              <a:latin typeface="Calibri"/>
              <a:cs typeface="Calibri"/>
            </a:endParaRPr>
          </a:p>
          <a:p>
            <a:pPr marL="812800" marR="5080" indent="-342900">
              <a:lnSpc>
                <a:spcPts val="1950"/>
              </a:lnSpc>
              <a:spcBef>
                <a:spcPts val="459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validate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-5" dirty="0">
                <a:latin typeface="Calibri"/>
                <a:cs typeface="Calibri"/>
              </a:rPr>
              <a:t> specified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changes.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5" dirty="0">
                <a:latin typeface="Calibri"/>
                <a:cs typeface="Calibri"/>
              </a:rPr>
              <a:t>ensure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private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812800" marR="411480" indent="-342900">
              <a:lnSpc>
                <a:spcPts val="1939"/>
              </a:lnSpc>
              <a:spcBef>
                <a:spcPts val="465"/>
              </a:spcBef>
              <a:tabLst>
                <a:tab pos="812800" algn="l"/>
              </a:tabLst>
            </a:pPr>
            <a:r>
              <a:rPr sz="900" spc="-10" dirty="0">
                <a:solidFill>
                  <a:srgbClr val="004E4B"/>
                </a:solidFill>
                <a:latin typeface="Lucida Sans Unicode"/>
                <a:cs typeface="Lucida Sans Unicode"/>
              </a:rPr>
              <a:t>◈	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abstraction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encapsulation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exposing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10" dirty="0">
                <a:latin typeface="Calibri"/>
                <a:cs typeface="Calibri"/>
              </a:rPr>
              <a:t>implementation.</a:t>
            </a:r>
            <a:endParaRPr sz="1800">
              <a:latin typeface="Calibri"/>
              <a:cs typeface="Calibri"/>
            </a:endParaRPr>
          </a:p>
          <a:p>
            <a:pPr marL="508000" lvl="1" indent="-343535">
              <a:lnSpc>
                <a:spcPct val="100000"/>
              </a:lnSpc>
              <a:spcBef>
                <a:spcPts val="40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508000" algn="l"/>
                <a:tab pos="508634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 </a:t>
            </a:r>
            <a:r>
              <a:rPr sz="2200" spc="-25" dirty="0">
                <a:latin typeface="Calibri"/>
                <a:cs typeface="Calibri"/>
              </a:rPr>
              <a:t>syntax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declare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property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C#.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8303" y="4184903"/>
            <a:ext cx="7632700" cy="1122045"/>
            <a:chOff x="908303" y="4184903"/>
            <a:chExt cx="7632700" cy="1122045"/>
          </a:xfrm>
        </p:grpSpPr>
        <p:sp>
          <p:nvSpPr>
            <p:cNvPr id="5" name="object 5"/>
            <p:cNvSpPr/>
            <p:nvPr/>
          </p:nvSpPr>
          <p:spPr>
            <a:xfrm>
              <a:off x="914399" y="4190999"/>
              <a:ext cx="7620000" cy="1109980"/>
            </a:xfrm>
            <a:custGeom>
              <a:avLst/>
              <a:gdLst/>
              <a:ahLst/>
              <a:cxnLst/>
              <a:rect l="l" t="t" r="r" b="b"/>
              <a:pathLst>
                <a:path w="7620000" h="1109979">
                  <a:moveTo>
                    <a:pt x="7620000" y="0"/>
                  </a:moveTo>
                  <a:lnTo>
                    <a:pt x="0" y="0"/>
                  </a:lnTo>
                  <a:lnTo>
                    <a:pt x="0" y="1109472"/>
                  </a:lnTo>
                  <a:lnTo>
                    <a:pt x="7620000" y="1109472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9" y="4190999"/>
              <a:ext cx="7620000" cy="1109980"/>
            </a:xfrm>
            <a:custGeom>
              <a:avLst/>
              <a:gdLst/>
              <a:ahLst/>
              <a:cxnLst/>
              <a:rect l="l" t="t" r="r" b="b"/>
              <a:pathLst>
                <a:path w="7620000" h="1109979">
                  <a:moveTo>
                    <a:pt x="0" y="1109472"/>
                  </a:moveTo>
                  <a:lnTo>
                    <a:pt x="7620000" y="1109472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11094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4400" y="4191000"/>
            <a:ext cx="7620000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70"/>
              </a:lnSpc>
            </a:pPr>
            <a:r>
              <a:rPr sz="1600" spc="-5" dirty="0">
                <a:latin typeface="Courier New"/>
                <a:cs typeface="Courier New"/>
              </a:rPr>
              <a:t>&lt;access_modifier&gt;&lt;return_type&gt;&lt;PropertyName&gt;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//body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of the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property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8200" y="3744467"/>
            <a:ext cx="1447800" cy="3708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5233314"/>
            <a:ext cx="7490459" cy="13125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alibri"/>
                <a:cs typeface="Calibri"/>
              </a:rPr>
              <a:t>where,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ts val="1825"/>
              </a:lnSpc>
              <a:spcBef>
                <a:spcPts val="170"/>
              </a:spcBef>
              <a:tabLst>
                <a:tab pos="7562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access_modifier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Defines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scope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property,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</a:t>
            </a:r>
            <a:endParaRPr sz="1600">
              <a:latin typeface="Calibri"/>
              <a:cs typeface="Calibri"/>
            </a:endParaRPr>
          </a:p>
          <a:p>
            <a:pPr marL="756285">
              <a:lnSpc>
                <a:spcPts val="1825"/>
              </a:lnSpc>
            </a:pPr>
            <a:r>
              <a:rPr sz="1600" spc="-5" dirty="0">
                <a:latin typeface="Courier New"/>
                <a:cs typeface="Courier New"/>
              </a:rPr>
              <a:t>private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public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protected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internal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  <a:tabLst>
                <a:tab pos="7562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return_type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property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5" dirty="0">
                <a:latin typeface="Calibri"/>
                <a:cs typeface="Calibri"/>
              </a:rPr>
              <a:t>return.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PropertyName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property.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269" y="333502"/>
            <a:ext cx="35610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Declaration</a:t>
            </a:r>
            <a:r>
              <a:rPr dirty="0"/>
              <a:t> </a:t>
            </a:r>
            <a:r>
              <a:rPr spc="-5" dirty="0"/>
              <a:t>of </a:t>
            </a:r>
            <a:r>
              <a:rPr spc="-20" dirty="0"/>
              <a:t>Indexers</a:t>
            </a:r>
            <a:r>
              <a:rPr spc="-15" dirty="0"/>
              <a:t> </a:t>
            </a:r>
            <a:r>
              <a:rPr spc="-5" dirty="0"/>
              <a:t>2-2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35279"/>
            <a:ext cx="6965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demonstrates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indexers.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6504" y="1127760"/>
            <a:ext cx="7188834" cy="2764790"/>
            <a:chOff x="1746504" y="1127760"/>
            <a:chExt cx="7188834" cy="2764790"/>
          </a:xfrm>
        </p:grpSpPr>
        <p:sp>
          <p:nvSpPr>
            <p:cNvPr id="5" name="object 5"/>
            <p:cNvSpPr/>
            <p:nvPr/>
          </p:nvSpPr>
          <p:spPr>
            <a:xfrm>
              <a:off x="1752600" y="1133856"/>
              <a:ext cx="7176770" cy="2752725"/>
            </a:xfrm>
            <a:custGeom>
              <a:avLst/>
              <a:gdLst/>
              <a:ahLst/>
              <a:cxnLst/>
              <a:rect l="l" t="t" r="r" b="b"/>
              <a:pathLst>
                <a:path w="7176770" h="2752725">
                  <a:moveTo>
                    <a:pt x="7176516" y="0"/>
                  </a:moveTo>
                  <a:lnTo>
                    <a:pt x="0" y="0"/>
                  </a:lnTo>
                  <a:lnTo>
                    <a:pt x="0" y="2752344"/>
                  </a:lnTo>
                  <a:lnTo>
                    <a:pt x="7176516" y="2752344"/>
                  </a:lnTo>
                  <a:lnTo>
                    <a:pt x="7176516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2600" y="1133856"/>
              <a:ext cx="7176770" cy="2752725"/>
            </a:xfrm>
            <a:custGeom>
              <a:avLst/>
              <a:gdLst/>
              <a:ahLst/>
              <a:cxnLst/>
              <a:rect l="l" t="t" r="r" b="b"/>
              <a:pathLst>
                <a:path w="7176770" h="2752725">
                  <a:moveTo>
                    <a:pt x="0" y="2752344"/>
                  </a:moveTo>
                  <a:lnTo>
                    <a:pt x="7176516" y="2752344"/>
                  </a:lnTo>
                  <a:lnTo>
                    <a:pt x="7176516" y="0"/>
                  </a:lnTo>
                  <a:lnTo>
                    <a:pt x="0" y="0"/>
                  </a:lnTo>
                  <a:lnTo>
                    <a:pt x="0" y="27523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2600" y="1133855"/>
            <a:ext cx="7176770" cy="27527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900" spc="20" dirty="0">
                <a:latin typeface="Courier New"/>
                <a:cs typeface="Courier New"/>
              </a:rPr>
              <a:t>class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EmployeeDetails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92125" marR="3817620">
              <a:lnSpc>
                <a:spcPct val="124400"/>
              </a:lnSpc>
            </a:pPr>
            <a:r>
              <a:rPr sz="900" spc="20" dirty="0">
                <a:latin typeface="Courier New"/>
                <a:cs typeface="Courier New"/>
              </a:rPr>
              <a:t>public string[] </a:t>
            </a:r>
            <a:r>
              <a:rPr sz="900" spc="15" dirty="0">
                <a:latin typeface="Courier New"/>
                <a:cs typeface="Courier New"/>
              </a:rPr>
              <a:t>empName </a:t>
            </a:r>
            <a:r>
              <a:rPr sz="900" spc="20" dirty="0">
                <a:latin typeface="Courier New"/>
                <a:cs typeface="Courier New"/>
              </a:rPr>
              <a:t>= new string[2];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public </a:t>
            </a:r>
            <a:r>
              <a:rPr sz="900" spc="15" dirty="0">
                <a:latin typeface="Courier New"/>
                <a:cs typeface="Courier New"/>
              </a:rPr>
              <a:t>string</a:t>
            </a:r>
            <a:r>
              <a:rPr sz="900" spc="2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this[int</a:t>
            </a:r>
            <a:r>
              <a:rPr sz="900" spc="2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index] {</a:t>
            </a:r>
            <a:endParaRPr sz="900">
              <a:latin typeface="Courier New"/>
              <a:cs typeface="Courier New"/>
            </a:endParaRPr>
          </a:p>
          <a:p>
            <a:pPr marL="492125" marR="4460875">
              <a:lnSpc>
                <a:spcPct val="124400"/>
              </a:lnSpc>
            </a:pPr>
            <a:r>
              <a:rPr sz="900" spc="20" dirty="0">
                <a:latin typeface="Courier New"/>
                <a:cs typeface="Courier New"/>
              </a:rPr>
              <a:t>get { </a:t>
            </a:r>
            <a:r>
              <a:rPr sz="900" spc="15" dirty="0">
                <a:latin typeface="Courier New"/>
                <a:cs typeface="Courier New"/>
              </a:rPr>
              <a:t>return </a:t>
            </a:r>
            <a:r>
              <a:rPr sz="900" spc="20" dirty="0">
                <a:latin typeface="Courier New"/>
                <a:cs typeface="Courier New"/>
              </a:rPr>
              <a:t>empName[index]; } </a:t>
            </a:r>
            <a:r>
              <a:rPr sz="900" spc="2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set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{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empName[index]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=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value;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265"/>
              </a:spcBef>
            </a:pPr>
            <a:r>
              <a:rPr sz="900" spc="2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92125" marR="3319145">
              <a:lnSpc>
                <a:spcPct val="124400"/>
              </a:lnSpc>
              <a:spcBef>
                <a:spcPts val="5"/>
              </a:spcBef>
            </a:pPr>
            <a:r>
              <a:rPr sz="900" spc="20" dirty="0">
                <a:latin typeface="Courier New"/>
                <a:cs typeface="Courier New"/>
              </a:rPr>
              <a:t>static void Main(string[] args) { </a:t>
            </a:r>
            <a:r>
              <a:rPr sz="900" spc="2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EmployeeDetails</a:t>
            </a:r>
            <a:r>
              <a:rPr sz="900" spc="3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objEmp</a:t>
            </a:r>
            <a:r>
              <a:rPr sz="900" spc="30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=</a:t>
            </a:r>
            <a:r>
              <a:rPr sz="900" spc="3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new</a:t>
            </a:r>
            <a:r>
              <a:rPr sz="900" spc="3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EmployeeDetails();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objEmp[0] =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“Jack</a:t>
            </a:r>
            <a:r>
              <a:rPr sz="900" spc="2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Anderson”;</a:t>
            </a:r>
            <a:endParaRPr sz="900">
              <a:latin typeface="Courier New"/>
              <a:cs typeface="Courier New"/>
            </a:endParaRPr>
          </a:p>
          <a:p>
            <a:pPr marL="492125" marR="3960495">
              <a:lnSpc>
                <a:spcPct val="124400"/>
              </a:lnSpc>
            </a:pPr>
            <a:r>
              <a:rPr sz="900" spc="20" dirty="0">
                <a:latin typeface="Courier New"/>
                <a:cs typeface="Courier New"/>
              </a:rPr>
              <a:t>objEmp[1] = “Kate </a:t>
            </a:r>
            <a:r>
              <a:rPr sz="900" spc="15" dirty="0">
                <a:latin typeface="Courier New"/>
                <a:cs typeface="Courier New"/>
              </a:rPr>
              <a:t>Jones”; </a:t>
            </a:r>
            <a:r>
              <a:rPr sz="900" spc="20" dirty="0">
                <a:latin typeface="Courier New"/>
                <a:cs typeface="Courier New"/>
              </a:rPr>
              <a:t> Console.WriteLine(“Employee </a:t>
            </a:r>
            <a:r>
              <a:rPr sz="900" spc="15" dirty="0">
                <a:latin typeface="Courier New"/>
                <a:cs typeface="Courier New"/>
              </a:rPr>
              <a:t>Names: </a:t>
            </a:r>
            <a:r>
              <a:rPr sz="900" spc="20" dirty="0">
                <a:latin typeface="Courier New"/>
                <a:cs typeface="Courier New"/>
              </a:rPr>
              <a:t>“);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for (int </a:t>
            </a:r>
            <a:r>
              <a:rPr sz="900" spc="15" dirty="0">
                <a:latin typeface="Courier New"/>
                <a:cs typeface="Courier New"/>
              </a:rPr>
              <a:t>i=0;</a:t>
            </a:r>
            <a:r>
              <a:rPr sz="900" spc="2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i&lt;2;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i++)</a:t>
            </a:r>
            <a:r>
              <a:rPr sz="900" spc="2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{ </a:t>
            </a:r>
            <a:r>
              <a:rPr sz="900" spc="2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Console.Write(objEmp[i]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+</a:t>
            </a:r>
            <a:r>
              <a:rPr sz="900" spc="15" dirty="0">
                <a:latin typeface="Courier New"/>
                <a:cs typeface="Courier New"/>
              </a:rPr>
              <a:t> “\t”);</a:t>
            </a:r>
            <a:endParaRPr sz="9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265"/>
              </a:spcBef>
            </a:pPr>
            <a:r>
              <a:rPr sz="900" spc="2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265"/>
              </a:spcBef>
            </a:pPr>
            <a:r>
              <a:rPr sz="900" spc="2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900" spc="2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28600" y="1292352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884167"/>
            <a:ext cx="8510905" cy="188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EmployeeDetails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type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2990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instance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class,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objEmp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assigned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each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1000" spc="-2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ourier New"/>
                <a:cs typeface="Courier New"/>
              </a:rPr>
              <a:t>se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posit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  <a:tabLst>
                <a:tab pos="299085" algn="l"/>
                <a:tab pos="1865630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loop	</a:t>
            </a:r>
            <a:r>
              <a:rPr sz="2000" spc="-15" dirty="0">
                <a:latin typeface="Calibri"/>
                <a:cs typeface="Calibri"/>
              </a:rPr>
              <a:t>iterates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two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displays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1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pos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6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acces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6106769"/>
            <a:ext cx="5622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Employee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Names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Jack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Anderson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Kate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Jones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57912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5714" y="333502"/>
            <a:ext cx="15240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Parameters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2309"/>
            <a:ext cx="8506460" cy="37572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Indexers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parameter.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parameter denotes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spc="-5" dirty="0">
                <a:latin typeface="Calibri"/>
                <a:cs typeface="Calibri"/>
              </a:rPr>
              <a:t>position, using </a:t>
            </a:r>
            <a:r>
              <a:rPr sz="2400" dirty="0">
                <a:latin typeface="Calibri"/>
                <a:cs typeface="Calibri"/>
              </a:rPr>
              <a:t>which the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accessed.</a:t>
            </a:r>
            <a:endParaRPr sz="2400">
              <a:latin typeface="Calibri"/>
              <a:cs typeface="Calibri"/>
            </a:endParaRPr>
          </a:p>
          <a:p>
            <a:pPr marL="355600" marR="85090" indent="-342900">
              <a:lnSpc>
                <a:spcPts val="2590"/>
              </a:lnSpc>
              <a:spcBef>
                <a:spcPts val="5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Indexers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multiple </a:t>
            </a:r>
            <a:r>
              <a:rPr sz="2400" spc="-15" dirty="0">
                <a:latin typeface="Calibri"/>
                <a:cs typeface="Calibri"/>
              </a:rPr>
              <a:t>parameters.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spc="-15" dirty="0">
                <a:latin typeface="Calibri"/>
                <a:cs typeface="Calibri"/>
              </a:rPr>
              <a:t>indexers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multi-dimensional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5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accessing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arrays,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mention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followed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specifying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position.</a:t>
            </a:r>
            <a:endParaRPr sz="2400">
              <a:latin typeface="Calibri"/>
              <a:cs typeface="Calibri"/>
            </a:endParaRPr>
          </a:p>
          <a:p>
            <a:pPr marL="355600" marR="114300" indent="-342900">
              <a:lnSpc>
                <a:spcPts val="2590"/>
              </a:lnSpc>
              <a:spcBef>
                <a:spcPts val="6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Indexers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directly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specifying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instance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class.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0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10"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25170"/>
            <a:ext cx="8058150" cy="930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Indexers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inherited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members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indexers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inherited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derived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inheritance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indexers.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3704" y="1720595"/>
            <a:ext cx="6731634" cy="4899660"/>
            <a:chOff x="2203704" y="1720595"/>
            <a:chExt cx="6731634" cy="4899660"/>
          </a:xfrm>
        </p:grpSpPr>
        <p:sp>
          <p:nvSpPr>
            <p:cNvPr id="5" name="object 5"/>
            <p:cNvSpPr/>
            <p:nvPr/>
          </p:nvSpPr>
          <p:spPr>
            <a:xfrm>
              <a:off x="2209800" y="1726691"/>
              <a:ext cx="6719570" cy="4887595"/>
            </a:xfrm>
            <a:custGeom>
              <a:avLst/>
              <a:gdLst/>
              <a:ahLst/>
              <a:cxnLst/>
              <a:rect l="l" t="t" r="r" b="b"/>
              <a:pathLst>
                <a:path w="6719570" h="4887595">
                  <a:moveTo>
                    <a:pt x="6719316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6719316" y="4887468"/>
                  </a:lnTo>
                  <a:lnTo>
                    <a:pt x="6719316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726691"/>
              <a:ext cx="6719570" cy="4887595"/>
            </a:xfrm>
            <a:custGeom>
              <a:avLst/>
              <a:gdLst/>
              <a:ahLst/>
              <a:cxnLst/>
              <a:rect l="l" t="t" r="r" b="b"/>
              <a:pathLst>
                <a:path w="6719570" h="4887595">
                  <a:moveTo>
                    <a:pt x="0" y="4887468"/>
                  </a:moveTo>
                  <a:lnTo>
                    <a:pt x="6719316" y="4887468"/>
                  </a:lnTo>
                  <a:lnTo>
                    <a:pt x="6719316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9800" y="1726692"/>
            <a:ext cx="6719570" cy="48875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1440" marR="5425440">
              <a:lnSpc>
                <a:spcPct val="120000"/>
              </a:lnSpc>
              <a:spcBef>
                <a:spcPts val="55"/>
              </a:spcBef>
            </a:pPr>
            <a:r>
              <a:rPr sz="1200" spc="-5" dirty="0">
                <a:latin typeface="Courier New"/>
                <a:cs typeface="Courier New"/>
              </a:rPr>
              <a:t>using System;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Numbers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92759" marR="3367404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private </a:t>
            </a:r>
            <a:r>
              <a:rPr sz="1200" spc="-5" dirty="0">
                <a:latin typeface="Courier New"/>
                <a:cs typeface="Courier New"/>
              </a:rPr>
              <a:t>int[] </a:t>
            </a:r>
            <a:r>
              <a:rPr sz="1200" spc="5" dirty="0">
                <a:latin typeface="Courier New"/>
                <a:cs typeface="Courier New"/>
              </a:rPr>
              <a:t>num </a:t>
            </a:r>
            <a:r>
              <a:rPr sz="1200" dirty="0">
                <a:latin typeface="Courier New"/>
                <a:cs typeface="Courier New"/>
              </a:rPr>
              <a:t>= new </a:t>
            </a:r>
            <a:r>
              <a:rPr sz="1200" spc="-5" dirty="0">
                <a:latin typeface="Courier New"/>
                <a:cs typeface="Courier New"/>
              </a:rPr>
              <a:t>int[3];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int this[int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index]</a:t>
            </a:r>
            <a:endParaRPr sz="12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get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return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num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[index];</a:t>
            </a:r>
            <a:endParaRPr sz="12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set </a:t>
            </a:r>
            <a:r>
              <a:rPr sz="1200" dirty="0">
                <a:latin typeface="Courier New"/>
                <a:cs typeface="Courier New"/>
              </a:rPr>
              <a:t>{ num [index]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 value; }</a:t>
            </a:r>
            <a:endParaRPr sz="12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549275" marR="3677920" indent="-457834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class </a:t>
            </a:r>
            <a:r>
              <a:rPr sz="1200" dirty="0">
                <a:latin typeface="Courier New"/>
                <a:cs typeface="Courier New"/>
              </a:rPr>
              <a:t>EvenNumbers : Numbers 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public </a:t>
            </a:r>
            <a:r>
              <a:rPr sz="1200" dirty="0">
                <a:latin typeface="Courier New"/>
                <a:cs typeface="Courier New"/>
              </a:rPr>
              <a:t>static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Main() {</a:t>
            </a:r>
            <a:endParaRPr sz="1200">
              <a:latin typeface="Courier New"/>
              <a:cs typeface="Courier New"/>
            </a:endParaRPr>
          </a:p>
          <a:p>
            <a:pPr marL="549275" marR="2482850">
              <a:lnSpc>
                <a:spcPts val="1730"/>
              </a:lnSpc>
              <a:spcBef>
                <a:spcPts val="105"/>
              </a:spcBef>
            </a:pPr>
            <a:r>
              <a:rPr sz="1200" dirty="0">
                <a:latin typeface="Courier New"/>
                <a:cs typeface="Courier New"/>
              </a:rPr>
              <a:t>EvenNumbers objEven = new EvenNumbers();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objEven[0]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Courier New"/>
                <a:cs typeface="Courier New"/>
              </a:rPr>
              <a:t>objEven[1]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objEven[2]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4;</a:t>
            </a:r>
            <a:endParaRPr sz="1200">
              <a:latin typeface="Courier New"/>
              <a:cs typeface="Courier New"/>
            </a:endParaRPr>
          </a:p>
          <a:p>
            <a:pPr marL="549275" marR="3402329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for(int i=0; i&lt;3; i++) 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Console.WriteLine(objEven[i]);</a:t>
            </a:r>
            <a:endParaRPr sz="12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09600" y="1726692"/>
            <a:ext cx="1447800" cy="39814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0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10" dirty="0"/>
              <a:t>2-2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2382"/>
            <a:ext cx="8675370" cy="34804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4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Numbers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type </a:t>
            </a: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EvenNumbers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inherits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Numbers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44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Main()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instance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derived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b="1" spc="-5" dirty="0">
                <a:latin typeface="Courier New"/>
                <a:cs typeface="Courier New"/>
              </a:rPr>
              <a:t>EvenNumbers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390525" indent="-287020">
              <a:lnSpc>
                <a:spcPct val="905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instance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position,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set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accessor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5" dirty="0">
                <a:latin typeface="Calibri"/>
                <a:cs typeface="Calibri"/>
              </a:rPr>
              <a:t> base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Numbers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index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position.</a:t>
            </a:r>
            <a:endParaRPr sz="2000">
              <a:latin typeface="Calibri"/>
              <a:cs typeface="Calibri"/>
            </a:endParaRPr>
          </a:p>
          <a:p>
            <a:pPr marL="756285" marR="5080" indent="-287020">
              <a:lnSpc>
                <a:spcPts val="218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iterates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displays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dirty="0">
                <a:latin typeface="Calibri"/>
                <a:cs typeface="Calibri"/>
              </a:rPr>
              <a:t>assigned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5" dirty="0">
                <a:latin typeface="Calibri"/>
                <a:cs typeface="Calibri"/>
              </a:rPr>
              <a:t>accessor.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  <a:tabLst>
                <a:tab pos="812800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inheriting,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derived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4821783"/>
            <a:ext cx="464820" cy="1031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299085" algn="l"/>
              </a:tabLst>
            </a:pPr>
            <a:r>
              <a:rPr sz="1000" spc="-2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1000" spc="-2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dirty="0"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1000" spc="-2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44196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001" y="333502"/>
            <a:ext cx="6332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10" dirty="0"/>
              <a:t> </a:t>
            </a:r>
            <a:r>
              <a:rPr spc="-5" dirty="0"/>
              <a:t>Polymorphism</a:t>
            </a:r>
            <a:r>
              <a:rPr spc="5" dirty="0"/>
              <a:t> </a:t>
            </a:r>
            <a:r>
              <a:rPr spc="-5" dirty="0"/>
              <a:t>Using</a:t>
            </a:r>
            <a:r>
              <a:rPr spc="-10" dirty="0"/>
              <a:t> </a:t>
            </a:r>
            <a:r>
              <a:rPr spc="-20" dirty="0"/>
              <a:t>Indexers</a:t>
            </a:r>
            <a:r>
              <a:rPr spc="-10" dirty="0"/>
              <a:t> 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44423"/>
            <a:ext cx="879411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Indexers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implement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polymorphism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overriding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overloading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indexers.</a:t>
            </a:r>
            <a:endParaRPr sz="2000">
              <a:latin typeface="Calibri"/>
              <a:cs typeface="Calibri"/>
            </a:endParaRPr>
          </a:p>
          <a:p>
            <a:pPr marL="355600" marR="168910" indent="-342900">
              <a:lnSpc>
                <a:spcPts val="2160"/>
              </a:lnSpc>
              <a:spcBef>
                <a:spcPts val="50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particular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than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signatures.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polymorphism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overloading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21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Thus,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polymorphism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C#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customized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  <a:p>
            <a:pPr marL="355600" marR="553720" indent="-342900">
              <a:lnSpc>
                <a:spcPts val="2160"/>
              </a:lnSpc>
              <a:spcBef>
                <a:spcPts val="50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demonstrates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polymorphism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indexers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overriding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104" y="3671315"/>
            <a:ext cx="8484235" cy="2887980"/>
            <a:chOff x="451104" y="3671315"/>
            <a:chExt cx="8484235" cy="2887980"/>
          </a:xfrm>
        </p:grpSpPr>
        <p:sp>
          <p:nvSpPr>
            <p:cNvPr id="5" name="object 5"/>
            <p:cNvSpPr/>
            <p:nvPr/>
          </p:nvSpPr>
          <p:spPr>
            <a:xfrm>
              <a:off x="457200" y="3677411"/>
              <a:ext cx="8472170" cy="2875915"/>
            </a:xfrm>
            <a:custGeom>
              <a:avLst/>
              <a:gdLst/>
              <a:ahLst/>
              <a:cxnLst/>
              <a:rect l="l" t="t" r="r" b="b"/>
              <a:pathLst>
                <a:path w="8472170" h="2875915">
                  <a:moveTo>
                    <a:pt x="8471916" y="0"/>
                  </a:moveTo>
                  <a:lnTo>
                    <a:pt x="0" y="0"/>
                  </a:lnTo>
                  <a:lnTo>
                    <a:pt x="0" y="2875788"/>
                  </a:lnTo>
                  <a:lnTo>
                    <a:pt x="8471916" y="2875788"/>
                  </a:lnTo>
                  <a:lnTo>
                    <a:pt x="8471916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677411"/>
              <a:ext cx="8472170" cy="2875915"/>
            </a:xfrm>
            <a:custGeom>
              <a:avLst/>
              <a:gdLst/>
              <a:ahLst/>
              <a:cxnLst/>
              <a:rect l="l" t="t" r="r" b="b"/>
              <a:pathLst>
                <a:path w="8472170" h="2875915">
                  <a:moveTo>
                    <a:pt x="0" y="2875788"/>
                  </a:moveTo>
                  <a:lnTo>
                    <a:pt x="8471916" y="2875788"/>
                  </a:lnTo>
                  <a:lnTo>
                    <a:pt x="8471916" y="0"/>
                  </a:lnTo>
                  <a:lnTo>
                    <a:pt x="0" y="0"/>
                  </a:lnTo>
                  <a:lnTo>
                    <a:pt x="0" y="28757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7200" y="3677411"/>
            <a:ext cx="8472170" cy="28759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1440" marR="5888355">
              <a:lnSpc>
                <a:spcPct val="120000"/>
              </a:lnSpc>
              <a:spcBef>
                <a:spcPts val="50"/>
              </a:spcBef>
            </a:pPr>
            <a:r>
              <a:rPr sz="1200" spc="-5" dirty="0">
                <a:latin typeface="Courier New"/>
                <a:cs typeface="Courier New"/>
              </a:rPr>
              <a:t>class </a:t>
            </a:r>
            <a:r>
              <a:rPr sz="1200" dirty="0">
                <a:latin typeface="Courier New"/>
                <a:cs typeface="Courier New"/>
              </a:rPr>
              <a:t>EvenNumbers : Numbers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Student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 marR="4784725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string[]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studName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new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string[2];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virtual string this[int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index] {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get</a:t>
            </a:r>
            <a:r>
              <a:rPr sz="1200" dirty="0">
                <a:latin typeface="Courier New"/>
                <a:cs typeface="Courier New"/>
              </a:rPr>
              <a:t> {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return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studName[index];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set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studName[index]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value; 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 marR="5428615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Result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Student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string[]</a:t>
            </a:r>
            <a:r>
              <a:rPr sz="1200" dirty="0">
                <a:latin typeface="Courier New"/>
                <a:cs typeface="Courier New"/>
              </a:rPr>
              <a:t> result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new string[2];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override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string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this[int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index]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66344" y="31851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001" y="333502"/>
            <a:ext cx="6332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10" dirty="0"/>
              <a:t> </a:t>
            </a:r>
            <a:r>
              <a:rPr spc="-5" dirty="0"/>
              <a:t>Polymorphism</a:t>
            </a:r>
            <a:r>
              <a:rPr spc="5" dirty="0"/>
              <a:t> </a:t>
            </a:r>
            <a:r>
              <a:rPr spc="-5" dirty="0"/>
              <a:t>Using</a:t>
            </a:r>
            <a:r>
              <a:rPr spc="-10" dirty="0"/>
              <a:t> </a:t>
            </a:r>
            <a:r>
              <a:rPr spc="-20" dirty="0"/>
              <a:t>Indexers</a:t>
            </a:r>
            <a:r>
              <a:rPr spc="-10" dirty="0"/>
              <a:t> 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7323" y="1359408"/>
            <a:ext cx="7861300" cy="3371215"/>
            <a:chOff x="687323" y="1359408"/>
            <a:chExt cx="7861300" cy="3371215"/>
          </a:xfrm>
        </p:grpSpPr>
        <p:sp>
          <p:nvSpPr>
            <p:cNvPr id="4" name="object 4"/>
            <p:cNvSpPr/>
            <p:nvPr/>
          </p:nvSpPr>
          <p:spPr>
            <a:xfrm>
              <a:off x="693419" y="1365504"/>
              <a:ext cx="7848600" cy="3359150"/>
            </a:xfrm>
            <a:custGeom>
              <a:avLst/>
              <a:gdLst/>
              <a:ahLst/>
              <a:cxnLst/>
              <a:rect l="l" t="t" r="r" b="b"/>
              <a:pathLst>
                <a:path w="7848600" h="3359150">
                  <a:moveTo>
                    <a:pt x="7848600" y="0"/>
                  </a:moveTo>
                  <a:lnTo>
                    <a:pt x="0" y="0"/>
                  </a:lnTo>
                  <a:lnTo>
                    <a:pt x="0" y="3358896"/>
                  </a:lnTo>
                  <a:lnTo>
                    <a:pt x="7848600" y="3358896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3419" y="1365504"/>
              <a:ext cx="7848600" cy="3359150"/>
            </a:xfrm>
            <a:custGeom>
              <a:avLst/>
              <a:gdLst/>
              <a:ahLst/>
              <a:cxnLst/>
              <a:rect l="l" t="t" r="r" b="b"/>
              <a:pathLst>
                <a:path w="7848600" h="3359150">
                  <a:moveTo>
                    <a:pt x="0" y="3358896"/>
                  </a:moveTo>
                  <a:lnTo>
                    <a:pt x="7848600" y="3358896"/>
                  </a:lnTo>
                  <a:lnTo>
                    <a:pt x="7848600" y="0"/>
                  </a:lnTo>
                  <a:lnTo>
                    <a:pt x="0" y="0"/>
                  </a:lnTo>
                  <a:lnTo>
                    <a:pt x="0" y="33588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3419" y="1365503"/>
            <a:ext cx="7848600" cy="33591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1440" marR="5173345">
              <a:lnSpc>
                <a:spcPct val="120100"/>
              </a:lnSpc>
              <a:spcBef>
                <a:spcPts val="45"/>
              </a:spcBef>
            </a:pPr>
            <a:r>
              <a:rPr sz="1200" spc="-5" dirty="0">
                <a:latin typeface="Courier New"/>
                <a:cs typeface="Courier New"/>
              </a:rPr>
              <a:t>get </a:t>
            </a:r>
            <a:r>
              <a:rPr sz="1200" dirty="0">
                <a:latin typeface="Courier New"/>
                <a:cs typeface="Courier New"/>
              </a:rPr>
              <a:t>{ return base[index]; }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set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base[index]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value; 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 marR="471170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Result</a:t>
            </a:r>
            <a:r>
              <a:rPr sz="1200" dirty="0">
                <a:latin typeface="Courier New"/>
                <a:cs typeface="Courier New"/>
              </a:rPr>
              <a:t> objResult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new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Result();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objResult[0] 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"First";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objResult[1] =</a:t>
            </a:r>
            <a:r>
              <a:rPr sz="1200" spc="-5" dirty="0">
                <a:latin typeface="Courier New"/>
                <a:cs typeface="Courier New"/>
              </a:rPr>
              <a:t> "Pass";</a:t>
            </a:r>
            <a:endParaRPr sz="1200">
              <a:latin typeface="Courier New"/>
              <a:cs typeface="Courier New"/>
            </a:endParaRPr>
          </a:p>
          <a:p>
            <a:pPr marL="91440" marR="4528820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Student objStudent = new Student();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objStudent[0] =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"Peter"; </a:t>
            </a:r>
            <a:r>
              <a:rPr sz="1200" dirty="0">
                <a:latin typeface="Courier New"/>
                <a:cs typeface="Courier New"/>
              </a:rPr>
              <a:t> objStudent[1]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"Patrick";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for</a:t>
            </a:r>
            <a:r>
              <a:rPr sz="1200" dirty="0">
                <a:latin typeface="Courier New"/>
                <a:cs typeface="Courier New"/>
              </a:rPr>
              <a:t> (int i = </a:t>
            </a:r>
            <a:r>
              <a:rPr sz="1200" spc="-5" dirty="0">
                <a:latin typeface="Courier New"/>
                <a:cs typeface="Courier New"/>
              </a:rPr>
              <a:t>0;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i&lt;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r>
              <a:rPr sz="1200" dirty="0">
                <a:latin typeface="Courier New"/>
                <a:cs typeface="Courier New"/>
              </a:rPr>
              <a:t> i++)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Console.WriteLine(objStudent[i]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"\t\t"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objResult[i]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class");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09600" y="8610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001" y="333502"/>
            <a:ext cx="6332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10" dirty="0"/>
              <a:t> </a:t>
            </a:r>
            <a:r>
              <a:rPr spc="-5" dirty="0"/>
              <a:t>Polymorphism</a:t>
            </a:r>
            <a:r>
              <a:rPr spc="5" dirty="0"/>
              <a:t> </a:t>
            </a:r>
            <a:r>
              <a:rPr spc="-5" dirty="0"/>
              <a:t>Using</a:t>
            </a:r>
            <a:r>
              <a:rPr spc="-10" dirty="0"/>
              <a:t> </a:t>
            </a:r>
            <a:r>
              <a:rPr spc="-20" dirty="0"/>
              <a:t>Indexers</a:t>
            </a:r>
            <a:r>
              <a:rPr spc="-10" dirty="0"/>
              <a:t> 3-3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8245"/>
            <a:ext cx="8316595" cy="40862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Student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array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indexer.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9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Resul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 </a:t>
            </a:r>
            <a:r>
              <a:rPr sz="1800" b="1" spc="-5" dirty="0">
                <a:latin typeface="Courier New"/>
                <a:cs typeface="Courier New"/>
              </a:rPr>
              <a:t>Studen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err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ua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8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56285" marR="172085" indent="-287020">
              <a:lnSpc>
                <a:spcPts val="1939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9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Main(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 dec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 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Studen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Result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56285" marR="643890" indent="-287020">
              <a:lnSpc>
                <a:spcPts val="1939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Student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 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index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Studen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55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Result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position,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055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Resul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base class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indexer.</a:t>
            </a:r>
            <a:endParaRPr sz="1800">
              <a:latin typeface="Calibri"/>
              <a:cs typeface="Calibri"/>
            </a:endParaRPr>
          </a:p>
          <a:p>
            <a:pPr marL="756285" marR="98425" indent="-287020">
              <a:lnSpc>
                <a:spcPts val="1960"/>
              </a:lnSpc>
              <a:spcBef>
                <a:spcPts val="434"/>
              </a:spcBef>
              <a:tabLst>
                <a:tab pos="756285" algn="l"/>
                <a:tab pos="1239520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	</a:t>
            </a:r>
            <a:r>
              <a:rPr sz="1800" spc="-5" dirty="0">
                <a:latin typeface="Courier New"/>
                <a:cs typeface="Courier New"/>
              </a:rPr>
              <a:t>set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accessor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Result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invokes</a:t>
            </a:r>
            <a:r>
              <a:rPr sz="1800" dirty="0">
                <a:latin typeface="Calibri"/>
                <a:cs typeface="Calibri"/>
              </a:rPr>
              <a:t> the 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indexer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base </a:t>
            </a:r>
            <a:r>
              <a:rPr sz="1800" spc="-15" dirty="0">
                <a:latin typeface="Calibri"/>
                <a:cs typeface="Calibri"/>
              </a:rPr>
              <a:t>keyword.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60"/>
              </a:lnSpc>
              <a:spcBef>
                <a:spcPts val="175"/>
              </a:spcBef>
              <a:tabLst>
                <a:tab pos="7562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index </a:t>
            </a:r>
            <a:r>
              <a:rPr sz="1800" spc="-5" dirty="0">
                <a:latin typeface="Calibri"/>
                <a:cs typeface="Calibri"/>
              </a:rPr>
              <a:t>position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invoking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ts val="2060"/>
              </a:lnSpc>
            </a:pPr>
            <a:r>
              <a:rPr sz="1800" spc="-10" dirty="0">
                <a:latin typeface="Calibri"/>
                <a:cs typeface="Calibri"/>
              </a:rPr>
              <a:t>accessors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appropriate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5356985"/>
            <a:ext cx="2769870" cy="6299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90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Peter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First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299085" algn="l"/>
              </a:tabLst>
            </a:pPr>
            <a:r>
              <a:rPr sz="9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Patrick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Pass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8768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59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Multiple </a:t>
            </a:r>
            <a:r>
              <a:rPr spc="-25" dirty="0"/>
              <a:t>Parameters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20" dirty="0"/>
              <a:t>Indexers</a:t>
            </a:r>
            <a:r>
              <a:rPr spc="-5" dirty="0"/>
              <a:t> 1-3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4819" y="2827020"/>
            <a:ext cx="8228330" cy="3580129"/>
            <a:chOff x="464819" y="2827020"/>
            <a:chExt cx="8228330" cy="3580129"/>
          </a:xfrm>
        </p:grpSpPr>
        <p:sp>
          <p:nvSpPr>
            <p:cNvPr id="4" name="object 4"/>
            <p:cNvSpPr/>
            <p:nvPr/>
          </p:nvSpPr>
          <p:spPr>
            <a:xfrm>
              <a:off x="470915" y="3252216"/>
              <a:ext cx="8216265" cy="3148965"/>
            </a:xfrm>
            <a:custGeom>
              <a:avLst/>
              <a:gdLst/>
              <a:ahLst/>
              <a:cxnLst/>
              <a:rect l="l" t="t" r="r" b="b"/>
              <a:pathLst>
                <a:path w="8216265" h="3148965">
                  <a:moveTo>
                    <a:pt x="8215883" y="0"/>
                  </a:moveTo>
                  <a:lnTo>
                    <a:pt x="0" y="0"/>
                  </a:lnTo>
                  <a:lnTo>
                    <a:pt x="0" y="3148583"/>
                  </a:lnTo>
                  <a:lnTo>
                    <a:pt x="8215883" y="3148583"/>
                  </a:lnTo>
                  <a:lnTo>
                    <a:pt x="8215883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915" y="3252216"/>
              <a:ext cx="8216265" cy="3148965"/>
            </a:xfrm>
            <a:custGeom>
              <a:avLst/>
              <a:gdLst/>
              <a:ahLst/>
              <a:cxnLst/>
              <a:rect l="l" t="t" r="r" b="b"/>
              <a:pathLst>
                <a:path w="8216265" h="3148965">
                  <a:moveTo>
                    <a:pt x="0" y="3148583"/>
                  </a:moveTo>
                  <a:lnTo>
                    <a:pt x="8215883" y="3148583"/>
                  </a:lnTo>
                  <a:lnTo>
                    <a:pt x="8215883" y="0"/>
                  </a:lnTo>
                  <a:lnTo>
                    <a:pt x="0" y="0"/>
                  </a:lnTo>
                  <a:lnTo>
                    <a:pt x="0" y="31485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915" y="2827020"/>
              <a:ext cx="1447800" cy="398145"/>
            </a:xfrm>
            <a:custGeom>
              <a:avLst/>
              <a:gdLst/>
              <a:ahLst/>
              <a:cxnLst/>
              <a:rect l="l" t="t" r="r" b="b"/>
              <a:pathLst>
                <a:path w="1447800" h="398144">
                  <a:moveTo>
                    <a:pt x="1447799" y="0"/>
                  </a:moveTo>
                  <a:lnTo>
                    <a:pt x="0" y="0"/>
                  </a:lnTo>
                  <a:lnTo>
                    <a:pt x="0" y="397763"/>
                  </a:lnTo>
                  <a:lnTo>
                    <a:pt x="1447799" y="397763"/>
                  </a:lnTo>
                  <a:lnTo>
                    <a:pt x="1447799" y="0"/>
                  </a:lnTo>
                  <a:close/>
                </a:path>
              </a:pathLst>
            </a:custGeom>
            <a:solidFill>
              <a:srgbClr val="00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748995"/>
            <a:ext cx="8707120" cy="570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045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Indexers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square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bracket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notation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[]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Indexers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indexer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multi-dimensional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array.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parameterized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indexer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hold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multi-dimensional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arrays.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-5" dirty="0">
                <a:latin typeface="Calibri"/>
                <a:cs typeface="Calibri"/>
              </a:rPr>
              <a:t> how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passed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indexer.</a:t>
            </a:r>
            <a:endParaRPr sz="18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63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  <a:p>
            <a:pPr marL="255270" marR="7065009">
              <a:lnSpc>
                <a:spcPct val="120000"/>
              </a:lnSpc>
              <a:spcBef>
                <a:spcPts val="645"/>
              </a:spcBef>
            </a:pPr>
            <a:r>
              <a:rPr sz="1200" spc="-5" dirty="0">
                <a:latin typeface="Courier New"/>
                <a:cs typeface="Courier New"/>
              </a:rPr>
              <a:t>using System;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Account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5527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string[,]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accountDetails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new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string[4,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2];</a:t>
            </a:r>
            <a:endParaRPr sz="1200">
              <a:latin typeface="Courier New"/>
              <a:cs typeface="Courier New"/>
            </a:endParaRPr>
          </a:p>
          <a:p>
            <a:pPr marL="255270" marR="4304030">
              <a:lnSpc>
                <a:spcPct val="124700"/>
              </a:lnSpc>
              <a:spcBef>
                <a:spcPts val="660"/>
              </a:spcBef>
              <a:tabLst>
                <a:tab pos="2416810" algn="l"/>
              </a:tabLst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this[int	pos,</a:t>
            </a:r>
            <a:r>
              <a:rPr sz="1200" spc="16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</a:t>
            </a:r>
            <a:r>
              <a:rPr sz="1200" spc="17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column]</a:t>
            </a:r>
            <a:r>
              <a:rPr sz="1200" spc="1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get </a:t>
            </a:r>
            <a:r>
              <a:rPr sz="1200" dirty="0">
                <a:latin typeface="Courier New"/>
                <a:cs typeface="Courier New"/>
              </a:rPr>
              <a:t>{ return (accountDetails[pos, column]); }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set</a:t>
            </a:r>
            <a:r>
              <a:rPr sz="1200" dirty="0">
                <a:latin typeface="Courier New"/>
                <a:cs typeface="Courier New"/>
              </a:rPr>
              <a:t> {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accountDetails[pos,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column]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value;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5527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5527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dirty="0">
                <a:latin typeface="Courier New"/>
                <a:cs typeface="Courier New"/>
              </a:rPr>
              <a:t> 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25527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5527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Account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objAccount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new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Account();</a:t>
            </a:r>
            <a:endParaRPr sz="1200">
              <a:latin typeface="Courier New"/>
              <a:cs typeface="Courier New"/>
            </a:endParaRPr>
          </a:p>
          <a:p>
            <a:pPr marL="25527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string[]</a:t>
            </a:r>
            <a:r>
              <a:rPr sz="1200" spc="5" dirty="0">
                <a:latin typeface="Courier New"/>
                <a:cs typeface="Courier New"/>
              </a:rPr>
              <a:t> id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new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string[3]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"1001",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"1002",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"1003"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  <a:p>
            <a:pPr marL="255270" marR="2831465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string[]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name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new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string[3]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"John",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"Peter",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"Patrick"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};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counter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25527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for</a:t>
            </a:r>
            <a:r>
              <a:rPr sz="1200" dirty="0">
                <a:latin typeface="Courier New"/>
                <a:cs typeface="Courier New"/>
              </a:rPr>
              <a:t> (int i 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i&lt;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i++)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59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Multiple </a:t>
            </a:r>
            <a:r>
              <a:rPr spc="-25" dirty="0"/>
              <a:t>Parameters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20" dirty="0"/>
              <a:t>Indexers</a:t>
            </a:r>
            <a:r>
              <a:rPr spc="-5" dirty="0"/>
              <a:t> 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315" y="1324355"/>
            <a:ext cx="8693150" cy="4853940"/>
            <a:chOff x="242315" y="1324355"/>
            <a:chExt cx="8693150" cy="4853940"/>
          </a:xfrm>
        </p:grpSpPr>
        <p:sp>
          <p:nvSpPr>
            <p:cNvPr id="4" name="object 4"/>
            <p:cNvSpPr/>
            <p:nvPr/>
          </p:nvSpPr>
          <p:spPr>
            <a:xfrm>
              <a:off x="248411" y="1330451"/>
              <a:ext cx="8681085" cy="4841875"/>
            </a:xfrm>
            <a:custGeom>
              <a:avLst/>
              <a:gdLst/>
              <a:ahLst/>
              <a:cxnLst/>
              <a:rect l="l" t="t" r="r" b="b"/>
              <a:pathLst>
                <a:path w="8681085" h="4841875">
                  <a:moveTo>
                    <a:pt x="8680704" y="0"/>
                  </a:moveTo>
                  <a:lnTo>
                    <a:pt x="0" y="0"/>
                  </a:lnTo>
                  <a:lnTo>
                    <a:pt x="0" y="4841748"/>
                  </a:lnTo>
                  <a:lnTo>
                    <a:pt x="8680704" y="4841748"/>
                  </a:lnTo>
                  <a:lnTo>
                    <a:pt x="8680704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411" y="1330451"/>
              <a:ext cx="8681085" cy="4841875"/>
            </a:xfrm>
            <a:custGeom>
              <a:avLst/>
              <a:gdLst/>
              <a:ahLst/>
              <a:cxnLst/>
              <a:rect l="l" t="t" r="r" b="b"/>
              <a:pathLst>
                <a:path w="8681085" h="4841875">
                  <a:moveTo>
                    <a:pt x="0" y="4841748"/>
                  </a:moveTo>
                  <a:lnTo>
                    <a:pt x="8680704" y="4841748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841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6542" y="1319834"/>
            <a:ext cx="4299585" cy="46596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450"/>
              </a:spcBef>
            </a:pPr>
            <a:r>
              <a:rPr sz="1300" spc="15" dirty="0">
                <a:latin typeface="Courier New"/>
                <a:cs typeface="Courier New"/>
              </a:rPr>
              <a:t>{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for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(int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j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=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0;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j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&lt;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1;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j++)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{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objAccount[i,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j] </a:t>
            </a:r>
            <a:r>
              <a:rPr sz="1300" spc="20" dirty="0">
                <a:latin typeface="Courier New"/>
                <a:cs typeface="Courier New"/>
              </a:rPr>
              <a:t>=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id[counter];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5"/>
              </a:spcBef>
            </a:pPr>
            <a:r>
              <a:rPr sz="1300" spc="15" dirty="0">
                <a:latin typeface="Courier New"/>
                <a:cs typeface="Courier New"/>
              </a:rPr>
              <a:t>objAccount[i,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j+1]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=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name[counter++];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  <a:p>
            <a:pPr marL="527685" marR="817880">
              <a:lnSpc>
                <a:spcPct val="123100"/>
              </a:lnSpc>
            </a:pPr>
            <a:r>
              <a:rPr sz="1300" spc="15" dirty="0">
                <a:latin typeface="Courier New"/>
                <a:cs typeface="Courier New"/>
              </a:rPr>
              <a:t>Console.WriteLine("ID Name");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Console.WriteLine();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for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(int</a:t>
            </a:r>
            <a:r>
              <a:rPr sz="1300" spc="2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i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=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0;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i&lt;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4;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i++)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{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for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(int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j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=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0;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j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&lt;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2;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j++)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{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Console.Write(objAccount[i,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j]+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"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");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20" dirty="0"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5"/>
              </a:spcBef>
            </a:pPr>
            <a:r>
              <a:rPr sz="1300" spc="15" dirty="0">
                <a:latin typeface="Courier New"/>
                <a:cs typeface="Courier New"/>
              </a:rPr>
              <a:t>Console.WriteLine();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00" spc="15" dirty="0"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7743" y="8382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59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Multiple </a:t>
            </a:r>
            <a:r>
              <a:rPr spc="-25" dirty="0"/>
              <a:t>Parameters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20" dirty="0"/>
              <a:t>Indexers</a:t>
            </a:r>
            <a:r>
              <a:rPr spc="-5" dirty="0"/>
              <a:t> 3-3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38885"/>
            <a:ext cx="183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1133602"/>
            <a:ext cx="7987030" cy="25374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99085" marR="5080" indent="-287020">
              <a:lnSpc>
                <a:spcPts val="1750"/>
              </a:lnSpc>
              <a:spcBef>
                <a:spcPts val="295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Account</a:t>
            </a:r>
            <a:r>
              <a:rPr sz="1600" b="1" spc="-575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array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variable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accountDetails</a:t>
            </a:r>
            <a:r>
              <a:rPr sz="1600" b="1" spc="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having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four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rows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two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columns.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9085" algn="l"/>
              </a:tabLst>
            </a:pPr>
            <a:r>
              <a:rPr sz="800" spc="-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parameterized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indexer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defined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array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accountDetails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299085" marR="466725" indent="-287020">
              <a:lnSpc>
                <a:spcPts val="1730"/>
              </a:lnSpc>
              <a:spcBef>
                <a:spcPts val="434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indexer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takes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two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parameters,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defines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array.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ourier New"/>
                <a:cs typeface="Courier New"/>
              </a:rPr>
              <a:t>Main()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Account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instance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accountDetails</a:t>
            </a:r>
            <a:r>
              <a:rPr sz="1600" b="1" spc="-55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alibri"/>
                <a:cs typeface="Calibri"/>
              </a:rPr>
              <a:t>array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6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for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loop.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299085" algn="l"/>
              </a:tabLst>
            </a:pPr>
            <a:r>
              <a:rPr sz="800" spc="-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invokes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5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accessor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indexer</a:t>
            </a:r>
            <a:r>
              <a:rPr sz="1600" spc="-5" dirty="0">
                <a:latin typeface="Calibri"/>
                <a:cs typeface="Calibri"/>
              </a:rPr>
              <a:t> which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assigns</a:t>
            </a:r>
            <a:r>
              <a:rPr sz="1600" spc="-10" dirty="0">
                <a:latin typeface="Calibri"/>
                <a:cs typeface="Calibri"/>
              </a:rPr>
              <a:t> value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array.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  <a:spcBef>
                <a:spcPts val="190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for</a:t>
            </a:r>
            <a:r>
              <a:rPr sz="1600" spc="-5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loop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customer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array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invokes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ts val="1825"/>
              </a:lnSpc>
            </a:pPr>
            <a:r>
              <a:rPr sz="1600" spc="-5" dirty="0">
                <a:latin typeface="Courier New"/>
                <a:cs typeface="Courier New"/>
              </a:rPr>
              <a:t>get</a:t>
            </a:r>
            <a:r>
              <a:rPr sz="1600" spc="-5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acc</a:t>
            </a:r>
            <a:r>
              <a:rPr sz="1600" spc="-10" dirty="0">
                <a:latin typeface="Calibri"/>
                <a:cs typeface="Calibri"/>
              </a:rPr>
              <a:t>esso</a:t>
            </a:r>
            <a:r>
              <a:rPr sz="1600" spc="-17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4339590"/>
            <a:ext cx="1165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800" spc="-1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ID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5794" y="4622710"/>
          <a:ext cx="1812925" cy="82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"/>
                <a:gridCol w="640715"/>
                <a:gridCol w="946785"/>
              </a:tblGrid>
              <a:tr h="280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spc="-10" dirty="0">
                          <a:solidFill>
                            <a:srgbClr val="006666"/>
                          </a:solidFill>
                          <a:latin typeface="Lucida Sans Unicode"/>
                          <a:cs typeface="Lucida Sans Unicode"/>
                        </a:rPr>
                        <a:t>🞛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John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82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10" dirty="0">
                          <a:solidFill>
                            <a:srgbClr val="006666"/>
                          </a:solidFill>
                          <a:latin typeface="Lucida Sans Unicode"/>
                          <a:cs typeface="Lucida Sans Unicode"/>
                        </a:rPr>
                        <a:t>🞛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1002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Peter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06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10" dirty="0">
                          <a:solidFill>
                            <a:srgbClr val="006666"/>
                          </a:solidFill>
                          <a:latin typeface="Lucida Sans Unicode"/>
                          <a:cs typeface="Lucida Sans Unicode"/>
                        </a:rPr>
                        <a:t>🞛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1003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Patrick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85800" y="38100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9353" y="321310"/>
            <a:ext cx="36512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get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set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Accesso</a:t>
            </a:r>
            <a:r>
              <a:rPr spc="-35" dirty="0"/>
              <a:t>r</a:t>
            </a:r>
            <a:r>
              <a:rPr spc="-5" dirty="0"/>
              <a:t>s</a:t>
            </a:r>
            <a:r>
              <a:rPr spc="30" dirty="0"/>
              <a:t> </a:t>
            </a:r>
            <a:r>
              <a:rPr spc="-10" dirty="0"/>
              <a:t>1</a:t>
            </a:r>
            <a:r>
              <a:rPr spc="-5"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48030"/>
            <a:ext cx="7344409" cy="6026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140"/>
              </a:lnSpc>
              <a:spcBef>
                <a:spcPts val="3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spc="-5" dirty="0">
                <a:latin typeface="Calibri"/>
                <a:cs typeface="Calibri"/>
              </a:rPr>
              <a:t> accessors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read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field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ple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spc="-15" dirty="0">
                <a:latin typeface="Calibri"/>
                <a:cs typeface="Calibri"/>
              </a:rPr>
              <a:t>lo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s: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0544" y="1472120"/>
            <a:ext cx="5586095" cy="1160145"/>
            <a:chOff x="3340544" y="1472120"/>
            <a:chExt cx="5586095" cy="1160145"/>
          </a:xfrm>
        </p:grpSpPr>
        <p:sp>
          <p:nvSpPr>
            <p:cNvPr id="5" name="object 5"/>
            <p:cNvSpPr/>
            <p:nvPr/>
          </p:nvSpPr>
          <p:spPr>
            <a:xfrm>
              <a:off x="3353562" y="1485138"/>
              <a:ext cx="5560060" cy="1134110"/>
            </a:xfrm>
            <a:custGeom>
              <a:avLst/>
              <a:gdLst/>
              <a:ahLst/>
              <a:cxnLst/>
              <a:rect l="l" t="t" r="r" b="b"/>
              <a:pathLst>
                <a:path w="5560059" h="1134110">
                  <a:moveTo>
                    <a:pt x="5370576" y="0"/>
                  </a:moveTo>
                  <a:lnTo>
                    <a:pt x="0" y="0"/>
                  </a:lnTo>
                  <a:lnTo>
                    <a:pt x="0" y="1133856"/>
                  </a:lnTo>
                  <a:lnTo>
                    <a:pt x="5370576" y="1133856"/>
                  </a:lnTo>
                  <a:lnTo>
                    <a:pt x="5420822" y="1127107"/>
                  </a:lnTo>
                  <a:lnTo>
                    <a:pt x="5465967" y="1108060"/>
                  </a:lnTo>
                  <a:lnTo>
                    <a:pt x="5504211" y="1078515"/>
                  </a:lnTo>
                  <a:lnTo>
                    <a:pt x="5533756" y="1040271"/>
                  </a:lnTo>
                  <a:lnTo>
                    <a:pt x="5552803" y="995126"/>
                  </a:lnTo>
                  <a:lnTo>
                    <a:pt x="5559552" y="944880"/>
                  </a:lnTo>
                  <a:lnTo>
                    <a:pt x="5559552" y="188975"/>
                  </a:lnTo>
                  <a:lnTo>
                    <a:pt x="5552803" y="138729"/>
                  </a:lnTo>
                  <a:lnTo>
                    <a:pt x="5533756" y="93584"/>
                  </a:lnTo>
                  <a:lnTo>
                    <a:pt x="5504211" y="55340"/>
                  </a:lnTo>
                  <a:lnTo>
                    <a:pt x="5465967" y="25795"/>
                  </a:lnTo>
                  <a:lnTo>
                    <a:pt x="5420822" y="6748"/>
                  </a:lnTo>
                  <a:lnTo>
                    <a:pt x="5370576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3562" y="1485138"/>
              <a:ext cx="5560060" cy="1134110"/>
            </a:xfrm>
            <a:custGeom>
              <a:avLst/>
              <a:gdLst/>
              <a:ahLst/>
              <a:cxnLst/>
              <a:rect l="l" t="t" r="r" b="b"/>
              <a:pathLst>
                <a:path w="5560059" h="1134110">
                  <a:moveTo>
                    <a:pt x="5559552" y="188975"/>
                  </a:moveTo>
                  <a:lnTo>
                    <a:pt x="5559552" y="944880"/>
                  </a:lnTo>
                  <a:lnTo>
                    <a:pt x="5552803" y="995126"/>
                  </a:lnTo>
                  <a:lnTo>
                    <a:pt x="5533756" y="1040271"/>
                  </a:lnTo>
                  <a:lnTo>
                    <a:pt x="5504211" y="1078515"/>
                  </a:lnTo>
                  <a:lnTo>
                    <a:pt x="5465967" y="1108060"/>
                  </a:lnTo>
                  <a:lnTo>
                    <a:pt x="5420822" y="1127107"/>
                  </a:lnTo>
                  <a:lnTo>
                    <a:pt x="5370576" y="1133856"/>
                  </a:lnTo>
                  <a:lnTo>
                    <a:pt x="0" y="1133856"/>
                  </a:lnTo>
                  <a:lnTo>
                    <a:pt x="0" y="0"/>
                  </a:lnTo>
                  <a:lnTo>
                    <a:pt x="5370576" y="0"/>
                  </a:lnTo>
                  <a:lnTo>
                    <a:pt x="5420822" y="6748"/>
                  </a:lnTo>
                  <a:lnTo>
                    <a:pt x="5465967" y="25795"/>
                  </a:lnTo>
                  <a:lnTo>
                    <a:pt x="5504211" y="55340"/>
                  </a:lnTo>
                  <a:lnTo>
                    <a:pt x="5533756" y="93584"/>
                  </a:lnTo>
                  <a:lnTo>
                    <a:pt x="5552803" y="138729"/>
                  </a:lnTo>
                  <a:lnTo>
                    <a:pt x="5559552" y="188975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88511" y="1602739"/>
            <a:ext cx="4955540" cy="8597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marR="5080" indent="-114300">
              <a:lnSpc>
                <a:spcPts val="155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</a:t>
            </a:r>
            <a:r>
              <a:rPr sz="1400" spc="-5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accessor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 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executed</a:t>
            </a:r>
            <a:r>
              <a:rPr sz="1400" dirty="0">
                <a:latin typeface="Calibri"/>
                <a:cs typeface="Calibri"/>
              </a:rPr>
              <a:t> 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property </a:t>
            </a:r>
            <a:r>
              <a:rPr sz="1400" spc="-5" dirty="0">
                <a:latin typeface="Calibri"/>
                <a:cs typeface="Calibri"/>
              </a:rPr>
              <a:t>name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-15" dirty="0">
                <a:latin typeface="Calibri"/>
                <a:cs typeface="Calibri"/>
              </a:rPr>
              <a:t> referred.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ts val="1610"/>
              </a:lnSpc>
              <a:spcBef>
                <a:spcPts val="8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It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 </a:t>
            </a:r>
            <a:r>
              <a:rPr sz="1400" spc="-20" dirty="0">
                <a:latin typeface="Calibri"/>
                <a:cs typeface="Calibri"/>
              </a:rPr>
              <a:t>take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returns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0"/>
              </a:lnSpc>
            </a:pPr>
            <a:r>
              <a:rPr sz="1400" spc="-10" dirty="0">
                <a:latin typeface="Calibri"/>
                <a:cs typeface="Calibri"/>
              </a:rPr>
              <a:t>return </a:t>
            </a:r>
            <a:r>
              <a:rPr sz="1400" spc="-5" dirty="0">
                <a:latin typeface="Calibri"/>
                <a:cs typeface="Calibri"/>
              </a:rPr>
              <a:t>type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property.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655" y="1359408"/>
            <a:ext cx="2689860" cy="1254760"/>
            <a:chOff x="676655" y="1359408"/>
            <a:chExt cx="2689860" cy="1254760"/>
          </a:xfrm>
        </p:grpSpPr>
        <p:sp>
          <p:nvSpPr>
            <p:cNvPr id="9" name="object 9"/>
            <p:cNvSpPr/>
            <p:nvPr/>
          </p:nvSpPr>
          <p:spPr>
            <a:xfrm>
              <a:off x="689609" y="1372362"/>
              <a:ext cx="2664460" cy="1228725"/>
            </a:xfrm>
            <a:custGeom>
              <a:avLst/>
              <a:gdLst/>
              <a:ahLst/>
              <a:cxnLst/>
              <a:rect l="l" t="t" r="r" b="b"/>
              <a:pathLst>
                <a:path w="2664460" h="1228725">
                  <a:moveTo>
                    <a:pt x="2459228" y="0"/>
                  </a:moveTo>
                  <a:lnTo>
                    <a:pt x="204724" y="0"/>
                  </a:lnTo>
                  <a:lnTo>
                    <a:pt x="157781" y="5408"/>
                  </a:lnTo>
                  <a:lnTo>
                    <a:pt x="114690" y="20814"/>
                  </a:lnTo>
                  <a:lnTo>
                    <a:pt x="76678" y="44986"/>
                  </a:lnTo>
                  <a:lnTo>
                    <a:pt x="44974" y="76694"/>
                  </a:lnTo>
                  <a:lnTo>
                    <a:pt x="20808" y="114707"/>
                  </a:lnTo>
                  <a:lnTo>
                    <a:pt x="5406" y="157793"/>
                  </a:lnTo>
                  <a:lnTo>
                    <a:pt x="0" y="204724"/>
                  </a:lnTo>
                  <a:lnTo>
                    <a:pt x="0" y="1023620"/>
                  </a:lnTo>
                  <a:lnTo>
                    <a:pt x="5406" y="1070550"/>
                  </a:lnTo>
                  <a:lnTo>
                    <a:pt x="20808" y="1113636"/>
                  </a:lnTo>
                  <a:lnTo>
                    <a:pt x="44974" y="1151649"/>
                  </a:lnTo>
                  <a:lnTo>
                    <a:pt x="76678" y="1183357"/>
                  </a:lnTo>
                  <a:lnTo>
                    <a:pt x="114690" y="1207529"/>
                  </a:lnTo>
                  <a:lnTo>
                    <a:pt x="157781" y="1222935"/>
                  </a:lnTo>
                  <a:lnTo>
                    <a:pt x="204724" y="1228344"/>
                  </a:lnTo>
                  <a:lnTo>
                    <a:pt x="2459228" y="1228344"/>
                  </a:lnTo>
                  <a:lnTo>
                    <a:pt x="2506158" y="1222935"/>
                  </a:lnTo>
                  <a:lnTo>
                    <a:pt x="2549244" y="1207529"/>
                  </a:lnTo>
                  <a:lnTo>
                    <a:pt x="2587257" y="1183357"/>
                  </a:lnTo>
                  <a:lnTo>
                    <a:pt x="2618965" y="1151649"/>
                  </a:lnTo>
                  <a:lnTo>
                    <a:pt x="2643137" y="1113636"/>
                  </a:lnTo>
                  <a:lnTo>
                    <a:pt x="2658543" y="1070550"/>
                  </a:lnTo>
                  <a:lnTo>
                    <a:pt x="2663952" y="1023620"/>
                  </a:lnTo>
                  <a:lnTo>
                    <a:pt x="2663952" y="204724"/>
                  </a:lnTo>
                  <a:lnTo>
                    <a:pt x="2658543" y="157793"/>
                  </a:lnTo>
                  <a:lnTo>
                    <a:pt x="2643137" y="114707"/>
                  </a:lnTo>
                  <a:lnTo>
                    <a:pt x="2618965" y="76694"/>
                  </a:lnTo>
                  <a:lnTo>
                    <a:pt x="2587257" y="44986"/>
                  </a:lnTo>
                  <a:lnTo>
                    <a:pt x="2549244" y="20814"/>
                  </a:lnTo>
                  <a:lnTo>
                    <a:pt x="2506158" y="5408"/>
                  </a:lnTo>
                  <a:lnTo>
                    <a:pt x="245922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609" y="1372362"/>
              <a:ext cx="2664460" cy="1228725"/>
            </a:xfrm>
            <a:custGeom>
              <a:avLst/>
              <a:gdLst/>
              <a:ahLst/>
              <a:cxnLst/>
              <a:rect l="l" t="t" r="r" b="b"/>
              <a:pathLst>
                <a:path w="2664460" h="1228725">
                  <a:moveTo>
                    <a:pt x="0" y="204724"/>
                  </a:moveTo>
                  <a:lnTo>
                    <a:pt x="5406" y="157793"/>
                  </a:lnTo>
                  <a:lnTo>
                    <a:pt x="20808" y="114707"/>
                  </a:lnTo>
                  <a:lnTo>
                    <a:pt x="44974" y="76694"/>
                  </a:lnTo>
                  <a:lnTo>
                    <a:pt x="76678" y="44986"/>
                  </a:lnTo>
                  <a:lnTo>
                    <a:pt x="114690" y="20814"/>
                  </a:lnTo>
                  <a:lnTo>
                    <a:pt x="157781" y="5408"/>
                  </a:lnTo>
                  <a:lnTo>
                    <a:pt x="204724" y="0"/>
                  </a:lnTo>
                  <a:lnTo>
                    <a:pt x="2459228" y="0"/>
                  </a:lnTo>
                  <a:lnTo>
                    <a:pt x="2506158" y="5408"/>
                  </a:lnTo>
                  <a:lnTo>
                    <a:pt x="2549244" y="20814"/>
                  </a:lnTo>
                  <a:lnTo>
                    <a:pt x="2587257" y="44986"/>
                  </a:lnTo>
                  <a:lnTo>
                    <a:pt x="2618965" y="76694"/>
                  </a:lnTo>
                  <a:lnTo>
                    <a:pt x="2643137" y="114707"/>
                  </a:lnTo>
                  <a:lnTo>
                    <a:pt x="2658543" y="157793"/>
                  </a:lnTo>
                  <a:lnTo>
                    <a:pt x="2663952" y="204724"/>
                  </a:lnTo>
                  <a:lnTo>
                    <a:pt x="2663952" y="1023620"/>
                  </a:lnTo>
                  <a:lnTo>
                    <a:pt x="2658543" y="1070550"/>
                  </a:lnTo>
                  <a:lnTo>
                    <a:pt x="2643137" y="1113636"/>
                  </a:lnTo>
                  <a:lnTo>
                    <a:pt x="2618965" y="1151649"/>
                  </a:lnTo>
                  <a:lnTo>
                    <a:pt x="2587257" y="1183357"/>
                  </a:lnTo>
                  <a:lnTo>
                    <a:pt x="2549244" y="1207529"/>
                  </a:lnTo>
                  <a:lnTo>
                    <a:pt x="2506158" y="1222935"/>
                  </a:lnTo>
                  <a:lnTo>
                    <a:pt x="2459228" y="1228344"/>
                  </a:lnTo>
                  <a:lnTo>
                    <a:pt x="204724" y="1228344"/>
                  </a:lnTo>
                  <a:lnTo>
                    <a:pt x="157781" y="1222935"/>
                  </a:lnTo>
                  <a:lnTo>
                    <a:pt x="114690" y="1207529"/>
                  </a:lnTo>
                  <a:lnTo>
                    <a:pt x="76678" y="1183357"/>
                  </a:lnTo>
                  <a:lnTo>
                    <a:pt x="44974" y="1151649"/>
                  </a:lnTo>
                  <a:lnTo>
                    <a:pt x="20808" y="1113636"/>
                  </a:lnTo>
                  <a:lnTo>
                    <a:pt x="5406" y="1070550"/>
                  </a:lnTo>
                  <a:lnTo>
                    <a:pt x="0" y="1023620"/>
                  </a:lnTo>
                  <a:lnTo>
                    <a:pt x="0" y="2047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7569" y="1790445"/>
            <a:ext cx="188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000" spc="-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acces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40544" y="2730944"/>
            <a:ext cx="5586095" cy="1271270"/>
            <a:chOff x="3340544" y="2730944"/>
            <a:chExt cx="5586095" cy="1271270"/>
          </a:xfrm>
        </p:grpSpPr>
        <p:sp>
          <p:nvSpPr>
            <p:cNvPr id="13" name="object 13"/>
            <p:cNvSpPr/>
            <p:nvPr/>
          </p:nvSpPr>
          <p:spPr>
            <a:xfrm>
              <a:off x="3353562" y="2743962"/>
              <a:ext cx="5560060" cy="1245235"/>
            </a:xfrm>
            <a:custGeom>
              <a:avLst/>
              <a:gdLst/>
              <a:ahLst/>
              <a:cxnLst/>
              <a:rect l="l" t="t" r="r" b="b"/>
              <a:pathLst>
                <a:path w="5560059" h="1245235">
                  <a:moveTo>
                    <a:pt x="5352034" y="0"/>
                  </a:moveTo>
                  <a:lnTo>
                    <a:pt x="0" y="0"/>
                  </a:lnTo>
                  <a:lnTo>
                    <a:pt x="0" y="1245107"/>
                  </a:lnTo>
                  <a:lnTo>
                    <a:pt x="5352034" y="1245107"/>
                  </a:lnTo>
                  <a:lnTo>
                    <a:pt x="5399598" y="1239624"/>
                  </a:lnTo>
                  <a:lnTo>
                    <a:pt x="5443271" y="1224006"/>
                  </a:lnTo>
                  <a:lnTo>
                    <a:pt x="5481802" y="1199501"/>
                  </a:lnTo>
                  <a:lnTo>
                    <a:pt x="5513945" y="1167358"/>
                  </a:lnTo>
                  <a:lnTo>
                    <a:pt x="5538450" y="1128827"/>
                  </a:lnTo>
                  <a:lnTo>
                    <a:pt x="5554068" y="1085154"/>
                  </a:lnTo>
                  <a:lnTo>
                    <a:pt x="5559552" y="1037589"/>
                  </a:lnTo>
                  <a:lnTo>
                    <a:pt x="5559552" y="207517"/>
                  </a:lnTo>
                  <a:lnTo>
                    <a:pt x="5554068" y="159953"/>
                  </a:lnTo>
                  <a:lnTo>
                    <a:pt x="5538450" y="116280"/>
                  </a:lnTo>
                  <a:lnTo>
                    <a:pt x="5513945" y="77749"/>
                  </a:lnTo>
                  <a:lnTo>
                    <a:pt x="5481802" y="45606"/>
                  </a:lnTo>
                  <a:lnTo>
                    <a:pt x="5443271" y="21101"/>
                  </a:lnTo>
                  <a:lnTo>
                    <a:pt x="5399598" y="5483"/>
                  </a:lnTo>
                  <a:lnTo>
                    <a:pt x="5352034" y="0"/>
                  </a:lnTo>
                  <a:close/>
                </a:path>
              </a:pathLst>
            </a:custGeom>
            <a:solidFill>
              <a:srgbClr val="D7D2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3562" y="2743962"/>
              <a:ext cx="5560060" cy="1245235"/>
            </a:xfrm>
            <a:custGeom>
              <a:avLst/>
              <a:gdLst/>
              <a:ahLst/>
              <a:cxnLst/>
              <a:rect l="l" t="t" r="r" b="b"/>
              <a:pathLst>
                <a:path w="5560059" h="1245235">
                  <a:moveTo>
                    <a:pt x="5559552" y="207517"/>
                  </a:moveTo>
                  <a:lnTo>
                    <a:pt x="5559552" y="1037589"/>
                  </a:lnTo>
                  <a:lnTo>
                    <a:pt x="5554068" y="1085154"/>
                  </a:lnTo>
                  <a:lnTo>
                    <a:pt x="5538450" y="1128827"/>
                  </a:lnTo>
                  <a:lnTo>
                    <a:pt x="5513945" y="1167358"/>
                  </a:lnTo>
                  <a:lnTo>
                    <a:pt x="5481802" y="1199501"/>
                  </a:lnTo>
                  <a:lnTo>
                    <a:pt x="5443271" y="1224006"/>
                  </a:lnTo>
                  <a:lnTo>
                    <a:pt x="5399598" y="1239624"/>
                  </a:lnTo>
                  <a:lnTo>
                    <a:pt x="5352034" y="1245107"/>
                  </a:lnTo>
                  <a:lnTo>
                    <a:pt x="0" y="1245107"/>
                  </a:lnTo>
                  <a:lnTo>
                    <a:pt x="0" y="0"/>
                  </a:lnTo>
                  <a:lnTo>
                    <a:pt x="5352034" y="0"/>
                  </a:lnTo>
                  <a:lnTo>
                    <a:pt x="5399598" y="5483"/>
                  </a:lnTo>
                  <a:lnTo>
                    <a:pt x="5443271" y="21101"/>
                  </a:lnTo>
                  <a:lnTo>
                    <a:pt x="5481802" y="45606"/>
                  </a:lnTo>
                  <a:lnTo>
                    <a:pt x="5513945" y="77749"/>
                  </a:lnTo>
                  <a:lnTo>
                    <a:pt x="5538450" y="116280"/>
                  </a:lnTo>
                  <a:lnTo>
                    <a:pt x="5554068" y="159953"/>
                  </a:lnTo>
                  <a:lnTo>
                    <a:pt x="5559552" y="207517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88511" y="2816428"/>
            <a:ext cx="4787900" cy="10585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0" marR="5080" indent="-114300">
              <a:lnSpc>
                <a:spcPct val="92200"/>
              </a:lnSpc>
              <a:spcBef>
                <a:spcPts val="23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5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accessor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assign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-15" dirty="0">
                <a:latin typeface="Calibri"/>
                <a:cs typeface="Calibri"/>
              </a:rPr>
              <a:t> executed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property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assigned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new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equal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(=)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operator.</a:t>
            </a:r>
            <a:endParaRPr sz="1400">
              <a:latin typeface="Calibri"/>
              <a:cs typeface="Calibri"/>
            </a:endParaRPr>
          </a:p>
          <a:p>
            <a:pPr marL="127000" marR="119380" indent="-114300">
              <a:lnSpc>
                <a:spcPts val="1560"/>
              </a:lnSpc>
              <a:spcBef>
                <a:spcPts val="26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stored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private </a:t>
            </a:r>
            <a:r>
              <a:rPr sz="1400" dirty="0">
                <a:latin typeface="Calibri"/>
                <a:cs typeface="Calibri"/>
              </a:rPr>
              <a:t>field</a:t>
            </a:r>
            <a:r>
              <a:rPr sz="1400" spc="-10" dirty="0">
                <a:latin typeface="Calibri"/>
                <a:cs typeface="Calibri"/>
              </a:rPr>
              <a:t> by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implicit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value</a:t>
            </a:r>
            <a:r>
              <a:rPr sz="1400" spc="-53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alibri"/>
                <a:cs typeface="Calibri"/>
              </a:rPr>
              <a:t>(keyword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C#)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-52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alibri"/>
                <a:cs typeface="Calibri"/>
              </a:rPr>
              <a:t>accessor.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6655" y="2877311"/>
            <a:ext cx="2689860" cy="1099185"/>
            <a:chOff x="676655" y="2877311"/>
            <a:chExt cx="2689860" cy="1099185"/>
          </a:xfrm>
        </p:grpSpPr>
        <p:sp>
          <p:nvSpPr>
            <p:cNvPr id="17" name="object 17"/>
            <p:cNvSpPr/>
            <p:nvPr/>
          </p:nvSpPr>
          <p:spPr>
            <a:xfrm>
              <a:off x="689609" y="2890265"/>
              <a:ext cx="2664460" cy="1073150"/>
            </a:xfrm>
            <a:custGeom>
              <a:avLst/>
              <a:gdLst/>
              <a:ahLst/>
              <a:cxnLst/>
              <a:rect l="l" t="t" r="r" b="b"/>
              <a:pathLst>
                <a:path w="2664460" h="1073150">
                  <a:moveTo>
                    <a:pt x="2485136" y="0"/>
                  </a:moveTo>
                  <a:lnTo>
                    <a:pt x="178816" y="0"/>
                  </a:lnTo>
                  <a:lnTo>
                    <a:pt x="131280" y="6384"/>
                  </a:lnTo>
                  <a:lnTo>
                    <a:pt x="88565" y="24402"/>
                  </a:lnTo>
                  <a:lnTo>
                    <a:pt x="52374" y="52355"/>
                  </a:lnTo>
                  <a:lnTo>
                    <a:pt x="24414" y="88542"/>
                  </a:lnTo>
                  <a:lnTo>
                    <a:pt x="6387" y="131262"/>
                  </a:lnTo>
                  <a:lnTo>
                    <a:pt x="0" y="178815"/>
                  </a:lnTo>
                  <a:lnTo>
                    <a:pt x="0" y="894079"/>
                  </a:lnTo>
                  <a:lnTo>
                    <a:pt x="6387" y="941633"/>
                  </a:lnTo>
                  <a:lnTo>
                    <a:pt x="24414" y="984353"/>
                  </a:lnTo>
                  <a:lnTo>
                    <a:pt x="52374" y="1020540"/>
                  </a:lnTo>
                  <a:lnTo>
                    <a:pt x="88565" y="1048493"/>
                  </a:lnTo>
                  <a:lnTo>
                    <a:pt x="131280" y="1066511"/>
                  </a:lnTo>
                  <a:lnTo>
                    <a:pt x="178816" y="1072895"/>
                  </a:lnTo>
                  <a:lnTo>
                    <a:pt x="2485136" y="1072895"/>
                  </a:lnTo>
                  <a:lnTo>
                    <a:pt x="2532689" y="1066511"/>
                  </a:lnTo>
                  <a:lnTo>
                    <a:pt x="2575409" y="1048493"/>
                  </a:lnTo>
                  <a:lnTo>
                    <a:pt x="2611596" y="1020540"/>
                  </a:lnTo>
                  <a:lnTo>
                    <a:pt x="2639549" y="984353"/>
                  </a:lnTo>
                  <a:lnTo>
                    <a:pt x="2657567" y="941633"/>
                  </a:lnTo>
                  <a:lnTo>
                    <a:pt x="2663952" y="894079"/>
                  </a:lnTo>
                  <a:lnTo>
                    <a:pt x="2663952" y="178815"/>
                  </a:lnTo>
                  <a:lnTo>
                    <a:pt x="2657567" y="131262"/>
                  </a:lnTo>
                  <a:lnTo>
                    <a:pt x="2639549" y="88542"/>
                  </a:lnTo>
                  <a:lnTo>
                    <a:pt x="2611596" y="52355"/>
                  </a:lnTo>
                  <a:lnTo>
                    <a:pt x="2575409" y="24402"/>
                  </a:lnTo>
                  <a:lnTo>
                    <a:pt x="2532689" y="6384"/>
                  </a:lnTo>
                  <a:lnTo>
                    <a:pt x="248513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9609" y="2890265"/>
              <a:ext cx="2664460" cy="1073150"/>
            </a:xfrm>
            <a:custGeom>
              <a:avLst/>
              <a:gdLst/>
              <a:ahLst/>
              <a:cxnLst/>
              <a:rect l="l" t="t" r="r" b="b"/>
              <a:pathLst>
                <a:path w="2664460" h="1073150">
                  <a:moveTo>
                    <a:pt x="0" y="178815"/>
                  </a:moveTo>
                  <a:lnTo>
                    <a:pt x="6387" y="131262"/>
                  </a:lnTo>
                  <a:lnTo>
                    <a:pt x="24414" y="88542"/>
                  </a:lnTo>
                  <a:lnTo>
                    <a:pt x="52374" y="52355"/>
                  </a:lnTo>
                  <a:lnTo>
                    <a:pt x="88565" y="24402"/>
                  </a:lnTo>
                  <a:lnTo>
                    <a:pt x="131280" y="6384"/>
                  </a:lnTo>
                  <a:lnTo>
                    <a:pt x="178816" y="0"/>
                  </a:lnTo>
                  <a:lnTo>
                    <a:pt x="2485136" y="0"/>
                  </a:lnTo>
                  <a:lnTo>
                    <a:pt x="2532689" y="6384"/>
                  </a:lnTo>
                  <a:lnTo>
                    <a:pt x="2575409" y="24402"/>
                  </a:lnTo>
                  <a:lnTo>
                    <a:pt x="2611596" y="52355"/>
                  </a:lnTo>
                  <a:lnTo>
                    <a:pt x="2639549" y="88542"/>
                  </a:lnTo>
                  <a:lnTo>
                    <a:pt x="2657567" y="131262"/>
                  </a:lnTo>
                  <a:lnTo>
                    <a:pt x="2663952" y="178815"/>
                  </a:lnTo>
                  <a:lnTo>
                    <a:pt x="2663952" y="894079"/>
                  </a:lnTo>
                  <a:lnTo>
                    <a:pt x="2657567" y="941633"/>
                  </a:lnTo>
                  <a:lnTo>
                    <a:pt x="2639549" y="984353"/>
                  </a:lnTo>
                  <a:lnTo>
                    <a:pt x="2611596" y="1020540"/>
                  </a:lnTo>
                  <a:lnTo>
                    <a:pt x="2575409" y="1048493"/>
                  </a:lnTo>
                  <a:lnTo>
                    <a:pt x="2532689" y="1066511"/>
                  </a:lnTo>
                  <a:lnTo>
                    <a:pt x="2485136" y="1072895"/>
                  </a:lnTo>
                  <a:lnTo>
                    <a:pt x="178816" y="1072895"/>
                  </a:lnTo>
                  <a:lnTo>
                    <a:pt x="131280" y="1066511"/>
                  </a:lnTo>
                  <a:lnTo>
                    <a:pt x="88565" y="1048493"/>
                  </a:lnTo>
                  <a:lnTo>
                    <a:pt x="52374" y="1020540"/>
                  </a:lnTo>
                  <a:lnTo>
                    <a:pt x="24414" y="984353"/>
                  </a:lnTo>
                  <a:lnTo>
                    <a:pt x="6387" y="941633"/>
                  </a:lnTo>
                  <a:lnTo>
                    <a:pt x="0" y="894079"/>
                  </a:lnTo>
                  <a:lnTo>
                    <a:pt x="0" y="17881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77569" y="3231007"/>
            <a:ext cx="188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000" spc="-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acces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75560" y="4130040"/>
            <a:ext cx="6422390" cy="2353310"/>
            <a:chOff x="2575560" y="4130040"/>
            <a:chExt cx="6422390" cy="2353310"/>
          </a:xfrm>
        </p:grpSpPr>
        <p:sp>
          <p:nvSpPr>
            <p:cNvPr id="21" name="object 21"/>
            <p:cNvSpPr/>
            <p:nvPr/>
          </p:nvSpPr>
          <p:spPr>
            <a:xfrm>
              <a:off x="2581656" y="4136136"/>
              <a:ext cx="6410325" cy="2341245"/>
            </a:xfrm>
            <a:custGeom>
              <a:avLst/>
              <a:gdLst/>
              <a:ahLst/>
              <a:cxnLst/>
              <a:rect l="l" t="t" r="r" b="b"/>
              <a:pathLst>
                <a:path w="6410325" h="2341245">
                  <a:moveTo>
                    <a:pt x="6409944" y="0"/>
                  </a:moveTo>
                  <a:lnTo>
                    <a:pt x="0" y="0"/>
                  </a:lnTo>
                  <a:lnTo>
                    <a:pt x="0" y="2340864"/>
                  </a:lnTo>
                  <a:lnTo>
                    <a:pt x="6409944" y="2340864"/>
                  </a:lnTo>
                  <a:lnTo>
                    <a:pt x="6409944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81656" y="4136136"/>
              <a:ext cx="6410325" cy="2341245"/>
            </a:xfrm>
            <a:custGeom>
              <a:avLst/>
              <a:gdLst/>
              <a:ahLst/>
              <a:cxnLst/>
              <a:rect l="l" t="t" r="r" b="b"/>
              <a:pathLst>
                <a:path w="6410325" h="2341245">
                  <a:moveTo>
                    <a:pt x="0" y="2340864"/>
                  </a:moveTo>
                  <a:lnTo>
                    <a:pt x="6409944" y="2340864"/>
                  </a:lnTo>
                  <a:lnTo>
                    <a:pt x="6409944" y="0"/>
                  </a:lnTo>
                  <a:lnTo>
                    <a:pt x="0" y="0"/>
                  </a:lnTo>
                  <a:lnTo>
                    <a:pt x="0" y="23408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60395" y="4073397"/>
            <a:ext cx="3982085" cy="24403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Courier New"/>
                <a:cs typeface="Courier New"/>
              </a:rPr>
              <a:t>&lt;access_modifier&gt;&lt;return_type&gt;PropertyName&gt;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get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//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return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set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//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assign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2000" y="45339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6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44423"/>
            <a:ext cx="8700135" cy="3837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Indexers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E4B"/>
              </a:buClr>
              <a:buFont typeface="Wingdings"/>
              <a:buChar char=""/>
            </a:pPr>
            <a:endParaRPr sz="2550">
              <a:latin typeface="Calibri"/>
              <a:cs typeface="Calibri"/>
            </a:endParaRPr>
          </a:p>
          <a:p>
            <a:pPr marL="355600" marR="5080" indent="-342900">
              <a:lnSpc>
                <a:spcPts val="216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accessors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indexers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indexers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4E4B"/>
              </a:buClr>
              <a:buFont typeface="Wingdings"/>
              <a:buChar char=""/>
            </a:pPr>
            <a:endParaRPr sz="2500">
              <a:latin typeface="Calibri"/>
              <a:cs typeface="Calibri"/>
            </a:endParaRPr>
          </a:p>
          <a:p>
            <a:pPr marL="355600" marR="617220" indent="-342900">
              <a:lnSpc>
                <a:spcPts val="218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set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get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accessors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use </a:t>
            </a:r>
            <a:r>
              <a:rPr sz="2000" dirty="0">
                <a:latin typeface="Calibri"/>
                <a:cs typeface="Calibri"/>
              </a:rPr>
              <a:t>access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modifiers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do 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body.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E4B"/>
              </a:buClr>
              <a:buFont typeface="Wingdings"/>
              <a:buChar char="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spc="-5" dirty="0">
                <a:latin typeface="Calibri"/>
                <a:cs typeface="Calibri"/>
              </a:rPr>
              <a:t> declared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implementing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enforces</a:t>
            </a:r>
            <a:r>
              <a:rPr sz="2000" spc="-5" dirty="0">
                <a:latin typeface="Calibri"/>
                <a:cs typeface="Calibri"/>
              </a:rPr>
              <a:t> reusability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flexibility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customize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593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Indexers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5" dirty="0"/>
              <a:t>Interfaces</a:t>
            </a:r>
            <a:r>
              <a:rPr spc="-10" dirty="0"/>
              <a:t> </a:t>
            </a:r>
            <a:r>
              <a:rPr spc="-5" dirty="0"/>
              <a:t>1-3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593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Indexers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5" dirty="0"/>
              <a:t>Interfaces</a:t>
            </a:r>
            <a:r>
              <a:rPr spc="-10" dirty="0"/>
              <a:t> </a:t>
            </a:r>
            <a:r>
              <a:rPr spc="-5"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48030"/>
            <a:ext cx="8139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demonstrates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indexers.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5772" y="1126236"/>
            <a:ext cx="6783705" cy="5356860"/>
            <a:chOff x="1985772" y="1126236"/>
            <a:chExt cx="6783705" cy="5356860"/>
          </a:xfrm>
        </p:grpSpPr>
        <p:sp>
          <p:nvSpPr>
            <p:cNvPr id="5" name="object 5"/>
            <p:cNvSpPr/>
            <p:nvPr/>
          </p:nvSpPr>
          <p:spPr>
            <a:xfrm>
              <a:off x="1991868" y="1132332"/>
              <a:ext cx="6771640" cy="5344795"/>
            </a:xfrm>
            <a:custGeom>
              <a:avLst/>
              <a:gdLst/>
              <a:ahLst/>
              <a:cxnLst/>
              <a:rect l="l" t="t" r="r" b="b"/>
              <a:pathLst>
                <a:path w="6771640" h="5344795">
                  <a:moveTo>
                    <a:pt x="6771132" y="0"/>
                  </a:moveTo>
                  <a:lnTo>
                    <a:pt x="0" y="0"/>
                  </a:lnTo>
                  <a:lnTo>
                    <a:pt x="0" y="5344668"/>
                  </a:lnTo>
                  <a:lnTo>
                    <a:pt x="6771132" y="5344668"/>
                  </a:lnTo>
                  <a:lnTo>
                    <a:pt x="6771132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1868" y="1132332"/>
              <a:ext cx="6771640" cy="5344795"/>
            </a:xfrm>
            <a:custGeom>
              <a:avLst/>
              <a:gdLst/>
              <a:ahLst/>
              <a:cxnLst/>
              <a:rect l="l" t="t" r="r" b="b"/>
              <a:pathLst>
                <a:path w="6771640" h="5344795">
                  <a:moveTo>
                    <a:pt x="0" y="5344668"/>
                  </a:moveTo>
                  <a:lnTo>
                    <a:pt x="6771132" y="5344668"/>
                  </a:lnTo>
                  <a:lnTo>
                    <a:pt x="6771132" y="0"/>
                  </a:lnTo>
                  <a:lnTo>
                    <a:pt x="0" y="0"/>
                  </a:lnTo>
                  <a:lnTo>
                    <a:pt x="0" y="53446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71497" y="1125727"/>
            <a:ext cx="3716020" cy="5293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</a:t>
            </a:r>
            <a:endParaRPr sz="1200">
              <a:latin typeface="Courier New"/>
              <a:cs typeface="Courier New"/>
            </a:endParaRPr>
          </a:p>
          <a:p>
            <a:pPr marL="12700" marR="1210945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public </a:t>
            </a:r>
            <a:r>
              <a:rPr sz="1200" dirty="0">
                <a:latin typeface="Courier New"/>
                <a:cs typeface="Courier New"/>
              </a:rPr>
              <a:t>interface Idetails {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string</a:t>
            </a:r>
            <a:r>
              <a:rPr sz="1200" dirty="0">
                <a:latin typeface="Courier New"/>
                <a:cs typeface="Courier New"/>
              </a:rPr>
              <a:t> this[int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index]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get;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set;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Students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:Idetails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 marR="200025">
              <a:lnSpc>
                <a:spcPct val="12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string </a:t>
            </a:r>
            <a:r>
              <a:rPr sz="1200" spc="5" dirty="0">
                <a:latin typeface="Courier New"/>
                <a:cs typeface="Courier New"/>
              </a:rPr>
              <a:t>[] </a:t>
            </a:r>
            <a:r>
              <a:rPr sz="1200" dirty="0">
                <a:latin typeface="Courier New"/>
                <a:cs typeface="Courier New"/>
              </a:rPr>
              <a:t>studentName = new string[3];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int[]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studentID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new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int[3];</a:t>
            </a:r>
            <a:endParaRPr sz="1200">
              <a:latin typeface="Courier New"/>
              <a:cs typeface="Courier New"/>
            </a:endParaRPr>
          </a:p>
          <a:p>
            <a:pPr marL="12700" marR="567055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this[int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index]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get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return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studentName[index];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set</a:t>
            </a:r>
            <a:r>
              <a:rPr sz="1200" dirty="0">
                <a:latin typeface="Courier New"/>
                <a:cs typeface="Courier New"/>
              </a:rPr>
              <a:t> { studentName[index] = value;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99085" marR="5080" indent="-28702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Students</a:t>
            </a:r>
            <a:r>
              <a:rPr sz="1200" dirty="0">
                <a:latin typeface="Courier New"/>
                <a:cs typeface="Courier New"/>
              </a:rPr>
              <a:t> objStudent = new Students();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objStudent[0]</a:t>
            </a:r>
            <a:r>
              <a:rPr sz="1200" spc="10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"James"; </a:t>
            </a:r>
            <a:r>
              <a:rPr sz="1200" dirty="0">
                <a:latin typeface="Courier New"/>
                <a:cs typeface="Courier New"/>
              </a:rPr>
              <a:t> objStudent[1] =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"Wilson";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objStudent[2]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"Patrick"; </a:t>
            </a:r>
            <a:r>
              <a:rPr sz="1200" dirty="0">
                <a:latin typeface="Courier New"/>
                <a:cs typeface="Courier New"/>
              </a:rPr>
              <a:t> Console.WriteLine("Student Names");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Console.WriteLine();</a:t>
            </a:r>
            <a:endParaRPr sz="1200">
              <a:latin typeface="Courier New"/>
              <a:cs typeface="Courier New"/>
            </a:endParaRPr>
          </a:p>
          <a:p>
            <a:pPr marL="299085" marR="37211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for</a:t>
            </a:r>
            <a:r>
              <a:rPr sz="1200" dirty="0">
                <a:latin typeface="Courier New"/>
                <a:cs typeface="Courier New"/>
              </a:rPr>
              <a:t> (int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i&lt;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i++)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Console.WriteLine(objStudent[i]);</a:t>
            </a:r>
            <a:endParaRPr sz="12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48411" y="1344167"/>
            <a:ext cx="1447800" cy="39814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593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Indexers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5" dirty="0"/>
              <a:t>Interfaces</a:t>
            </a:r>
            <a:r>
              <a:rPr spc="-10" dirty="0"/>
              <a:t> </a:t>
            </a:r>
            <a:r>
              <a:rPr spc="-5" dirty="0"/>
              <a:t>3-3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8508"/>
            <a:ext cx="7978775" cy="29324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Idetails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read-write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indexer.</a:t>
            </a:r>
            <a:endParaRPr sz="2000">
              <a:latin typeface="Calibri"/>
              <a:cs typeface="Calibri"/>
            </a:endParaRPr>
          </a:p>
          <a:p>
            <a:pPr marL="756285" marR="619125" indent="-287020">
              <a:lnSpc>
                <a:spcPts val="218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Students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Idetails</a:t>
            </a:r>
            <a:r>
              <a:rPr sz="2000" b="1" spc="-74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indexer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interface.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95"/>
              </a:lnSpc>
              <a:spcBef>
                <a:spcPts val="18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Main()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instance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Students</a:t>
            </a:r>
            <a:r>
              <a:rPr sz="2000" b="1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95"/>
              </a:lnSpc>
            </a:pPr>
            <a:r>
              <a:rPr sz="2000" dirty="0">
                <a:latin typeface="Calibri"/>
                <a:cs typeface="Calibri"/>
              </a:rPr>
              <a:t>assigns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spc="-5" dirty="0">
                <a:latin typeface="Calibri"/>
                <a:cs typeface="Calibri"/>
              </a:rPr>
              <a:t> positions.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000" spc="-2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9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000" spc="-2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ourier New"/>
                <a:cs typeface="Courier New"/>
              </a:rPr>
              <a:t>fo</a:t>
            </a: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displ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 the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okin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ge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90"/>
              </a:lnSpc>
            </a:pPr>
            <a:r>
              <a:rPr sz="2000" spc="-40" dirty="0">
                <a:latin typeface="Calibri"/>
                <a:cs typeface="Calibri"/>
              </a:rPr>
              <a:t>indexer.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970" y="333502"/>
            <a:ext cx="58140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Difference</a:t>
            </a:r>
            <a:r>
              <a:rPr spc="-5" dirty="0"/>
              <a:t> </a:t>
            </a:r>
            <a:r>
              <a:rPr spc="-10" dirty="0"/>
              <a:t>between</a:t>
            </a:r>
            <a:r>
              <a:rPr spc="-5" dirty="0"/>
              <a:t> </a:t>
            </a:r>
            <a:r>
              <a:rPr spc="-10" dirty="0"/>
              <a:t>Properties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0" dirty="0"/>
              <a:t>Indexers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2309"/>
            <a:ext cx="8246109" cy="1562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Indexers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similar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properties.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certain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differences</a:t>
            </a:r>
            <a:r>
              <a:rPr sz="2400" spc="-5" dirty="0">
                <a:latin typeface="Calibri"/>
                <a:cs typeface="Calibri"/>
              </a:rPr>
              <a:t> between properties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indexers.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2279650"/>
          <a:ext cx="8458200" cy="3562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6575"/>
                <a:gridCol w="4111625"/>
              </a:tblGrid>
              <a:tr h="312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Properties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F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Indexers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FDD"/>
                    </a:solidFill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assigned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 unique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name in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their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declaration.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Indexers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assigned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keyword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their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declaration.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invoked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name.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Indexers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invoked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index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instance.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36321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declared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static.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Indexers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can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never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declared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always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declared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without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parameters.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Indexers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declared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one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parameter.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be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overloaded.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Indexers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be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overloaded.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Overridden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accessed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7945" marR="75565">
                        <a:lnSpc>
                          <a:spcPts val="222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syntax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base.Prop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Prop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name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property.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Overridden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indexers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accessed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9215" marR="167640">
                        <a:lnSpc>
                          <a:spcPts val="2220"/>
                        </a:lnSpc>
                        <a:spcBef>
                          <a:spcPts val="10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base[indExp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],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whe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indExp</a:t>
                      </a:r>
                      <a:r>
                        <a:rPr sz="1600" spc="-5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he  list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parameters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separated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commas.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506" y="333502"/>
            <a:ext cx="12827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Summary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2309"/>
            <a:ext cx="8740140" cy="41567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Properties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accessors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enable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assign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Properties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enable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class.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Methods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members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performed by</a:t>
            </a:r>
            <a:r>
              <a:rPr sz="2400" dirty="0">
                <a:latin typeface="Calibri"/>
                <a:cs typeface="Calibri"/>
              </a:rPr>
              <a:t> an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355600" marR="790575" indent="-342900">
              <a:lnSpc>
                <a:spcPts val="259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Indexers </a:t>
            </a:r>
            <a:r>
              <a:rPr sz="2400" spc="-15" dirty="0">
                <a:latin typeface="Calibri"/>
                <a:cs typeface="Calibri"/>
              </a:rPr>
              <a:t>treat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45" dirty="0">
                <a:latin typeface="Calibri"/>
                <a:cs typeface="Calibri"/>
              </a:rPr>
              <a:t>array,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faster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355600" marR="104775" indent="-342900">
              <a:lnSpc>
                <a:spcPct val="89600"/>
              </a:lnSpc>
              <a:spcBef>
                <a:spcPts val="55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Indexers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syntactically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properties, </a:t>
            </a:r>
            <a:r>
              <a:rPr sz="2400" spc="-15" dirty="0">
                <a:latin typeface="Calibri"/>
                <a:cs typeface="Calibri"/>
              </a:rPr>
              <a:t>except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this </a:t>
            </a:r>
            <a:r>
              <a:rPr sz="2400" spc="-20" dirty="0">
                <a:latin typeface="Calibri"/>
                <a:cs typeface="Calibri"/>
              </a:rPr>
              <a:t>keyword </a:t>
            </a:r>
            <a:r>
              <a:rPr sz="2400" dirty="0">
                <a:latin typeface="Calibri"/>
                <a:cs typeface="Calibri"/>
              </a:rPr>
              <a:t>along with the </a:t>
            </a:r>
            <a:r>
              <a:rPr sz="2400" spc="-20" dirty="0">
                <a:latin typeface="Calibri"/>
                <a:cs typeface="Calibri"/>
              </a:rPr>
              <a:t>bracket </a:t>
            </a:r>
            <a:r>
              <a:rPr sz="2400" spc="-10" dirty="0">
                <a:latin typeface="Calibri"/>
                <a:cs typeface="Calibri"/>
              </a:rPr>
              <a:t>notation </a:t>
            </a:r>
            <a:r>
              <a:rPr sz="2400" spc="-5" dirty="0">
                <a:latin typeface="Calibri"/>
                <a:cs typeface="Calibri"/>
              </a:rPr>
              <a:t> (</a:t>
            </a:r>
            <a:r>
              <a:rPr sz="2400" spc="-5" dirty="0">
                <a:latin typeface="Courier New"/>
                <a:cs typeface="Courier New"/>
              </a:rPr>
              <a:t>[]</a:t>
            </a:r>
            <a:r>
              <a:rPr sz="2400" spc="-5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32231"/>
            <a:ext cx="8034020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5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demon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the </a:t>
            </a:r>
            <a:r>
              <a:rPr sz="2400" spc="-5" dirty="0">
                <a:latin typeface="Courier New"/>
                <a:cs typeface="Courier New"/>
              </a:rPr>
              <a:t>ge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set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ts val="2750"/>
              </a:lnSpc>
            </a:pPr>
            <a:r>
              <a:rPr sz="2400" spc="-5" dirty="0">
                <a:latin typeface="Calibri"/>
                <a:cs typeface="Calibri"/>
              </a:rPr>
              <a:t>accessors.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704" y="1975104"/>
            <a:ext cx="8013700" cy="4493260"/>
            <a:chOff x="679704" y="1975104"/>
            <a:chExt cx="8013700" cy="4493260"/>
          </a:xfrm>
        </p:grpSpPr>
        <p:sp>
          <p:nvSpPr>
            <p:cNvPr id="4" name="object 4"/>
            <p:cNvSpPr/>
            <p:nvPr/>
          </p:nvSpPr>
          <p:spPr>
            <a:xfrm>
              <a:off x="685800" y="1981200"/>
              <a:ext cx="8001000" cy="4480560"/>
            </a:xfrm>
            <a:custGeom>
              <a:avLst/>
              <a:gdLst/>
              <a:ahLst/>
              <a:cxnLst/>
              <a:rect l="l" t="t" r="r" b="b"/>
              <a:pathLst>
                <a:path w="8001000" h="4480560">
                  <a:moveTo>
                    <a:pt x="8001000" y="0"/>
                  </a:moveTo>
                  <a:lnTo>
                    <a:pt x="0" y="0"/>
                  </a:lnTo>
                  <a:lnTo>
                    <a:pt x="0" y="4480560"/>
                  </a:lnTo>
                  <a:lnTo>
                    <a:pt x="8001000" y="448056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1981200"/>
              <a:ext cx="8001000" cy="4480560"/>
            </a:xfrm>
            <a:custGeom>
              <a:avLst/>
              <a:gdLst/>
              <a:ahLst/>
              <a:cxnLst/>
              <a:rect l="l" t="t" r="r" b="b"/>
              <a:pathLst>
                <a:path w="8001000" h="4480560">
                  <a:moveTo>
                    <a:pt x="0" y="4480560"/>
                  </a:moveTo>
                  <a:lnTo>
                    <a:pt x="8001000" y="44805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4805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844" y="1927072"/>
            <a:ext cx="5847715" cy="44519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spc="-5" dirty="0">
                <a:latin typeface="Courier New"/>
                <a:cs typeface="Courier New"/>
              </a:rPr>
              <a:t>using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System;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class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SalaryDetails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27685" marR="3124200">
              <a:lnSpc>
                <a:spcPct val="120000"/>
              </a:lnSpc>
            </a:pPr>
            <a:r>
              <a:rPr sz="1100" spc="-5" dirty="0">
                <a:latin typeface="Courier New"/>
                <a:cs typeface="Courier New"/>
              </a:rPr>
              <a:t>private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string _empName;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public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string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EmployeeName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get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return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_empName;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set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_empName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value;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static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void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Main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(string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[] </a:t>
            </a:r>
            <a:r>
              <a:rPr sz="1100" dirty="0">
                <a:latin typeface="Courier New"/>
                <a:cs typeface="Courier New"/>
              </a:rPr>
              <a:t>args)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70585" marR="5080">
              <a:lnSpc>
                <a:spcPts val="1590"/>
              </a:lnSpc>
              <a:spcBef>
                <a:spcPts val="90"/>
              </a:spcBef>
            </a:pPr>
            <a:r>
              <a:rPr sz="1100" spc="-5" dirty="0">
                <a:latin typeface="Courier New"/>
                <a:cs typeface="Courier New"/>
              </a:rPr>
              <a:t>SalaryDetails </a:t>
            </a:r>
            <a:r>
              <a:rPr sz="1100" dirty="0">
                <a:latin typeface="Courier New"/>
                <a:cs typeface="Courier New"/>
              </a:rPr>
              <a:t>objSal = new </a:t>
            </a:r>
            <a:r>
              <a:rPr sz="1100" spc="-5" dirty="0">
                <a:latin typeface="Courier New"/>
                <a:cs typeface="Courier New"/>
              </a:rPr>
              <a:t>SalaryDetails();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objSal.EmployeeName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“Patrick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Johnson”;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Console.WriteLine(“Employee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Name: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“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objSal.EmployeeName);</a:t>
            </a:r>
            <a:endParaRPr sz="110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9353" y="321310"/>
            <a:ext cx="36512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get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set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Accesso</a:t>
            </a:r>
            <a:r>
              <a:rPr spc="-35" dirty="0"/>
              <a:t>r</a:t>
            </a:r>
            <a:r>
              <a:rPr spc="-5" dirty="0"/>
              <a:t>s</a:t>
            </a:r>
            <a:r>
              <a:rPr spc="30" dirty="0"/>
              <a:t> </a:t>
            </a:r>
            <a:r>
              <a:rPr spc="-10" dirty="0"/>
              <a:t>2</a:t>
            </a:r>
            <a:r>
              <a:rPr spc="-5" dirty="0"/>
              <a:t>-3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15240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698508"/>
            <a:ext cx="7990205" cy="34169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4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SalaryDetails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private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_</a:t>
            </a:r>
            <a:r>
              <a:rPr sz="2000" b="1" spc="-5" dirty="0">
                <a:latin typeface="Courier New"/>
                <a:cs typeface="Courier New"/>
              </a:rPr>
              <a:t>empName</a:t>
            </a:r>
            <a:endParaRPr sz="2000">
              <a:latin typeface="Courier New"/>
              <a:cs typeface="Courier New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property</a:t>
            </a:r>
            <a:r>
              <a:rPr sz="2000" spc="-5" dirty="0">
                <a:latin typeface="Calibri"/>
                <a:cs typeface="Calibri"/>
              </a:rPr>
              <a:t> called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EmployeeName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11430" indent="-287020">
              <a:lnSpc>
                <a:spcPct val="9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instance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SalaryDetails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class,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objSal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invokes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EmployeeName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dot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initialize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 Th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i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es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5" dirty="0">
                <a:latin typeface="Calibri"/>
                <a:cs typeface="Calibri"/>
              </a:rPr>
              <a:t>value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_empName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displays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invoking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spc="-5" dirty="0">
                <a:latin typeface="Calibri"/>
                <a:cs typeface="Calibri"/>
              </a:rPr>
              <a:t> name.</a:t>
            </a:r>
            <a:endParaRPr sz="2000">
              <a:latin typeface="Calibri"/>
              <a:cs typeface="Calibri"/>
            </a:endParaRPr>
          </a:p>
          <a:p>
            <a:pPr marL="756285" marR="167005" indent="-287020">
              <a:lnSpc>
                <a:spcPts val="2160"/>
              </a:lnSpc>
              <a:spcBef>
                <a:spcPts val="489"/>
              </a:spcBef>
              <a:tabLst>
                <a:tab pos="756285" algn="l"/>
                <a:tab pos="2928620" algn="l"/>
              </a:tabLst>
            </a:pPr>
            <a:r>
              <a:rPr sz="1000" spc="-20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acces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8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 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turns the as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igned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mpl</a:t>
            </a:r>
            <a:r>
              <a:rPr sz="2000" spc="-20" dirty="0">
                <a:latin typeface="Calibri"/>
                <a:cs typeface="Calibri"/>
              </a:rPr>
              <a:t>oy</a:t>
            </a:r>
            <a:r>
              <a:rPr sz="2000" dirty="0">
                <a:latin typeface="Calibri"/>
                <a:cs typeface="Calibri"/>
              </a:rPr>
              <a:t>ee  </a:t>
            </a:r>
            <a:r>
              <a:rPr sz="2000" spc="-5" dirty="0">
                <a:latin typeface="Calibri"/>
                <a:cs typeface="Calibri"/>
              </a:rPr>
              <a:t>name. This </a:t>
            </a:r>
            <a:r>
              <a:rPr sz="2000" spc="-20" dirty="0">
                <a:latin typeface="Calibri"/>
                <a:cs typeface="Calibri"/>
              </a:rPr>
              <a:t>invokes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set </a:t>
            </a:r>
            <a:r>
              <a:rPr sz="2000" spc="-20" dirty="0">
                <a:latin typeface="Calibri"/>
                <a:cs typeface="Calibri"/>
              </a:rPr>
              <a:t>accessor, </a:t>
            </a: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value </a:t>
            </a:r>
            <a:r>
              <a:rPr sz="2000" spc="-20" dirty="0">
                <a:latin typeface="Calibri"/>
                <a:cs typeface="Calibri"/>
              </a:rPr>
              <a:t>keyword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	</a:t>
            </a:r>
            <a:r>
              <a:rPr sz="2000" b="1" spc="-5" dirty="0">
                <a:latin typeface="Courier New"/>
                <a:cs typeface="Courier New"/>
              </a:rPr>
              <a:t>_empName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844" y="4921758"/>
            <a:ext cx="5036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Employee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Patrick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Johnson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9353" y="321310"/>
            <a:ext cx="36512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get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set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Accesso</a:t>
            </a:r>
            <a:r>
              <a:rPr spc="-35" dirty="0"/>
              <a:t>r</a:t>
            </a:r>
            <a:r>
              <a:rPr spc="-5" dirty="0"/>
              <a:t>s</a:t>
            </a:r>
            <a:r>
              <a:rPr spc="30" dirty="0"/>
              <a:t> </a:t>
            </a:r>
            <a:r>
              <a:rPr spc="-10" dirty="0"/>
              <a:t>3</a:t>
            </a:r>
            <a:r>
              <a:rPr spc="-5" dirty="0"/>
              <a:t>-3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00" y="4370832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35279"/>
            <a:ext cx="6814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Properties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broadly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8853" y="333502"/>
            <a:ext cx="3841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Properties</a:t>
            </a:r>
            <a:r>
              <a:rPr spc="-5" dirty="0"/>
              <a:t> </a:t>
            </a:r>
            <a:r>
              <a:rPr spc="-10" dirty="0"/>
              <a:t>1-10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17001" y="2052827"/>
            <a:ext cx="5311775" cy="1932939"/>
            <a:chOff x="1917001" y="2052827"/>
            <a:chExt cx="5311775" cy="1932939"/>
          </a:xfrm>
        </p:grpSpPr>
        <p:sp>
          <p:nvSpPr>
            <p:cNvPr id="5" name="object 5"/>
            <p:cNvSpPr/>
            <p:nvPr/>
          </p:nvSpPr>
          <p:spPr>
            <a:xfrm>
              <a:off x="1921764" y="3121152"/>
              <a:ext cx="5302250" cy="859790"/>
            </a:xfrm>
            <a:custGeom>
              <a:avLst/>
              <a:gdLst/>
              <a:ahLst/>
              <a:cxnLst/>
              <a:rect l="l" t="t" r="r" b="b"/>
              <a:pathLst>
                <a:path w="5302250" h="859789">
                  <a:moveTo>
                    <a:pt x="2522220" y="0"/>
                  </a:moveTo>
                  <a:lnTo>
                    <a:pt x="2522220" y="765302"/>
                  </a:lnTo>
                  <a:lnTo>
                    <a:pt x="5301869" y="765302"/>
                  </a:lnTo>
                  <a:lnTo>
                    <a:pt x="5301869" y="859282"/>
                  </a:lnTo>
                </a:path>
                <a:path w="5302250" h="859789">
                  <a:moveTo>
                    <a:pt x="2522220" y="0"/>
                  </a:moveTo>
                  <a:lnTo>
                    <a:pt x="2522220" y="765302"/>
                  </a:lnTo>
                  <a:lnTo>
                    <a:pt x="2650998" y="765302"/>
                  </a:lnTo>
                  <a:lnTo>
                    <a:pt x="2650998" y="859282"/>
                  </a:lnTo>
                </a:path>
                <a:path w="5302250" h="859789">
                  <a:moveTo>
                    <a:pt x="2522220" y="0"/>
                  </a:moveTo>
                  <a:lnTo>
                    <a:pt x="2522220" y="765302"/>
                  </a:lnTo>
                  <a:lnTo>
                    <a:pt x="0" y="765302"/>
                  </a:lnTo>
                  <a:lnTo>
                    <a:pt x="0" y="859282"/>
                  </a:lnTo>
                </a:path>
              </a:pathLst>
            </a:custGeom>
            <a:ln w="9144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8396" y="2052827"/>
              <a:ext cx="2549652" cy="11338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6392" y="2129027"/>
              <a:ext cx="2613660" cy="10652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1068" y="2072639"/>
              <a:ext cx="2464308" cy="10485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11067" y="2072639"/>
            <a:ext cx="2464435" cy="10490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540"/>
              </a:spcBef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6176" y="3960876"/>
            <a:ext cx="2550160" cy="1134110"/>
            <a:chOff x="646176" y="3960876"/>
            <a:chExt cx="2550160" cy="11341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6" y="3960876"/>
              <a:ext cx="2549652" cy="11338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040" y="4235196"/>
              <a:ext cx="2439924" cy="6294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848" y="3980688"/>
              <a:ext cx="2464308" cy="104851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88848" y="3980688"/>
            <a:ext cx="2464435" cy="10490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Read-only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97935" y="3960876"/>
            <a:ext cx="2548255" cy="1134110"/>
            <a:chOff x="3297935" y="3960876"/>
            <a:chExt cx="2548255" cy="113411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935" y="3960876"/>
              <a:ext cx="2548128" cy="11338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0795" y="4235196"/>
              <a:ext cx="2499360" cy="6294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0607" y="3980688"/>
              <a:ext cx="2462784" cy="104851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40608" y="3980688"/>
            <a:ext cx="2463165" cy="10490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Write-only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35979" y="3960876"/>
            <a:ext cx="2573020" cy="1134110"/>
            <a:chOff x="5935979" y="3960876"/>
            <a:chExt cx="2573020" cy="113411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8171" y="3960876"/>
              <a:ext cx="2549652" cy="11338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35979" y="4235196"/>
              <a:ext cx="2572512" cy="6294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0843" y="3980688"/>
              <a:ext cx="2464307" cy="10485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990844" y="3980688"/>
            <a:ext cx="2464435" cy="10490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Read-Write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694854"/>
            <a:ext cx="7670800" cy="16554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Read-Only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Property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9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read-only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retrieve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private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read-only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property,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get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alibri"/>
                <a:cs typeface="Calibri"/>
              </a:rPr>
              <a:t>accessor.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000" spc="-15" dirty="0">
                <a:solidFill>
                  <a:srgbClr val="006666"/>
                </a:solidFill>
                <a:latin typeface="Lucida Sans Unicode"/>
                <a:cs typeface="Lucida Sans Unicode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20" dirty="0">
                <a:latin typeface="Calibri"/>
                <a:cs typeface="Calibri"/>
              </a:rPr>
              <a:t> syntax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read-only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3836" y="2990088"/>
            <a:ext cx="7556500" cy="1993900"/>
            <a:chOff x="973836" y="2990088"/>
            <a:chExt cx="7556500" cy="1993900"/>
          </a:xfrm>
        </p:grpSpPr>
        <p:sp>
          <p:nvSpPr>
            <p:cNvPr id="4" name="object 4"/>
            <p:cNvSpPr/>
            <p:nvPr/>
          </p:nvSpPr>
          <p:spPr>
            <a:xfrm>
              <a:off x="979932" y="2996184"/>
              <a:ext cx="7543800" cy="1981200"/>
            </a:xfrm>
            <a:custGeom>
              <a:avLst/>
              <a:gdLst/>
              <a:ahLst/>
              <a:cxnLst/>
              <a:rect l="l" t="t" r="r" b="b"/>
              <a:pathLst>
                <a:path w="7543800" h="1981200">
                  <a:moveTo>
                    <a:pt x="754380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7543800" y="19812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9932" y="2996184"/>
              <a:ext cx="7543800" cy="1981200"/>
            </a:xfrm>
            <a:custGeom>
              <a:avLst/>
              <a:gdLst/>
              <a:ahLst/>
              <a:cxnLst/>
              <a:rect l="l" t="t" r="r" b="b"/>
              <a:pathLst>
                <a:path w="7543800" h="1981200">
                  <a:moveTo>
                    <a:pt x="0" y="1981200"/>
                  </a:moveTo>
                  <a:lnTo>
                    <a:pt x="7543800" y="19812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9932" y="2996183"/>
            <a:ext cx="7543800" cy="198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664"/>
              </a:lnSpc>
            </a:pPr>
            <a:r>
              <a:rPr sz="1600" spc="-5" dirty="0">
                <a:latin typeface="Courier New"/>
                <a:cs typeface="Courier New"/>
              </a:rPr>
              <a:t>&lt;access_modifier&gt;&lt;return_type&gt;&lt;PropertyName&gt;{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get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//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return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38853" y="333502"/>
            <a:ext cx="3841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Categories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Properties</a:t>
            </a:r>
            <a:r>
              <a:rPr spc="-5" dirty="0"/>
              <a:t> </a:t>
            </a:r>
            <a:r>
              <a:rPr spc="-10" dirty="0"/>
              <a:t>2-10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25146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3862</Words>
  <Application>Microsoft Office PowerPoint</Application>
  <PresentationFormat>On-screen Show (4:3)</PresentationFormat>
  <Paragraphs>870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Courier New</vt:lpstr>
      <vt:lpstr>Lucida Sans Unicode</vt:lpstr>
      <vt:lpstr>Tahoma</vt:lpstr>
      <vt:lpstr>Times New Roman</vt:lpstr>
      <vt:lpstr>Wingdings</vt:lpstr>
      <vt:lpstr>Office Theme</vt:lpstr>
      <vt:lpstr>PowerPoint Presentation</vt:lpstr>
      <vt:lpstr>Objectives</vt:lpstr>
      <vt:lpstr>Properties in C#</vt:lpstr>
      <vt:lpstr>Applications of Properties</vt:lpstr>
      <vt:lpstr>get and set Accessors 1-3</vt:lpstr>
      <vt:lpstr>get and set Accessors 2-3</vt:lpstr>
      <vt:lpstr>get and set Accessors 3-3</vt:lpstr>
      <vt:lpstr>Categories of Properties 1-10</vt:lpstr>
      <vt:lpstr>Categories of Properties 2-10</vt:lpstr>
      <vt:lpstr>Categories of Properties 3-10</vt:lpstr>
      <vt:lpstr>Categories of Properties 4-10</vt:lpstr>
      <vt:lpstr>Categories of Properties 5-10</vt:lpstr>
      <vt:lpstr>Categories of Properties 6-10</vt:lpstr>
      <vt:lpstr>Categories of Properties 7-10</vt:lpstr>
      <vt:lpstr>Categories of Properties 8-10</vt:lpstr>
      <vt:lpstr>Categories of Properties 9-10</vt:lpstr>
      <vt:lpstr>Categories of Properties 10-10</vt:lpstr>
      <vt:lpstr>Static Properties 1-3</vt:lpstr>
      <vt:lpstr>Static Properties 2-3</vt:lpstr>
      <vt:lpstr>Static Properties 3-3</vt:lpstr>
      <vt:lpstr>Abstract Properties 1-3</vt:lpstr>
      <vt:lpstr>Abstract Properties 2-3</vt:lpstr>
      <vt:lpstr>Abstract Properties 3-3</vt:lpstr>
      <vt:lpstr>Boolean Properties</vt:lpstr>
      <vt:lpstr>Implementing Inheritance 1-3</vt:lpstr>
      <vt:lpstr>Implementing Inheritance 2-3</vt:lpstr>
      <vt:lpstr>Implementing Inheritance 3-3</vt:lpstr>
      <vt:lpstr>Auto-Implemented Properties 1-3</vt:lpstr>
      <vt:lpstr>Auto-Implemented Properties 2-3</vt:lpstr>
      <vt:lpstr>Auto-Implemented Properties 3-3</vt:lpstr>
      <vt:lpstr>Object Initializers 1-2</vt:lpstr>
      <vt:lpstr>Object Initializers 2-2</vt:lpstr>
      <vt:lpstr>Implementing Polymorphism 1-2</vt:lpstr>
      <vt:lpstr>Implementing Polymorphism 2-2</vt:lpstr>
      <vt:lpstr>Properties, Fields, and Methods 1-2</vt:lpstr>
      <vt:lpstr>Properties, Fields, and Methods 2-2</vt:lpstr>
      <vt:lpstr>Indexers 1-2</vt:lpstr>
      <vt:lpstr>Indexers 2-2</vt:lpstr>
      <vt:lpstr>Declaration of Indexers 1-2</vt:lpstr>
      <vt:lpstr>Declaration of Indexers 2-2</vt:lpstr>
      <vt:lpstr>Parameters</vt:lpstr>
      <vt:lpstr>Implementing Inheritance 1-2</vt:lpstr>
      <vt:lpstr>Implementing Inheritance 2-2</vt:lpstr>
      <vt:lpstr>Implementing Polymorphism Using Indexers 1-3</vt:lpstr>
      <vt:lpstr>Implementing Polymorphism Using Indexers 2-3</vt:lpstr>
      <vt:lpstr>Implementing Polymorphism Using Indexers 3-3</vt:lpstr>
      <vt:lpstr>Multiple Parameters in Indexers 1-3</vt:lpstr>
      <vt:lpstr>Multiple Parameters in Indexers 2-3</vt:lpstr>
      <vt:lpstr>Multiple Parameters in Indexers 3-3</vt:lpstr>
      <vt:lpstr>Indexers in Interfaces 1-3</vt:lpstr>
      <vt:lpstr>Indexers in Interfaces 2-3</vt:lpstr>
      <vt:lpstr>Indexers in Interfaces 3-3</vt:lpstr>
      <vt:lpstr>Difference between Properties and Indexers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</cp:revision>
  <dcterms:created xsi:type="dcterms:W3CDTF">2021-10-14T04:33:04Z</dcterms:created>
  <dcterms:modified xsi:type="dcterms:W3CDTF">2021-11-22T17:32:18Z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2021-10-14T00:00:00Z</vt:filetime>
  </property>
</Properties>
</file>