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98042" y="269494"/>
            <a:ext cx="734791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35" dirty="0"/>
              <a:t> </a:t>
            </a:r>
            <a:r>
              <a:rPr spc="-5" dirty="0"/>
              <a:t>Aptech</a:t>
            </a:r>
            <a:r>
              <a:rPr spc="-50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314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5314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35" dirty="0"/>
              <a:t> </a:t>
            </a:r>
            <a:r>
              <a:rPr spc="-5" dirty="0"/>
              <a:t>Aptech</a:t>
            </a:r>
            <a:r>
              <a:rPr spc="-50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314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35" dirty="0"/>
              <a:t> </a:t>
            </a:r>
            <a:r>
              <a:rPr spc="-5" dirty="0"/>
              <a:t>Aptech</a:t>
            </a:r>
            <a:r>
              <a:rPr spc="-50" dirty="0"/>
              <a:t> </a:t>
            </a:r>
            <a:r>
              <a:rPr spc="-10" dirty="0"/>
              <a:t>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314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35" dirty="0"/>
              <a:t> </a:t>
            </a:r>
            <a:r>
              <a:rPr spc="-5" dirty="0"/>
              <a:t>Aptech</a:t>
            </a:r>
            <a:r>
              <a:rPr spc="-50" dirty="0"/>
              <a:t> </a:t>
            </a:r>
            <a:r>
              <a:rPr spc="-10" dirty="0"/>
              <a:t>Ltd.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35" dirty="0"/>
              <a:t> </a:t>
            </a:r>
            <a:r>
              <a:rPr spc="-5" dirty="0"/>
              <a:t>Aptech</a:t>
            </a:r>
            <a:r>
              <a:rPr spc="-50" dirty="0"/>
              <a:t> </a:t>
            </a:r>
            <a:r>
              <a:rPr spc="-10" dirty="0"/>
              <a:t>Ltd.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" y="829817"/>
            <a:ext cx="9144000" cy="6029325"/>
          </a:xfrm>
          <a:custGeom>
            <a:avLst/>
            <a:gdLst/>
            <a:ahLst/>
            <a:cxnLst/>
            <a:rect l="l" t="t" r="r" b="b"/>
            <a:pathLst>
              <a:path w="9144000" h="6029325">
                <a:moveTo>
                  <a:pt x="9144000" y="0"/>
                </a:moveTo>
                <a:lnTo>
                  <a:pt x="0" y="0"/>
                </a:lnTo>
                <a:lnTo>
                  <a:pt x="0" y="6028944"/>
                </a:lnTo>
                <a:lnTo>
                  <a:pt x="9144000" y="6028944"/>
                </a:lnTo>
                <a:lnTo>
                  <a:pt x="9144000" y="0"/>
                </a:lnTo>
                <a:close/>
              </a:path>
            </a:pathLst>
          </a:custGeom>
          <a:solidFill>
            <a:srgbClr val="5314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" y="829817"/>
            <a:ext cx="9144000" cy="6029325"/>
          </a:xfrm>
          <a:custGeom>
            <a:avLst/>
            <a:gdLst/>
            <a:ahLst/>
            <a:cxnLst/>
            <a:rect l="l" t="t" r="r" b="b"/>
            <a:pathLst>
              <a:path w="9144000" h="6029325">
                <a:moveTo>
                  <a:pt x="0" y="6028944"/>
                </a:moveTo>
                <a:lnTo>
                  <a:pt x="9144000" y="6028944"/>
                </a:lnTo>
                <a:lnTo>
                  <a:pt x="9144000" y="0"/>
                </a:lnTo>
                <a:lnTo>
                  <a:pt x="0" y="0"/>
                </a:lnTo>
                <a:lnTo>
                  <a:pt x="0" y="602894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978" y="307593"/>
            <a:ext cx="8988043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314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7544" y="3254121"/>
            <a:ext cx="7566659" cy="291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5314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631940"/>
            <a:ext cx="88963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35" dirty="0"/>
              <a:t> </a:t>
            </a:r>
            <a:r>
              <a:rPr spc="-5" dirty="0"/>
              <a:t>Aptech</a:t>
            </a:r>
            <a:r>
              <a:rPr spc="-50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64814" y="6641693"/>
            <a:ext cx="25933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60281" y="662401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abc@abc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39" y="6644640"/>
            <a:ext cx="8642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Aptech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Ltd.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2191" y="0"/>
            <a:ext cx="9169908" cy="687171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2255" y="0"/>
            <a:ext cx="9170035" cy="864235"/>
            <a:chOff x="-12255" y="0"/>
            <a:chExt cx="9170035" cy="864235"/>
          </a:xfrm>
        </p:grpSpPr>
        <p:sp>
          <p:nvSpPr>
            <p:cNvPr id="5" name="object 5"/>
            <p:cNvSpPr/>
            <p:nvPr/>
          </p:nvSpPr>
          <p:spPr>
            <a:xfrm>
              <a:off x="762" y="762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762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0" y="838200"/>
                  </a:moveTo>
                  <a:lnTo>
                    <a:pt x="9144000" y="8382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98042" y="269494"/>
            <a:ext cx="73431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531421"/>
                </a:solidFill>
                <a:latin typeface="Calibri"/>
                <a:cs typeface="Calibri"/>
              </a:rPr>
              <a:t>Developing</a:t>
            </a:r>
            <a:r>
              <a:rPr sz="3200" b="1" spc="-25" dirty="0">
                <a:solidFill>
                  <a:srgbClr val="531421"/>
                </a:solidFill>
                <a:latin typeface="Calibri"/>
                <a:cs typeface="Calibri"/>
              </a:rPr>
              <a:t> </a:t>
            </a:r>
            <a:r>
              <a:rPr sz="3200" b="1" spc="-55" dirty="0">
                <a:solidFill>
                  <a:srgbClr val="531421"/>
                </a:solidFill>
                <a:latin typeface="Calibri"/>
                <a:cs typeface="Calibri"/>
              </a:rPr>
              <a:t>ASP.NET</a:t>
            </a:r>
            <a:r>
              <a:rPr sz="3200" b="1" spc="-30" dirty="0">
                <a:solidFill>
                  <a:srgbClr val="531421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531421"/>
                </a:solidFill>
                <a:latin typeface="Calibri"/>
                <a:cs typeface="Calibri"/>
              </a:rPr>
              <a:t>MVC</a:t>
            </a:r>
            <a:r>
              <a:rPr sz="3200" b="1" dirty="0">
                <a:solidFill>
                  <a:srgbClr val="531421"/>
                </a:solidFill>
                <a:latin typeface="Calibri"/>
                <a:cs typeface="Calibri"/>
              </a:rPr>
              <a:t> </a:t>
            </a:r>
            <a:r>
              <a:rPr sz="3200" b="1" spc="-35" dirty="0">
                <a:solidFill>
                  <a:srgbClr val="531421"/>
                </a:solidFill>
                <a:latin typeface="Calibri"/>
                <a:cs typeface="Calibri"/>
              </a:rPr>
              <a:t>Web</a:t>
            </a:r>
            <a:r>
              <a:rPr sz="3200" b="1" spc="-30" dirty="0">
                <a:solidFill>
                  <a:srgbClr val="531421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531421"/>
                </a:solidFill>
                <a:latin typeface="Calibri"/>
                <a:cs typeface="Calibri"/>
              </a:rPr>
              <a:t>Applications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3689" y="1486916"/>
            <a:ext cx="2259965" cy="38925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17775" y="2046554"/>
            <a:ext cx="563181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b="1" spc="-3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5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40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sz="5400" b="1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mtClean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5400" b="1" spc="-1205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15" smtClean="0">
                <a:solidFill>
                  <a:srgbClr val="FFFFFF"/>
                </a:solidFill>
                <a:latin typeface="Calibri"/>
                <a:cs typeface="Calibri"/>
              </a:rPr>
              <a:t>Annotation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5109" y="307593"/>
            <a:ext cx="2471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Data</a:t>
            </a:r>
            <a:r>
              <a:rPr spc="-40" dirty="0"/>
              <a:t> </a:t>
            </a:r>
            <a:r>
              <a:rPr spc="-10" dirty="0"/>
              <a:t>Annotation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81634"/>
            <a:ext cx="8542020" cy="55308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461009" indent="-342900">
              <a:lnSpc>
                <a:spcPts val="2380"/>
              </a:lnSpc>
              <a:spcBef>
                <a:spcPts val="39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MVC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Framework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several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annotations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200" spc="-4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apply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attributes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 model.</a:t>
            </a:r>
            <a:endParaRPr sz="2200">
              <a:latin typeface="Calibri"/>
              <a:cs typeface="Calibri"/>
            </a:endParaRPr>
          </a:p>
          <a:p>
            <a:pPr marL="355600" marR="343535" indent="-342900">
              <a:lnSpc>
                <a:spcPts val="2380"/>
              </a:lnSpc>
              <a:spcBef>
                <a:spcPts val="168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2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annotations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implement</a:t>
            </a:r>
            <a:r>
              <a:rPr sz="22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tasks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commonly</a:t>
            </a:r>
            <a:r>
              <a:rPr sz="22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required </a:t>
            </a:r>
            <a:r>
              <a:rPr sz="2200" spc="-48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applications.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ts val="2635"/>
              </a:lnSpc>
              <a:spcBef>
                <a:spcPts val="49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important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annotations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models</a:t>
            </a:r>
            <a:r>
              <a:rPr sz="2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875"/>
              </a:lnSpc>
            </a:pP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ASP.NET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MVC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follows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Required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StringLength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RegularExpression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Range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84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Compare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DisplayName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ReadOnly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DataType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ScaffoldColumn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590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Required </a:t>
            </a:r>
            <a:r>
              <a:rPr spc="-10" dirty="0"/>
              <a:t>Annotation</a:t>
            </a:r>
            <a:r>
              <a:rPr spc="5" dirty="0"/>
              <a:t> </a:t>
            </a:r>
            <a:r>
              <a:rPr spc="-10" dirty="0"/>
              <a:t>1-9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151" y="4578686"/>
            <a:ext cx="5853430" cy="77597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where,</a:t>
            </a:r>
            <a:endParaRPr sz="2200">
              <a:latin typeface="Calibri"/>
              <a:cs typeface="Calibri"/>
            </a:endParaRPr>
          </a:p>
          <a:p>
            <a:pPr marL="69215">
              <a:lnSpc>
                <a:spcPct val="100000"/>
              </a:lnSpc>
              <a:spcBef>
                <a:spcPts val="420"/>
              </a:spcBef>
              <a:tabLst>
                <a:tab pos="355600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property_name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the name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of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model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property.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762" y="3371850"/>
            <a:ext cx="8153400" cy="800100"/>
          </a:xfrm>
          <a:custGeom>
            <a:avLst/>
            <a:gdLst/>
            <a:ahLst/>
            <a:cxnLst/>
            <a:rect l="l" t="t" r="r" b="b"/>
            <a:pathLst>
              <a:path w="8153400" h="800100">
                <a:moveTo>
                  <a:pt x="8153400" y="0"/>
                </a:moveTo>
                <a:lnTo>
                  <a:pt x="0" y="0"/>
                </a:lnTo>
                <a:lnTo>
                  <a:pt x="0" y="800100"/>
                </a:lnTo>
                <a:lnTo>
                  <a:pt x="8153400" y="800100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762" y="3371850"/>
            <a:ext cx="8153400" cy="800100"/>
          </a:xfrm>
          <a:prstGeom prst="rect">
            <a:avLst/>
          </a:prstGeom>
          <a:ln w="38100">
            <a:solidFill>
              <a:srgbClr val="4F81BC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49149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Required]</a:t>
            </a:r>
            <a:endParaRPr sz="1400">
              <a:latin typeface="Courier New"/>
              <a:cs typeface="Courier New"/>
            </a:endParaRPr>
          </a:p>
          <a:p>
            <a:pPr marL="491490">
              <a:lnSpc>
                <a:spcPct val="100000"/>
              </a:lnSpc>
              <a:spcBef>
                <a:spcPts val="55"/>
              </a:spcBef>
            </a:pP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string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&lt;property_name&gt;;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2" y="3029711"/>
            <a:ext cx="2246376" cy="4175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7340" y="872490"/>
            <a:ext cx="8416290" cy="25133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marR="5080" indent="-342900">
              <a:lnSpc>
                <a:spcPts val="2620"/>
              </a:lnSpc>
              <a:spcBef>
                <a:spcPts val="40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Required</a:t>
            </a:r>
            <a:r>
              <a:rPr sz="2400" spc="-91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annotation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specifies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property,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annotation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associated,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a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required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property.</a:t>
            </a:r>
            <a:endParaRPr sz="2400">
              <a:latin typeface="Calibri"/>
              <a:cs typeface="Calibri"/>
            </a:endParaRPr>
          </a:p>
          <a:p>
            <a:pPr marL="355600" marR="51435" indent="-342900">
              <a:lnSpc>
                <a:spcPts val="2590"/>
              </a:lnSpc>
              <a:spcBef>
                <a:spcPts val="169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attribute raises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validation error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 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property value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null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empty.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oll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wing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the 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Require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400" spc="-9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anno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tion:</a:t>
            </a:r>
            <a:endParaRPr sz="2400">
              <a:latin typeface="Calibri"/>
              <a:cs typeface="Calibri"/>
            </a:endParaRPr>
          </a:p>
          <a:p>
            <a:pPr marL="1140460">
              <a:lnSpc>
                <a:spcPct val="100000"/>
              </a:lnSpc>
              <a:spcBef>
                <a:spcPts val="1200"/>
              </a:spcBef>
            </a:pPr>
            <a:r>
              <a:rPr sz="2200" b="1" spc="-20" dirty="0">
                <a:solidFill>
                  <a:srgbClr val="531421"/>
                </a:solidFill>
                <a:latin typeface="Calibri"/>
                <a:cs typeface="Calibri"/>
              </a:rPr>
              <a:t>Syntax: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590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Required </a:t>
            </a:r>
            <a:r>
              <a:rPr spc="-10" dirty="0"/>
              <a:t>Annotation</a:t>
            </a:r>
            <a:r>
              <a:rPr spc="5" dirty="0"/>
              <a:t> </a:t>
            </a:r>
            <a:r>
              <a:rPr spc="-10" dirty="0"/>
              <a:t>2-9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5607202"/>
            <a:ext cx="8449945" cy="96393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2900">
              <a:lnSpc>
                <a:spcPts val="2380"/>
              </a:lnSpc>
              <a:spcBef>
                <a:spcPts val="39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this code,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Required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attribute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specified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Name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Password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2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ReenterPassword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2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Age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Email</a:t>
            </a:r>
            <a:r>
              <a:rPr sz="2200" spc="-7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properties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200" spc="-4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User</a:t>
            </a:r>
            <a:r>
              <a:rPr sz="2200" spc="-8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model.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6562" y="2000250"/>
            <a:ext cx="8153400" cy="3411220"/>
          </a:xfrm>
          <a:custGeom>
            <a:avLst/>
            <a:gdLst/>
            <a:ahLst/>
            <a:cxnLst/>
            <a:rect l="l" t="t" r="r" b="b"/>
            <a:pathLst>
              <a:path w="8153400" h="3411220">
                <a:moveTo>
                  <a:pt x="8153400" y="0"/>
                </a:moveTo>
                <a:lnTo>
                  <a:pt x="0" y="0"/>
                </a:lnTo>
                <a:lnTo>
                  <a:pt x="0" y="3410712"/>
                </a:lnTo>
                <a:lnTo>
                  <a:pt x="8153400" y="3410712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6562" y="2000250"/>
            <a:ext cx="8153400" cy="3411220"/>
          </a:xfrm>
          <a:prstGeom prst="rect">
            <a:avLst/>
          </a:prstGeom>
          <a:ln w="38100">
            <a:solidFill>
              <a:srgbClr val="4F81BC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class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User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04165" marR="4861560">
              <a:lnSpc>
                <a:spcPct val="12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public </a:t>
            </a:r>
            <a:r>
              <a:rPr sz="1400" spc="-10" dirty="0">
                <a:latin typeface="Courier New"/>
                <a:cs typeface="Courier New"/>
              </a:rPr>
              <a:t>long </a:t>
            </a:r>
            <a:r>
              <a:rPr sz="1400" spc="-5" dirty="0">
                <a:latin typeface="Courier New"/>
                <a:cs typeface="Courier New"/>
              </a:rPr>
              <a:t>Id </a:t>
            </a:r>
            <a:r>
              <a:rPr sz="1400" dirty="0">
                <a:latin typeface="Courier New"/>
                <a:cs typeface="Courier New"/>
              </a:rPr>
              <a:t>{ </a:t>
            </a:r>
            <a:r>
              <a:rPr sz="1400" spc="-5" dirty="0">
                <a:latin typeface="Courier New"/>
                <a:cs typeface="Courier New"/>
              </a:rPr>
              <a:t>get; </a:t>
            </a:r>
            <a:r>
              <a:rPr sz="1400" spc="-10" dirty="0">
                <a:latin typeface="Courier New"/>
                <a:cs typeface="Courier New"/>
              </a:rPr>
              <a:t>set; </a:t>
            </a:r>
            <a:r>
              <a:rPr sz="1400" dirty="0">
                <a:latin typeface="Courier New"/>
                <a:cs typeface="Courier New"/>
              </a:rPr>
              <a:t>}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[Required]</a:t>
            </a:r>
            <a:endParaRPr sz="1400">
              <a:latin typeface="Courier New"/>
              <a:cs typeface="Courier New"/>
            </a:endParaRPr>
          </a:p>
          <a:p>
            <a:pPr marL="304165" marR="4434840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public </a:t>
            </a:r>
            <a:r>
              <a:rPr sz="1400" spc="-10" dirty="0">
                <a:latin typeface="Courier New"/>
                <a:cs typeface="Courier New"/>
              </a:rPr>
              <a:t>string </a:t>
            </a:r>
            <a:r>
              <a:rPr sz="1400" spc="-5" dirty="0">
                <a:latin typeface="Courier New"/>
                <a:cs typeface="Courier New"/>
              </a:rPr>
              <a:t>Name </a:t>
            </a:r>
            <a:r>
              <a:rPr sz="1400" dirty="0">
                <a:latin typeface="Courier New"/>
                <a:cs typeface="Courier New"/>
              </a:rPr>
              <a:t>{ </a:t>
            </a:r>
            <a:r>
              <a:rPr sz="1400" spc="-10" dirty="0">
                <a:latin typeface="Courier New"/>
                <a:cs typeface="Courier New"/>
              </a:rPr>
              <a:t>get; </a:t>
            </a:r>
            <a:r>
              <a:rPr sz="1400" spc="-5" dirty="0">
                <a:latin typeface="Courier New"/>
                <a:cs typeface="Courier New"/>
              </a:rPr>
              <a:t>set; </a:t>
            </a:r>
            <a:r>
              <a:rPr sz="1400" dirty="0">
                <a:latin typeface="Courier New"/>
                <a:cs typeface="Courier New"/>
              </a:rPr>
              <a:t>}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[Required]</a:t>
            </a:r>
            <a:endParaRPr sz="14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string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Password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get;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set;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[Required]</a:t>
            </a:r>
            <a:endParaRPr sz="1400">
              <a:latin typeface="Courier New"/>
              <a:cs typeface="Courier New"/>
            </a:endParaRPr>
          </a:p>
          <a:p>
            <a:pPr marL="304165" marR="3265804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public </a:t>
            </a:r>
            <a:r>
              <a:rPr sz="1400" spc="-10" dirty="0">
                <a:latin typeface="Courier New"/>
                <a:cs typeface="Courier New"/>
              </a:rPr>
              <a:t>string </a:t>
            </a:r>
            <a:r>
              <a:rPr sz="1400" spc="-5" dirty="0">
                <a:latin typeface="Courier New"/>
                <a:cs typeface="Courier New"/>
              </a:rPr>
              <a:t>ReenterPassword </a:t>
            </a:r>
            <a:r>
              <a:rPr sz="1400" dirty="0">
                <a:latin typeface="Courier New"/>
                <a:cs typeface="Courier New"/>
              </a:rPr>
              <a:t>{ </a:t>
            </a:r>
            <a:r>
              <a:rPr sz="1400" spc="-5" dirty="0">
                <a:latin typeface="Courier New"/>
                <a:cs typeface="Courier New"/>
              </a:rPr>
              <a:t>get; set; </a:t>
            </a:r>
            <a:r>
              <a:rPr sz="1400" dirty="0">
                <a:latin typeface="Courier New"/>
                <a:cs typeface="Courier New"/>
              </a:rPr>
              <a:t>}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[Required]</a:t>
            </a:r>
            <a:endParaRPr sz="14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Age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get;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set;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  <a:spcBef>
                <a:spcPts val="335"/>
              </a:spcBef>
            </a:pPr>
            <a:r>
              <a:rPr sz="1400" spc="-10" dirty="0">
                <a:latin typeface="Courier New"/>
                <a:cs typeface="Courier New"/>
              </a:rPr>
              <a:t>[Required]</a:t>
            </a:r>
            <a:endParaRPr sz="1400">
              <a:latin typeface="Courier New"/>
              <a:cs typeface="Courier New"/>
            </a:endParaRPr>
          </a:p>
          <a:p>
            <a:pPr marL="410845">
              <a:lnSpc>
                <a:spcPct val="100000"/>
              </a:lnSpc>
              <a:spcBef>
                <a:spcPts val="340"/>
              </a:spcBef>
              <a:tabLst>
                <a:tab pos="4134485" algn="l"/>
              </a:tabLst>
            </a:pP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string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Email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get;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set;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	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512" y="1658111"/>
            <a:ext cx="2246376" cy="4175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7340" y="878586"/>
            <a:ext cx="8284209" cy="11353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2900">
              <a:lnSpc>
                <a:spcPts val="2380"/>
              </a:lnSpc>
              <a:spcBef>
                <a:spcPts val="39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snippet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shows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Required</a:t>
            </a:r>
            <a:r>
              <a:rPr sz="2200" spc="-7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annotation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200" spc="-48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perti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of a</a:t>
            </a:r>
            <a:r>
              <a:rPr sz="2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User</a:t>
            </a:r>
            <a:r>
              <a:rPr sz="2200" spc="-8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model:</a:t>
            </a:r>
            <a:endParaRPr sz="2200">
              <a:latin typeface="Calibri"/>
              <a:cs typeface="Calibri"/>
            </a:endParaRPr>
          </a:p>
          <a:p>
            <a:pPr marL="676910">
              <a:lnSpc>
                <a:spcPct val="100000"/>
              </a:lnSpc>
              <a:spcBef>
                <a:spcPts val="1045"/>
              </a:spcBef>
            </a:pPr>
            <a:r>
              <a:rPr sz="2200" b="1" spc="-10" dirty="0">
                <a:solidFill>
                  <a:srgbClr val="531421"/>
                </a:solidFill>
                <a:latin typeface="Calibri"/>
                <a:cs typeface="Calibri"/>
              </a:rPr>
              <a:t>Code</a:t>
            </a:r>
            <a:r>
              <a:rPr sz="2200" b="1" spc="-30" dirty="0">
                <a:solidFill>
                  <a:srgbClr val="531421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531421"/>
                </a:solidFill>
                <a:latin typeface="Calibri"/>
                <a:cs typeface="Calibri"/>
              </a:rPr>
              <a:t>Snippet: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12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590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Required </a:t>
            </a:r>
            <a:r>
              <a:rPr spc="-10" dirty="0"/>
              <a:t>Annotation</a:t>
            </a:r>
            <a:r>
              <a:rPr spc="5" dirty="0"/>
              <a:t> </a:t>
            </a:r>
            <a:r>
              <a:rPr spc="-10" dirty="0"/>
              <a:t>3-9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72490"/>
            <a:ext cx="8592820" cy="340867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marR="208915" indent="-342900">
              <a:lnSpc>
                <a:spcPts val="2620"/>
              </a:lnSpc>
              <a:spcBef>
                <a:spcPts val="40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Require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400" spc="-9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tribu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the model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operti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s, 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should: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520"/>
              </a:lnSpc>
              <a:spcBef>
                <a:spcPts val="210"/>
              </a:spcBef>
              <a:tabLst>
                <a:tab pos="756285" algn="l"/>
              </a:tabLst>
            </a:pPr>
            <a:r>
              <a:rPr sz="11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Html.Validati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um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200" spc="-7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he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pe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r m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pas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ing</a:t>
            </a:r>
            <a:endParaRPr sz="2200">
              <a:latin typeface="Calibri"/>
              <a:cs typeface="Calibri"/>
            </a:endParaRPr>
          </a:p>
          <a:p>
            <a:pPr marL="756285">
              <a:lnSpc>
                <a:spcPts val="2520"/>
              </a:lnSpc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parameter.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  <a:tabLst>
                <a:tab pos="756285" algn="l"/>
              </a:tabLst>
            </a:pPr>
            <a:r>
              <a:rPr sz="11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display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validation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messages</a:t>
            </a:r>
            <a:r>
              <a:rPr sz="22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page.</a:t>
            </a:r>
            <a:endParaRPr sz="2200">
              <a:latin typeface="Calibri"/>
              <a:cs typeface="Calibri"/>
            </a:endParaRPr>
          </a:p>
          <a:p>
            <a:pPr marL="756285" marR="5080" indent="-287020">
              <a:lnSpc>
                <a:spcPct val="90500"/>
              </a:lnSpc>
              <a:spcBef>
                <a:spcPts val="490"/>
              </a:spcBef>
              <a:tabLst>
                <a:tab pos="756285" algn="l"/>
              </a:tabLst>
            </a:pPr>
            <a:r>
              <a:rPr sz="11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Use the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Html.ValidationMessageFor()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helper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method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passing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lambda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expression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associate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model </a:t>
            </a:r>
            <a:r>
              <a:rPr sz="2200" spc="-48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property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field.</a:t>
            </a:r>
            <a:endParaRPr sz="2200">
              <a:latin typeface="Calibri"/>
              <a:cs typeface="Calibri"/>
            </a:endParaRPr>
          </a:p>
          <a:p>
            <a:pPr marL="756285" marR="143510" indent="-287020">
              <a:lnSpc>
                <a:spcPts val="2380"/>
              </a:lnSpc>
              <a:spcBef>
                <a:spcPts val="560"/>
              </a:spcBef>
              <a:tabLst>
                <a:tab pos="756285" algn="l"/>
              </a:tabLst>
            </a:pPr>
            <a:r>
              <a:rPr sz="11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returns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error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r>
              <a:rPr sz="2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associated </a:t>
            </a:r>
            <a:r>
              <a:rPr sz="2200" spc="-48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property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HTML.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590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Required </a:t>
            </a:r>
            <a:r>
              <a:rPr spc="-10" dirty="0"/>
              <a:t>Annotation</a:t>
            </a:r>
            <a:r>
              <a:rPr spc="5" dirty="0"/>
              <a:t> </a:t>
            </a:r>
            <a:r>
              <a:rPr spc="-10" dirty="0"/>
              <a:t>4-9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7512" y="1508760"/>
            <a:ext cx="8191500" cy="4977765"/>
            <a:chOff x="667512" y="1508760"/>
            <a:chExt cx="8191500" cy="4977765"/>
          </a:xfrm>
        </p:grpSpPr>
        <p:sp>
          <p:nvSpPr>
            <p:cNvPr id="4" name="object 4"/>
            <p:cNvSpPr/>
            <p:nvPr/>
          </p:nvSpPr>
          <p:spPr>
            <a:xfrm>
              <a:off x="686562" y="1850898"/>
              <a:ext cx="8153400" cy="4616450"/>
            </a:xfrm>
            <a:custGeom>
              <a:avLst/>
              <a:gdLst/>
              <a:ahLst/>
              <a:cxnLst/>
              <a:rect l="l" t="t" r="r" b="b"/>
              <a:pathLst>
                <a:path w="8153400" h="4616450">
                  <a:moveTo>
                    <a:pt x="8153400" y="0"/>
                  </a:moveTo>
                  <a:lnTo>
                    <a:pt x="0" y="0"/>
                  </a:lnTo>
                  <a:lnTo>
                    <a:pt x="0" y="4616196"/>
                  </a:lnTo>
                  <a:lnTo>
                    <a:pt x="8153400" y="4616196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6562" y="1850898"/>
              <a:ext cx="8153400" cy="4616450"/>
            </a:xfrm>
            <a:custGeom>
              <a:avLst/>
              <a:gdLst/>
              <a:ahLst/>
              <a:cxnLst/>
              <a:rect l="l" t="t" r="r" b="b"/>
              <a:pathLst>
                <a:path w="8153400" h="4616450">
                  <a:moveTo>
                    <a:pt x="0" y="4616196"/>
                  </a:moveTo>
                  <a:lnTo>
                    <a:pt x="8153400" y="4616196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4616196"/>
                  </a:lnTo>
                  <a:close/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512" y="1508760"/>
              <a:ext cx="2246376" cy="41757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7340" y="884682"/>
            <a:ext cx="8368665" cy="54857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indent="-342900">
              <a:lnSpc>
                <a:spcPts val="2160"/>
              </a:lnSpc>
              <a:spcBef>
                <a:spcPts val="37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shows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uses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helper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methods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display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validation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messages:</a:t>
            </a:r>
            <a:endParaRPr sz="2000">
              <a:latin typeface="Calibri"/>
              <a:cs typeface="Calibri"/>
            </a:endParaRPr>
          </a:p>
          <a:p>
            <a:pPr marL="676910">
              <a:lnSpc>
                <a:spcPct val="100000"/>
              </a:lnSpc>
              <a:spcBef>
                <a:spcPts val="280"/>
              </a:spcBef>
            </a:pPr>
            <a:r>
              <a:rPr sz="2200" b="1" spc="-10" dirty="0">
                <a:solidFill>
                  <a:srgbClr val="531421"/>
                </a:solidFill>
                <a:latin typeface="Calibri"/>
                <a:cs typeface="Calibri"/>
              </a:rPr>
              <a:t>Code</a:t>
            </a:r>
            <a:r>
              <a:rPr sz="2200" b="1" spc="-30" dirty="0">
                <a:solidFill>
                  <a:srgbClr val="531421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531421"/>
                </a:solidFill>
                <a:latin typeface="Calibri"/>
                <a:cs typeface="Calibri"/>
              </a:rPr>
              <a:t>Snippet:</a:t>
            </a:r>
            <a:endParaRPr sz="2200">
              <a:latin typeface="Calibri"/>
              <a:cs typeface="Calibri"/>
            </a:endParaRPr>
          </a:p>
          <a:p>
            <a:pPr marL="469900" marR="3738879">
              <a:lnSpc>
                <a:spcPct val="100000"/>
              </a:lnSpc>
              <a:spcBef>
                <a:spcPts val="1870"/>
              </a:spcBef>
            </a:pPr>
            <a:r>
              <a:rPr sz="1400" spc="-5" dirty="0">
                <a:latin typeface="Courier New"/>
                <a:cs typeface="Courier New"/>
              </a:rPr>
              <a:t>@model MVCModelDemo.Models.User @{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ViewBag.Title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“User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Form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Validation”;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&lt;h2&gt;User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Form&lt;/h2&gt;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@using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(Html.BeginForm())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@Html.ValidationSummary(true)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&lt;div&gt;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@Html.LabelFor(model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=&gt;model.Name)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&lt;div&gt;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@Html.EditorFor(model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=&gt;model.Name)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@Html.ValidationMessageFor(model</a:t>
            </a:r>
            <a:r>
              <a:rPr sz="1400" spc="5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=&gt;model.Name)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&lt;div&gt;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@Html.LabelFor(model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=&gt;model.Password)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&lt;div&gt;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@Html.EditorFor(model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=&gt;model.Password)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@Html.ValidationMessageFor(model</a:t>
            </a:r>
            <a:r>
              <a:rPr sz="1400" spc="-10" dirty="0">
                <a:latin typeface="Courier New"/>
                <a:cs typeface="Courier New"/>
              </a:rPr>
              <a:t> =&gt;model.Password)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590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Required </a:t>
            </a:r>
            <a:r>
              <a:rPr spc="-10" dirty="0"/>
              <a:t>Annotation</a:t>
            </a:r>
            <a:r>
              <a:rPr spc="5" dirty="0"/>
              <a:t> </a:t>
            </a:r>
            <a:r>
              <a:rPr spc="-10" dirty="0"/>
              <a:t>5-9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6511" y="1243583"/>
            <a:ext cx="8191500" cy="5300980"/>
            <a:chOff x="286511" y="1243583"/>
            <a:chExt cx="8191500" cy="5300980"/>
          </a:xfrm>
        </p:grpSpPr>
        <p:sp>
          <p:nvSpPr>
            <p:cNvPr id="4" name="object 4"/>
            <p:cNvSpPr/>
            <p:nvPr/>
          </p:nvSpPr>
          <p:spPr>
            <a:xfrm>
              <a:off x="305561" y="1262633"/>
              <a:ext cx="8153400" cy="5262880"/>
            </a:xfrm>
            <a:custGeom>
              <a:avLst/>
              <a:gdLst/>
              <a:ahLst/>
              <a:cxnLst/>
              <a:rect l="l" t="t" r="r" b="b"/>
              <a:pathLst>
                <a:path w="8153400" h="5262880">
                  <a:moveTo>
                    <a:pt x="8153400" y="0"/>
                  </a:moveTo>
                  <a:lnTo>
                    <a:pt x="0" y="0"/>
                  </a:lnTo>
                  <a:lnTo>
                    <a:pt x="0" y="5262372"/>
                  </a:lnTo>
                  <a:lnTo>
                    <a:pt x="8153400" y="5262372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5561" y="1262633"/>
              <a:ext cx="8153400" cy="5262880"/>
            </a:xfrm>
            <a:custGeom>
              <a:avLst/>
              <a:gdLst/>
              <a:ahLst/>
              <a:cxnLst/>
              <a:rect l="l" t="t" r="r" b="b"/>
              <a:pathLst>
                <a:path w="8153400" h="5262880">
                  <a:moveTo>
                    <a:pt x="0" y="5262372"/>
                  </a:moveTo>
                  <a:lnTo>
                    <a:pt x="8153400" y="5262372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5262372"/>
                  </a:lnTo>
                  <a:close/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3540" y="1486662"/>
            <a:ext cx="6090285" cy="4934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&lt;div&gt;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@Html.LabelFor(model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=&gt;model.ReenterPassword)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&lt;div&gt;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@Html.EditorFor(model </a:t>
            </a:r>
            <a:r>
              <a:rPr sz="1400" spc="-10" dirty="0">
                <a:latin typeface="Courier New"/>
                <a:cs typeface="Courier New"/>
              </a:rPr>
              <a:t>=&gt;model.ReenterPassword) </a:t>
            </a:r>
            <a:r>
              <a:rPr sz="1400" spc="-5" dirty="0">
                <a:latin typeface="Courier New"/>
                <a:cs typeface="Courier New"/>
              </a:rPr>
              <a:t> @Html.ValidationMessageFor(model</a:t>
            </a:r>
            <a:r>
              <a:rPr sz="1400" spc="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=&gt;model.ReenterPassword)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&lt;div&gt;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@Html.LabelFor(model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=&gt;model.Age)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  <a:p>
            <a:pPr marL="12700" marR="128079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@Html.EditorFor(model =&gt;model.Age)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@Html.ValidationMessageFor(model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=&gt;model.Age)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&lt;div&gt;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@Html.LabelFor(model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=&gt;model.Email)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&lt;div&gt;</a:t>
            </a:r>
            <a:endParaRPr sz="1400">
              <a:latin typeface="Courier New"/>
              <a:cs typeface="Courier New"/>
            </a:endParaRPr>
          </a:p>
          <a:p>
            <a:pPr marL="12700" marR="106743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@Html.EditorFor(model =&gt;model.Email)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@Html.ValidationMessageFor(model</a:t>
            </a:r>
            <a:r>
              <a:rPr sz="1400" spc="-8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=&gt;model.Email)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&lt;/div&gt;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&lt;p&gt;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&lt;input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type=”submit”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value=”Submit”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&lt;/p&gt;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511" y="920496"/>
            <a:ext cx="2246376" cy="4175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90804" y="915161"/>
            <a:ext cx="16395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531421"/>
                </a:solidFill>
                <a:latin typeface="Calibri"/>
                <a:cs typeface="Calibri"/>
              </a:rPr>
              <a:t>Code</a:t>
            </a:r>
            <a:r>
              <a:rPr sz="2200" b="1" spc="-60" dirty="0">
                <a:solidFill>
                  <a:srgbClr val="531421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531421"/>
                </a:solidFill>
                <a:latin typeface="Calibri"/>
                <a:cs typeface="Calibri"/>
              </a:rPr>
              <a:t>Snippet: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15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590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Required </a:t>
            </a:r>
            <a:r>
              <a:rPr spc="-10" dirty="0"/>
              <a:t>Annotation</a:t>
            </a:r>
            <a:r>
              <a:rPr spc="5" dirty="0"/>
              <a:t> </a:t>
            </a:r>
            <a:r>
              <a:rPr spc="-10" dirty="0"/>
              <a:t>6-9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57860"/>
            <a:ext cx="8531860" cy="22479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1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preceding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code: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290"/>
              </a:lnSpc>
              <a:spcBef>
                <a:spcPts val="215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Html.ValidationSummary(true)</a:t>
            </a:r>
            <a:r>
              <a:rPr sz="2000" spc="-7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helper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displays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290"/>
              </a:lnSpc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messages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 a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list.</a:t>
            </a:r>
            <a:endParaRPr sz="2000">
              <a:latin typeface="Calibri"/>
              <a:cs typeface="Calibri"/>
            </a:endParaRPr>
          </a:p>
          <a:p>
            <a:pPr marL="756285" marR="125730" indent="-287020">
              <a:lnSpc>
                <a:spcPts val="2180"/>
              </a:lnSpc>
              <a:spcBef>
                <a:spcPts val="475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Then,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each UI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field,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Html.ValidationMessageFor()</a:t>
            </a:r>
            <a:r>
              <a:rPr sz="2000" spc="-7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helper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method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validate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corresponding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figure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shows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default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error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messages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when a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clicks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Submit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button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without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specifying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fields: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0383" y="3200400"/>
            <a:ext cx="4523232" cy="3276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16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590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Required </a:t>
            </a:r>
            <a:r>
              <a:rPr spc="-10" dirty="0"/>
              <a:t>Annotation</a:t>
            </a:r>
            <a:r>
              <a:rPr spc="5" dirty="0"/>
              <a:t> </a:t>
            </a:r>
            <a:r>
              <a:rPr spc="-10" dirty="0"/>
              <a:t>7-9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331" y="3679691"/>
            <a:ext cx="8212455" cy="7721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where,</a:t>
            </a:r>
            <a:endParaRPr sz="2200">
              <a:latin typeface="Calibri"/>
              <a:cs typeface="Calibri"/>
            </a:endParaRPr>
          </a:p>
          <a:p>
            <a:pPr marL="153035">
              <a:lnSpc>
                <a:spcPct val="100000"/>
              </a:lnSpc>
              <a:spcBef>
                <a:spcPts val="405"/>
              </a:spcBef>
              <a:tabLst>
                <a:tab pos="439420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error-message=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 the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error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want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display.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762" y="2838450"/>
            <a:ext cx="8153400" cy="523240"/>
          </a:xfrm>
          <a:custGeom>
            <a:avLst/>
            <a:gdLst/>
            <a:ahLst/>
            <a:cxnLst/>
            <a:rect l="l" t="t" r="r" b="b"/>
            <a:pathLst>
              <a:path w="8153400" h="523239">
                <a:moveTo>
                  <a:pt x="8153400" y="0"/>
                </a:moveTo>
                <a:lnTo>
                  <a:pt x="0" y="0"/>
                </a:lnTo>
                <a:lnTo>
                  <a:pt x="0" y="522732"/>
                </a:lnTo>
                <a:lnTo>
                  <a:pt x="8153400" y="522732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762" y="2838450"/>
            <a:ext cx="8153400" cy="523240"/>
          </a:xfrm>
          <a:prstGeom prst="rect">
            <a:avLst/>
          </a:prstGeom>
          <a:ln w="38100">
            <a:solidFill>
              <a:srgbClr val="4F81B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49149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[Required(ErrorMessage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&lt;error-message&gt;)]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2" y="2496311"/>
            <a:ext cx="2246376" cy="4175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7340" y="874013"/>
            <a:ext cx="8526780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635"/>
              </a:lnSpc>
              <a:spcBef>
                <a:spcPts val="10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300" spc="-5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3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specify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custom</a:t>
            </a:r>
            <a:r>
              <a:rPr sz="23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r>
              <a:rPr sz="2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3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Required</a:t>
            </a:r>
            <a:endParaRPr sz="2300">
              <a:latin typeface="Courier New"/>
              <a:cs typeface="Courier New"/>
            </a:endParaRPr>
          </a:p>
          <a:p>
            <a:pPr marL="355600">
              <a:lnSpc>
                <a:spcPts val="2635"/>
              </a:lnSpc>
            </a:pP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annotation.</a:t>
            </a: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ts val="2835"/>
              </a:lnSpc>
              <a:spcBef>
                <a:spcPts val="57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specify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custom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message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35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Require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400" spc="-9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anno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as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oll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ow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s:</a:t>
            </a:r>
            <a:endParaRPr sz="2400">
              <a:latin typeface="Calibri"/>
              <a:cs typeface="Calibri"/>
            </a:endParaRPr>
          </a:p>
          <a:p>
            <a:pPr marL="1140460">
              <a:lnSpc>
                <a:spcPct val="100000"/>
              </a:lnSpc>
              <a:spcBef>
                <a:spcPts val="1225"/>
              </a:spcBef>
            </a:pPr>
            <a:r>
              <a:rPr sz="2200" b="1" spc="-20" dirty="0">
                <a:solidFill>
                  <a:srgbClr val="531421"/>
                </a:solidFill>
                <a:latin typeface="Calibri"/>
                <a:cs typeface="Calibri"/>
              </a:rPr>
              <a:t>Syntax: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590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Required </a:t>
            </a:r>
            <a:r>
              <a:rPr spc="-10" dirty="0"/>
              <a:t>Annotation</a:t>
            </a:r>
            <a:r>
              <a:rPr spc="5" dirty="0"/>
              <a:t> </a:t>
            </a:r>
            <a:r>
              <a:rPr spc="-10" dirty="0"/>
              <a:t>8-9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1312" y="2362200"/>
            <a:ext cx="8191500" cy="3723640"/>
            <a:chOff x="591312" y="2362200"/>
            <a:chExt cx="8191500" cy="3723640"/>
          </a:xfrm>
        </p:grpSpPr>
        <p:sp>
          <p:nvSpPr>
            <p:cNvPr id="4" name="object 4"/>
            <p:cNvSpPr/>
            <p:nvPr/>
          </p:nvSpPr>
          <p:spPr>
            <a:xfrm>
              <a:off x="610362" y="2381250"/>
              <a:ext cx="8153400" cy="3685540"/>
            </a:xfrm>
            <a:custGeom>
              <a:avLst/>
              <a:gdLst/>
              <a:ahLst/>
              <a:cxnLst/>
              <a:rect l="l" t="t" r="r" b="b"/>
              <a:pathLst>
                <a:path w="8153400" h="3685540">
                  <a:moveTo>
                    <a:pt x="8153400" y="0"/>
                  </a:moveTo>
                  <a:lnTo>
                    <a:pt x="0" y="0"/>
                  </a:lnTo>
                  <a:lnTo>
                    <a:pt x="0" y="3685031"/>
                  </a:lnTo>
                  <a:lnTo>
                    <a:pt x="8153400" y="3685031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0362" y="2381250"/>
              <a:ext cx="8153400" cy="3685540"/>
            </a:xfrm>
            <a:custGeom>
              <a:avLst/>
              <a:gdLst/>
              <a:ahLst/>
              <a:cxnLst/>
              <a:rect l="l" t="t" r="r" b="b"/>
              <a:pathLst>
                <a:path w="8153400" h="3685540">
                  <a:moveTo>
                    <a:pt x="0" y="3685031"/>
                  </a:moveTo>
                  <a:lnTo>
                    <a:pt x="8153400" y="3685031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3685031"/>
                  </a:lnTo>
                  <a:close/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8340" y="2622016"/>
            <a:ext cx="6623684" cy="335470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2359660" algn="l"/>
              </a:tabLst>
            </a:pPr>
            <a:r>
              <a:rPr sz="1400" spc="-5" dirty="0">
                <a:latin typeface="Courier New"/>
                <a:cs typeface="Courier New"/>
              </a:rPr>
              <a:t>public class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User	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long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Id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get;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set;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332740" marR="749935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[Required(ErrorMessage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"Please enter your </a:t>
            </a:r>
            <a:r>
              <a:rPr sz="1400" spc="-10" dirty="0">
                <a:latin typeface="Courier New"/>
                <a:cs typeface="Courier New"/>
              </a:rPr>
              <a:t>name.")]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10" dirty="0">
                <a:latin typeface="Courier New"/>
                <a:cs typeface="Courier New"/>
              </a:rPr>
              <a:t> string</a:t>
            </a:r>
            <a:r>
              <a:rPr sz="1400" spc="-5" dirty="0">
                <a:latin typeface="Courier New"/>
                <a:cs typeface="Courier New"/>
              </a:rPr>
              <a:t> Name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get;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set;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332740" marR="5080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[Required(ErrorMessage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"Please enter your </a:t>
            </a:r>
            <a:r>
              <a:rPr sz="1400" spc="-10" dirty="0">
                <a:latin typeface="Courier New"/>
                <a:cs typeface="Courier New"/>
              </a:rPr>
              <a:t>password.")] </a:t>
            </a:r>
            <a:r>
              <a:rPr sz="1400" spc="-5" dirty="0">
                <a:latin typeface="Courier New"/>
                <a:cs typeface="Courier New"/>
              </a:rPr>
              <a:t> public</a:t>
            </a:r>
            <a:r>
              <a:rPr sz="1400" spc="17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string</a:t>
            </a:r>
            <a:r>
              <a:rPr sz="1400" spc="18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Password</a:t>
            </a:r>
            <a:r>
              <a:rPr sz="1400" spc="17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16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get;</a:t>
            </a:r>
            <a:r>
              <a:rPr sz="1400" spc="18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set;</a:t>
            </a:r>
            <a:r>
              <a:rPr sz="1400" spc="18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 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[Required(ErrorMessage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"Please </a:t>
            </a:r>
            <a:r>
              <a:rPr sz="1400" spc="-10" dirty="0">
                <a:latin typeface="Courier New"/>
                <a:cs typeface="Courier New"/>
              </a:rPr>
              <a:t>re-enter </a:t>
            </a:r>
            <a:r>
              <a:rPr sz="1400" spc="-5" dirty="0">
                <a:latin typeface="Courier New"/>
                <a:cs typeface="Courier New"/>
              </a:rPr>
              <a:t>your password.")]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10" dirty="0">
                <a:latin typeface="Courier New"/>
                <a:cs typeface="Courier New"/>
              </a:rPr>
              <a:t> string</a:t>
            </a:r>
            <a:r>
              <a:rPr sz="1400" spc="-5" dirty="0">
                <a:latin typeface="Courier New"/>
                <a:cs typeface="Courier New"/>
              </a:rPr>
              <a:t> ReenterPassword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get;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set;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332740" marR="749935">
              <a:lnSpc>
                <a:spcPts val="2020"/>
              </a:lnSpc>
              <a:spcBef>
                <a:spcPts val="120"/>
              </a:spcBef>
            </a:pPr>
            <a:r>
              <a:rPr sz="1400" spc="-10" dirty="0">
                <a:latin typeface="Courier New"/>
                <a:cs typeface="Courier New"/>
              </a:rPr>
              <a:t>[Required </a:t>
            </a:r>
            <a:r>
              <a:rPr sz="1400" spc="-5" dirty="0">
                <a:latin typeface="Courier New"/>
                <a:cs typeface="Courier New"/>
              </a:rPr>
              <a:t>(ErrorMessage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"Please enter your </a:t>
            </a:r>
            <a:r>
              <a:rPr sz="1400" spc="-10" dirty="0">
                <a:latin typeface="Courier New"/>
                <a:cs typeface="Courier New"/>
              </a:rPr>
              <a:t>age.")]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10" dirty="0">
                <a:latin typeface="Courier New"/>
                <a:cs typeface="Courier New"/>
              </a:rPr>
              <a:t> int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Age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5" dirty="0">
                <a:latin typeface="Courier New"/>
                <a:cs typeface="Courier New"/>
              </a:rPr>
              <a:t> get;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set;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215"/>
              </a:spcBef>
            </a:pPr>
            <a:r>
              <a:rPr sz="1400" spc="-5" dirty="0">
                <a:latin typeface="Courier New"/>
                <a:cs typeface="Courier New"/>
              </a:rPr>
              <a:t>[Required(ErrorMessage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"Please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enter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your </a:t>
            </a:r>
            <a:r>
              <a:rPr sz="1400" spc="-10" dirty="0">
                <a:latin typeface="Courier New"/>
                <a:cs typeface="Courier New"/>
              </a:rPr>
              <a:t>Email-ID.")]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34"/>
              </a:spcBef>
            </a:pP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string </a:t>
            </a:r>
            <a:r>
              <a:rPr sz="1400" spc="-5" dirty="0">
                <a:latin typeface="Courier New"/>
                <a:cs typeface="Courier New"/>
              </a:rPr>
              <a:t>Email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get;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set;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1938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312" y="2039111"/>
            <a:ext cx="2246376" cy="4175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7340" y="874013"/>
            <a:ext cx="8235315" cy="15208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5600" marR="5080" indent="-342900">
              <a:lnSpc>
                <a:spcPct val="90400"/>
              </a:lnSpc>
              <a:spcBef>
                <a:spcPts val="36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3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snippet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shows</a:t>
            </a:r>
            <a:r>
              <a:rPr sz="23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User</a:t>
            </a:r>
            <a:r>
              <a:rPr sz="2300" spc="-8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 with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Required </a:t>
            </a:r>
            <a:r>
              <a:rPr sz="2300" spc="-13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annotations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custom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 messages</a:t>
            </a:r>
            <a:r>
              <a:rPr sz="23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applied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its 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properties:</a:t>
            </a:r>
            <a:endParaRPr sz="2300">
              <a:latin typeface="Calibri"/>
              <a:cs typeface="Calibri"/>
            </a:endParaRPr>
          </a:p>
          <a:p>
            <a:pPr marL="600710">
              <a:lnSpc>
                <a:spcPct val="100000"/>
              </a:lnSpc>
              <a:spcBef>
                <a:spcPts val="1380"/>
              </a:spcBef>
            </a:pPr>
            <a:r>
              <a:rPr sz="2200" b="1" spc="-10" dirty="0">
                <a:solidFill>
                  <a:srgbClr val="531421"/>
                </a:solidFill>
                <a:latin typeface="Calibri"/>
                <a:cs typeface="Calibri"/>
              </a:rPr>
              <a:t>Code</a:t>
            </a:r>
            <a:r>
              <a:rPr sz="2200" b="1" spc="-30" dirty="0">
                <a:solidFill>
                  <a:srgbClr val="531421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531421"/>
                </a:solidFill>
                <a:latin typeface="Calibri"/>
                <a:cs typeface="Calibri"/>
              </a:rPr>
              <a:t>Snippet: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18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590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Required </a:t>
            </a:r>
            <a:r>
              <a:rPr spc="-10" dirty="0"/>
              <a:t>Annotation</a:t>
            </a:r>
            <a:r>
              <a:rPr spc="5" dirty="0"/>
              <a:t> </a:t>
            </a:r>
            <a:r>
              <a:rPr spc="-10" dirty="0"/>
              <a:t>9-9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77062"/>
            <a:ext cx="8438515" cy="6921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marR="5080" indent="-342900">
              <a:lnSpc>
                <a:spcPts val="2480"/>
              </a:lnSpc>
              <a:spcBef>
                <a:spcPts val="42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figure</a:t>
            </a:r>
            <a:r>
              <a:rPr sz="2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shows</a:t>
            </a:r>
            <a:r>
              <a:rPr sz="23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custom</a:t>
            </a:r>
            <a:r>
              <a:rPr sz="2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messages</a:t>
            </a:r>
            <a:r>
              <a:rPr sz="23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2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3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sz="2300" spc="-5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tries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submit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3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without</a:t>
            </a:r>
            <a:r>
              <a:rPr sz="23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specifying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values:</a:t>
            </a:r>
            <a:endParaRPr sz="23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1723644"/>
            <a:ext cx="5875020" cy="437235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19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4523" y="307593"/>
            <a:ext cx="1570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Objectives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0692" y="837438"/>
            <a:ext cx="5845810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Define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describe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validate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Explain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annotation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Explain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describe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ModelState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056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StringLength</a:t>
            </a:r>
            <a:r>
              <a:rPr spc="25" dirty="0"/>
              <a:t> </a:t>
            </a:r>
            <a:r>
              <a:rPr spc="-10" dirty="0"/>
              <a:t>Annotation</a:t>
            </a:r>
            <a:r>
              <a:rPr spc="10" dirty="0"/>
              <a:t> </a:t>
            </a:r>
            <a:r>
              <a:rPr spc="-5" dirty="0"/>
              <a:t>1-3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3145532"/>
            <a:ext cx="8360409" cy="11557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where,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sz="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max_length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integer</a:t>
            </a:r>
            <a:r>
              <a:rPr sz="19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19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specifies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maximum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allowed</a:t>
            </a:r>
            <a:r>
              <a:rPr sz="19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length.</a:t>
            </a:r>
            <a:endParaRPr sz="19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55"/>
              </a:spcBef>
              <a:tabLst>
                <a:tab pos="756285" algn="l"/>
              </a:tabLst>
            </a:pPr>
            <a:r>
              <a:rPr sz="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min_length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integer</a:t>
            </a:r>
            <a:r>
              <a:rPr sz="19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19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that specifies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minimum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allowed</a:t>
            </a:r>
            <a:r>
              <a:rPr sz="19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length.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762" y="2533650"/>
            <a:ext cx="8153400" cy="508000"/>
          </a:xfrm>
          <a:custGeom>
            <a:avLst/>
            <a:gdLst/>
            <a:ahLst/>
            <a:cxnLst/>
            <a:rect l="l" t="t" r="r" b="b"/>
            <a:pathLst>
              <a:path w="8153400" h="508000">
                <a:moveTo>
                  <a:pt x="8153400" y="0"/>
                </a:moveTo>
                <a:lnTo>
                  <a:pt x="0" y="0"/>
                </a:lnTo>
                <a:lnTo>
                  <a:pt x="0" y="507491"/>
                </a:lnTo>
                <a:lnTo>
                  <a:pt x="8153400" y="507491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762" y="2533650"/>
            <a:ext cx="8153400" cy="508000"/>
          </a:xfrm>
          <a:prstGeom prst="rect">
            <a:avLst/>
          </a:prstGeom>
          <a:ln w="38100">
            <a:solidFill>
              <a:srgbClr val="4F81B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[StringLength(&lt;max_length&gt;,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MinimumLength=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&lt;min_length&gt;)]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2" y="2191511"/>
            <a:ext cx="2246376" cy="4175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7340" y="872490"/>
            <a:ext cx="7727950" cy="16751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marR="5080" indent="-342900">
              <a:lnSpc>
                <a:spcPts val="2620"/>
              </a:lnSpc>
              <a:spcBef>
                <a:spcPts val="40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9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us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StringLengt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2400" spc="-9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anno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spec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 minimum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maximum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lengths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string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field.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StringLength</a:t>
            </a:r>
            <a:r>
              <a:rPr sz="2400" spc="-9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annotation:</a:t>
            </a:r>
            <a:endParaRPr sz="2400">
              <a:latin typeface="Calibri"/>
              <a:cs typeface="Calibri"/>
            </a:endParaRPr>
          </a:p>
          <a:p>
            <a:pPr marL="1140460">
              <a:lnSpc>
                <a:spcPct val="100000"/>
              </a:lnSpc>
              <a:spcBef>
                <a:spcPts val="1705"/>
              </a:spcBef>
            </a:pPr>
            <a:r>
              <a:rPr sz="2200" b="1" spc="-20" dirty="0">
                <a:solidFill>
                  <a:srgbClr val="531421"/>
                </a:solidFill>
                <a:latin typeface="Calibri"/>
                <a:cs typeface="Calibri"/>
              </a:rPr>
              <a:t>Syntax: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20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056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StringLength</a:t>
            </a:r>
            <a:r>
              <a:rPr spc="25" dirty="0"/>
              <a:t> </a:t>
            </a:r>
            <a:r>
              <a:rPr spc="-10" dirty="0"/>
              <a:t>Annotation</a:t>
            </a:r>
            <a:r>
              <a:rPr spc="10" dirty="0"/>
              <a:t> </a:t>
            </a:r>
            <a:r>
              <a:rPr spc="-5" dirty="0"/>
              <a:t>2-3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7512" y="1476755"/>
            <a:ext cx="8191500" cy="4029710"/>
            <a:chOff x="667512" y="1476755"/>
            <a:chExt cx="8191500" cy="4029710"/>
          </a:xfrm>
        </p:grpSpPr>
        <p:sp>
          <p:nvSpPr>
            <p:cNvPr id="4" name="object 4"/>
            <p:cNvSpPr/>
            <p:nvPr/>
          </p:nvSpPr>
          <p:spPr>
            <a:xfrm>
              <a:off x="686562" y="1818893"/>
              <a:ext cx="8153400" cy="3668395"/>
            </a:xfrm>
            <a:custGeom>
              <a:avLst/>
              <a:gdLst/>
              <a:ahLst/>
              <a:cxnLst/>
              <a:rect l="l" t="t" r="r" b="b"/>
              <a:pathLst>
                <a:path w="8153400" h="3668395">
                  <a:moveTo>
                    <a:pt x="8153400" y="0"/>
                  </a:moveTo>
                  <a:lnTo>
                    <a:pt x="0" y="0"/>
                  </a:lnTo>
                  <a:lnTo>
                    <a:pt x="0" y="3668267"/>
                  </a:lnTo>
                  <a:lnTo>
                    <a:pt x="8153400" y="3668267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6562" y="1818893"/>
              <a:ext cx="8153400" cy="3668395"/>
            </a:xfrm>
            <a:custGeom>
              <a:avLst/>
              <a:gdLst/>
              <a:ahLst/>
              <a:cxnLst/>
              <a:rect l="l" t="t" r="r" b="b"/>
              <a:pathLst>
                <a:path w="8153400" h="3668395">
                  <a:moveTo>
                    <a:pt x="0" y="3668267"/>
                  </a:moveTo>
                  <a:lnTo>
                    <a:pt x="8153400" y="3668267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3668267"/>
                  </a:lnTo>
                  <a:close/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512" y="1476755"/>
              <a:ext cx="2246376" cy="41757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7340" y="887729"/>
            <a:ext cx="8408670" cy="548449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marR="192405" indent="-342900">
              <a:lnSpc>
                <a:spcPts val="1939"/>
              </a:lnSpc>
              <a:spcBef>
                <a:spcPts val="34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shows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User</a:t>
            </a:r>
            <a:r>
              <a:rPr sz="1800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StringLength</a:t>
            </a:r>
            <a:r>
              <a:rPr sz="1800" spc="-6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annotations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applied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ts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Passwor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1800" spc="-7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Reenter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as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1800" spc="-7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676910">
              <a:lnSpc>
                <a:spcPct val="100000"/>
              </a:lnSpc>
              <a:spcBef>
                <a:spcPts val="470"/>
              </a:spcBef>
            </a:pPr>
            <a:r>
              <a:rPr sz="2200" b="1" spc="-10" dirty="0">
                <a:solidFill>
                  <a:srgbClr val="531421"/>
                </a:solidFill>
                <a:latin typeface="Calibri"/>
                <a:cs typeface="Calibri"/>
              </a:rPr>
              <a:t>Code</a:t>
            </a:r>
            <a:r>
              <a:rPr sz="2200" b="1" spc="-30" dirty="0">
                <a:solidFill>
                  <a:srgbClr val="531421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531421"/>
                </a:solidFill>
                <a:latin typeface="Calibri"/>
                <a:cs typeface="Calibri"/>
              </a:rPr>
              <a:t>Snippet: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alibri"/>
              <a:cs typeface="Calibri"/>
            </a:endParaRPr>
          </a:p>
          <a:p>
            <a:pPr marL="896619" marR="1866264" indent="-426720">
              <a:lnSpc>
                <a:spcPct val="120100"/>
              </a:lnSpc>
            </a:pPr>
            <a:r>
              <a:rPr sz="1400" spc="-5" dirty="0">
                <a:latin typeface="Courier New"/>
                <a:cs typeface="Courier New"/>
              </a:rPr>
              <a:t>public class User </a:t>
            </a:r>
            <a:r>
              <a:rPr sz="1400" dirty="0">
                <a:latin typeface="Courier New"/>
                <a:cs typeface="Courier New"/>
              </a:rPr>
              <a:t>{ </a:t>
            </a:r>
            <a:r>
              <a:rPr sz="1400" spc="-10" dirty="0">
                <a:latin typeface="Courier New"/>
                <a:cs typeface="Courier New"/>
              </a:rPr>
              <a:t>public </a:t>
            </a:r>
            <a:r>
              <a:rPr sz="1400" spc="-5" dirty="0">
                <a:latin typeface="Courier New"/>
                <a:cs typeface="Courier New"/>
              </a:rPr>
              <a:t>long </a:t>
            </a:r>
            <a:r>
              <a:rPr sz="1400" dirty="0">
                <a:latin typeface="Courier New"/>
                <a:cs typeface="Courier New"/>
              </a:rPr>
              <a:t>Id { </a:t>
            </a:r>
            <a:r>
              <a:rPr sz="1400" spc="-5" dirty="0">
                <a:latin typeface="Courier New"/>
                <a:cs typeface="Courier New"/>
              </a:rPr>
              <a:t>get; set; </a:t>
            </a:r>
            <a:r>
              <a:rPr sz="1400" dirty="0">
                <a:latin typeface="Courier New"/>
                <a:cs typeface="Courier New"/>
              </a:rPr>
              <a:t>} 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[Required(ErrorMessage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"Please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enter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your </a:t>
            </a:r>
            <a:r>
              <a:rPr sz="1400" spc="-10" dirty="0">
                <a:latin typeface="Courier New"/>
                <a:cs typeface="Courier New"/>
              </a:rPr>
              <a:t>name.")] </a:t>
            </a:r>
            <a:r>
              <a:rPr sz="1400" spc="-5" dirty="0">
                <a:latin typeface="Courier New"/>
                <a:cs typeface="Courier New"/>
              </a:rPr>
              <a:t> public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string Name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get; set;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003300" marR="3567429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[StringLength(9, MinimumLength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4)] </a:t>
            </a:r>
            <a:r>
              <a:rPr sz="1400" spc="-8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[DataType(DataType.Password)]</a:t>
            </a:r>
            <a:endParaRPr sz="1400">
              <a:latin typeface="Courier New"/>
              <a:cs typeface="Courier New"/>
            </a:endParaRPr>
          </a:p>
          <a:p>
            <a:pPr marL="896619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string</a:t>
            </a:r>
            <a:r>
              <a:rPr sz="1400" spc="-10" dirty="0">
                <a:latin typeface="Courier New"/>
                <a:cs typeface="Courier New"/>
              </a:rPr>
              <a:t> Password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get;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set;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003300" marR="3567429">
              <a:lnSpc>
                <a:spcPct val="12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[StringLength(9, MinimumLength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4)] </a:t>
            </a:r>
            <a:r>
              <a:rPr sz="1400" spc="-8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[DataType(DataType.Password)]</a:t>
            </a:r>
            <a:endParaRPr sz="1400">
              <a:latin typeface="Courier New"/>
              <a:cs typeface="Courier New"/>
            </a:endParaRPr>
          </a:p>
          <a:p>
            <a:pPr marL="896619" marR="1866264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15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string</a:t>
            </a:r>
            <a:r>
              <a:rPr sz="1400" spc="16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ReenterPassword</a:t>
            </a:r>
            <a:r>
              <a:rPr sz="1400" spc="17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15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get;</a:t>
            </a:r>
            <a:r>
              <a:rPr sz="1400" spc="16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set;</a:t>
            </a:r>
            <a:r>
              <a:rPr sz="1400" spc="17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 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[Required </a:t>
            </a:r>
            <a:r>
              <a:rPr sz="1400" spc="-5" dirty="0">
                <a:latin typeface="Courier New"/>
                <a:cs typeface="Courier New"/>
              </a:rPr>
              <a:t>(ErrorMessage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"Please enter your </a:t>
            </a:r>
            <a:r>
              <a:rPr sz="1400" spc="-10" dirty="0">
                <a:latin typeface="Courier New"/>
                <a:cs typeface="Courier New"/>
              </a:rPr>
              <a:t>age.")] </a:t>
            </a:r>
            <a:r>
              <a:rPr sz="1400" spc="-5" dirty="0">
                <a:latin typeface="Courier New"/>
                <a:cs typeface="Courier New"/>
              </a:rPr>
              <a:t> public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int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Age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get;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set;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896619" marR="1439545" indent="106045">
              <a:lnSpc>
                <a:spcPct val="120000"/>
              </a:lnSpc>
              <a:tabLst>
                <a:tab pos="4725670" algn="l"/>
              </a:tabLst>
            </a:pPr>
            <a:r>
              <a:rPr sz="1400" spc="-10" dirty="0">
                <a:latin typeface="Courier New"/>
                <a:cs typeface="Courier New"/>
              </a:rPr>
              <a:t>[Required(ErrorMessage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"Please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enter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your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Email-ID.")]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string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Email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get;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set;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	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ourier New"/>
              <a:cs typeface="Courier New"/>
            </a:endParaRPr>
          </a:p>
          <a:p>
            <a:pPr marL="355600" marR="5080" indent="-342900">
              <a:lnSpc>
                <a:spcPct val="90100"/>
              </a:lnSpc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 this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code,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[StringLength]</a:t>
            </a:r>
            <a:r>
              <a:rPr sz="1800" spc="-7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annotation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specifies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maximum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length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Password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ReenterPassword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properties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 set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9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the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minimum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length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21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056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StringLength</a:t>
            </a:r>
            <a:r>
              <a:rPr spc="25" dirty="0"/>
              <a:t> </a:t>
            </a:r>
            <a:r>
              <a:rPr spc="-10" dirty="0"/>
              <a:t>Annotation</a:t>
            </a:r>
            <a:r>
              <a:rPr spc="10" dirty="0"/>
              <a:t> </a:t>
            </a:r>
            <a:r>
              <a:rPr spc="-5" dirty="0"/>
              <a:t>3-3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77062"/>
            <a:ext cx="8499475" cy="17087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marR="605155" indent="-342900">
              <a:lnSpc>
                <a:spcPts val="2480"/>
              </a:lnSpc>
              <a:spcBef>
                <a:spcPts val="42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Whenever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3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specified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2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fields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r>
              <a:rPr sz="23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 this </a:t>
            </a:r>
            <a:r>
              <a:rPr sz="2300" spc="-5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specified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r>
              <a:rPr sz="23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error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r>
              <a:rPr sz="2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displayed</a:t>
            </a:r>
            <a:endParaRPr sz="2300">
              <a:latin typeface="Calibri"/>
              <a:cs typeface="Calibri"/>
            </a:endParaRPr>
          </a:p>
          <a:p>
            <a:pPr marL="355600" marR="5080" indent="-342900">
              <a:lnSpc>
                <a:spcPct val="90000"/>
              </a:lnSpc>
              <a:spcBef>
                <a:spcPts val="52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figure</a:t>
            </a:r>
            <a:r>
              <a:rPr sz="23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shows</a:t>
            </a:r>
            <a:r>
              <a:rPr sz="23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validation messages</a:t>
            </a:r>
            <a:r>
              <a:rPr sz="23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specified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value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3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Password</a:t>
            </a:r>
            <a:r>
              <a:rPr sz="2300" spc="-9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ReenterPassword</a:t>
            </a:r>
            <a:r>
              <a:rPr sz="2300" spc="-89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fields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300" spc="-5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3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3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specified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range:</a:t>
            </a:r>
            <a:endParaRPr sz="23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483" y="2667000"/>
            <a:ext cx="6947916" cy="3733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67479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RegularExpression</a:t>
            </a:r>
            <a:r>
              <a:rPr spc="10" dirty="0"/>
              <a:t> </a:t>
            </a:r>
            <a:r>
              <a:rPr spc="-10" dirty="0"/>
              <a:t>Annotation</a:t>
            </a:r>
            <a:r>
              <a:rPr spc="-5" dirty="0"/>
              <a:t> 1-4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0692" y="4575430"/>
            <a:ext cx="8268334" cy="75311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where,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50"/>
              </a:spcBef>
              <a:tabLst>
                <a:tab pos="756285" algn="l"/>
              </a:tabLst>
            </a:pPr>
            <a:r>
              <a:rPr sz="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&lt;pattern&gt;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specified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format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according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9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want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input.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762" y="3760470"/>
            <a:ext cx="8153400" cy="508000"/>
          </a:xfrm>
          <a:custGeom>
            <a:avLst/>
            <a:gdLst/>
            <a:ahLst/>
            <a:cxnLst/>
            <a:rect l="l" t="t" r="r" b="b"/>
            <a:pathLst>
              <a:path w="8153400" h="508000">
                <a:moveTo>
                  <a:pt x="8153400" y="0"/>
                </a:moveTo>
                <a:lnTo>
                  <a:pt x="0" y="0"/>
                </a:lnTo>
                <a:lnTo>
                  <a:pt x="0" y="507491"/>
                </a:lnTo>
                <a:lnTo>
                  <a:pt x="8153400" y="507491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762" y="3760470"/>
            <a:ext cx="8153400" cy="508000"/>
          </a:xfrm>
          <a:prstGeom prst="rect">
            <a:avLst/>
          </a:prstGeom>
          <a:ln w="38100">
            <a:solidFill>
              <a:srgbClr val="4F81BC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[RegularExpression(&lt;pattern&gt;)]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2" y="3419855"/>
            <a:ext cx="2246376" cy="41605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10692" y="853821"/>
            <a:ext cx="8250555" cy="292163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5600" marR="140335" indent="-342900" algn="just">
              <a:lnSpc>
                <a:spcPct val="103299"/>
              </a:lnSpc>
              <a:spcBef>
                <a:spcPts val="5"/>
              </a:spcBef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RegularExpression</a:t>
            </a:r>
            <a:r>
              <a:rPr sz="2400" spc="-9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annotation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accept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input in 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specific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format.</a:t>
            </a:r>
            <a:endParaRPr sz="2400">
              <a:latin typeface="Calibri"/>
              <a:cs typeface="Calibri"/>
            </a:endParaRPr>
          </a:p>
          <a:p>
            <a:pPr marL="355600" marR="141605" indent="-342900" algn="just">
              <a:lnSpc>
                <a:spcPct val="100000"/>
              </a:lnSpc>
              <a:spcBef>
                <a:spcPts val="575"/>
              </a:spcBef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annotation allows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you to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match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text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 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search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pattern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contains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one or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more character literals,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operators,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constructs.</a:t>
            </a:r>
            <a:endParaRPr sz="24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265"/>
              </a:spcBef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RegularExpression</a:t>
            </a:r>
            <a:r>
              <a:rPr sz="2400" spc="-9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annotation:</a:t>
            </a:r>
            <a:endParaRPr sz="2400">
              <a:latin typeface="Calibri"/>
              <a:cs typeface="Calibri"/>
            </a:endParaRPr>
          </a:p>
          <a:p>
            <a:pPr marL="1137285">
              <a:lnSpc>
                <a:spcPct val="100000"/>
              </a:lnSpc>
              <a:spcBef>
                <a:spcPts val="1945"/>
              </a:spcBef>
            </a:pPr>
            <a:r>
              <a:rPr sz="2200" b="1" spc="-20" dirty="0">
                <a:solidFill>
                  <a:srgbClr val="531421"/>
                </a:solidFill>
                <a:latin typeface="Calibri"/>
                <a:cs typeface="Calibri"/>
              </a:rPr>
              <a:t>Syntax: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23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67479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RegularExpression</a:t>
            </a:r>
            <a:r>
              <a:rPr spc="10" dirty="0"/>
              <a:t> </a:t>
            </a:r>
            <a:r>
              <a:rPr spc="-10" dirty="0"/>
              <a:t>Annotation</a:t>
            </a:r>
            <a:r>
              <a:rPr spc="-5" dirty="0"/>
              <a:t> 2-4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7512" y="1735835"/>
            <a:ext cx="8191500" cy="4304030"/>
            <a:chOff x="667512" y="1735835"/>
            <a:chExt cx="8191500" cy="4304030"/>
          </a:xfrm>
        </p:grpSpPr>
        <p:sp>
          <p:nvSpPr>
            <p:cNvPr id="4" name="object 4"/>
            <p:cNvSpPr/>
            <p:nvPr/>
          </p:nvSpPr>
          <p:spPr>
            <a:xfrm>
              <a:off x="686562" y="2076449"/>
              <a:ext cx="8153400" cy="3944620"/>
            </a:xfrm>
            <a:custGeom>
              <a:avLst/>
              <a:gdLst/>
              <a:ahLst/>
              <a:cxnLst/>
              <a:rect l="l" t="t" r="r" b="b"/>
              <a:pathLst>
                <a:path w="8153400" h="3944620">
                  <a:moveTo>
                    <a:pt x="8153400" y="0"/>
                  </a:moveTo>
                  <a:lnTo>
                    <a:pt x="0" y="0"/>
                  </a:lnTo>
                  <a:lnTo>
                    <a:pt x="0" y="3944112"/>
                  </a:lnTo>
                  <a:lnTo>
                    <a:pt x="8153400" y="3944112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6562" y="2076449"/>
              <a:ext cx="8153400" cy="3944620"/>
            </a:xfrm>
            <a:custGeom>
              <a:avLst/>
              <a:gdLst/>
              <a:ahLst/>
              <a:cxnLst/>
              <a:rect l="l" t="t" r="r" b="b"/>
              <a:pathLst>
                <a:path w="8153400" h="3944620">
                  <a:moveTo>
                    <a:pt x="0" y="3944112"/>
                  </a:moveTo>
                  <a:lnTo>
                    <a:pt x="8153400" y="3944112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3944112"/>
                  </a:lnTo>
                  <a:close/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512" y="1735835"/>
              <a:ext cx="2246376" cy="41605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10692" y="858393"/>
            <a:ext cx="8353425" cy="5070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code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shows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User</a:t>
            </a:r>
            <a:r>
              <a:rPr sz="2000" spc="-7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RegularExpression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tions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ed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Emai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000" spc="-7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opert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Calibri"/>
              <a:cs typeface="Calibri"/>
            </a:endParaRPr>
          </a:p>
          <a:p>
            <a:pPr marL="673735">
              <a:lnSpc>
                <a:spcPct val="100000"/>
              </a:lnSpc>
            </a:pPr>
            <a:r>
              <a:rPr sz="2200" b="1" spc="-10" dirty="0">
                <a:solidFill>
                  <a:srgbClr val="531421"/>
                </a:solidFill>
                <a:latin typeface="Calibri"/>
                <a:cs typeface="Calibri"/>
              </a:rPr>
              <a:t>Code</a:t>
            </a:r>
            <a:r>
              <a:rPr sz="2200" b="1" spc="-30" dirty="0">
                <a:solidFill>
                  <a:srgbClr val="531421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531421"/>
                </a:solidFill>
                <a:latin typeface="Calibri"/>
                <a:cs typeface="Calibri"/>
              </a:rPr>
              <a:t>Snippet: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 marL="466725">
              <a:lnSpc>
                <a:spcPct val="100000"/>
              </a:lnSpc>
              <a:tabLst>
                <a:tab pos="2808605" algn="l"/>
              </a:tabLst>
            </a:pP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class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User	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680085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10" dirty="0">
                <a:latin typeface="Courier New"/>
                <a:cs typeface="Courier New"/>
              </a:rPr>
              <a:t> long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Id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get;</a:t>
            </a:r>
            <a:r>
              <a:rPr sz="1400" spc="-10" dirty="0">
                <a:latin typeface="Courier New"/>
                <a:cs typeface="Courier New"/>
              </a:rPr>
              <a:t> set;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680085" marR="1919605" indent="213360">
              <a:lnSpc>
                <a:spcPct val="120000"/>
              </a:lnSpc>
            </a:pPr>
            <a:r>
              <a:rPr sz="1400" spc="-10" dirty="0">
                <a:latin typeface="Courier New"/>
                <a:cs typeface="Courier New"/>
              </a:rPr>
              <a:t>[Required(ErrorMessage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"Please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enter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your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name.")]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10" dirty="0">
                <a:latin typeface="Courier New"/>
                <a:cs typeface="Courier New"/>
              </a:rPr>
              <a:t> string</a:t>
            </a:r>
            <a:r>
              <a:rPr sz="1400" spc="-5" dirty="0">
                <a:latin typeface="Courier New"/>
                <a:cs typeface="Courier New"/>
              </a:rPr>
              <a:t> Name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get;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set;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893444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[StringLength(9,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MinimumLength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4)]</a:t>
            </a:r>
            <a:endParaRPr sz="1400">
              <a:latin typeface="Courier New"/>
              <a:cs typeface="Courier New"/>
            </a:endParaRPr>
          </a:p>
          <a:p>
            <a:pPr marL="68008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string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Password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get;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set;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680085" marR="3089910" indent="213360">
              <a:lnSpc>
                <a:spcPct val="12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[StringLength(9, MinimumLength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4)] </a:t>
            </a:r>
            <a:r>
              <a:rPr sz="1400" spc="-5" dirty="0">
                <a:latin typeface="Courier New"/>
                <a:cs typeface="Courier New"/>
              </a:rPr>
              <a:t> public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string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ReenterPassword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get;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set;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680085" marR="1919605" indent="213360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[Required (ErrorMessage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"Please </a:t>
            </a:r>
            <a:r>
              <a:rPr sz="1400" spc="-10" dirty="0">
                <a:latin typeface="Courier New"/>
                <a:cs typeface="Courier New"/>
              </a:rPr>
              <a:t>enter </a:t>
            </a:r>
            <a:r>
              <a:rPr sz="1400" spc="-5" dirty="0">
                <a:latin typeface="Courier New"/>
                <a:cs typeface="Courier New"/>
              </a:rPr>
              <a:t>your age.")]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publicint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Age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5" dirty="0">
                <a:latin typeface="Courier New"/>
                <a:cs typeface="Courier New"/>
              </a:rPr>
              <a:t> get;</a:t>
            </a:r>
            <a:r>
              <a:rPr sz="1400" spc="-10" dirty="0">
                <a:latin typeface="Courier New"/>
                <a:cs typeface="Courier New"/>
              </a:rPr>
              <a:t> set;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893444">
              <a:lnSpc>
                <a:spcPct val="100000"/>
              </a:lnSpc>
              <a:spcBef>
                <a:spcPts val="335"/>
              </a:spcBef>
            </a:pPr>
            <a:r>
              <a:rPr sz="1400" spc="-10" dirty="0">
                <a:latin typeface="Courier New"/>
                <a:cs typeface="Courier New"/>
              </a:rPr>
              <a:t>[RegularExpression(@"[A-Za-z0-9._%+-]+@[A-Za-z0-9.-]+\.[A-Za-z]{2,4}",</a:t>
            </a:r>
            <a:endParaRPr sz="1400">
              <a:latin typeface="Courier New"/>
              <a:cs typeface="Courier New"/>
            </a:endParaRPr>
          </a:p>
          <a:p>
            <a:pPr marL="680085" marR="2983230" indent="426084">
              <a:lnSpc>
                <a:spcPct val="120000"/>
              </a:lnSpc>
              <a:spcBef>
                <a:spcPts val="5"/>
              </a:spcBef>
              <a:tabLst>
                <a:tab pos="3552190" algn="l"/>
                <a:tab pos="4403725" algn="l"/>
              </a:tabLst>
            </a:pPr>
            <a:r>
              <a:rPr sz="1400" spc="-15" dirty="0">
                <a:latin typeface="Courier New"/>
                <a:cs typeface="Courier New"/>
              </a:rPr>
              <a:t>E</a:t>
            </a:r>
            <a:r>
              <a:rPr sz="1400" spc="-5" dirty="0">
                <a:latin typeface="Courier New"/>
                <a:cs typeface="Courier New"/>
              </a:rPr>
              <a:t>rro</a:t>
            </a:r>
            <a:r>
              <a:rPr sz="1400" spc="-20" dirty="0">
                <a:latin typeface="Courier New"/>
                <a:cs typeface="Courier New"/>
              </a:rPr>
              <a:t>r</a:t>
            </a:r>
            <a:r>
              <a:rPr sz="1400" spc="-5" dirty="0">
                <a:latin typeface="Courier New"/>
                <a:cs typeface="Courier New"/>
              </a:rPr>
              <a:t>Me</a:t>
            </a:r>
            <a:r>
              <a:rPr sz="1400" spc="-15" dirty="0">
                <a:latin typeface="Courier New"/>
                <a:cs typeface="Courier New"/>
              </a:rPr>
              <a:t>s</a:t>
            </a:r>
            <a:r>
              <a:rPr sz="1400" spc="-5" dirty="0">
                <a:latin typeface="Courier New"/>
                <a:cs typeface="Courier New"/>
              </a:rPr>
              <a:t>sag</a:t>
            </a:r>
            <a:r>
              <a:rPr sz="1400" dirty="0">
                <a:latin typeface="Courier New"/>
                <a:cs typeface="Courier New"/>
              </a:rPr>
              <a:t>e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"Em</a:t>
            </a:r>
            <a:r>
              <a:rPr sz="1400" spc="-20" dirty="0"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dirty="0">
                <a:latin typeface="Courier New"/>
                <a:cs typeface="Courier New"/>
              </a:rPr>
              <a:t>l	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dirty="0">
                <a:latin typeface="Courier New"/>
                <a:cs typeface="Courier New"/>
              </a:rPr>
              <a:t>s</a:t>
            </a:r>
            <a:r>
              <a:rPr sz="1400" spc="-5" dirty="0">
                <a:latin typeface="Courier New"/>
                <a:cs typeface="Courier New"/>
              </a:rPr>
              <a:t> no</a:t>
            </a:r>
            <a:r>
              <a:rPr sz="1400" dirty="0">
                <a:latin typeface="Courier New"/>
                <a:cs typeface="Courier New"/>
              </a:rPr>
              <a:t>t	</a:t>
            </a:r>
            <a:r>
              <a:rPr sz="1400" spc="-5" dirty="0">
                <a:latin typeface="Courier New"/>
                <a:cs typeface="Courier New"/>
              </a:rPr>
              <a:t>v</a:t>
            </a:r>
            <a:r>
              <a:rPr sz="1400" spc="-20" dirty="0"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li</a:t>
            </a:r>
            <a:r>
              <a:rPr sz="1400" spc="-15" dirty="0">
                <a:latin typeface="Courier New"/>
                <a:cs typeface="Courier New"/>
              </a:rPr>
              <a:t>d</a:t>
            </a:r>
            <a:r>
              <a:rPr sz="1400" spc="-5" dirty="0">
                <a:latin typeface="Courier New"/>
                <a:cs typeface="Courier New"/>
              </a:rPr>
              <a:t>.")]  public</a:t>
            </a:r>
            <a:r>
              <a:rPr sz="1400" spc="-10" dirty="0">
                <a:latin typeface="Courier New"/>
                <a:cs typeface="Courier New"/>
              </a:rPr>
              <a:t> string</a:t>
            </a:r>
            <a:r>
              <a:rPr sz="1400" spc="-5" dirty="0">
                <a:latin typeface="Courier New"/>
                <a:cs typeface="Courier New"/>
              </a:rPr>
              <a:t> Email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get;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set;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46672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24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80284"/>
            <a:ext cx="8449310" cy="521271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preceding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756285" marR="80010" indent="-287020" algn="just">
              <a:lnSpc>
                <a:spcPct val="101099"/>
              </a:lnSpc>
              <a:spcBef>
                <a:spcPts val="415"/>
              </a:spcBef>
            </a:pPr>
            <a:r>
              <a:rPr sz="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</a:t>
            </a:r>
            <a:r>
              <a:rPr sz="9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The regular expression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A-Za-z0-9._%+-]+@[A-Za-z0-9.-]+\.[A-Za-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 z]{2,4}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defines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format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of an e-mail address. It is divided in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three parts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where:</a:t>
            </a:r>
            <a:endParaRPr sz="19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85"/>
              </a:spcBef>
              <a:tabLst>
                <a:tab pos="756285" algn="l"/>
              </a:tabLst>
            </a:pPr>
            <a:r>
              <a:rPr sz="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1900" b="1" spc="-15" dirty="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900" spc="-5" dirty="0">
                <a:solidFill>
                  <a:srgbClr val="FFFFFF"/>
                </a:solidFill>
                <a:latin typeface="Courier New"/>
                <a:cs typeface="Courier New"/>
              </a:rPr>
              <a:t>[A-Za-z0-9._%+-]+</a:t>
            </a:r>
            <a:endParaRPr sz="19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55"/>
              </a:spcBef>
              <a:tabLst>
                <a:tab pos="756285" algn="l"/>
              </a:tabLst>
            </a:pPr>
            <a:r>
              <a:rPr sz="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1900" b="1" spc="-15" dirty="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sz="19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900" spc="-5" dirty="0">
                <a:solidFill>
                  <a:srgbClr val="FFFFFF"/>
                </a:solidFill>
                <a:latin typeface="Courier New"/>
                <a:cs typeface="Courier New"/>
              </a:rPr>
              <a:t>[A-Za-z0-9.-]+</a:t>
            </a:r>
            <a:endParaRPr sz="19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55"/>
              </a:spcBef>
              <a:tabLst>
                <a:tab pos="756285" algn="l"/>
              </a:tabLst>
            </a:pPr>
            <a:r>
              <a:rPr sz="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1900" b="1" spc="-15" dirty="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900" spc="-5" dirty="0">
                <a:solidFill>
                  <a:srgbClr val="FFFFFF"/>
                </a:solidFill>
                <a:latin typeface="Courier New"/>
                <a:cs typeface="Courier New"/>
              </a:rPr>
              <a:t>[A-Za-z]{2,4}</a:t>
            </a:r>
            <a:endParaRPr sz="1900">
              <a:latin typeface="Courier New"/>
              <a:cs typeface="Courier New"/>
            </a:endParaRPr>
          </a:p>
          <a:p>
            <a:pPr marL="355600" marR="377825" indent="-342900">
              <a:lnSpc>
                <a:spcPct val="100000"/>
              </a:lnSpc>
              <a:spcBef>
                <a:spcPts val="62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first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part 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regular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expression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specifies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characters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ranges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square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brackets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appear.</a:t>
            </a:r>
            <a:endParaRPr sz="2400">
              <a:latin typeface="Calibri"/>
              <a:cs typeface="Calibri"/>
            </a:endParaRPr>
          </a:p>
          <a:p>
            <a:pPr marL="355600" marR="122555" indent="-342900">
              <a:lnSpc>
                <a:spcPct val="100000"/>
              </a:lnSpc>
              <a:spcBef>
                <a:spcPts val="57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Then,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sign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second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indicates that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these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parts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can consist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one or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more characters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types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specified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square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brackets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preceding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sign.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thi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par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ains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{2,4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2400" spc="-9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end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indi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ting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include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2-4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characters.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25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67479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RegularExpression</a:t>
            </a:r>
            <a:r>
              <a:rPr spc="10" dirty="0"/>
              <a:t> </a:t>
            </a:r>
            <a:r>
              <a:rPr spc="-10" dirty="0"/>
              <a:t>Annotation</a:t>
            </a:r>
            <a:r>
              <a:rPr spc="10" dirty="0"/>
              <a:t> </a:t>
            </a:r>
            <a:r>
              <a:rPr spc="-10" dirty="0"/>
              <a:t>3-4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851661"/>
            <a:ext cx="8157845" cy="1123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99"/>
              </a:lnSpc>
              <a:spcBef>
                <a:spcPts val="95"/>
              </a:spcBef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Following figure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shows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validation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message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displayed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when 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use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spec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fie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alue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Emai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400" spc="-9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fiel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alid 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format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specified using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regular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expression: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5644" y="2133600"/>
            <a:ext cx="4753355" cy="424281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67479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RegularExpression</a:t>
            </a:r>
            <a:r>
              <a:rPr spc="10" dirty="0"/>
              <a:t> </a:t>
            </a:r>
            <a:r>
              <a:rPr spc="-10" dirty="0"/>
              <a:t>Annotation</a:t>
            </a:r>
            <a:r>
              <a:rPr spc="10" dirty="0"/>
              <a:t> </a:t>
            </a:r>
            <a:r>
              <a:rPr spc="-10" dirty="0"/>
              <a:t>4-4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26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27014" y="307593"/>
            <a:ext cx="3238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Range</a:t>
            </a:r>
            <a:r>
              <a:rPr spc="-15" dirty="0"/>
              <a:t> </a:t>
            </a:r>
            <a:r>
              <a:rPr spc="-10" dirty="0"/>
              <a:t>Annotation</a:t>
            </a:r>
            <a:r>
              <a:rPr spc="-25" dirty="0"/>
              <a:t> </a:t>
            </a:r>
            <a:r>
              <a:rPr spc="-5" dirty="0"/>
              <a:t>1-3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2348" y="3161131"/>
            <a:ext cx="8137525" cy="17589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where,</a:t>
            </a:r>
            <a:endParaRPr sz="2200">
              <a:latin typeface="Calibri"/>
              <a:cs typeface="Calibri"/>
            </a:endParaRPr>
          </a:p>
          <a:p>
            <a:pPr marL="311150" marR="5080" indent="-287020">
              <a:lnSpc>
                <a:spcPct val="103499"/>
              </a:lnSpc>
              <a:spcBef>
                <a:spcPts val="320"/>
              </a:spcBef>
              <a:tabLst>
                <a:tab pos="311150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minimum_range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 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numeric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specifies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minimum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range.</a:t>
            </a:r>
            <a:endParaRPr sz="200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395"/>
              </a:spcBef>
              <a:tabLst>
                <a:tab pos="311150" algn="l"/>
              </a:tabLst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maximum_range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numeric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value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specifies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minimum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endParaRPr sz="2000">
              <a:latin typeface="Calibri"/>
              <a:cs typeface="Calibri"/>
            </a:endParaRPr>
          </a:p>
          <a:p>
            <a:pPr marL="311150">
              <a:lnSpc>
                <a:spcPct val="100000"/>
              </a:lnSpc>
              <a:spcBef>
                <a:spcPts val="8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range.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762" y="2457450"/>
            <a:ext cx="8153400" cy="508000"/>
          </a:xfrm>
          <a:custGeom>
            <a:avLst/>
            <a:gdLst/>
            <a:ahLst/>
            <a:cxnLst/>
            <a:rect l="l" t="t" r="r" b="b"/>
            <a:pathLst>
              <a:path w="8153400" h="508000">
                <a:moveTo>
                  <a:pt x="8153400" y="0"/>
                </a:moveTo>
                <a:lnTo>
                  <a:pt x="0" y="0"/>
                </a:lnTo>
                <a:lnTo>
                  <a:pt x="0" y="507491"/>
                </a:lnTo>
                <a:lnTo>
                  <a:pt x="8153400" y="507491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762" y="2457450"/>
            <a:ext cx="8153400" cy="508000"/>
          </a:xfrm>
          <a:prstGeom prst="rect">
            <a:avLst/>
          </a:prstGeom>
          <a:ln w="38100">
            <a:solidFill>
              <a:srgbClr val="4F81B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[Range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(&lt;minimum_range&gt;,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&lt;maximum_range&gt;)]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2" y="2115311"/>
            <a:ext cx="2246376" cy="4175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7340" y="872490"/>
            <a:ext cx="8241665" cy="15989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marR="5080" indent="-342900">
              <a:lnSpc>
                <a:spcPts val="2620"/>
              </a:lnSpc>
              <a:spcBef>
                <a:spcPts val="40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9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us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Rang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400" spc="-9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anno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spec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y the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minimum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maximum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constraints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for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numeric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value.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Range</a:t>
            </a:r>
            <a:r>
              <a:rPr sz="2400" spc="-9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annotation:</a:t>
            </a:r>
            <a:endParaRPr sz="2400">
              <a:latin typeface="Calibri"/>
              <a:cs typeface="Calibri"/>
            </a:endParaRPr>
          </a:p>
          <a:p>
            <a:pPr marL="1140460">
              <a:lnSpc>
                <a:spcPct val="100000"/>
              </a:lnSpc>
              <a:spcBef>
                <a:spcPts val="1105"/>
              </a:spcBef>
            </a:pPr>
            <a:r>
              <a:rPr sz="2200" b="1" spc="-20" dirty="0">
                <a:solidFill>
                  <a:srgbClr val="531421"/>
                </a:solidFill>
                <a:latin typeface="Calibri"/>
                <a:cs typeface="Calibri"/>
              </a:rPr>
              <a:t>Syntax: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27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27014" y="307593"/>
            <a:ext cx="3238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Range</a:t>
            </a:r>
            <a:r>
              <a:rPr spc="-15" dirty="0"/>
              <a:t> </a:t>
            </a:r>
            <a:r>
              <a:rPr spc="-10" dirty="0"/>
              <a:t>Annotation</a:t>
            </a:r>
            <a:r>
              <a:rPr spc="-25" dirty="0"/>
              <a:t> </a:t>
            </a:r>
            <a:r>
              <a:rPr spc="-5" dirty="0"/>
              <a:t>2-3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7512" y="1659635"/>
            <a:ext cx="8191500" cy="4304030"/>
            <a:chOff x="667512" y="1659635"/>
            <a:chExt cx="8191500" cy="4304030"/>
          </a:xfrm>
        </p:grpSpPr>
        <p:sp>
          <p:nvSpPr>
            <p:cNvPr id="4" name="object 4"/>
            <p:cNvSpPr/>
            <p:nvPr/>
          </p:nvSpPr>
          <p:spPr>
            <a:xfrm>
              <a:off x="686562" y="2000249"/>
              <a:ext cx="8153400" cy="3944620"/>
            </a:xfrm>
            <a:custGeom>
              <a:avLst/>
              <a:gdLst/>
              <a:ahLst/>
              <a:cxnLst/>
              <a:rect l="l" t="t" r="r" b="b"/>
              <a:pathLst>
                <a:path w="8153400" h="3944620">
                  <a:moveTo>
                    <a:pt x="8153400" y="0"/>
                  </a:moveTo>
                  <a:lnTo>
                    <a:pt x="0" y="0"/>
                  </a:lnTo>
                  <a:lnTo>
                    <a:pt x="0" y="3944112"/>
                  </a:lnTo>
                  <a:lnTo>
                    <a:pt x="8153400" y="3944112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6562" y="2000249"/>
              <a:ext cx="8153400" cy="3944620"/>
            </a:xfrm>
            <a:custGeom>
              <a:avLst/>
              <a:gdLst/>
              <a:ahLst/>
              <a:cxnLst/>
              <a:rect l="l" t="t" r="r" b="b"/>
              <a:pathLst>
                <a:path w="8153400" h="3944620">
                  <a:moveTo>
                    <a:pt x="0" y="3944112"/>
                  </a:moveTo>
                  <a:lnTo>
                    <a:pt x="8153400" y="3944112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3944112"/>
                  </a:lnTo>
                  <a:close/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512" y="1659635"/>
              <a:ext cx="2246376" cy="41605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7340" y="844041"/>
            <a:ext cx="8357234" cy="5593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6515" indent="-342900">
              <a:lnSpc>
                <a:spcPct val="100000"/>
              </a:lnSpc>
              <a:spcBef>
                <a:spcPts val="10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code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shows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User</a:t>
            </a:r>
            <a:r>
              <a:rPr sz="2000" spc="-7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Range</a:t>
            </a:r>
            <a:r>
              <a:rPr sz="2000" spc="-7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annotations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applied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its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Age</a:t>
            </a:r>
            <a:r>
              <a:rPr sz="2000" spc="-7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property:</a:t>
            </a:r>
            <a:endParaRPr sz="2000">
              <a:latin typeface="Calibri"/>
              <a:cs typeface="Calibri"/>
            </a:endParaRPr>
          </a:p>
          <a:p>
            <a:pPr marL="676910">
              <a:lnSpc>
                <a:spcPct val="100000"/>
              </a:lnSpc>
              <a:spcBef>
                <a:spcPts val="1570"/>
              </a:spcBef>
            </a:pPr>
            <a:r>
              <a:rPr sz="2200" b="1" spc="-10" dirty="0">
                <a:solidFill>
                  <a:srgbClr val="531421"/>
                </a:solidFill>
                <a:latin typeface="Calibri"/>
                <a:cs typeface="Calibri"/>
              </a:rPr>
              <a:t>Code</a:t>
            </a:r>
            <a:r>
              <a:rPr sz="2200" b="1" spc="-15" dirty="0">
                <a:solidFill>
                  <a:srgbClr val="531421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531421"/>
                </a:solidFill>
                <a:latin typeface="Calibri"/>
                <a:cs typeface="Calibri"/>
              </a:rPr>
              <a:t>Snippet: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alibri"/>
              <a:cs typeface="Calibri"/>
            </a:endParaRPr>
          </a:p>
          <a:p>
            <a:pPr marL="683260" marR="4686300" indent="-213360">
              <a:lnSpc>
                <a:spcPct val="120100"/>
              </a:lnSpc>
              <a:spcBef>
                <a:spcPts val="5"/>
              </a:spcBef>
              <a:tabLst>
                <a:tab pos="2811780" algn="l"/>
              </a:tabLst>
            </a:pP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class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User	</a:t>
            </a:r>
            <a:r>
              <a:rPr sz="1400" dirty="0">
                <a:latin typeface="Courier New"/>
                <a:cs typeface="Courier New"/>
              </a:rPr>
              <a:t>{ </a:t>
            </a:r>
            <a:r>
              <a:rPr sz="1400" spc="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long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Id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get;</a:t>
            </a:r>
            <a:r>
              <a:rPr sz="1400" spc="-10" dirty="0">
                <a:latin typeface="Courier New"/>
                <a:cs typeface="Courier New"/>
              </a:rPr>
              <a:t> set;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683260" marR="1919605" indent="213360">
              <a:lnSpc>
                <a:spcPct val="120000"/>
              </a:lnSpc>
            </a:pPr>
            <a:r>
              <a:rPr sz="1400" spc="-10" dirty="0">
                <a:latin typeface="Courier New"/>
                <a:cs typeface="Courier New"/>
              </a:rPr>
              <a:t>[Required(ErrorMessage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"Please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enter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your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name.")]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10" dirty="0">
                <a:latin typeface="Courier New"/>
                <a:cs typeface="Courier New"/>
              </a:rPr>
              <a:t> string</a:t>
            </a:r>
            <a:r>
              <a:rPr sz="1400" spc="-5" dirty="0">
                <a:latin typeface="Courier New"/>
                <a:cs typeface="Courier New"/>
              </a:rPr>
              <a:t> Name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get;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set;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683260" marR="3622675" indent="213360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[StringLength(9, MinimumLength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4)] </a:t>
            </a:r>
            <a:r>
              <a:rPr sz="1400" spc="-8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10" dirty="0">
                <a:latin typeface="Courier New"/>
                <a:cs typeface="Courier New"/>
              </a:rPr>
              <a:t> string </a:t>
            </a:r>
            <a:r>
              <a:rPr sz="1400" spc="-5" dirty="0">
                <a:latin typeface="Courier New"/>
                <a:cs typeface="Courier New"/>
              </a:rPr>
              <a:t>Password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get;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set;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683260" marR="3090545" indent="213360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[StringLength(9, MinimumLength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4)] </a:t>
            </a:r>
            <a:r>
              <a:rPr sz="1400" spc="-5" dirty="0">
                <a:latin typeface="Courier New"/>
                <a:cs typeface="Courier New"/>
              </a:rPr>
              <a:t> public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string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ReenterPassword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get;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set;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683260" marR="5080" indent="213360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[Range(18, 60, </a:t>
            </a:r>
            <a:r>
              <a:rPr sz="1400" spc="-10" dirty="0">
                <a:latin typeface="Courier New"/>
                <a:cs typeface="Courier New"/>
              </a:rPr>
              <a:t>ErrorMessage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"The age should be between 18 and 60.")]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10" dirty="0">
                <a:latin typeface="Courier New"/>
                <a:cs typeface="Courier New"/>
              </a:rPr>
              <a:t> int</a:t>
            </a:r>
            <a:r>
              <a:rPr sz="1400" spc="-5" dirty="0">
                <a:latin typeface="Courier New"/>
                <a:cs typeface="Courier New"/>
              </a:rPr>
              <a:t> Age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5" dirty="0">
                <a:latin typeface="Courier New"/>
                <a:cs typeface="Courier New"/>
              </a:rPr>
              <a:t> get; </a:t>
            </a:r>
            <a:r>
              <a:rPr sz="1400" spc="-10" dirty="0">
                <a:latin typeface="Courier New"/>
                <a:cs typeface="Courier New"/>
              </a:rPr>
              <a:t>set;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109980" marR="5715" indent="-213360">
              <a:lnSpc>
                <a:spcPts val="2020"/>
              </a:lnSpc>
              <a:spcBef>
                <a:spcPts val="120"/>
              </a:spcBef>
              <a:tabLst>
                <a:tab pos="3555365" algn="l"/>
                <a:tab pos="4407535" algn="l"/>
              </a:tabLst>
            </a:pPr>
            <a:r>
              <a:rPr sz="1400" spc="-10" dirty="0">
                <a:latin typeface="Courier New"/>
                <a:cs typeface="Courier New"/>
              </a:rPr>
              <a:t>[RegularExpression(@"[A-Za-z0-9._%+-]+@[A-Za-z0-9.-]+\.[A-Za-z]{2,4}",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ErrorMessage</a:t>
            </a:r>
            <a:r>
              <a:rPr sz="1400" spc="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"Email	is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not	</a:t>
            </a:r>
            <a:r>
              <a:rPr sz="1400" spc="-10" dirty="0">
                <a:latin typeface="Courier New"/>
                <a:cs typeface="Courier New"/>
              </a:rPr>
              <a:t>valid.")]</a:t>
            </a:r>
            <a:endParaRPr sz="1400">
              <a:latin typeface="Courier New"/>
              <a:cs typeface="Courier New"/>
            </a:endParaRPr>
          </a:p>
          <a:p>
            <a:pPr marL="683260">
              <a:lnSpc>
                <a:spcPct val="100000"/>
              </a:lnSpc>
              <a:spcBef>
                <a:spcPts val="210"/>
              </a:spcBef>
            </a:pP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10" dirty="0">
                <a:latin typeface="Courier New"/>
                <a:cs typeface="Courier New"/>
              </a:rPr>
              <a:t> string</a:t>
            </a:r>
            <a:r>
              <a:rPr sz="1400" spc="-5" dirty="0">
                <a:latin typeface="Courier New"/>
                <a:cs typeface="Courier New"/>
              </a:rPr>
              <a:t> Email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10" dirty="0">
                <a:latin typeface="Courier New"/>
                <a:cs typeface="Courier New"/>
              </a:rPr>
              <a:t> get;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set;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code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shows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Range</a:t>
            </a:r>
            <a:r>
              <a:rPr sz="2000" spc="-7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annotations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Age</a:t>
            </a:r>
            <a:r>
              <a:rPr sz="2000" spc="-7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property.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28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27014" y="307593"/>
            <a:ext cx="3238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Range</a:t>
            </a:r>
            <a:r>
              <a:rPr spc="-15" dirty="0"/>
              <a:t> </a:t>
            </a:r>
            <a:r>
              <a:rPr spc="-10" dirty="0"/>
              <a:t>Annotation</a:t>
            </a:r>
            <a:r>
              <a:rPr spc="-25" dirty="0"/>
              <a:t> </a:t>
            </a:r>
            <a:r>
              <a:rPr spc="-5" dirty="0"/>
              <a:t>3-3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66013"/>
            <a:ext cx="76180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figure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shows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validation error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displayed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when 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user specified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age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specified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range: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1744" y="1981200"/>
            <a:ext cx="5858255" cy="4038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29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1893" y="307593"/>
            <a:ext cx="2294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Data</a:t>
            </a:r>
            <a:r>
              <a:rPr spc="-25" dirty="0"/>
              <a:t> Validation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0692" y="874014"/>
            <a:ext cx="8393430" cy="49434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1329690" indent="-342900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an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ASP.NET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MVC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application,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users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interact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 the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the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ways: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75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Typing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URL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browser.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Clicking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application.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Submitting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form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provided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application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view.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preceding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interactions: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developer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ensure that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sent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user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valid.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validate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including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validation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logic in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application.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logic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whether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specified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valid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expected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application.</a:t>
            </a:r>
            <a:endParaRPr sz="2000">
              <a:latin typeface="Calibri"/>
              <a:cs typeface="Calibri"/>
            </a:endParaRPr>
          </a:p>
          <a:p>
            <a:pPr marL="756285" marR="350520" indent="-28702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logic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accordingly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feedback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user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so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user can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identify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rectify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invalid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they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resubmit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data.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9913" y="307593"/>
            <a:ext cx="36658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Compare</a:t>
            </a:r>
            <a:r>
              <a:rPr spc="5" dirty="0"/>
              <a:t> </a:t>
            </a:r>
            <a:r>
              <a:rPr spc="-10" dirty="0"/>
              <a:t>Annotation</a:t>
            </a:r>
            <a:r>
              <a:rPr spc="-15" dirty="0"/>
              <a:t> </a:t>
            </a:r>
            <a:r>
              <a:rPr dirty="0"/>
              <a:t>1-3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72490"/>
            <a:ext cx="8261350" cy="22434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marR="5080" indent="-342900">
              <a:lnSpc>
                <a:spcPts val="2620"/>
              </a:lnSpc>
              <a:spcBef>
                <a:spcPts val="40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9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us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Compar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400" spc="-9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omp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alues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fields.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750"/>
              </a:lnSpc>
              <a:spcBef>
                <a:spcPts val="21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Compar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400" spc="-9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ensu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es th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 the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erti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75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same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SzPct val="48888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50" spc="-4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250" spc="-5" dirty="0">
                <a:solidFill>
                  <a:srgbClr val="FFFFFF"/>
                </a:solidFill>
                <a:latin typeface="Calibri"/>
                <a:cs typeface="Calibri"/>
              </a:rPr>
              <a:t>oll</a:t>
            </a:r>
            <a:r>
              <a:rPr sz="225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5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25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25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25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2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5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250" spc="-5" dirty="0">
                <a:solidFill>
                  <a:srgbClr val="FFFFFF"/>
                </a:solidFill>
                <a:latin typeface="Calibri"/>
                <a:cs typeface="Calibri"/>
              </a:rPr>
              <a:t>od</a:t>
            </a:r>
            <a:r>
              <a:rPr sz="22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25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250" dirty="0">
                <a:solidFill>
                  <a:srgbClr val="FFFFFF"/>
                </a:solidFill>
                <a:latin typeface="Calibri"/>
                <a:cs typeface="Calibri"/>
              </a:rPr>
              <a:t>ippet</a:t>
            </a:r>
            <a:r>
              <a:rPr sz="225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25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25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5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2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2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Use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2400" spc="-9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FFFFFF"/>
                </a:solidFill>
                <a:latin typeface="Calibri"/>
                <a:cs typeface="Calibri"/>
              </a:rPr>
              <a:t>model </a:t>
            </a:r>
            <a:r>
              <a:rPr sz="2250" spc="-1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250" dirty="0">
                <a:solidFill>
                  <a:srgbClr val="FFFFFF"/>
                </a:solidFill>
                <a:latin typeface="Calibri"/>
                <a:cs typeface="Calibri"/>
              </a:rPr>
              <a:t>ith the</a:t>
            </a:r>
            <a:r>
              <a:rPr sz="22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Compare</a:t>
            </a:r>
            <a:endParaRPr sz="24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250" spc="-5" dirty="0">
                <a:solidFill>
                  <a:srgbClr val="FFFFFF"/>
                </a:solidFill>
                <a:latin typeface="Calibri"/>
                <a:cs typeface="Calibri"/>
              </a:rPr>
              <a:t>annotation</a:t>
            </a:r>
            <a:r>
              <a:rPr sz="225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FFFFFF"/>
                </a:solidFill>
                <a:latin typeface="Calibri"/>
                <a:cs typeface="Calibri"/>
              </a:rPr>
              <a:t>applied</a:t>
            </a:r>
            <a:r>
              <a:rPr sz="22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5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22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ReenterPassword</a:t>
            </a:r>
            <a:r>
              <a:rPr sz="2400" spc="-9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alibri"/>
                <a:cs typeface="Calibri"/>
              </a:rPr>
              <a:t>property:</a:t>
            </a:r>
            <a:endParaRPr sz="22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7512" y="3258311"/>
            <a:ext cx="8191500" cy="2996565"/>
            <a:chOff x="667512" y="3258311"/>
            <a:chExt cx="8191500" cy="2996565"/>
          </a:xfrm>
        </p:grpSpPr>
        <p:sp>
          <p:nvSpPr>
            <p:cNvPr id="5" name="object 5"/>
            <p:cNvSpPr/>
            <p:nvPr/>
          </p:nvSpPr>
          <p:spPr>
            <a:xfrm>
              <a:off x="686562" y="3600449"/>
              <a:ext cx="8153400" cy="2635250"/>
            </a:xfrm>
            <a:custGeom>
              <a:avLst/>
              <a:gdLst/>
              <a:ahLst/>
              <a:cxnLst/>
              <a:rect l="l" t="t" r="r" b="b"/>
              <a:pathLst>
                <a:path w="8153400" h="2635250">
                  <a:moveTo>
                    <a:pt x="8153400" y="0"/>
                  </a:moveTo>
                  <a:lnTo>
                    <a:pt x="0" y="0"/>
                  </a:lnTo>
                  <a:lnTo>
                    <a:pt x="0" y="2634996"/>
                  </a:lnTo>
                  <a:lnTo>
                    <a:pt x="8153400" y="2634996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6562" y="3600449"/>
              <a:ext cx="8153400" cy="2635250"/>
            </a:xfrm>
            <a:custGeom>
              <a:avLst/>
              <a:gdLst/>
              <a:ahLst/>
              <a:cxnLst/>
              <a:rect l="l" t="t" r="r" b="b"/>
              <a:pathLst>
                <a:path w="8153400" h="2635250">
                  <a:moveTo>
                    <a:pt x="0" y="2634996"/>
                  </a:moveTo>
                  <a:lnTo>
                    <a:pt x="8153400" y="2634996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2634996"/>
                  </a:lnTo>
                  <a:close/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512" y="3258311"/>
              <a:ext cx="2246376" cy="41757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Code</a:t>
            </a:r>
            <a:r>
              <a:rPr spc="-30" dirty="0"/>
              <a:t> </a:t>
            </a:r>
            <a:r>
              <a:rPr spc="-5" dirty="0"/>
              <a:t>Snippet: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/>
          </a:p>
          <a:p>
            <a:pPr marL="213360" marR="4365625" indent="-213360">
              <a:lnSpc>
                <a:spcPct val="120000"/>
              </a:lnSpc>
              <a:tabLst>
                <a:tab pos="2341245" algn="l"/>
              </a:tabLst>
            </a:pPr>
            <a:r>
              <a:rPr sz="1400" b="0" spc="-5" dirty="0">
                <a:solidFill>
                  <a:srgbClr val="000000"/>
                </a:solidFill>
                <a:latin typeface="Courier New"/>
                <a:cs typeface="Courier New"/>
              </a:rPr>
              <a:t>public</a:t>
            </a:r>
            <a:r>
              <a:rPr sz="1400" b="0" spc="-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Courier New"/>
                <a:cs typeface="Courier New"/>
              </a:rPr>
              <a:t>class</a:t>
            </a:r>
            <a:r>
              <a:rPr sz="1400" b="0" spc="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Courier New"/>
                <a:cs typeface="Courier New"/>
              </a:rPr>
              <a:t>User	</a:t>
            </a:r>
            <a:r>
              <a:rPr sz="1400" b="0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  <a:r>
              <a:rPr sz="1400" b="0" spc="5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Courier New"/>
                <a:cs typeface="Courier New"/>
              </a:rPr>
              <a:t>public</a:t>
            </a:r>
            <a:r>
              <a:rPr sz="1400" b="0" spc="-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b="0" spc="-10" dirty="0">
                <a:solidFill>
                  <a:srgbClr val="000000"/>
                </a:solidFill>
                <a:latin typeface="Courier New"/>
                <a:cs typeface="Courier New"/>
              </a:rPr>
              <a:t>long</a:t>
            </a:r>
            <a:r>
              <a:rPr sz="1400" b="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Courier New"/>
                <a:cs typeface="Courier New"/>
              </a:rPr>
              <a:t>Id</a:t>
            </a:r>
            <a:r>
              <a:rPr sz="1400" b="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b="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sz="1400" b="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Courier New"/>
                <a:cs typeface="Courier New"/>
              </a:rPr>
              <a:t>get;</a:t>
            </a:r>
            <a:r>
              <a:rPr sz="1400" b="0" spc="-10" dirty="0">
                <a:solidFill>
                  <a:srgbClr val="000000"/>
                </a:solidFill>
                <a:latin typeface="Courier New"/>
                <a:cs typeface="Courier New"/>
              </a:rPr>
              <a:t> set;</a:t>
            </a:r>
            <a:r>
              <a:rPr sz="1400" b="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b="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213360" marR="1599565" indent="213360">
              <a:lnSpc>
                <a:spcPct val="120000"/>
              </a:lnSpc>
            </a:pPr>
            <a:r>
              <a:rPr sz="1400" b="0" spc="-10" dirty="0">
                <a:solidFill>
                  <a:srgbClr val="000000"/>
                </a:solidFill>
                <a:latin typeface="Courier New"/>
                <a:cs typeface="Courier New"/>
              </a:rPr>
              <a:t>[Required(ErrorMessage</a:t>
            </a:r>
            <a:r>
              <a:rPr sz="1400" b="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b="0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sz="1400" b="0" spc="-5" dirty="0">
                <a:solidFill>
                  <a:srgbClr val="000000"/>
                </a:solidFill>
                <a:latin typeface="Courier New"/>
                <a:cs typeface="Courier New"/>
              </a:rPr>
              <a:t>"Please</a:t>
            </a:r>
            <a:r>
              <a:rPr sz="1400" b="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Courier New"/>
                <a:cs typeface="Courier New"/>
              </a:rPr>
              <a:t>enter</a:t>
            </a:r>
            <a:r>
              <a:rPr sz="1400" b="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Courier New"/>
                <a:cs typeface="Courier New"/>
              </a:rPr>
              <a:t>your</a:t>
            </a:r>
            <a:r>
              <a:rPr sz="1400" b="0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b="0" spc="-10" dirty="0">
                <a:solidFill>
                  <a:srgbClr val="000000"/>
                </a:solidFill>
                <a:latin typeface="Courier New"/>
                <a:cs typeface="Courier New"/>
              </a:rPr>
              <a:t>name.")] </a:t>
            </a:r>
            <a:r>
              <a:rPr sz="1400" b="0" spc="-8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Courier New"/>
                <a:cs typeface="Courier New"/>
              </a:rPr>
              <a:t>public</a:t>
            </a:r>
            <a:r>
              <a:rPr sz="1400" b="0" spc="-10" dirty="0">
                <a:solidFill>
                  <a:srgbClr val="000000"/>
                </a:solidFill>
                <a:latin typeface="Courier New"/>
                <a:cs typeface="Courier New"/>
              </a:rPr>
              <a:t> string</a:t>
            </a:r>
            <a:r>
              <a:rPr sz="1400" b="0" spc="-5" dirty="0">
                <a:solidFill>
                  <a:srgbClr val="000000"/>
                </a:solidFill>
                <a:latin typeface="Courier New"/>
                <a:cs typeface="Courier New"/>
              </a:rPr>
              <a:t> Name</a:t>
            </a:r>
            <a:r>
              <a:rPr sz="1400" b="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b="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sz="1400" b="0" spc="-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b="0" spc="-10" dirty="0">
                <a:solidFill>
                  <a:srgbClr val="000000"/>
                </a:solidFill>
                <a:latin typeface="Courier New"/>
                <a:cs typeface="Courier New"/>
              </a:rPr>
              <a:t>get;</a:t>
            </a:r>
            <a:r>
              <a:rPr sz="1400" b="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Courier New"/>
                <a:cs typeface="Courier New"/>
              </a:rPr>
              <a:t>set; </a:t>
            </a:r>
            <a:r>
              <a:rPr sz="1400" b="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  <a:spcBef>
                <a:spcPts val="335"/>
              </a:spcBef>
            </a:pPr>
            <a:r>
              <a:rPr sz="1400" b="0" spc="-10" dirty="0">
                <a:solidFill>
                  <a:srgbClr val="000000"/>
                </a:solidFill>
                <a:latin typeface="Courier New"/>
                <a:cs typeface="Courier New"/>
              </a:rPr>
              <a:t>[StringLength(9,</a:t>
            </a:r>
            <a:r>
              <a:rPr sz="1400" b="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Courier New"/>
                <a:cs typeface="Courier New"/>
              </a:rPr>
              <a:t>MinimumLength</a:t>
            </a:r>
            <a:r>
              <a:rPr sz="1400" b="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b="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sz="1400" b="0" spc="-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b="0" spc="-15" dirty="0">
                <a:solidFill>
                  <a:srgbClr val="000000"/>
                </a:solidFill>
                <a:latin typeface="Courier New"/>
                <a:cs typeface="Courier New"/>
              </a:rPr>
              <a:t>4)]</a:t>
            </a:r>
            <a:endParaRPr sz="1400">
              <a:latin typeface="Courier New"/>
              <a:cs typeface="Courier New"/>
            </a:endParaRPr>
          </a:p>
          <a:p>
            <a:pPr marL="426720" marR="3302000" indent="-426720">
              <a:lnSpc>
                <a:spcPct val="120000"/>
              </a:lnSpc>
              <a:spcBef>
                <a:spcPts val="5"/>
              </a:spcBef>
            </a:pPr>
            <a:r>
              <a:rPr sz="1400" b="0" spc="-5" dirty="0">
                <a:solidFill>
                  <a:srgbClr val="000000"/>
                </a:solidFill>
                <a:latin typeface="Courier New"/>
                <a:cs typeface="Courier New"/>
              </a:rPr>
              <a:t>public string Password </a:t>
            </a:r>
            <a:r>
              <a:rPr sz="1400" b="0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  <a:r>
              <a:rPr sz="1400" b="0" spc="-5" dirty="0">
                <a:solidFill>
                  <a:srgbClr val="000000"/>
                </a:solidFill>
                <a:latin typeface="Courier New"/>
                <a:cs typeface="Courier New"/>
              </a:rPr>
              <a:t>get; set; </a:t>
            </a:r>
            <a:r>
              <a:rPr sz="1400" b="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r>
              <a:rPr sz="1400" b="0" spc="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Courier New"/>
                <a:cs typeface="Courier New"/>
              </a:rPr>
              <a:t>[StringLength(9,</a:t>
            </a:r>
            <a:r>
              <a:rPr sz="1400" b="0" spc="-4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Courier New"/>
                <a:cs typeface="Courier New"/>
              </a:rPr>
              <a:t>MinimumLength</a:t>
            </a:r>
            <a:r>
              <a:rPr sz="1400" b="0" spc="-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b="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sz="1400" b="0" spc="-3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b="0" spc="-10" dirty="0">
                <a:solidFill>
                  <a:srgbClr val="000000"/>
                </a:solidFill>
                <a:latin typeface="Courier New"/>
                <a:cs typeface="Courier New"/>
              </a:rPr>
              <a:t>4)]</a:t>
            </a:r>
            <a:endParaRPr sz="1400">
              <a:latin typeface="Courier New"/>
              <a:cs typeface="Courier New"/>
            </a:endParaRPr>
          </a:p>
          <a:p>
            <a:pPr marL="639445" marR="5080" indent="-213360">
              <a:lnSpc>
                <a:spcPct val="120000"/>
              </a:lnSpc>
            </a:pPr>
            <a:r>
              <a:rPr sz="1400" b="0" spc="-5" dirty="0">
                <a:solidFill>
                  <a:srgbClr val="000000"/>
                </a:solidFill>
                <a:latin typeface="Courier New"/>
                <a:cs typeface="Courier New"/>
              </a:rPr>
              <a:t>[Compare("Password", ErrorMessage </a:t>
            </a:r>
            <a:r>
              <a:rPr sz="1400" b="0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sz="1400" b="0" spc="-5" dirty="0">
                <a:solidFill>
                  <a:srgbClr val="000000"/>
                </a:solidFill>
                <a:latin typeface="Courier New"/>
                <a:cs typeface="Courier New"/>
              </a:rPr>
              <a:t>"The specified passwords do not </a:t>
            </a:r>
            <a:r>
              <a:rPr sz="1400" b="0" spc="-83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Courier New"/>
                <a:cs typeface="Courier New"/>
              </a:rPr>
              <a:t>match</a:t>
            </a:r>
            <a:r>
              <a:rPr sz="1400" b="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Courier New"/>
                <a:cs typeface="Courier New"/>
              </a:rPr>
              <a:t>with the</a:t>
            </a:r>
            <a:r>
              <a:rPr sz="1400" b="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b="0" spc="-10" dirty="0">
                <a:solidFill>
                  <a:srgbClr val="000000"/>
                </a:solidFill>
                <a:latin typeface="Courier New"/>
                <a:cs typeface="Courier New"/>
              </a:rPr>
              <a:t>Password</a:t>
            </a:r>
            <a:r>
              <a:rPr sz="1400" b="0" spc="-5" dirty="0">
                <a:solidFill>
                  <a:srgbClr val="000000"/>
                </a:solidFill>
                <a:latin typeface="Courier New"/>
                <a:cs typeface="Courier New"/>
              </a:rPr>
              <a:t> field.")]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30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784472"/>
            <a:ext cx="8099425" cy="1056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48888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50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250" spc="-5" dirty="0">
                <a:solidFill>
                  <a:srgbClr val="FFFFFF"/>
                </a:solidFill>
                <a:latin typeface="Calibri"/>
                <a:cs typeface="Calibri"/>
              </a:rPr>
              <a:t>code </a:t>
            </a:r>
            <a:r>
              <a:rPr sz="2250" dirty="0">
                <a:solidFill>
                  <a:srgbClr val="FFFFFF"/>
                </a:solidFill>
                <a:latin typeface="Calibri"/>
                <a:cs typeface="Calibri"/>
              </a:rPr>
              <a:t>uses the 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Compare </a:t>
            </a:r>
            <a:r>
              <a:rPr sz="2250" spc="-5" dirty="0">
                <a:solidFill>
                  <a:srgbClr val="FFFFFF"/>
                </a:solidFill>
                <a:latin typeface="Calibri"/>
                <a:cs typeface="Calibri"/>
              </a:rPr>
              <a:t>annotation </a:t>
            </a:r>
            <a:r>
              <a:rPr sz="225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250" spc="5" dirty="0">
                <a:solidFill>
                  <a:srgbClr val="FFFFFF"/>
                </a:solidFill>
                <a:latin typeface="Calibri"/>
                <a:cs typeface="Calibri"/>
              </a:rPr>
              <a:t>check </a:t>
            </a:r>
            <a:r>
              <a:rPr sz="2250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25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2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urier New"/>
                <a:cs typeface="Courier New"/>
              </a:rPr>
              <a:t>ReenterPassword</a:t>
            </a:r>
            <a:r>
              <a:rPr sz="2250" spc="-8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FFFFFF"/>
                </a:solidFill>
                <a:latin typeface="Calibri"/>
                <a:cs typeface="Calibri"/>
              </a:rPr>
              <a:t>field</a:t>
            </a:r>
            <a:r>
              <a:rPr sz="22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Calibri"/>
                <a:cs typeface="Calibri"/>
              </a:rPr>
              <a:t>contains</a:t>
            </a:r>
            <a:r>
              <a:rPr sz="22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22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22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2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2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250" spc="-4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urier New"/>
                <a:cs typeface="Courier New"/>
              </a:rPr>
              <a:t>Pa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2250" spc="-5" dirty="0">
                <a:solidFill>
                  <a:srgbClr val="FFFFFF"/>
                </a:solidFill>
                <a:latin typeface="Courier New"/>
                <a:cs typeface="Courier New"/>
              </a:rPr>
              <a:t>sw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250" spc="-8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25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250" dirty="0">
                <a:solidFill>
                  <a:srgbClr val="FFFFFF"/>
                </a:solidFill>
                <a:latin typeface="Calibri"/>
                <a:cs typeface="Calibri"/>
              </a:rPr>
              <a:t>eld.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6562" y="1466850"/>
            <a:ext cx="8153400" cy="2133600"/>
          </a:xfrm>
          <a:custGeom>
            <a:avLst/>
            <a:gdLst/>
            <a:ahLst/>
            <a:cxnLst/>
            <a:rect l="l" t="t" r="r" b="b"/>
            <a:pathLst>
              <a:path w="8153400" h="2133600">
                <a:moveTo>
                  <a:pt x="8153400" y="0"/>
                </a:moveTo>
                <a:lnTo>
                  <a:pt x="0" y="0"/>
                </a:lnTo>
                <a:lnTo>
                  <a:pt x="0" y="2133600"/>
                </a:lnTo>
                <a:lnTo>
                  <a:pt x="8153400" y="2133600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6562" y="1466850"/>
            <a:ext cx="8153400" cy="2133600"/>
          </a:xfrm>
          <a:prstGeom prst="rect">
            <a:avLst/>
          </a:prstGeom>
          <a:ln w="38100">
            <a:solidFill>
              <a:srgbClr val="4F81BC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string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ReenterPassword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get;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set;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410845">
              <a:lnSpc>
                <a:spcPct val="100000"/>
              </a:lnSpc>
              <a:spcBef>
                <a:spcPts val="340"/>
              </a:spcBef>
            </a:pPr>
            <a:r>
              <a:rPr sz="1400" spc="-10" dirty="0">
                <a:latin typeface="Courier New"/>
                <a:cs typeface="Courier New"/>
              </a:rPr>
              <a:t>[Range(18, </a:t>
            </a:r>
            <a:r>
              <a:rPr sz="1400" spc="-5" dirty="0">
                <a:latin typeface="Courier New"/>
                <a:cs typeface="Courier New"/>
              </a:rPr>
              <a:t>60,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ErrorMessage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"The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age </a:t>
            </a:r>
            <a:r>
              <a:rPr sz="1400" spc="-5" dirty="0">
                <a:latin typeface="Courier New"/>
                <a:cs typeface="Courier New"/>
              </a:rPr>
              <a:t>should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be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between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18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and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60.")]</a:t>
            </a:r>
            <a:endParaRPr sz="14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Age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get;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set;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624205" marR="287655" indent="-213360">
              <a:lnSpc>
                <a:spcPct val="120000"/>
              </a:lnSpc>
              <a:tabLst>
                <a:tab pos="3068955" algn="l"/>
                <a:tab pos="3921760" algn="l"/>
              </a:tabLst>
            </a:pPr>
            <a:r>
              <a:rPr sz="1400" spc="-5" dirty="0">
                <a:latin typeface="Courier New"/>
                <a:cs typeface="Courier New"/>
              </a:rPr>
              <a:t>[RegularExpression(@"[A-Za-z0-9._%+-]+@[A-Za-z0-9.-]+\.[A-Za-z]{2,4}",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ErrorMessage</a:t>
            </a:r>
            <a:r>
              <a:rPr sz="1400" spc="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"Email	</a:t>
            </a:r>
            <a:r>
              <a:rPr sz="1400" spc="-5" dirty="0">
                <a:latin typeface="Courier New"/>
                <a:cs typeface="Courier New"/>
              </a:rPr>
              <a:t>is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not	valid.")]</a:t>
            </a:r>
            <a:endParaRPr sz="14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10" dirty="0">
                <a:latin typeface="Courier New"/>
                <a:cs typeface="Courier New"/>
              </a:rPr>
              <a:t> string</a:t>
            </a:r>
            <a:r>
              <a:rPr sz="1400" spc="-5" dirty="0">
                <a:latin typeface="Courier New"/>
                <a:cs typeface="Courier New"/>
              </a:rPr>
              <a:t> Email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10" dirty="0">
                <a:latin typeface="Courier New"/>
                <a:cs typeface="Courier New"/>
              </a:rPr>
              <a:t> get;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set;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9748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512" y="1124711"/>
            <a:ext cx="2246376" cy="4175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71803" y="1119886"/>
            <a:ext cx="16395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531421"/>
                </a:solidFill>
                <a:latin typeface="Calibri"/>
                <a:cs typeface="Calibri"/>
              </a:rPr>
              <a:t>Code</a:t>
            </a:r>
            <a:r>
              <a:rPr sz="2200" b="1" spc="-60" dirty="0">
                <a:solidFill>
                  <a:srgbClr val="531421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531421"/>
                </a:solidFill>
                <a:latin typeface="Calibri"/>
                <a:cs typeface="Calibri"/>
              </a:rPr>
              <a:t>Snippet: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31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99913" y="307593"/>
            <a:ext cx="36658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Compare</a:t>
            </a:r>
            <a:r>
              <a:rPr spc="10" dirty="0"/>
              <a:t> </a:t>
            </a:r>
            <a:r>
              <a:rPr spc="-10" dirty="0"/>
              <a:t>Annotation</a:t>
            </a:r>
            <a:r>
              <a:rPr dirty="0"/>
              <a:t> </a:t>
            </a:r>
            <a:r>
              <a:rPr spc="-10" dirty="0"/>
              <a:t>2-3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9913" y="307593"/>
            <a:ext cx="36658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Compare</a:t>
            </a:r>
            <a:r>
              <a:rPr spc="5" dirty="0"/>
              <a:t> </a:t>
            </a:r>
            <a:r>
              <a:rPr spc="-10" dirty="0"/>
              <a:t>Annotation</a:t>
            </a:r>
            <a:r>
              <a:rPr spc="-15" dirty="0"/>
              <a:t> </a:t>
            </a:r>
            <a:r>
              <a:rPr dirty="0"/>
              <a:t>3-3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66013"/>
            <a:ext cx="7892415" cy="111061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55600" marR="5080" indent="-342900">
              <a:lnSpc>
                <a:spcPct val="98300"/>
              </a:lnSpc>
              <a:spcBef>
                <a:spcPts val="14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figure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shows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error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displayed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when 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does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enter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both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Passwor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400" spc="-9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ReenterPasswor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400" spc="-9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fields: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2133600"/>
            <a:ext cx="5820155" cy="4038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32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8789" y="307593"/>
            <a:ext cx="4276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DisplayName</a:t>
            </a:r>
            <a:r>
              <a:rPr spc="25" dirty="0"/>
              <a:t> </a:t>
            </a:r>
            <a:r>
              <a:rPr spc="-10" dirty="0"/>
              <a:t>Annotation</a:t>
            </a:r>
            <a:r>
              <a:rPr spc="5" dirty="0"/>
              <a:t> </a:t>
            </a:r>
            <a:r>
              <a:rPr spc="-5" dirty="0"/>
              <a:t>1-3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7295" y="4568958"/>
            <a:ext cx="5504815" cy="7886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where,</a:t>
            </a:r>
            <a:endParaRPr sz="22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464"/>
              </a:spcBef>
              <a:tabLst>
                <a:tab pos="34607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text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text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displayed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property.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762" y="3836670"/>
            <a:ext cx="8153400" cy="508000"/>
          </a:xfrm>
          <a:custGeom>
            <a:avLst/>
            <a:gdLst/>
            <a:ahLst/>
            <a:cxnLst/>
            <a:rect l="l" t="t" r="r" b="b"/>
            <a:pathLst>
              <a:path w="8153400" h="508000">
                <a:moveTo>
                  <a:pt x="8153400" y="0"/>
                </a:moveTo>
                <a:lnTo>
                  <a:pt x="0" y="0"/>
                </a:lnTo>
                <a:lnTo>
                  <a:pt x="0" y="507491"/>
                </a:lnTo>
                <a:lnTo>
                  <a:pt x="8153400" y="507491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762" y="3836670"/>
            <a:ext cx="8153400" cy="508000"/>
          </a:xfrm>
          <a:prstGeom prst="rect">
            <a:avLst/>
          </a:prstGeom>
          <a:ln w="38100">
            <a:solidFill>
              <a:srgbClr val="4F81BC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[DisplayName(&lt;text&gt;)]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2" y="3496055"/>
            <a:ext cx="2246376" cy="41605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7340" y="872490"/>
            <a:ext cx="8545830" cy="29787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indent="-342900">
              <a:lnSpc>
                <a:spcPct val="90400"/>
              </a:lnSpc>
              <a:spcBef>
                <a:spcPts val="37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When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@Html.LabelFor(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94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 meth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a 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strongly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typed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view,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method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displays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label with a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text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whose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corresponding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property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name.</a:t>
            </a:r>
            <a:endParaRPr sz="2400">
              <a:latin typeface="Calibri"/>
              <a:cs typeface="Calibri"/>
            </a:endParaRPr>
          </a:p>
          <a:p>
            <a:pPr marL="355600" marR="1100455" indent="-342900">
              <a:lnSpc>
                <a:spcPct val="89600"/>
              </a:lnSpc>
              <a:spcBef>
                <a:spcPts val="59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also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explicitly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text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Html.LabelFor(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9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meth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sh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displ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usin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DisplayNam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400" spc="-91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anno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model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opert</a:t>
            </a:r>
            <a:r>
              <a:rPr sz="2400" spc="-15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oll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wing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the 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Rang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400" spc="-9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anno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tion:</a:t>
            </a:r>
            <a:endParaRPr sz="2400">
              <a:latin typeface="Calibri"/>
              <a:cs typeface="Calibri"/>
            </a:endParaRPr>
          </a:p>
          <a:p>
            <a:pPr marL="1140460">
              <a:lnSpc>
                <a:spcPct val="100000"/>
              </a:lnSpc>
              <a:spcBef>
                <a:spcPts val="1025"/>
              </a:spcBef>
            </a:pPr>
            <a:r>
              <a:rPr sz="2200" b="1" spc="-20" dirty="0">
                <a:solidFill>
                  <a:srgbClr val="531421"/>
                </a:solidFill>
                <a:latin typeface="Calibri"/>
                <a:cs typeface="Calibri"/>
              </a:rPr>
              <a:t>Syntax: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33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5337454"/>
            <a:ext cx="68707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applies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DisplayName</a:t>
            </a:r>
            <a:r>
              <a:rPr sz="2000" spc="-7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annotation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Name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ReenterPassword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Email</a:t>
            </a:r>
            <a:r>
              <a:rPr sz="2000" spc="-7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properties.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362" y="1924050"/>
            <a:ext cx="8153400" cy="3167380"/>
          </a:xfrm>
          <a:custGeom>
            <a:avLst/>
            <a:gdLst/>
            <a:ahLst/>
            <a:cxnLst/>
            <a:rect l="l" t="t" r="r" b="b"/>
            <a:pathLst>
              <a:path w="8153400" h="3167379">
                <a:moveTo>
                  <a:pt x="8153400" y="0"/>
                </a:moveTo>
                <a:lnTo>
                  <a:pt x="0" y="0"/>
                </a:lnTo>
                <a:lnTo>
                  <a:pt x="0" y="3166872"/>
                </a:lnTo>
                <a:lnTo>
                  <a:pt x="8153400" y="3166872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0362" y="1924050"/>
            <a:ext cx="8153400" cy="3167380"/>
          </a:xfrm>
          <a:prstGeom prst="rect">
            <a:avLst/>
          </a:prstGeom>
          <a:ln w="38100">
            <a:solidFill>
              <a:srgbClr val="4F81BC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class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User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17525" marR="4755515" indent="-213360">
              <a:lnSpc>
                <a:spcPct val="120000"/>
              </a:lnSpc>
              <a:spcBef>
                <a:spcPts val="5"/>
              </a:spcBef>
              <a:tabLst>
                <a:tab pos="2646045" algn="l"/>
              </a:tabLst>
            </a:pPr>
            <a:r>
              <a:rPr sz="1400" spc="-5" dirty="0">
                <a:latin typeface="Courier New"/>
                <a:cs typeface="Courier New"/>
              </a:rPr>
              <a:t>public </a:t>
            </a:r>
            <a:r>
              <a:rPr sz="1400" spc="-10" dirty="0">
                <a:latin typeface="Courier New"/>
                <a:cs typeface="Courier New"/>
              </a:rPr>
              <a:t>long </a:t>
            </a:r>
            <a:r>
              <a:rPr sz="1400" spc="-5" dirty="0">
                <a:latin typeface="Courier New"/>
                <a:cs typeface="Courier New"/>
              </a:rPr>
              <a:t>Id </a:t>
            </a:r>
            <a:r>
              <a:rPr sz="1400" dirty="0">
                <a:latin typeface="Courier New"/>
                <a:cs typeface="Courier New"/>
              </a:rPr>
              <a:t>{ </a:t>
            </a:r>
            <a:r>
              <a:rPr sz="1400" spc="-5" dirty="0">
                <a:latin typeface="Courier New"/>
                <a:cs typeface="Courier New"/>
              </a:rPr>
              <a:t>get; </a:t>
            </a:r>
            <a:r>
              <a:rPr sz="1400" spc="-10" dirty="0">
                <a:latin typeface="Courier New"/>
                <a:cs typeface="Courier New"/>
              </a:rPr>
              <a:t>set; </a:t>
            </a:r>
            <a:r>
              <a:rPr sz="1400" dirty="0">
                <a:latin typeface="Courier New"/>
                <a:cs typeface="Courier New"/>
              </a:rPr>
              <a:t>} 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[D</a:t>
            </a:r>
            <a:r>
              <a:rPr sz="1400" spc="-15" dirty="0">
                <a:latin typeface="Courier New"/>
                <a:cs typeface="Courier New"/>
              </a:rPr>
              <a:t>i</a:t>
            </a:r>
            <a:r>
              <a:rPr sz="1400" spc="-5" dirty="0">
                <a:latin typeface="Courier New"/>
                <a:cs typeface="Courier New"/>
              </a:rPr>
              <a:t>spl</a:t>
            </a:r>
            <a:r>
              <a:rPr sz="1400" spc="-20" dirty="0"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yN</a:t>
            </a:r>
            <a:r>
              <a:rPr sz="1400" spc="-15" dirty="0"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me("Us</a:t>
            </a:r>
            <a:r>
              <a:rPr sz="1400" spc="-15" dirty="0">
                <a:latin typeface="Courier New"/>
                <a:cs typeface="Courier New"/>
              </a:rPr>
              <a:t>e</a:t>
            </a:r>
            <a:r>
              <a:rPr sz="1400" dirty="0">
                <a:latin typeface="Courier New"/>
                <a:cs typeface="Courier New"/>
              </a:rPr>
              <a:t>r	</a:t>
            </a:r>
            <a:r>
              <a:rPr sz="1400" spc="-20" dirty="0">
                <a:latin typeface="Courier New"/>
                <a:cs typeface="Courier New"/>
              </a:rPr>
              <a:t>N</a:t>
            </a:r>
            <a:r>
              <a:rPr sz="1400" spc="-5" dirty="0">
                <a:latin typeface="Courier New"/>
                <a:cs typeface="Courier New"/>
              </a:rPr>
              <a:t>am</a:t>
            </a:r>
            <a:r>
              <a:rPr sz="1400" spc="-15" dirty="0">
                <a:latin typeface="Courier New"/>
                <a:cs typeface="Courier New"/>
              </a:rPr>
              <a:t>e</a:t>
            </a:r>
            <a:r>
              <a:rPr sz="1400" spc="-5" dirty="0">
                <a:latin typeface="Courier New"/>
                <a:cs typeface="Courier New"/>
              </a:rPr>
              <a:t>")</a:t>
            </a:r>
            <a:r>
              <a:rPr sz="1400" dirty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  <a:p>
            <a:pPr marL="304165" marR="4010025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public </a:t>
            </a:r>
            <a:r>
              <a:rPr sz="1400" spc="-10" dirty="0">
                <a:latin typeface="Courier New"/>
                <a:cs typeface="Courier New"/>
              </a:rPr>
              <a:t>string </a:t>
            </a:r>
            <a:r>
              <a:rPr sz="1400" spc="-5" dirty="0">
                <a:latin typeface="Courier New"/>
                <a:cs typeface="Courier New"/>
              </a:rPr>
              <a:t>Name </a:t>
            </a:r>
            <a:r>
              <a:rPr sz="1400" dirty="0">
                <a:latin typeface="Courier New"/>
                <a:cs typeface="Courier New"/>
              </a:rPr>
              <a:t>{ </a:t>
            </a:r>
            <a:r>
              <a:rPr sz="1400" spc="-10" dirty="0">
                <a:latin typeface="Courier New"/>
                <a:cs typeface="Courier New"/>
              </a:rPr>
              <a:t>get; </a:t>
            </a:r>
            <a:r>
              <a:rPr sz="1400" spc="-5" dirty="0">
                <a:latin typeface="Courier New"/>
                <a:cs typeface="Courier New"/>
              </a:rPr>
              <a:t>set; </a:t>
            </a:r>
            <a:r>
              <a:rPr sz="1400" dirty="0">
                <a:latin typeface="Courier New"/>
                <a:cs typeface="Courier New"/>
              </a:rPr>
              <a:t>} 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string </a:t>
            </a:r>
            <a:r>
              <a:rPr sz="1400" spc="-5" dirty="0">
                <a:latin typeface="Courier New"/>
                <a:cs typeface="Courier New"/>
              </a:rPr>
              <a:t>Password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get;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set;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304165" marR="3265804" indent="213360">
              <a:lnSpc>
                <a:spcPts val="2020"/>
              </a:lnSpc>
              <a:spcBef>
                <a:spcPts val="120"/>
              </a:spcBef>
            </a:pPr>
            <a:r>
              <a:rPr sz="1400" spc="-10" dirty="0">
                <a:latin typeface="Courier New"/>
                <a:cs typeface="Courier New"/>
              </a:rPr>
              <a:t>[DisplayName("Re-enter</a:t>
            </a:r>
            <a:r>
              <a:rPr sz="1400" spc="165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Password")] </a:t>
            </a:r>
            <a:r>
              <a:rPr sz="1400" spc="-5" dirty="0">
                <a:latin typeface="Courier New"/>
                <a:cs typeface="Courier New"/>
              </a:rPr>
              <a:t> public </a:t>
            </a:r>
            <a:r>
              <a:rPr sz="1400" spc="-10" dirty="0">
                <a:latin typeface="Courier New"/>
                <a:cs typeface="Courier New"/>
              </a:rPr>
              <a:t>string </a:t>
            </a:r>
            <a:r>
              <a:rPr sz="1400" spc="-5" dirty="0">
                <a:latin typeface="Courier New"/>
                <a:cs typeface="Courier New"/>
              </a:rPr>
              <a:t>ReenterPassword </a:t>
            </a:r>
            <a:r>
              <a:rPr sz="1400" dirty="0">
                <a:latin typeface="Courier New"/>
                <a:cs typeface="Courier New"/>
              </a:rPr>
              <a:t>{ </a:t>
            </a:r>
            <a:r>
              <a:rPr sz="1400" spc="-5" dirty="0">
                <a:latin typeface="Courier New"/>
                <a:cs typeface="Courier New"/>
              </a:rPr>
              <a:t>get; set; </a:t>
            </a:r>
            <a:r>
              <a:rPr sz="1400" dirty="0">
                <a:latin typeface="Courier New"/>
                <a:cs typeface="Courier New"/>
              </a:rPr>
              <a:t>}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10" dirty="0">
                <a:latin typeface="Courier New"/>
                <a:cs typeface="Courier New"/>
              </a:rPr>
              <a:t> int</a:t>
            </a:r>
            <a:r>
              <a:rPr sz="1400" spc="-5" dirty="0">
                <a:latin typeface="Courier New"/>
                <a:cs typeface="Courier New"/>
              </a:rPr>
              <a:t> Age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5" dirty="0">
                <a:latin typeface="Courier New"/>
                <a:cs typeface="Courier New"/>
              </a:rPr>
              <a:t> get;</a:t>
            </a:r>
            <a:r>
              <a:rPr sz="1400" spc="-10" dirty="0">
                <a:latin typeface="Courier New"/>
                <a:cs typeface="Courier New"/>
              </a:rPr>
              <a:t> set;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17525">
              <a:lnSpc>
                <a:spcPct val="100000"/>
              </a:lnSpc>
              <a:spcBef>
                <a:spcPts val="204"/>
              </a:spcBef>
            </a:pPr>
            <a:r>
              <a:rPr sz="1400" spc="-5" dirty="0">
                <a:latin typeface="Courier New"/>
                <a:cs typeface="Courier New"/>
              </a:rPr>
              <a:t>[DisplayName("Email-</a:t>
            </a:r>
            <a:r>
              <a:rPr sz="1400" spc="-1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ID")]</a:t>
            </a:r>
            <a:endParaRPr sz="14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10" dirty="0">
                <a:latin typeface="Courier New"/>
                <a:cs typeface="Courier New"/>
              </a:rPr>
              <a:t> string</a:t>
            </a:r>
            <a:r>
              <a:rPr sz="1400" spc="-5" dirty="0">
                <a:latin typeface="Courier New"/>
                <a:cs typeface="Courier New"/>
              </a:rPr>
              <a:t> Email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10" dirty="0">
                <a:latin typeface="Courier New"/>
                <a:cs typeface="Courier New"/>
              </a:rPr>
              <a:t> get;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set;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312" y="1581911"/>
            <a:ext cx="2246376" cy="4175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7340" y="844041"/>
            <a:ext cx="789241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code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shows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with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DisplayName</a:t>
            </a:r>
            <a:r>
              <a:rPr sz="2000" spc="-7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annotation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applied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Name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ReenterPassword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Email</a:t>
            </a:r>
            <a:r>
              <a:rPr sz="2000" spc="-7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properties:</a:t>
            </a:r>
            <a:endParaRPr sz="2000">
              <a:latin typeface="Calibri"/>
              <a:cs typeface="Calibri"/>
            </a:endParaRPr>
          </a:p>
          <a:p>
            <a:pPr marL="600710">
              <a:lnSpc>
                <a:spcPct val="100000"/>
              </a:lnSpc>
              <a:spcBef>
                <a:spcPts val="960"/>
              </a:spcBef>
            </a:pPr>
            <a:r>
              <a:rPr sz="2200" b="1" spc="-10" dirty="0">
                <a:solidFill>
                  <a:srgbClr val="531421"/>
                </a:solidFill>
                <a:latin typeface="Calibri"/>
                <a:cs typeface="Calibri"/>
              </a:rPr>
              <a:t>Code</a:t>
            </a:r>
            <a:r>
              <a:rPr sz="2200" b="1" spc="-15" dirty="0">
                <a:solidFill>
                  <a:srgbClr val="531421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531421"/>
                </a:solidFill>
                <a:latin typeface="Calibri"/>
                <a:cs typeface="Calibri"/>
              </a:rPr>
              <a:t>Snippet: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34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88789" y="307593"/>
            <a:ext cx="4276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DisplayName</a:t>
            </a:r>
            <a:r>
              <a:rPr spc="30" dirty="0"/>
              <a:t> </a:t>
            </a:r>
            <a:r>
              <a:rPr spc="-10" dirty="0"/>
              <a:t>Annotation</a:t>
            </a:r>
            <a:r>
              <a:rPr spc="15" dirty="0"/>
              <a:t> </a:t>
            </a:r>
            <a:r>
              <a:rPr spc="-10" dirty="0"/>
              <a:t>2-3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8789" y="307593"/>
            <a:ext cx="4276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DisplayName</a:t>
            </a:r>
            <a:r>
              <a:rPr spc="25" dirty="0"/>
              <a:t> </a:t>
            </a:r>
            <a:r>
              <a:rPr spc="-10" dirty="0"/>
              <a:t>Annotation</a:t>
            </a:r>
            <a:r>
              <a:rPr spc="5" dirty="0"/>
              <a:t> </a:t>
            </a:r>
            <a:r>
              <a:rPr spc="-5" dirty="0"/>
              <a:t>3-3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66013"/>
            <a:ext cx="7890509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30"/>
              </a:lnSpc>
              <a:spcBef>
                <a:spcPts val="10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figure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shows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user friendly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display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3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Nam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ReenterPasswor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Emai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400" spc="-9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model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operti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857755"/>
            <a:ext cx="6553200" cy="44607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35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4446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ReadOnly</a:t>
            </a:r>
            <a:r>
              <a:rPr spc="-20" dirty="0"/>
              <a:t> </a:t>
            </a:r>
            <a:r>
              <a:rPr spc="-10" dirty="0"/>
              <a:t>Annotation</a:t>
            </a:r>
            <a:r>
              <a:rPr spc="-5" dirty="0"/>
              <a:t> </a:t>
            </a:r>
            <a:r>
              <a:rPr dirty="0"/>
              <a:t>1-2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920" y="4176725"/>
            <a:ext cx="8459470" cy="1777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where,</a:t>
            </a:r>
            <a:endParaRPr sz="2400">
              <a:latin typeface="Calibri"/>
              <a:cs typeface="Calibri"/>
            </a:endParaRPr>
          </a:p>
          <a:p>
            <a:pPr marL="687705" marR="5080" indent="-287020">
              <a:lnSpc>
                <a:spcPct val="103499"/>
              </a:lnSpc>
              <a:spcBef>
                <a:spcPts val="1470"/>
              </a:spcBef>
              <a:tabLst>
                <a:tab pos="687705" algn="l"/>
              </a:tabLst>
            </a:pPr>
            <a:r>
              <a:rPr sz="9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boolean_value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Is a boolean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value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be either </a:t>
            </a:r>
            <a:r>
              <a:rPr sz="1900" spc="-5" dirty="0">
                <a:solidFill>
                  <a:srgbClr val="FFFFFF"/>
                </a:solidFill>
                <a:latin typeface="Courier New"/>
                <a:cs typeface="Courier New"/>
              </a:rPr>
              <a:t>true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1900" spc="-5" dirty="0">
                <a:solidFill>
                  <a:srgbClr val="FFFFFF"/>
                </a:solidFill>
                <a:latin typeface="Courier New"/>
                <a:cs typeface="Courier New"/>
              </a:rPr>
              <a:t>false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. A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ourier New"/>
                <a:cs typeface="Courier New"/>
              </a:rPr>
              <a:t>true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value indicates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that the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default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model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binder should not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set a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new value </a:t>
            </a:r>
            <a:r>
              <a:rPr sz="1900" spc="-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property.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ourier New"/>
                <a:cs typeface="Courier New"/>
              </a:rPr>
              <a:t>false</a:t>
            </a:r>
            <a:r>
              <a:rPr sz="1900" spc="-7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19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indicates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that the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default</a:t>
            </a:r>
            <a:r>
              <a:rPr sz="19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binder</a:t>
            </a:r>
            <a:r>
              <a:rPr sz="19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should </a:t>
            </a:r>
            <a:r>
              <a:rPr sz="1900" spc="-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19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r>
              <a:rPr sz="19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on the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request.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762" y="3600450"/>
            <a:ext cx="8153400" cy="501650"/>
          </a:xfrm>
          <a:custGeom>
            <a:avLst/>
            <a:gdLst/>
            <a:ahLst/>
            <a:cxnLst/>
            <a:rect l="l" t="t" r="r" b="b"/>
            <a:pathLst>
              <a:path w="8153400" h="501650">
                <a:moveTo>
                  <a:pt x="8153400" y="0"/>
                </a:moveTo>
                <a:lnTo>
                  <a:pt x="0" y="0"/>
                </a:lnTo>
                <a:lnTo>
                  <a:pt x="0" y="501395"/>
                </a:lnTo>
                <a:lnTo>
                  <a:pt x="8153400" y="501395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762" y="3600450"/>
            <a:ext cx="8153400" cy="501650"/>
          </a:xfrm>
          <a:prstGeom prst="rect">
            <a:avLst/>
          </a:prstGeom>
          <a:ln w="38100">
            <a:solidFill>
              <a:srgbClr val="4F81BC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[ReadOnly(&lt;boolean_value&gt;)]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2" y="3258311"/>
            <a:ext cx="2246376" cy="4175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7340" y="872490"/>
            <a:ext cx="8493760" cy="27419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marR="5080" indent="-342900" algn="just">
              <a:lnSpc>
                <a:spcPts val="2620"/>
              </a:lnSpc>
              <a:spcBef>
                <a:spcPts val="405"/>
              </a:spcBef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use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ReadOnly</a:t>
            </a:r>
            <a:r>
              <a:rPr sz="2400" spc="-9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annotation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display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read-only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fields </a:t>
            </a:r>
            <a:r>
              <a:rPr sz="2400" spc="-5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form.</a:t>
            </a:r>
            <a:endParaRPr sz="2400">
              <a:latin typeface="Calibri"/>
              <a:cs typeface="Calibri"/>
            </a:endParaRPr>
          </a:p>
          <a:p>
            <a:pPr marL="355600" marR="162560" indent="-342900" algn="just">
              <a:lnSpc>
                <a:spcPct val="90000"/>
              </a:lnSpc>
              <a:spcBef>
                <a:spcPts val="525"/>
              </a:spcBef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annotation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instruct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default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model binder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DiscountedAmount</a:t>
            </a:r>
            <a:r>
              <a:rPr sz="2400" spc="-9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opert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 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alue 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request.</a:t>
            </a:r>
            <a:endParaRPr sz="24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265"/>
              </a:spcBef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oll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wing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the 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ReadOnl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2400" spc="-9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anno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tion:</a:t>
            </a:r>
            <a:endParaRPr sz="2400">
              <a:latin typeface="Calibri"/>
              <a:cs typeface="Calibri"/>
            </a:endParaRPr>
          </a:p>
          <a:p>
            <a:pPr marL="1140460">
              <a:lnSpc>
                <a:spcPct val="100000"/>
              </a:lnSpc>
              <a:spcBef>
                <a:spcPts val="1755"/>
              </a:spcBef>
            </a:pPr>
            <a:r>
              <a:rPr sz="2200" b="1" spc="-20" dirty="0">
                <a:solidFill>
                  <a:srgbClr val="531421"/>
                </a:solidFill>
                <a:latin typeface="Calibri"/>
                <a:cs typeface="Calibri"/>
              </a:rPr>
              <a:t>Syntax: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36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345560"/>
            <a:ext cx="8195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use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ReadOnl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2400" spc="-9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anno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passin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tru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400" spc="-9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alue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DiscountedAmoun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400" spc="-9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opert</a:t>
            </a:r>
            <a:r>
              <a:rPr sz="2400" spc="-15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362" y="2041398"/>
            <a:ext cx="8153400" cy="1083945"/>
          </a:xfrm>
          <a:custGeom>
            <a:avLst/>
            <a:gdLst/>
            <a:ahLst/>
            <a:cxnLst/>
            <a:rect l="l" t="t" r="r" b="b"/>
            <a:pathLst>
              <a:path w="8153400" h="1083945">
                <a:moveTo>
                  <a:pt x="8153400" y="0"/>
                </a:moveTo>
                <a:lnTo>
                  <a:pt x="0" y="0"/>
                </a:lnTo>
                <a:lnTo>
                  <a:pt x="0" y="1083564"/>
                </a:lnTo>
                <a:lnTo>
                  <a:pt x="8153400" y="1083564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0362" y="2041398"/>
            <a:ext cx="8153400" cy="1083945"/>
          </a:xfrm>
          <a:prstGeom prst="rect">
            <a:avLst/>
          </a:prstGeom>
          <a:ln w="38100">
            <a:solidFill>
              <a:srgbClr val="4F81BC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[ReadOnly(true)]</a:t>
            </a:r>
            <a:endParaRPr sz="14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intDiscountedAmount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get;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set;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312" y="1699260"/>
            <a:ext cx="2246376" cy="4175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7340" y="839470"/>
            <a:ext cx="7500620" cy="121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snippet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shows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ReadOnly</a:t>
            </a:r>
            <a:endParaRPr sz="24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annotation:</a:t>
            </a:r>
            <a:endParaRPr sz="2400">
              <a:latin typeface="Calibri"/>
              <a:cs typeface="Calibri"/>
            </a:endParaRPr>
          </a:p>
          <a:p>
            <a:pPr marL="600710">
              <a:lnSpc>
                <a:spcPct val="100000"/>
              </a:lnSpc>
              <a:spcBef>
                <a:spcPts val="875"/>
              </a:spcBef>
            </a:pPr>
            <a:r>
              <a:rPr sz="2200" b="1" spc="-10" dirty="0">
                <a:solidFill>
                  <a:srgbClr val="531421"/>
                </a:solidFill>
                <a:latin typeface="Calibri"/>
                <a:cs typeface="Calibri"/>
              </a:rPr>
              <a:t>Code</a:t>
            </a:r>
            <a:r>
              <a:rPr sz="2200" b="1" spc="-30" dirty="0">
                <a:solidFill>
                  <a:srgbClr val="531421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531421"/>
                </a:solidFill>
                <a:latin typeface="Calibri"/>
                <a:cs typeface="Calibri"/>
              </a:rPr>
              <a:t>Snippet: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37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4446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ReadOnly </a:t>
            </a:r>
            <a:r>
              <a:rPr spc="-10" dirty="0"/>
              <a:t>Annotation</a:t>
            </a:r>
            <a:r>
              <a:rPr spc="20" dirty="0"/>
              <a:t> </a:t>
            </a:r>
            <a:r>
              <a:rPr spc="-10" dirty="0"/>
              <a:t>2-2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494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DataType</a:t>
            </a:r>
            <a:r>
              <a:rPr dirty="0"/>
              <a:t> </a:t>
            </a:r>
            <a:r>
              <a:rPr spc="-10" dirty="0"/>
              <a:t>Annotation</a:t>
            </a:r>
            <a:r>
              <a:rPr spc="15" dirty="0"/>
              <a:t> </a:t>
            </a:r>
            <a:r>
              <a:rPr spc="-10" dirty="0"/>
              <a:t>1-3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627" y="3054902"/>
            <a:ext cx="5234305" cy="80137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415"/>
              </a:spcBef>
              <a:tabLst>
                <a:tab pos="356870" algn="l"/>
              </a:tabLst>
            </a:pPr>
            <a:r>
              <a:rPr sz="9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value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member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ourier New"/>
                <a:cs typeface="Courier New"/>
              </a:rPr>
              <a:t>DataType</a:t>
            </a:r>
            <a:r>
              <a:rPr sz="1900" spc="-7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enume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n.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762" y="2466594"/>
            <a:ext cx="8153400" cy="506095"/>
          </a:xfrm>
          <a:custGeom>
            <a:avLst/>
            <a:gdLst/>
            <a:ahLst/>
            <a:cxnLst/>
            <a:rect l="l" t="t" r="r" b="b"/>
            <a:pathLst>
              <a:path w="8153400" h="506094">
                <a:moveTo>
                  <a:pt x="8153400" y="0"/>
                </a:moveTo>
                <a:lnTo>
                  <a:pt x="0" y="0"/>
                </a:lnTo>
                <a:lnTo>
                  <a:pt x="0" y="505967"/>
                </a:lnTo>
                <a:lnTo>
                  <a:pt x="8153400" y="505967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762" y="2466594"/>
            <a:ext cx="8153400" cy="506095"/>
          </a:xfrm>
          <a:prstGeom prst="rect">
            <a:avLst/>
          </a:prstGeom>
          <a:ln w="38100">
            <a:solidFill>
              <a:srgbClr val="4F81B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[DataType(DataType.&lt;value&gt;)]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2" y="2115311"/>
            <a:ext cx="2246376" cy="4175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7340" y="874013"/>
            <a:ext cx="8582025" cy="159702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marR="5080" indent="-342900">
              <a:lnSpc>
                <a:spcPts val="2510"/>
              </a:lnSpc>
              <a:spcBef>
                <a:spcPts val="39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300" spc="-5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3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3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DataType</a:t>
            </a:r>
            <a:r>
              <a:rPr sz="2300" spc="-8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annotation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about </a:t>
            </a:r>
            <a:r>
              <a:rPr sz="2300" spc="-5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3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specific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purpose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 run</a:t>
            </a:r>
            <a:r>
              <a:rPr sz="23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time.</a:t>
            </a: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9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300" spc="-4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ol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wing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is the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3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ta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x </a:t>
            </a:r>
            <a:r>
              <a:rPr sz="23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DataTyp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300" spc="-89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anno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ta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on:</a:t>
            </a:r>
            <a:endParaRPr sz="2300">
              <a:latin typeface="Calibri"/>
              <a:cs typeface="Calibri"/>
            </a:endParaRPr>
          </a:p>
          <a:p>
            <a:pPr marL="1140460">
              <a:lnSpc>
                <a:spcPct val="100000"/>
              </a:lnSpc>
              <a:spcBef>
                <a:spcPts val="1450"/>
              </a:spcBef>
            </a:pPr>
            <a:r>
              <a:rPr sz="2200" b="1" spc="-20" dirty="0">
                <a:solidFill>
                  <a:srgbClr val="531421"/>
                </a:solidFill>
                <a:latin typeface="Calibri"/>
                <a:cs typeface="Calibri"/>
              </a:rPr>
              <a:t>Syntax: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38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494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DataType</a:t>
            </a:r>
            <a:r>
              <a:rPr dirty="0"/>
              <a:t> </a:t>
            </a:r>
            <a:r>
              <a:rPr spc="-10" dirty="0"/>
              <a:t>Annotation</a:t>
            </a:r>
            <a:r>
              <a:rPr spc="15" dirty="0"/>
              <a:t> </a:t>
            </a:r>
            <a:r>
              <a:rPr spc="-10" dirty="0"/>
              <a:t>2-3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3778946"/>
            <a:ext cx="8368030" cy="15525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6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code: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ts val="2175"/>
              </a:lnSpc>
              <a:spcBef>
                <a:spcPts val="229"/>
              </a:spcBef>
              <a:tabLst>
                <a:tab pos="756285" algn="l"/>
              </a:tabLst>
            </a:pPr>
            <a:r>
              <a:rPr sz="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ourier New"/>
                <a:cs typeface="Courier New"/>
              </a:rPr>
              <a:t>DataType</a:t>
            </a:r>
            <a:r>
              <a:rPr sz="1900" spc="-7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annotation</a:t>
            </a:r>
            <a:r>
              <a:rPr sz="19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applied</a:t>
            </a:r>
            <a:r>
              <a:rPr sz="19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9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ourier New"/>
                <a:cs typeface="Courier New"/>
              </a:rPr>
              <a:t>Password</a:t>
            </a:r>
            <a:r>
              <a:rPr sz="1900" spc="-7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property.</a:t>
            </a:r>
            <a:r>
              <a:rPr sz="19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endParaRPr sz="1900">
              <a:latin typeface="Calibri"/>
              <a:cs typeface="Calibri"/>
            </a:endParaRPr>
          </a:p>
          <a:p>
            <a:pPr marL="756285">
              <a:lnSpc>
                <a:spcPts val="2175"/>
              </a:lnSpc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instructs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r>
              <a:rPr sz="19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display</a:t>
            </a:r>
            <a:r>
              <a:rPr sz="19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password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field</a:t>
            </a:r>
            <a:r>
              <a:rPr sz="19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masks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entered</a:t>
            </a:r>
            <a:r>
              <a:rPr sz="19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password.</a:t>
            </a:r>
            <a:endParaRPr sz="1900">
              <a:latin typeface="Calibri"/>
              <a:cs typeface="Calibri"/>
            </a:endParaRPr>
          </a:p>
          <a:p>
            <a:pPr marL="756285" marR="47625" indent="-287020">
              <a:lnSpc>
                <a:spcPts val="2050"/>
              </a:lnSpc>
              <a:spcBef>
                <a:spcPts val="475"/>
              </a:spcBef>
              <a:tabLst>
                <a:tab pos="756285" algn="l"/>
              </a:tabLst>
            </a:pPr>
            <a:r>
              <a:rPr sz="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Next,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900" spc="-5" dirty="0">
                <a:solidFill>
                  <a:srgbClr val="FFFFFF"/>
                </a:solidFill>
                <a:latin typeface="Courier New"/>
                <a:cs typeface="Courier New"/>
              </a:rPr>
              <a:t>DataType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annotation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applied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900" spc="-5" dirty="0">
                <a:solidFill>
                  <a:srgbClr val="FFFFFF"/>
                </a:solidFill>
                <a:latin typeface="Courier New"/>
                <a:cs typeface="Courier New"/>
              </a:rPr>
              <a:t>Address 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property.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instructs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r>
              <a:rPr sz="19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display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multi-line</a:t>
            </a:r>
            <a:r>
              <a:rPr sz="19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text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area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ourier New"/>
                <a:cs typeface="Courier New"/>
              </a:rPr>
              <a:t>Address</a:t>
            </a:r>
            <a:r>
              <a:rPr sz="1900" spc="-7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property.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362" y="2041398"/>
            <a:ext cx="8153400" cy="1358265"/>
          </a:xfrm>
          <a:custGeom>
            <a:avLst/>
            <a:gdLst/>
            <a:ahLst/>
            <a:cxnLst/>
            <a:rect l="l" t="t" r="r" b="b"/>
            <a:pathLst>
              <a:path w="8153400" h="1358264">
                <a:moveTo>
                  <a:pt x="8153400" y="0"/>
                </a:moveTo>
                <a:lnTo>
                  <a:pt x="0" y="0"/>
                </a:lnTo>
                <a:lnTo>
                  <a:pt x="0" y="1357884"/>
                </a:lnTo>
                <a:lnTo>
                  <a:pt x="8153400" y="1357884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0362" y="2041398"/>
            <a:ext cx="8153400" cy="1358265"/>
          </a:xfrm>
          <a:prstGeom prst="rect">
            <a:avLst/>
          </a:prstGeom>
          <a:ln w="38100">
            <a:solidFill>
              <a:srgbClr val="4F81BC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90170" marR="4215765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[DataType(DataType.Password)] </a:t>
            </a:r>
            <a:r>
              <a:rPr sz="1400" spc="16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public string Password </a:t>
            </a:r>
            <a:r>
              <a:rPr sz="1400" dirty="0">
                <a:latin typeface="Courier New"/>
                <a:cs typeface="Courier New"/>
              </a:rPr>
              <a:t>{ </a:t>
            </a:r>
            <a:r>
              <a:rPr sz="1400" spc="-5" dirty="0">
                <a:latin typeface="Courier New"/>
                <a:cs typeface="Courier New"/>
              </a:rPr>
              <a:t>get; set; </a:t>
            </a:r>
            <a:r>
              <a:rPr sz="1400" dirty="0">
                <a:latin typeface="Courier New"/>
                <a:cs typeface="Courier New"/>
              </a:rPr>
              <a:t>}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[DataType(DataType.MultilineText)]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string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Address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 </a:t>
            </a:r>
            <a:r>
              <a:rPr sz="1400" spc="-5" dirty="0">
                <a:latin typeface="Courier New"/>
                <a:cs typeface="Courier New"/>
              </a:rPr>
              <a:t>get;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set;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312" y="1699260"/>
            <a:ext cx="2246376" cy="4175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7340" y="901445"/>
            <a:ext cx="8113395" cy="1153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3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oll</a:t>
            </a:r>
            <a:r>
              <a:rPr sz="23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wing</a:t>
            </a:r>
            <a:r>
              <a:rPr sz="2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od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sh</a:t>
            </a: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applying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DataTyp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300" spc="-9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anno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3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3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Password</a:t>
            </a:r>
            <a:r>
              <a:rPr sz="2300" spc="-9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3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Address</a:t>
            </a:r>
            <a:r>
              <a:rPr sz="2300" spc="-89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properties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 of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model:</a:t>
            </a:r>
            <a:endParaRPr sz="2300">
              <a:latin typeface="Calibri"/>
              <a:cs typeface="Calibri"/>
            </a:endParaRPr>
          </a:p>
          <a:p>
            <a:pPr marL="600710">
              <a:lnSpc>
                <a:spcPct val="100000"/>
              </a:lnSpc>
              <a:spcBef>
                <a:spcPts val="720"/>
              </a:spcBef>
            </a:pPr>
            <a:r>
              <a:rPr sz="2200" b="1" spc="-10" dirty="0">
                <a:solidFill>
                  <a:srgbClr val="531421"/>
                </a:solidFill>
                <a:latin typeface="Calibri"/>
                <a:cs typeface="Calibri"/>
              </a:rPr>
              <a:t>Code</a:t>
            </a:r>
            <a:r>
              <a:rPr sz="2200" b="1" spc="-30" dirty="0">
                <a:solidFill>
                  <a:srgbClr val="531421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531421"/>
                </a:solidFill>
                <a:latin typeface="Calibri"/>
                <a:cs typeface="Calibri"/>
              </a:rPr>
              <a:t>Snippet: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39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7144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Data</a:t>
            </a:r>
            <a:r>
              <a:rPr dirty="0"/>
              <a:t> </a:t>
            </a:r>
            <a:r>
              <a:rPr spc="-25" dirty="0"/>
              <a:t>Validation</a:t>
            </a:r>
            <a:r>
              <a:rPr spc="25" dirty="0"/>
              <a:t> </a:t>
            </a:r>
            <a:r>
              <a:rPr spc="-20" dirty="0"/>
              <a:t>Workflow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75538"/>
            <a:ext cx="8413750" cy="51923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870585" indent="-342900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MVC Framework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implements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validation workflow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validate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user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355600" marR="52069" indent="-342900">
              <a:lnSpc>
                <a:spcPts val="2590"/>
              </a:lnSpc>
              <a:spcBef>
                <a:spcPts val="171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validation workflow starts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when 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user specified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arrives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server.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8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validation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process:</a:t>
            </a:r>
            <a:endParaRPr sz="24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50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checks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whether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request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attack,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such as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Cross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Site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Scripting (CSS).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identifies</a:t>
            </a:r>
            <a:r>
              <a:rPr sz="20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request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attack,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throws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exception.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Else,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checks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request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against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requirements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application.</a:t>
            </a:r>
            <a:endParaRPr sz="2000">
              <a:latin typeface="Calibri"/>
              <a:cs typeface="Calibri"/>
            </a:endParaRPr>
          </a:p>
          <a:p>
            <a:pPr marL="756285" marR="384175" indent="-287020">
              <a:lnSpc>
                <a:spcPct val="100000"/>
              </a:lnSpc>
              <a:spcBef>
                <a:spcPts val="475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If all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meets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requirements,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forwards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request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further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processing.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does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meet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requirements,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sends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back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error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response.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927861"/>
            <a:ext cx="804799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30"/>
              </a:lnSpc>
              <a:spcBef>
                <a:spcPts val="10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figure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shows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view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displays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fields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3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Passwor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400" spc="-9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Addres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2400" spc="-9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operti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7044" y="1790700"/>
            <a:ext cx="4629911" cy="3276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494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DataType</a:t>
            </a:r>
            <a:r>
              <a:rPr dirty="0"/>
              <a:t> </a:t>
            </a:r>
            <a:r>
              <a:rPr spc="-10" dirty="0"/>
              <a:t>Annotation</a:t>
            </a:r>
            <a:r>
              <a:rPr spc="15" dirty="0"/>
              <a:t> </a:t>
            </a:r>
            <a:r>
              <a:rPr spc="-10" dirty="0"/>
              <a:t>3-3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40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3192" y="307593"/>
            <a:ext cx="4093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ScaffoldColumn</a:t>
            </a:r>
            <a:r>
              <a:rPr spc="-35" dirty="0"/>
              <a:t> </a:t>
            </a:r>
            <a:r>
              <a:rPr spc="-10" dirty="0"/>
              <a:t>Annotation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5020183"/>
            <a:ext cx="8273415" cy="96393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359"/>
              </a:spcBef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code,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ScaffoldColumn</a:t>
            </a:r>
            <a:r>
              <a:rPr sz="2200" spc="-7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annotation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false</a:t>
            </a:r>
            <a:r>
              <a:rPr sz="2200" spc="-7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value </a:t>
            </a:r>
            <a:r>
              <a:rPr sz="2200" spc="-48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instructs the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Create scaffolding template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to create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UI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field in the </a:t>
            </a:r>
            <a:r>
              <a:rPr sz="2200" spc="-48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Id</a:t>
            </a:r>
            <a:r>
              <a:rPr sz="2200" spc="-8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pert</a:t>
            </a:r>
            <a:r>
              <a:rPr sz="2200" spc="-15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362" y="3702558"/>
            <a:ext cx="8153400" cy="1099185"/>
          </a:xfrm>
          <a:custGeom>
            <a:avLst/>
            <a:gdLst/>
            <a:ahLst/>
            <a:cxnLst/>
            <a:rect l="l" t="t" r="r" b="b"/>
            <a:pathLst>
              <a:path w="8153400" h="1099185">
                <a:moveTo>
                  <a:pt x="8153400" y="0"/>
                </a:moveTo>
                <a:lnTo>
                  <a:pt x="0" y="0"/>
                </a:lnTo>
                <a:lnTo>
                  <a:pt x="0" y="1098803"/>
                </a:lnTo>
                <a:lnTo>
                  <a:pt x="8153400" y="1098803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0362" y="3702558"/>
            <a:ext cx="8153400" cy="1099185"/>
          </a:xfrm>
          <a:prstGeom prst="rect">
            <a:avLst/>
          </a:prstGeom>
          <a:ln w="38100">
            <a:solidFill>
              <a:srgbClr val="4F81BC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90170" marR="5067300">
              <a:lnSpc>
                <a:spcPts val="4029"/>
              </a:lnSpc>
              <a:spcBef>
                <a:spcPts val="505"/>
              </a:spcBef>
            </a:pPr>
            <a:r>
              <a:rPr sz="1400" spc="-5" dirty="0">
                <a:latin typeface="Courier New"/>
                <a:cs typeface="Courier New"/>
              </a:rPr>
              <a:t>[ScaffoldColumn (false)]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long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Id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5" dirty="0">
                <a:latin typeface="Courier New"/>
                <a:cs typeface="Courier New"/>
              </a:rPr>
              <a:t> get;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set;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312" y="3360420"/>
            <a:ext cx="2246376" cy="41757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7340" y="881634"/>
            <a:ext cx="8568055" cy="28346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2900">
              <a:lnSpc>
                <a:spcPts val="2380"/>
              </a:lnSpc>
              <a:spcBef>
                <a:spcPts val="39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2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scaffolding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template,</a:t>
            </a:r>
            <a:r>
              <a:rPr sz="22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default </a:t>
            </a:r>
            <a:r>
              <a:rPr sz="2200" spc="-4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fields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properties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model.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ts val="2510"/>
              </a:lnSpc>
              <a:spcBef>
                <a:spcPts val="2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However,</a:t>
            </a:r>
            <a:r>
              <a:rPr sz="22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might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ensure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template</a:t>
            </a:r>
            <a:r>
              <a:rPr sz="2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does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510"/>
              </a:lnSpc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fields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certain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properties.</a:t>
            </a:r>
            <a:endParaRPr sz="2200">
              <a:latin typeface="Calibri"/>
              <a:cs typeface="Calibri"/>
            </a:endParaRPr>
          </a:p>
          <a:p>
            <a:pPr marL="355600" marR="638175" indent="-342900">
              <a:lnSpc>
                <a:spcPts val="2400"/>
              </a:lnSpc>
              <a:spcBef>
                <a:spcPts val="52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scenarios,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ScaffoldColumn</a:t>
            </a:r>
            <a:r>
              <a:rPr sz="2200" spc="-7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annotation </a:t>
            </a:r>
            <a:r>
              <a:rPr sz="2200" spc="-48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passing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false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value.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shows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ScaffoldColumn</a:t>
            </a:r>
            <a:r>
              <a:rPr sz="2200" spc="-7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annotation:</a:t>
            </a:r>
            <a:endParaRPr sz="2200">
              <a:latin typeface="Calibri"/>
              <a:cs typeface="Calibri"/>
            </a:endParaRPr>
          </a:p>
          <a:p>
            <a:pPr marL="600710">
              <a:lnSpc>
                <a:spcPct val="100000"/>
              </a:lnSpc>
              <a:spcBef>
                <a:spcPts val="830"/>
              </a:spcBef>
            </a:pPr>
            <a:r>
              <a:rPr sz="2200" b="1" spc="-10" dirty="0">
                <a:solidFill>
                  <a:srgbClr val="531421"/>
                </a:solidFill>
                <a:latin typeface="Calibri"/>
                <a:cs typeface="Calibri"/>
              </a:rPr>
              <a:t>Code</a:t>
            </a:r>
            <a:r>
              <a:rPr sz="2200" b="1" spc="-30" dirty="0">
                <a:solidFill>
                  <a:srgbClr val="531421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531421"/>
                </a:solidFill>
                <a:latin typeface="Calibri"/>
                <a:cs typeface="Calibri"/>
              </a:rPr>
              <a:t>Snippet: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41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4172" y="321944"/>
            <a:ext cx="3871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ModelState</a:t>
            </a:r>
            <a:r>
              <a:rPr spc="5" dirty="0"/>
              <a:t> </a:t>
            </a:r>
            <a:r>
              <a:rPr spc="-25" dirty="0"/>
              <a:t>Validation</a:t>
            </a:r>
            <a:r>
              <a:rPr spc="-10" dirty="0"/>
              <a:t> </a:t>
            </a:r>
            <a:r>
              <a:rPr dirty="0"/>
              <a:t>1-2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87781"/>
            <a:ext cx="8755380" cy="377253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ModelState: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 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System.Web.Mvc</a:t>
            </a:r>
            <a:r>
              <a:rPr sz="2000" spc="-7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namespace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encapsulate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8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binding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 an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application.</a:t>
            </a:r>
            <a:endParaRPr sz="2000">
              <a:latin typeface="Calibri"/>
              <a:cs typeface="Calibri"/>
            </a:endParaRPr>
          </a:p>
          <a:p>
            <a:pPr marL="756285" marR="652145" indent="-28702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stores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user submits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update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model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errors.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835"/>
              </a:lnSpc>
              <a:spcBef>
                <a:spcPts val="55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check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whether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model is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valid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35"/>
              </a:lnSpc>
            </a:pP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ModelState.IsValid</a:t>
            </a:r>
            <a:r>
              <a:rPr sz="2400" spc="-9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property.</a:t>
            </a:r>
            <a:endParaRPr sz="2400">
              <a:latin typeface="Calibri"/>
              <a:cs typeface="Calibri"/>
            </a:endParaRPr>
          </a:p>
          <a:p>
            <a:pPr marL="355600" marR="29209" indent="-342900">
              <a:lnSpc>
                <a:spcPct val="101699"/>
              </a:lnSpc>
              <a:spcBef>
                <a:spcPts val="53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 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model binding succeeds,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ModelState.IsValid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property returns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true and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you can accordingly perform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required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4718050"/>
            <a:ext cx="7751445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code,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ModelState.IsValid</a:t>
            </a:r>
            <a:r>
              <a:rPr sz="2000" spc="-7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check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User</a:t>
            </a:r>
            <a:r>
              <a:rPr sz="2000" spc="-7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45"/>
              </a:spcBef>
              <a:tabLst>
                <a:tab pos="756285" algn="l"/>
              </a:tabLst>
            </a:pPr>
            <a:r>
              <a:rPr sz="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returns</a:t>
            </a:r>
            <a:r>
              <a:rPr sz="19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true,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displayed.</a:t>
            </a:r>
            <a:endParaRPr sz="19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59"/>
              </a:spcBef>
              <a:tabLst>
                <a:tab pos="756285" algn="l"/>
              </a:tabLst>
            </a:pPr>
            <a:r>
              <a:rPr sz="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🞛	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Else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r>
              <a:rPr sz="19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returned</a:t>
            </a:r>
            <a:r>
              <a:rPr sz="19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enter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valid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values.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94172" y="321944"/>
            <a:ext cx="3871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ModelState</a:t>
            </a:r>
            <a:r>
              <a:rPr spc="10" dirty="0"/>
              <a:t> </a:t>
            </a:r>
            <a:r>
              <a:rPr spc="-25" dirty="0"/>
              <a:t>Validation</a:t>
            </a:r>
            <a:r>
              <a:rPr spc="10" dirty="0"/>
              <a:t> </a:t>
            </a:r>
            <a:r>
              <a:rPr spc="-10" dirty="0"/>
              <a:t>2-2</a:t>
            </a:r>
          </a:p>
        </p:txBody>
      </p:sp>
      <p:sp>
        <p:nvSpPr>
          <p:cNvPr id="4" name="object 4"/>
          <p:cNvSpPr/>
          <p:nvPr/>
        </p:nvSpPr>
        <p:spPr>
          <a:xfrm>
            <a:off x="610362" y="1619250"/>
            <a:ext cx="8153400" cy="2909570"/>
          </a:xfrm>
          <a:custGeom>
            <a:avLst/>
            <a:gdLst/>
            <a:ahLst/>
            <a:cxnLst/>
            <a:rect l="l" t="t" r="r" b="b"/>
            <a:pathLst>
              <a:path w="8153400" h="2909570">
                <a:moveTo>
                  <a:pt x="8153400" y="0"/>
                </a:moveTo>
                <a:lnTo>
                  <a:pt x="0" y="0"/>
                </a:lnTo>
                <a:lnTo>
                  <a:pt x="0" y="2909316"/>
                </a:lnTo>
                <a:lnTo>
                  <a:pt x="8153400" y="2909316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0362" y="1619250"/>
            <a:ext cx="8153400" cy="2909570"/>
          </a:xfrm>
          <a:prstGeom prst="rect">
            <a:avLst/>
          </a:prstGeom>
          <a:ln w="38100">
            <a:solidFill>
              <a:srgbClr val="4F81BC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publicActionResult</a:t>
            </a:r>
            <a:r>
              <a:rPr sz="1400" spc="-10" dirty="0">
                <a:latin typeface="Courier New"/>
                <a:cs typeface="Courier New"/>
              </a:rPr>
              <a:t> Index(User </a:t>
            </a:r>
            <a:r>
              <a:rPr sz="1400" spc="-5" dirty="0">
                <a:latin typeface="Courier New"/>
                <a:cs typeface="Courier New"/>
              </a:rPr>
              <a:t>model)</a:t>
            </a:r>
            <a:endParaRPr sz="14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1752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if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(ModelState.IsValid)</a:t>
            </a:r>
            <a:endParaRPr sz="1400">
              <a:latin typeface="Courier New"/>
              <a:cs typeface="Courier New"/>
            </a:endParaRPr>
          </a:p>
          <a:p>
            <a:pPr marL="730885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049020" marR="1670050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/*Perform </a:t>
            </a:r>
            <a:r>
              <a:rPr sz="1400" spc="-10" dirty="0">
                <a:latin typeface="Courier New"/>
                <a:cs typeface="Courier New"/>
              </a:rPr>
              <a:t>required </a:t>
            </a:r>
            <a:r>
              <a:rPr sz="1400" spc="-5" dirty="0">
                <a:latin typeface="Courier New"/>
                <a:cs typeface="Courier New"/>
              </a:rPr>
              <a:t>function </a:t>
            </a:r>
            <a:r>
              <a:rPr sz="1400" spc="-10" dirty="0">
                <a:latin typeface="Courier New"/>
                <a:cs typeface="Courier New"/>
              </a:rPr>
              <a:t>with </a:t>
            </a:r>
            <a:r>
              <a:rPr sz="1400" spc="-5" dirty="0">
                <a:latin typeface="Courier New"/>
                <a:cs typeface="Courier New"/>
              </a:rPr>
              <a:t>the model </a:t>
            </a:r>
            <a:r>
              <a:rPr sz="1400" spc="-10" dirty="0">
                <a:latin typeface="Courier New"/>
                <a:cs typeface="Courier New"/>
              </a:rPr>
              <a:t>data*/ 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return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Content("You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have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successfully</a:t>
            </a:r>
            <a:r>
              <a:rPr sz="1400" spc="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registered");</a:t>
            </a:r>
            <a:endParaRPr sz="1400">
              <a:latin typeface="Courier New"/>
              <a:cs typeface="Courier New"/>
            </a:endParaRPr>
          </a:p>
          <a:p>
            <a:pPr marL="73088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else</a:t>
            </a:r>
            <a:endParaRPr sz="14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return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View();</a:t>
            </a:r>
            <a:endParaRPr sz="14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312" y="1277111"/>
            <a:ext cx="2246376" cy="4175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7340" y="759394"/>
            <a:ext cx="8042909" cy="87312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shows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use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ModelState.IsValid</a:t>
            </a:r>
            <a:r>
              <a:rPr sz="2000" spc="-7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property:</a:t>
            </a:r>
            <a:endParaRPr sz="2000">
              <a:latin typeface="Calibri"/>
              <a:cs typeface="Calibri"/>
            </a:endParaRPr>
          </a:p>
          <a:p>
            <a:pPr marL="600710">
              <a:lnSpc>
                <a:spcPct val="100000"/>
              </a:lnSpc>
              <a:spcBef>
                <a:spcPts val="855"/>
              </a:spcBef>
            </a:pPr>
            <a:r>
              <a:rPr sz="2200" b="1" spc="-10" dirty="0">
                <a:solidFill>
                  <a:srgbClr val="531421"/>
                </a:solidFill>
                <a:latin typeface="Calibri"/>
                <a:cs typeface="Calibri"/>
              </a:rPr>
              <a:t>Code</a:t>
            </a:r>
            <a:r>
              <a:rPr sz="2200" b="1" spc="-30" dirty="0">
                <a:solidFill>
                  <a:srgbClr val="531421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531421"/>
                </a:solidFill>
                <a:latin typeface="Calibri"/>
                <a:cs typeface="Calibri"/>
              </a:rPr>
              <a:t>Snippet: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43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6602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Summary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44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665" y="870559"/>
            <a:ext cx="8396605" cy="44157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MVC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Framework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implements</a:t>
            </a:r>
            <a:r>
              <a:rPr sz="20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workflow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validate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ASP.NET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MVC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application,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manually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validate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controller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action.</a:t>
            </a:r>
            <a:endParaRPr sz="2000">
              <a:latin typeface="Calibri"/>
              <a:cs typeface="Calibri"/>
            </a:endParaRPr>
          </a:p>
          <a:p>
            <a:pPr marL="355600" marR="104775" indent="-342900">
              <a:lnSpc>
                <a:spcPct val="100000"/>
              </a:lnSpc>
              <a:spcBef>
                <a:spcPts val="48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MVC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Framework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several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annotations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apply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attributes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properties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model.</a:t>
            </a:r>
            <a:endParaRPr sz="2000">
              <a:latin typeface="Calibri"/>
              <a:cs typeface="Calibri"/>
            </a:endParaRPr>
          </a:p>
          <a:p>
            <a:pPr marL="355600" marR="144145" indent="-342900">
              <a:lnSpc>
                <a:spcPct val="100000"/>
              </a:lnSpc>
              <a:spcBef>
                <a:spcPts val="48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Required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annotation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applied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validates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specified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property.</a:t>
            </a:r>
            <a:endParaRPr sz="2000">
              <a:latin typeface="Calibri"/>
              <a:cs typeface="Calibri"/>
            </a:endParaRPr>
          </a:p>
          <a:p>
            <a:pPr marL="355600" marR="13335" indent="-342900">
              <a:lnSpc>
                <a:spcPct val="100000"/>
              </a:lnSpc>
              <a:spcBef>
                <a:spcPts val="484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RegularExpression annotation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applied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validates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specified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that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matches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specified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regular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expression.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@Html.LabelFor()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helper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method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 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strongly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typed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displays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label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text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whose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corresponding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name.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ModelState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System.Web.Mvc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namespace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encapsulate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binding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 an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application.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1294" y="307593"/>
            <a:ext cx="3284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Manual</a:t>
            </a:r>
            <a:r>
              <a:rPr dirty="0"/>
              <a:t> </a:t>
            </a:r>
            <a:r>
              <a:rPr spc="-25" dirty="0"/>
              <a:t>Validation</a:t>
            </a:r>
            <a:r>
              <a:rPr spc="5" dirty="0"/>
              <a:t> </a:t>
            </a:r>
            <a:r>
              <a:rPr spc="-5" dirty="0"/>
              <a:t>1-5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75538"/>
            <a:ext cx="8422640" cy="25895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18415" indent="-342900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an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ASP.NET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MVC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application,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you can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manually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validate data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controller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action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accepts user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kind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processing.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299"/>
              </a:lnSpc>
              <a:spcBef>
                <a:spcPts val="53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manually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validate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data,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you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implement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simple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validation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routines,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such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 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routine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check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length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password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submitted through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registration form exceeds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than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seven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characters.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1294" y="307593"/>
            <a:ext cx="3284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Manual</a:t>
            </a:r>
            <a:r>
              <a:rPr dirty="0"/>
              <a:t> </a:t>
            </a:r>
            <a:r>
              <a:rPr spc="-25" dirty="0"/>
              <a:t>Validation</a:t>
            </a:r>
            <a:r>
              <a:rPr spc="5" dirty="0"/>
              <a:t> </a:t>
            </a:r>
            <a:r>
              <a:rPr spc="-5" dirty="0"/>
              <a:t>2-5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7512" y="2014727"/>
            <a:ext cx="8039100" cy="4482465"/>
            <a:chOff x="667512" y="2014727"/>
            <a:chExt cx="8039100" cy="4482465"/>
          </a:xfrm>
        </p:grpSpPr>
        <p:sp>
          <p:nvSpPr>
            <p:cNvPr id="4" name="object 4"/>
            <p:cNvSpPr/>
            <p:nvPr/>
          </p:nvSpPr>
          <p:spPr>
            <a:xfrm>
              <a:off x="686562" y="2033777"/>
              <a:ext cx="8001000" cy="4444365"/>
            </a:xfrm>
            <a:custGeom>
              <a:avLst/>
              <a:gdLst/>
              <a:ahLst/>
              <a:cxnLst/>
              <a:rect l="l" t="t" r="r" b="b"/>
              <a:pathLst>
                <a:path w="8001000" h="4444365">
                  <a:moveTo>
                    <a:pt x="8001000" y="0"/>
                  </a:moveTo>
                  <a:lnTo>
                    <a:pt x="0" y="0"/>
                  </a:lnTo>
                  <a:lnTo>
                    <a:pt x="0" y="4443984"/>
                  </a:lnTo>
                  <a:lnTo>
                    <a:pt x="8001000" y="4443984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6562" y="2033777"/>
              <a:ext cx="8001000" cy="4444365"/>
            </a:xfrm>
            <a:custGeom>
              <a:avLst/>
              <a:gdLst/>
              <a:ahLst/>
              <a:cxnLst/>
              <a:rect l="l" t="t" r="r" b="b"/>
              <a:pathLst>
                <a:path w="8001000" h="4444365">
                  <a:moveTo>
                    <a:pt x="0" y="4443984"/>
                  </a:moveTo>
                  <a:lnTo>
                    <a:pt x="8001000" y="4443984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4443984"/>
                  </a:lnTo>
                  <a:close/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445633" y="2316226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844" y="2274164"/>
            <a:ext cx="428371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2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public class HomeController </a:t>
            </a:r>
            <a:r>
              <a:rPr sz="1400" dirty="0">
                <a:latin typeface="Courier New"/>
                <a:cs typeface="Courier New"/>
              </a:rPr>
              <a:t>: </a:t>
            </a:r>
            <a:r>
              <a:rPr sz="1400" spc="-5" dirty="0">
                <a:latin typeface="Courier New"/>
                <a:cs typeface="Courier New"/>
              </a:rPr>
              <a:t>Controller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ActionResult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Index()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652145">
              <a:lnSpc>
                <a:spcPct val="100000"/>
              </a:lnSpc>
              <a:spcBef>
                <a:spcPts val="335"/>
              </a:spcBef>
            </a:pPr>
            <a:r>
              <a:rPr sz="1400" spc="-10" dirty="0">
                <a:latin typeface="Courier New"/>
                <a:cs typeface="Courier New"/>
              </a:rPr>
              <a:t>return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View();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45465">
              <a:lnSpc>
                <a:spcPct val="100000"/>
              </a:lnSpc>
              <a:spcBef>
                <a:spcPts val="335"/>
              </a:spcBef>
            </a:pPr>
            <a:r>
              <a:rPr sz="1400" spc="-10" dirty="0">
                <a:latin typeface="Courier New"/>
                <a:cs typeface="Courier New"/>
              </a:rPr>
              <a:t>[HttpPost]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2734" y="4108526"/>
            <a:ext cx="1327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4874" y="3554704"/>
            <a:ext cx="4173854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spc="-10" dirty="0">
                <a:latin typeface="Courier New"/>
                <a:cs typeface="Courier New"/>
              </a:rPr>
              <a:t>Public </a:t>
            </a:r>
            <a:r>
              <a:rPr sz="1400" spc="-5" dirty="0">
                <a:latin typeface="Courier New"/>
                <a:cs typeface="Courier New"/>
              </a:rPr>
              <a:t>ActionResult Index(User </a:t>
            </a:r>
            <a:r>
              <a:rPr sz="1400" spc="-10" dirty="0">
                <a:latin typeface="Courier New"/>
                <a:cs typeface="Courier New"/>
              </a:rPr>
              <a:t>model) </a:t>
            </a:r>
            <a:r>
              <a:rPr sz="1400" dirty="0">
                <a:latin typeface="Courier New"/>
                <a:cs typeface="Courier New"/>
              </a:rPr>
              <a:t>{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String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modelPassword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model.password;</a:t>
            </a:r>
            <a:endParaRPr sz="1400">
              <a:latin typeface="Courier New"/>
              <a:cs typeface="Courier New"/>
            </a:endParaRPr>
          </a:p>
          <a:p>
            <a:pPr marL="224154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if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(modelPassword.Length&lt;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7)</a:t>
            </a:r>
            <a:endParaRPr sz="1400">
              <a:latin typeface="Courier New"/>
              <a:cs typeface="Courier New"/>
            </a:endParaRPr>
          </a:p>
          <a:p>
            <a:pPr marL="86106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return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View();</a:t>
            </a:r>
            <a:endParaRPr sz="1400">
              <a:latin typeface="Courier New"/>
              <a:cs typeface="Courier New"/>
            </a:endParaRPr>
          </a:p>
          <a:p>
            <a:pPr marL="649605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1564" y="4835118"/>
            <a:ext cx="6635750" cy="15621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181100">
              <a:lnSpc>
                <a:spcPct val="100000"/>
              </a:lnSpc>
              <a:spcBef>
                <a:spcPts val="434"/>
              </a:spcBef>
              <a:tabLst>
                <a:tab pos="2990850" algn="l"/>
              </a:tabLst>
            </a:pPr>
            <a:r>
              <a:rPr sz="1400" spc="-5" dirty="0">
                <a:latin typeface="Courier New"/>
                <a:cs typeface="Courier New"/>
              </a:rPr>
              <a:t>else	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1811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/*Implement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registration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process*/</a:t>
            </a:r>
            <a:endParaRPr sz="1400">
              <a:latin typeface="Courier New"/>
              <a:cs typeface="Courier New"/>
            </a:endParaRPr>
          </a:p>
          <a:p>
            <a:pPr marL="11811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return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Content("You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have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successfully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registered");</a:t>
            </a:r>
            <a:endParaRPr sz="1400">
              <a:latin typeface="Courier New"/>
              <a:cs typeface="Courier New"/>
            </a:endParaRPr>
          </a:p>
          <a:p>
            <a:pPr marL="862965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512" y="1691639"/>
            <a:ext cx="2246376" cy="4175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07340" y="915161"/>
            <a:ext cx="8227695" cy="11322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ct val="100499"/>
              </a:lnSpc>
              <a:spcBef>
                <a:spcPts val="8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snippet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shows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manual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implemented</a:t>
            </a:r>
            <a:r>
              <a:rPr sz="22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200" spc="-4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action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method:</a:t>
            </a:r>
            <a:endParaRPr sz="2200">
              <a:latin typeface="Calibri"/>
              <a:cs typeface="Calibri"/>
            </a:endParaRPr>
          </a:p>
          <a:p>
            <a:pPr marL="676910">
              <a:lnSpc>
                <a:spcPct val="100000"/>
              </a:lnSpc>
              <a:spcBef>
                <a:spcPts val="785"/>
              </a:spcBef>
            </a:pPr>
            <a:r>
              <a:rPr sz="2200" b="1" spc="-10" dirty="0">
                <a:solidFill>
                  <a:srgbClr val="531421"/>
                </a:solidFill>
                <a:latin typeface="Calibri"/>
                <a:cs typeface="Calibri"/>
              </a:rPr>
              <a:t>Code</a:t>
            </a:r>
            <a:r>
              <a:rPr sz="2200" b="1" spc="-30" dirty="0">
                <a:solidFill>
                  <a:srgbClr val="531421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531421"/>
                </a:solidFill>
                <a:latin typeface="Calibri"/>
                <a:cs typeface="Calibri"/>
              </a:rPr>
              <a:t>Snippet: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6</a:t>
            </a:fld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87781"/>
            <a:ext cx="8709660" cy="48387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preceding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756285" lvl="1" indent="-343535">
              <a:lnSpc>
                <a:spcPct val="100000"/>
              </a:lnSpc>
              <a:spcBef>
                <a:spcPts val="425"/>
              </a:spcBef>
              <a:buSzPct val="40000"/>
              <a:buFont typeface="Wingdings"/>
              <a:buChar char=""/>
              <a:tabLst>
                <a:tab pos="756285" algn="l"/>
                <a:tab pos="756920" algn="l"/>
              </a:tabLst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Creates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HomeController</a:t>
            </a:r>
            <a:r>
              <a:rPr sz="2000" spc="-7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controller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Index()</a:t>
            </a:r>
            <a:r>
              <a:rPr sz="2000" spc="-7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action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8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methods.</a:t>
            </a:r>
            <a:endParaRPr sz="2000">
              <a:latin typeface="Calibri"/>
              <a:cs typeface="Calibri"/>
            </a:endParaRPr>
          </a:p>
          <a:p>
            <a:pPr marL="756285" lvl="1" indent="-343535">
              <a:lnSpc>
                <a:spcPct val="100000"/>
              </a:lnSpc>
              <a:spcBef>
                <a:spcPts val="400"/>
              </a:spcBef>
              <a:buSzPct val="40000"/>
              <a:buFont typeface="Wingdings"/>
              <a:buChar char="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Index()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returns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corresponding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view.</a:t>
            </a:r>
            <a:endParaRPr sz="2000">
              <a:latin typeface="Calibri"/>
              <a:cs typeface="Calibri"/>
            </a:endParaRPr>
          </a:p>
          <a:p>
            <a:pPr marL="756285" marR="5080" lvl="1" indent="-343535">
              <a:lnSpc>
                <a:spcPct val="101800"/>
              </a:lnSpc>
              <a:spcBef>
                <a:spcPts val="434"/>
              </a:spcBef>
              <a:buSzPct val="40000"/>
              <a:buFont typeface="Wingdings"/>
              <a:buChar char="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user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submits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displayed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view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HttpPost</a:t>
            </a:r>
            <a:r>
              <a:rPr sz="2000" spc="-7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version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action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method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receives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User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model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object that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represents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submitted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756285" marR="541655" lvl="1" indent="-343535">
              <a:lnSpc>
                <a:spcPct val="100000"/>
              </a:lnSpc>
              <a:spcBef>
                <a:spcPts val="480"/>
              </a:spcBef>
              <a:buSzPct val="40000"/>
              <a:buFont typeface="Wingdings"/>
              <a:buChar char="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action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validates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whether or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length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password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property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greater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seven.</a:t>
            </a:r>
            <a:endParaRPr sz="2000">
              <a:latin typeface="Calibri"/>
              <a:cs typeface="Calibri"/>
            </a:endParaRPr>
          </a:p>
          <a:p>
            <a:pPr marL="756285" lvl="1" indent="-343535">
              <a:lnSpc>
                <a:spcPct val="100000"/>
              </a:lnSpc>
              <a:spcBef>
                <a:spcPts val="480"/>
              </a:spcBef>
              <a:buSzPct val="40000"/>
              <a:buFont typeface="Wingdings"/>
              <a:buChar char="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password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length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less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seven,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action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returns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back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view,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else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action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returns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message.</a:t>
            </a:r>
            <a:endParaRPr sz="2000">
              <a:latin typeface="Calibri"/>
              <a:cs typeface="Calibri"/>
            </a:endParaRPr>
          </a:p>
          <a:p>
            <a:pPr marL="756285" lvl="1" indent="-343535">
              <a:lnSpc>
                <a:spcPct val="100000"/>
              </a:lnSpc>
              <a:spcBef>
                <a:spcPts val="480"/>
              </a:spcBef>
              <a:buSzPct val="40000"/>
              <a:buFont typeface="Wingdings"/>
              <a:buChar char=""/>
              <a:tabLst>
                <a:tab pos="756285" algn="l"/>
                <a:tab pos="756920" algn="l"/>
              </a:tabLst>
            </a:pP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regular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expression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performing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manual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validations.</a:t>
            </a:r>
            <a:endParaRPr sz="2000">
              <a:latin typeface="Calibri"/>
              <a:cs typeface="Calibri"/>
            </a:endParaRPr>
          </a:p>
          <a:p>
            <a:pPr marL="756285" lvl="1" indent="-343535">
              <a:lnSpc>
                <a:spcPts val="2360"/>
              </a:lnSpc>
              <a:spcBef>
                <a:spcPts val="480"/>
              </a:spcBef>
              <a:buSzPct val="40000"/>
              <a:buFont typeface="Wingdings"/>
              <a:buChar char="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regular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expression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check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whether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user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360"/>
              </a:lnSpc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submitted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e-mail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id is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 the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correct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format,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abc@abc.com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  <a:hlinkClick r:id="rId2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1294" y="307593"/>
            <a:ext cx="3284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Manual</a:t>
            </a:r>
            <a:r>
              <a:rPr dirty="0"/>
              <a:t> </a:t>
            </a:r>
            <a:r>
              <a:rPr spc="-25" dirty="0"/>
              <a:t>Validation</a:t>
            </a:r>
            <a:r>
              <a:rPr spc="20" dirty="0"/>
              <a:t> </a:t>
            </a:r>
            <a:r>
              <a:rPr spc="-10" dirty="0"/>
              <a:t>3-5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1294" y="307593"/>
            <a:ext cx="3284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Manual</a:t>
            </a:r>
            <a:r>
              <a:rPr dirty="0"/>
              <a:t> </a:t>
            </a:r>
            <a:r>
              <a:rPr spc="-25" dirty="0"/>
              <a:t>Validation</a:t>
            </a:r>
            <a:r>
              <a:rPr spc="5" dirty="0"/>
              <a:t> </a:t>
            </a:r>
            <a:r>
              <a:rPr spc="-5" dirty="0"/>
              <a:t>4-5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3712" y="1658111"/>
            <a:ext cx="8191500" cy="4805680"/>
            <a:chOff x="743712" y="1658111"/>
            <a:chExt cx="8191500" cy="4805680"/>
          </a:xfrm>
        </p:grpSpPr>
        <p:sp>
          <p:nvSpPr>
            <p:cNvPr id="4" name="object 4"/>
            <p:cNvSpPr/>
            <p:nvPr/>
          </p:nvSpPr>
          <p:spPr>
            <a:xfrm>
              <a:off x="762762" y="2000249"/>
              <a:ext cx="8153400" cy="4444365"/>
            </a:xfrm>
            <a:custGeom>
              <a:avLst/>
              <a:gdLst/>
              <a:ahLst/>
              <a:cxnLst/>
              <a:rect l="l" t="t" r="r" b="b"/>
              <a:pathLst>
                <a:path w="8153400" h="4444365">
                  <a:moveTo>
                    <a:pt x="8153400" y="0"/>
                  </a:moveTo>
                  <a:lnTo>
                    <a:pt x="0" y="0"/>
                  </a:lnTo>
                  <a:lnTo>
                    <a:pt x="0" y="4443984"/>
                  </a:lnTo>
                  <a:lnTo>
                    <a:pt x="8153400" y="4443984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762" y="2000249"/>
              <a:ext cx="8153400" cy="4444365"/>
            </a:xfrm>
            <a:custGeom>
              <a:avLst/>
              <a:gdLst/>
              <a:ahLst/>
              <a:cxnLst/>
              <a:rect l="l" t="t" r="r" b="b"/>
              <a:pathLst>
                <a:path w="8153400" h="4444365">
                  <a:moveTo>
                    <a:pt x="0" y="4443984"/>
                  </a:moveTo>
                  <a:lnTo>
                    <a:pt x="8153400" y="4443984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4443984"/>
                  </a:lnTo>
                  <a:close/>
                </a:path>
              </a:pathLst>
            </a:custGeom>
            <a:ln w="3809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3712" y="1658111"/>
              <a:ext cx="2246376" cy="41757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83540" y="930909"/>
            <a:ext cx="8250555" cy="5433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6034" indent="-342900">
              <a:lnSpc>
                <a:spcPct val="100000"/>
              </a:lnSpc>
              <a:spcBef>
                <a:spcPts val="10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code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snippet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shows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manual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implemented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 an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action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method using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regular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expression:</a:t>
            </a:r>
            <a:endParaRPr sz="2000">
              <a:latin typeface="Calibri"/>
              <a:cs typeface="Calibri"/>
            </a:endParaRPr>
          </a:p>
          <a:p>
            <a:pPr marL="676910">
              <a:lnSpc>
                <a:spcPct val="100000"/>
              </a:lnSpc>
              <a:spcBef>
                <a:spcPts val="880"/>
              </a:spcBef>
            </a:pPr>
            <a:r>
              <a:rPr sz="2200" b="1" spc="-10" dirty="0">
                <a:solidFill>
                  <a:srgbClr val="531421"/>
                </a:solidFill>
                <a:latin typeface="Calibri"/>
                <a:cs typeface="Calibri"/>
              </a:rPr>
              <a:t>Code</a:t>
            </a:r>
            <a:r>
              <a:rPr sz="2200" b="1" spc="-15" dirty="0">
                <a:solidFill>
                  <a:srgbClr val="531421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531421"/>
                </a:solidFill>
                <a:latin typeface="Calibri"/>
                <a:cs typeface="Calibri"/>
              </a:rPr>
              <a:t>Snippet: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class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HomeController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: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Controller</a:t>
            </a:r>
            <a:r>
              <a:rPr sz="1400" dirty="0">
                <a:latin typeface="Courier New"/>
                <a:cs typeface="Courier New"/>
              </a:rPr>
              <a:t> {</a:t>
            </a:r>
            <a:endParaRPr sz="1400">
              <a:latin typeface="Courier New"/>
              <a:cs typeface="Courier New"/>
            </a:endParaRPr>
          </a:p>
          <a:p>
            <a:pPr marL="1534795" marR="4152265" indent="-532130">
              <a:lnSpc>
                <a:spcPct val="12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ActionResult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Index()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return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View();</a:t>
            </a:r>
            <a:endParaRPr sz="140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  <a:spcBef>
                <a:spcPts val="335"/>
              </a:spcBef>
            </a:pPr>
            <a:r>
              <a:rPr sz="1400" spc="-10" dirty="0">
                <a:latin typeface="Courier New"/>
                <a:cs typeface="Courier New"/>
              </a:rPr>
              <a:t>[HttpPost]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public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ActionResult</a:t>
            </a:r>
            <a:r>
              <a:rPr sz="1400" spc="-10" dirty="0">
                <a:latin typeface="Courier New"/>
                <a:cs typeface="Courier New"/>
              </a:rPr>
              <a:t> Index(User </a:t>
            </a:r>
            <a:r>
              <a:rPr sz="1400" spc="-5" dirty="0">
                <a:latin typeface="Courier New"/>
                <a:cs typeface="Courier New"/>
              </a:rPr>
              <a:t>model)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7658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string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modelEmailId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model.email;</a:t>
            </a:r>
            <a:endParaRPr sz="1400">
              <a:latin typeface="Courier New"/>
              <a:cs typeface="Courier New"/>
            </a:endParaRPr>
          </a:p>
          <a:p>
            <a:pPr marL="1640205" marR="5080" indent="-1064260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string regexPattern=@"[A-Za-z0-9._%+-]+@[A-Za-z0-9.-]+\.[A-Za-z]{2,4}";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if</a:t>
            </a:r>
            <a:r>
              <a:rPr sz="1400" spc="-9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(System.Text.RegularExpressions.Regex.IsMatch(modelEmailId,</a:t>
            </a:r>
            <a:endParaRPr sz="1400">
              <a:latin typeface="Courier New"/>
              <a:cs typeface="Courier New"/>
            </a:endParaRPr>
          </a:p>
          <a:p>
            <a:pPr marL="174688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regexPattern))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958975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ourier New"/>
                <a:cs typeface="Courier New"/>
              </a:rPr>
              <a:t>/*Implement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registration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process*/</a:t>
            </a:r>
            <a:endParaRPr sz="1400">
              <a:latin typeface="Courier New"/>
              <a:cs typeface="Courier New"/>
            </a:endParaRPr>
          </a:p>
          <a:p>
            <a:pPr marL="1958975" marR="641985">
              <a:lnSpc>
                <a:spcPct val="120000"/>
              </a:lnSpc>
            </a:pPr>
            <a:r>
              <a:rPr sz="1400" spc="-5" dirty="0">
                <a:latin typeface="Courier New"/>
                <a:cs typeface="Courier New"/>
              </a:rPr>
              <a:t>return Content("You have successfully </a:t>
            </a:r>
            <a:r>
              <a:rPr sz="1400" spc="-15" dirty="0">
                <a:latin typeface="Courier New"/>
                <a:cs typeface="Courier New"/>
              </a:rPr>
              <a:t>registered"); </a:t>
            </a:r>
            <a:r>
              <a:rPr sz="1400" dirty="0">
                <a:latin typeface="Courier New"/>
                <a:cs typeface="Courier New"/>
              </a:rPr>
              <a:t>} </a:t>
            </a:r>
            <a:r>
              <a:rPr sz="1400" spc="-8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else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06565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return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View();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32207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896619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88370"/>
            <a:ext cx="8605520" cy="29387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preceding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756285" marR="5080" lvl="1" indent="-343535">
              <a:lnSpc>
                <a:spcPct val="103699"/>
              </a:lnSpc>
              <a:spcBef>
                <a:spcPts val="355"/>
              </a:spcBef>
              <a:buSzPct val="38636"/>
              <a:buFont typeface="Wingdings"/>
              <a:buChar char="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Uses</a:t>
            </a:r>
            <a:r>
              <a:rPr sz="2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regexPattern</a:t>
            </a:r>
            <a:r>
              <a:rPr sz="2200" spc="-7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store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regular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expression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200" spc="-4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specifies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valid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email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format.</a:t>
            </a:r>
            <a:endParaRPr sz="2200">
              <a:latin typeface="Calibri"/>
              <a:cs typeface="Calibri"/>
            </a:endParaRPr>
          </a:p>
          <a:p>
            <a:pPr marL="756285" marR="102870" lvl="1" indent="-343535">
              <a:lnSpc>
                <a:spcPct val="100899"/>
              </a:lnSpc>
              <a:spcBef>
                <a:spcPts val="409"/>
              </a:spcBef>
              <a:buSzPct val="38636"/>
              <a:buFont typeface="Wingdings"/>
              <a:buChar char=""/>
              <a:tabLst>
                <a:tab pos="756285" algn="l"/>
                <a:tab pos="756920" algn="l"/>
              </a:tabLst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IsMatch()</a:t>
            </a:r>
            <a:r>
              <a:rPr sz="2200" spc="-7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thod</a:t>
            </a:r>
            <a:r>
              <a:rPr sz="2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of t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e 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System.Text.</a:t>
            </a:r>
            <a:r>
              <a:rPr sz="2200" spc="5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20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sz="2200" spc="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sz="2200" spc="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sz="2200" spc="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re</a:t>
            </a:r>
            <a:r>
              <a:rPr sz="2200" spc="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2200" spc="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2200" spc="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s.</a:t>
            </a:r>
            <a:r>
              <a:rPr sz="2200" spc="5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20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ex</a:t>
            </a:r>
            <a:r>
              <a:rPr sz="2200" spc="-7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 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validate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whether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email</a:t>
            </a:r>
            <a:r>
              <a:rPr sz="2200" spc="-7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valid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format.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200" spc="-4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value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of the 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email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property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valid,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 action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method returns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back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else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action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returns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message.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5" dirty="0"/>
              <a:t> </a:t>
            </a:r>
            <a:r>
              <a:rPr spc="-10" dirty="0"/>
              <a:t>Validation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Annotation/Session</a:t>
            </a:r>
            <a:r>
              <a:rPr spc="-35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1294" y="307593"/>
            <a:ext cx="3284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Manual</a:t>
            </a:r>
            <a:r>
              <a:rPr dirty="0"/>
              <a:t> </a:t>
            </a:r>
            <a:r>
              <a:rPr spc="-25" dirty="0"/>
              <a:t>Validation</a:t>
            </a:r>
            <a:r>
              <a:rPr spc="20" dirty="0"/>
              <a:t> </a:t>
            </a:r>
            <a:r>
              <a:rPr spc="-10" dirty="0"/>
              <a:t>5-5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2669</Words>
  <Application>Microsoft Office PowerPoint</Application>
  <PresentationFormat>On-screen Show (4:3)</PresentationFormat>
  <Paragraphs>509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Slide 1</vt:lpstr>
      <vt:lpstr>Objectives</vt:lpstr>
      <vt:lpstr>Data Validation</vt:lpstr>
      <vt:lpstr>Data Validation Workflow</vt:lpstr>
      <vt:lpstr>Manual Validation 1-5</vt:lpstr>
      <vt:lpstr>Manual Validation 2-5</vt:lpstr>
      <vt:lpstr>Manual Validation 3-5</vt:lpstr>
      <vt:lpstr>Manual Validation 4-5</vt:lpstr>
      <vt:lpstr>Manual Validation 5-5</vt:lpstr>
      <vt:lpstr>Data Annotation</vt:lpstr>
      <vt:lpstr>Required Annotation 1-9</vt:lpstr>
      <vt:lpstr>Required Annotation 2-9</vt:lpstr>
      <vt:lpstr>Required Annotation 3-9</vt:lpstr>
      <vt:lpstr>Required Annotation 4-9</vt:lpstr>
      <vt:lpstr>Required Annotation 5-9</vt:lpstr>
      <vt:lpstr>Required Annotation 6-9</vt:lpstr>
      <vt:lpstr>Required Annotation 7-9</vt:lpstr>
      <vt:lpstr>Required Annotation 8-9</vt:lpstr>
      <vt:lpstr>Required Annotation 9-9</vt:lpstr>
      <vt:lpstr>StringLength Annotation 1-3</vt:lpstr>
      <vt:lpstr>StringLength Annotation 2-3</vt:lpstr>
      <vt:lpstr>StringLength Annotation 3-3</vt:lpstr>
      <vt:lpstr>RegularExpression Annotation 1-4</vt:lpstr>
      <vt:lpstr>RegularExpression Annotation 2-4</vt:lpstr>
      <vt:lpstr>RegularExpression Annotation 3-4</vt:lpstr>
      <vt:lpstr>RegularExpression Annotation 4-4</vt:lpstr>
      <vt:lpstr>Range Annotation 1-3</vt:lpstr>
      <vt:lpstr>Range Annotation 2-3</vt:lpstr>
      <vt:lpstr>Range Annotation 3-3</vt:lpstr>
      <vt:lpstr>Compare Annotation 1-3</vt:lpstr>
      <vt:lpstr>Compare Annotation 2-3</vt:lpstr>
      <vt:lpstr>Compare Annotation 3-3</vt:lpstr>
      <vt:lpstr>DisplayName Annotation 1-3</vt:lpstr>
      <vt:lpstr>DisplayName Annotation 2-3</vt:lpstr>
      <vt:lpstr>DisplayName Annotation 3-3</vt:lpstr>
      <vt:lpstr>ReadOnly Annotation 1-2</vt:lpstr>
      <vt:lpstr>ReadOnly Annotation 2-2</vt:lpstr>
      <vt:lpstr>DataType Annotation 1-3</vt:lpstr>
      <vt:lpstr>DataType Annotation 2-3</vt:lpstr>
      <vt:lpstr>DataType Annotation 3-3</vt:lpstr>
      <vt:lpstr>ScaffoldColumn Annotation</vt:lpstr>
      <vt:lpstr>ModelState Validation 1-2</vt:lpstr>
      <vt:lpstr>ModelState Validation 2-2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creator>Aptech Limited</dc:creator>
  <cp:lastModifiedBy>Windows User</cp:lastModifiedBy>
  <cp:revision>1</cp:revision>
  <dcterms:created xsi:type="dcterms:W3CDTF">2021-10-26T12:55:00Z</dcterms:created>
  <dcterms:modified xsi:type="dcterms:W3CDTF">2021-10-26T13:17:35Z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2021-10-26T00:00:00Z</vt:filetime>
  </property>
</Properties>
</file>