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829817"/>
            <a:ext cx="9144000" cy="6029325"/>
          </a:xfrm>
          <a:custGeom>
            <a:avLst/>
            <a:gdLst/>
            <a:ahLst/>
            <a:cxnLst/>
            <a:rect l="l" t="t" r="r" b="b"/>
            <a:pathLst>
              <a:path w="9144000" h="6029325">
                <a:moveTo>
                  <a:pt x="9144000" y="0"/>
                </a:moveTo>
                <a:lnTo>
                  <a:pt x="0" y="0"/>
                </a:lnTo>
                <a:lnTo>
                  <a:pt x="0" y="6028944"/>
                </a:lnTo>
                <a:lnTo>
                  <a:pt x="9144000" y="6028944"/>
                </a:lnTo>
                <a:lnTo>
                  <a:pt x="9144000" y="0"/>
                </a:lnTo>
                <a:close/>
              </a:path>
            </a:pathLst>
          </a:custGeom>
          <a:solidFill>
            <a:srgbClr val="53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829817"/>
            <a:ext cx="9144000" cy="6029325"/>
          </a:xfrm>
          <a:custGeom>
            <a:avLst/>
            <a:gdLst/>
            <a:ahLst/>
            <a:cxnLst/>
            <a:rect l="l" t="t" r="r" b="b"/>
            <a:pathLst>
              <a:path w="9144000" h="6029325">
                <a:moveTo>
                  <a:pt x="0" y="6028944"/>
                </a:moveTo>
                <a:lnTo>
                  <a:pt x="9144000" y="6028944"/>
                </a:lnTo>
                <a:lnTo>
                  <a:pt x="9144000" y="0"/>
                </a:lnTo>
                <a:lnTo>
                  <a:pt x="0" y="0"/>
                </a:lnTo>
                <a:lnTo>
                  <a:pt x="0" y="60289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248" y="375030"/>
            <a:ext cx="898550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314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777209"/>
            <a:ext cx="8302625" cy="269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31940"/>
            <a:ext cx="8896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28947" y="6641693"/>
            <a:ext cx="1466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0281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@mvcexampl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6644640"/>
            <a:ext cx="864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Aptech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Ltd.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191" y="0"/>
            <a:ext cx="9169908" cy="68717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255" y="0"/>
            <a:ext cx="9170035" cy="864235"/>
            <a:chOff x="-12255" y="0"/>
            <a:chExt cx="9170035" cy="864235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8042" y="269494"/>
            <a:ext cx="7343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Developing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ASP.NET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MVC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Web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3689" y="1486916"/>
            <a:ext cx="5193665" cy="1271905"/>
            <a:chOff x="2083689" y="1486916"/>
            <a:chExt cx="5193665" cy="12719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689" y="1486916"/>
              <a:ext cx="2268728" cy="389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1511" y="2303272"/>
              <a:ext cx="3315716" cy="4552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65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10" dirty="0"/>
              <a:t> </a:t>
            </a:r>
            <a:r>
              <a:rPr spc="-5" dirty="0"/>
              <a:t>Code-first</a:t>
            </a:r>
            <a:r>
              <a:rPr spc="-80" dirty="0"/>
              <a:t> </a:t>
            </a:r>
            <a:r>
              <a:rPr spc="-10" dirty="0"/>
              <a:t>Approach</a:t>
            </a:r>
            <a:r>
              <a:rPr spc="45" dirty="0"/>
              <a:t> </a:t>
            </a:r>
            <a:r>
              <a:rPr dirty="0"/>
              <a:t>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2114"/>
            <a:ext cx="676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911155"/>
            <a:ext cx="8455025" cy="2513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navigational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navigational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known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navigational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allow us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navigate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another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767839"/>
            <a:ext cx="7393305" cy="21183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class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Order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int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86409" marR="3059430">
              <a:lnSpc>
                <a:spcPct val="120000"/>
              </a:lnSpc>
            </a:pPr>
            <a:r>
              <a:rPr sz="1300" spc="-10" dirty="0">
                <a:latin typeface="Courier New"/>
                <a:cs typeface="Courier New"/>
              </a:rPr>
              <a:t>public string ProductName </a:t>
            </a:r>
            <a:r>
              <a:rPr sz="1300" spc="-5" dirty="0">
                <a:latin typeface="Courier New"/>
                <a:cs typeface="Courier New"/>
              </a:rPr>
              <a:t>{ </a:t>
            </a:r>
            <a:r>
              <a:rPr sz="1300" spc="-10" dirty="0">
                <a:latin typeface="Courier New"/>
                <a:cs typeface="Courier New"/>
              </a:rPr>
              <a:t>get; set; </a:t>
            </a:r>
            <a:r>
              <a:rPr sz="1300" spc="-5" dirty="0">
                <a:latin typeface="Courier New"/>
                <a:cs typeface="Courier New"/>
              </a:rPr>
              <a:t>}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Price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0" dirty="0">
                <a:latin typeface="Courier New"/>
                <a:cs typeface="Courier New"/>
              </a:rPr>
              <a:t> get; set;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//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Foreign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key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int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CustId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//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Navigation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properties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virtual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Customer cust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5267" y="13716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128" y="389381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dirty="0"/>
              <a:t> </a:t>
            </a:r>
            <a:r>
              <a:rPr spc="-10" dirty="0"/>
              <a:t>DbContext</a:t>
            </a:r>
            <a:r>
              <a:rPr spc="40" dirty="0"/>
              <a:t> </a:t>
            </a:r>
            <a:r>
              <a:rPr spc="-5" dirty="0"/>
              <a:t>Class</a:t>
            </a:r>
            <a:r>
              <a:rPr dirty="0"/>
              <a:t> </a:t>
            </a:r>
            <a:r>
              <a:rPr spc="5" dirty="0"/>
              <a:t>1-2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8509"/>
            <a:ext cx="8145780" cy="40500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DbContext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  <a:p>
            <a:pPr marL="756285" marR="49403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provided 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System.Data.Entity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namespace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MVC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Framework.</a:t>
            </a:r>
            <a:endParaRPr sz="2400">
              <a:latin typeface="Calibri"/>
              <a:cs typeface="Calibri"/>
            </a:endParaRPr>
          </a:p>
          <a:p>
            <a:pPr marL="756285" marR="71120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 be used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context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class.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Coordinates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 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756285" marR="175895" indent="-287020" algn="just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DbSet &lt;T&gt;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properties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where,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128" y="389381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dirty="0"/>
              <a:t> </a:t>
            </a:r>
            <a:r>
              <a:rPr spc="-10" dirty="0"/>
              <a:t>DbContext</a:t>
            </a:r>
            <a:r>
              <a:rPr spc="40" dirty="0"/>
              <a:t> </a:t>
            </a:r>
            <a:r>
              <a:rPr spc="-5" dirty="0"/>
              <a:t>Class</a:t>
            </a:r>
            <a:r>
              <a:rPr dirty="0"/>
              <a:t> </a:t>
            </a:r>
            <a:r>
              <a:rPr spc="5"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04061"/>
            <a:ext cx="8079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DbContext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565394"/>
            <a:ext cx="8297545" cy="20739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OLShopDataContext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derives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DbContext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DbContext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DBSet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both,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920239"/>
            <a:ext cx="7393305" cy="15849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public class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OLShopDataContext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: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DbContext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79475" marR="1977389">
              <a:lnSpc>
                <a:spcPct val="120000"/>
              </a:lnSpc>
            </a:pPr>
            <a:r>
              <a:rPr sz="1300" spc="-10" dirty="0">
                <a:latin typeface="Courier New"/>
                <a:cs typeface="Courier New"/>
              </a:rPr>
              <a:t>public DbSet&lt;Customer&gt; Customers </a:t>
            </a:r>
            <a:r>
              <a:rPr sz="1300" spc="-5" dirty="0">
                <a:latin typeface="Courier New"/>
                <a:cs typeface="Courier New"/>
              </a:rPr>
              <a:t>{ </a:t>
            </a:r>
            <a:r>
              <a:rPr sz="1300" spc="-10" dirty="0">
                <a:latin typeface="Courier New"/>
                <a:cs typeface="Courier New"/>
              </a:rPr>
              <a:t>get; set; </a:t>
            </a:r>
            <a:r>
              <a:rPr sz="1300" spc="-5" dirty="0">
                <a:latin typeface="Courier New"/>
                <a:cs typeface="Courier New"/>
              </a:rPr>
              <a:t>}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DbSet&lt;Product&gt;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Products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 set;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5267" y="15240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1-6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857821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70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developing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ASP.NET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MVC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might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 new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maintaining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related 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 based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made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modifying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model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classes,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any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model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reflected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355600" marR="32575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synchronization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 model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classes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database,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recreate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databases.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2-6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855980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116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provides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 under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System.Data.Entity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namespace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allows recreating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databases:</a:t>
            </a:r>
            <a:endParaRPr sz="2400">
              <a:latin typeface="Calibri"/>
              <a:cs typeface="Calibri"/>
            </a:endParaRPr>
          </a:p>
          <a:p>
            <a:pPr marL="756285" marR="700405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DropCreateDatabaseAlways: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 recreating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starts.</a:t>
            </a:r>
            <a:endParaRPr sz="2400">
              <a:latin typeface="Calibri"/>
              <a:cs typeface="Calibri"/>
            </a:endParaRPr>
          </a:p>
          <a:p>
            <a:pPr marL="756285" marR="55118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DropCreateDatabaseIfModelChanges: Allows recreating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 database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whenever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associated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your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requirements, 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two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recreate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database.</a:t>
            </a:r>
            <a:endParaRPr sz="2400">
              <a:latin typeface="Calibri"/>
              <a:cs typeface="Calibri"/>
            </a:endParaRPr>
          </a:p>
          <a:p>
            <a:pPr marL="355600" marR="102806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 use one 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SetInitializer()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System.Data.Entity.Database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namespace.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3-6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8129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DropCreateDatabaseAlways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inside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Application_Start()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Global.asax.cs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78377"/>
            <a:ext cx="844169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464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DropCreateDatabaseAlways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SetInitializer()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ensure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recreated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starts.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hand,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recreate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changes.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529839"/>
            <a:ext cx="7393305" cy="10515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Database.SetInitializer(new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DropCreateDatabaseAlways&lt;ShopDataContext&gt;());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21336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4-6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6888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inside 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Application_Start()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339465"/>
            <a:ext cx="857123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SetInitializer()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ensure 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recreated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355600" marR="165100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MVC Framework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populate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400">
              <a:latin typeface="Calibri"/>
              <a:cs typeface="Calibri"/>
            </a:endParaRPr>
          </a:p>
          <a:p>
            <a:pPr marL="355600" marR="335915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achieved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derives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either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DropCreateDatabaseAlways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377439"/>
            <a:ext cx="7393305" cy="8229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ts val="1430"/>
              </a:lnSpc>
            </a:pPr>
            <a:r>
              <a:rPr sz="1400" spc="-5" dirty="0">
                <a:latin typeface="Courier New"/>
                <a:cs typeface="Courier New"/>
              </a:rPr>
              <a:t>Database.SetInitializer(new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sz="1400" spc="-10" dirty="0">
                <a:latin typeface="Courier New"/>
                <a:cs typeface="Courier New"/>
              </a:rPr>
              <a:t>DropCreateDatabaseIfModelChanges&lt;ShopDataContext&gt;());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19812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5-6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8566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snipept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MyDbInitializer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class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Seed()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583563"/>
            <a:ext cx="261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144517"/>
            <a:ext cx="8575675" cy="2073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2334895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MyDbInitializer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derived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DropCreateDatabaseIfModelChanges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Then,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Seed()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overridden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initial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072639"/>
            <a:ext cx="7393305" cy="21945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2273300">
              <a:lnSpc>
                <a:spcPct val="70000"/>
              </a:lnSpc>
              <a:spcBef>
                <a:spcPts val="330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class MyDbInitializer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: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DropCreateDatabaseIfModelChanges&lt;OLShopDataContext&gt;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protected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override void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Seed(OLShopDataContext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context)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 marR="1386840">
              <a:lnSpc>
                <a:spcPct val="70000"/>
              </a:lnSpc>
              <a:spcBef>
                <a:spcPts val="780"/>
              </a:spcBef>
            </a:pPr>
            <a:r>
              <a:rPr sz="1300" spc="-10" dirty="0">
                <a:latin typeface="Courier New"/>
                <a:cs typeface="Courier New"/>
              </a:rPr>
              <a:t>context.Customers.Add(new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Customer()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0" dirty="0">
                <a:latin typeface="Courier New"/>
                <a:cs typeface="Courier New"/>
              </a:rPr>
              <a:t> 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"John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Parker",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Address="Park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Street",Email=</a:t>
            </a:r>
            <a:r>
              <a:rPr sz="1300" spc="-10" dirty="0">
                <a:latin typeface="Courier New"/>
                <a:cs typeface="Courier New"/>
                <a:hlinkClick r:id="rId2"/>
              </a:rPr>
              <a:t>"joh</a:t>
            </a:r>
            <a:r>
              <a:rPr sz="1300" spc="-10" dirty="0">
                <a:latin typeface="Courier New"/>
                <a:cs typeface="Courier New"/>
              </a:rPr>
              <a:t>n</a:t>
            </a:r>
            <a:r>
              <a:rPr sz="1300" spc="-10" dirty="0">
                <a:latin typeface="Courier New"/>
                <a:cs typeface="Courier New"/>
                <a:hlinkClick r:id="rId2"/>
              </a:rPr>
              <a:t>@mvcexample.com</a:t>
            </a:r>
            <a:r>
              <a:rPr sz="1300" spc="-10" dirty="0">
                <a:latin typeface="Courier New"/>
                <a:cs typeface="Courier New"/>
              </a:rPr>
              <a:t>"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});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base.Seed(context);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667" y="16764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0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Database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5" dirty="0"/>
              <a:t>Test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dirty="0"/>
              <a:t>6-6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1"/>
            <a:ext cx="808228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3355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initial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customers, you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register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MyDbInitializer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class in 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Global.asax.cs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calling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SetInitializer()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snipept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SetInitializer() method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Application_Start()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583429"/>
            <a:ext cx="7277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SetInitializer()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register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MyDbInitializer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063239"/>
            <a:ext cx="7393305" cy="14325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5"/>
              </a:lnSpc>
            </a:pPr>
            <a:r>
              <a:rPr sz="1300" spc="-10" dirty="0">
                <a:latin typeface="Courier New"/>
                <a:cs typeface="Courier New"/>
              </a:rPr>
              <a:t>protected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void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Application_Start()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 marR="2765425">
              <a:lnSpc>
                <a:spcPct val="120000"/>
              </a:lnSpc>
            </a:pPr>
            <a:r>
              <a:rPr sz="1300" spc="-10" dirty="0">
                <a:latin typeface="Courier New"/>
                <a:cs typeface="Courier New"/>
              </a:rPr>
              <a:t>System.Data.Entity.Database.SetInitializer(new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MyDbInitializer());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26670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073" y="375030"/>
            <a:ext cx="200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LINQ</a:t>
            </a:r>
            <a:r>
              <a:rPr spc="-65" dirty="0"/>
              <a:t> </a:t>
            </a:r>
            <a:r>
              <a:rPr spc="-5" dirty="0"/>
              <a:t>Query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8962"/>
            <a:ext cx="8565515" cy="4854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LINQ:</a:t>
            </a:r>
            <a:endParaRPr sz="2400">
              <a:latin typeface="Calibri"/>
              <a:cs typeface="Calibri"/>
            </a:endParaRPr>
          </a:p>
          <a:p>
            <a:pPr marL="756285" marR="1287145" indent="-287020" algn="just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allows 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create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data-source-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independent queries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 in an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756285" marR="40894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provides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sources.</a:t>
            </a:r>
            <a:endParaRPr sz="2400">
              <a:latin typeface="Calibri"/>
              <a:cs typeface="Calibri"/>
            </a:endParaRPr>
          </a:p>
          <a:p>
            <a:pPr marL="756285" marR="113792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written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.NET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supported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language,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VB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C#.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acts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strongly-typed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objects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language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quickly manipulate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sources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without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requiring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761" y="375030"/>
            <a:ext cx="1826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</a:t>
            </a:r>
            <a:r>
              <a:rPr spc="5" dirty="0"/>
              <a:t>c</a:t>
            </a:r>
            <a:r>
              <a:rPr spc="-5" dirty="0"/>
              <a:t>t</a:t>
            </a:r>
            <a:r>
              <a:rPr dirty="0"/>
              <a:t>i</a:t>
            </a:r>
            <a:r>
              <a:rPr spc="-10" dirty="0"/>
              <a:t>v</a:t>
            </a:r>
            <a:r>
              <a:rPr spc="5" dirty="0"/>
              <a:t>e</a:t>
            </a:r>
            <a:r>
              <a:rPr spc="-5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92861"/>
            <a:ext cx="834961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Entity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2400">
              <a:latin typeface="Calibri"/>
              <a:cs typeface="Calibri"/>
            </a:endParaRPr>
          </a:p>
          <a:p>
            <a:pPr marL="355600" marR="511809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describe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initialize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sample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LINQ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operations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983" y="375030"/>
            <a:ext cx="526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Simple</a:t>
            </a:r>
            <a:r>
              <a:rPr spc="10" dirty="0"/>
              <a:t> </a:t>
            </a:r>
            <a:r>
              <a:rPr spc="-5" dirty="0"/>
              <a:t>LINQ </a:t>
            </a:r>
            <a:r>
              <a:rPr spc="-10" dirty="0"/>
              <a:t>Query</a:t>
            </a:r>
            <a:r>
              <a:rPr spc="10" dirty="0"/>
              <a:t> </a:t>
            </a:r>
            <a:r>
              <a:rPr dirty="0"/>
              <a:t>1-3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8962"/>
            <a:ext cx="8355330" cy="37572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 starts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756285" marR="351155" indent="-287020">
              <a:lnSpc>
                <a:spcPts val="259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query 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next operation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 marL="756285" marR="424815" indent="-287020">
              <a:lnSpc>
                <a:spcPts val="259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LINQ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query,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  <a:p>
            <a:pPr marL="756285" marR="321310" indent="-287020">
              <a:lnSpc>
                <a:spcPts val="259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queries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objects that implement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 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IEnumerable&lt;T&gt;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IQueryable&lt;T&gt;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interface.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Both these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interfaces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enable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create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983" y="375030"/>
            <a:ext cx="526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Simple</a:t>
            </a:r>
            <a:r>
              <a:rPr spc="10" dirty="0"/>
              <a:t> </a:t>
            </a:r>
            <a:r>
              <a:rPr spc="-5" dirty="0"/>
              <a:t>LINQ </a:t>
            </a:r>
            <a:r>
              <a:rPr spc="-10" dirty="0"/>
              <a:t>Query</a:t>
            </a:r>
            <a:r>
              <a:rPr spc="10" dirty="0"/>
              <a:t> </a:t>
            </a:r>
            <a:r>
              <a:rPr dirty="0"/>
              <a:t>2-3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78536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code snippet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query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-5" dirty="0"/>
              <a:t>where,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🞛	</a:t>
            </a:r>
            <a:r>
              <a:rPr spc="-10" dirty="0"/>
              <a:t>from:</a:t>
            </a:r>
            <a:r>
              <a:rPr spc="-20" dirty="0"/>
              <a:t> </a:t>
            </a:r>
            <a:r>
              <a:rPr spc="-5" dirty="0"/>
              <a:t>Clause</a:t>
            </a:r>
            <a:r>
              <a:rPr spc="-20" dirty="0"/>
              <a:t> </a:t>
            </a:r>
            <a:r>
              <a:rPr spc="-5" dirty="0"/>
              <a:t>specifies</a:t>
            </a:r>
            <a:r>
              <a:rPr spc="-20" dirty="0"/>
              <a:t> </a:t>
            </a:r>
            <a:r>
              <a:rPr dirty="0"/>
              <a:t>the </a:t>
            </a:r>
            <a:r>
              <a:rPr spc="-15" dirty="0"/>
              <a:t>data</a:t>
            </a:r>
            <a:r>
              <a:rPr spc="-20" dirty="0"/>
              <a:t> </a:t>
            </a:r>
            <a:r>
              <a:rPr spc="-10" dirty="0"/>
              <a:t>source</a:t>
            </a:r>
            <a:r>
              <a:rPr dirty="0"/>
              <a:t> </a:t>
            </a:r>
            <a:r>
              <a:rPr spc="-10" dirty="0"/>
              <a:t>that</a:t>
            </a:r>
            <a:r>
              <a:rPr spc="-20" dirty="0"/>
              <a:t> </a:t>
            </a:r>
            <a:r>
              <a:rPr spc="-10" dirty="0"/>
              <a:t>contains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5" dirty="0"/>
              <a:t>data.</a:t>
            </a:r>
            <a:endParaRPr sz="1200">
              <a:latin typeface="Microsoft Sans Serif"/>
              <a:cs typeface="Microsoft Sans Serif"/>
            </a:endParaRPr>
          </a:p>
          <a:p>
            <a:pPr marL="756285" marR="16510" indent="-287020">
              <a:lnSpc>
                <a:spcPts val="259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🞛	</a:t>
            </a:r>
            <a:r>
              <a:rPr spc="-5" dirty="0"/>
              <a:t>db: </a:t>
            </a:r>
            <a:r>
              <a:rPr dirty="0"/>
              <a:t>Is an </a:t>
            </a:r>
            <a:r>
              <a:rPr spc="-10" dirty="0"/>
              <a:t>instance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5" dirty="0"/>
              <a:t>data context </a:t>
            </a:r>
            <a:r>
              <a:rPr dirty="0"/>
              <a:t>class </a:t>
            </a:r>
            <a:r>
              <a:rPr spc="-10" dirty="0"/>
              <a:t>provides </a:t>
            </a:r>
            <a:r>
              <a:rPr dirty="0"/>
              <a:t>access </a:t>
            </a:r>
            <a:r>
              <a:rPr spc="-15" dirty="0"/>
              <a:t>to </a:t>
            </a:r>
            <a:r>
              <a:rPr spc="-53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5" dirty="0"/>
              <a:t>data </a:t>
            </a:r>
            <a:r>
              <a:rPr spc="-10" dirty="0"/>
              <a:t>source.</a:t>
            </a:r>
            <a:endParaRPr sz="12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  <a:tabLst>
                <a:tab pos="75628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🞛	</a:t>
            </a:r>
            <a:r>
              <a:rPr spc="-5" dirty="0"/>
              <a:t>s: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5" dirty="0"/>
              <a:t>range</a:t>
            </a:r>
            <a:r>
              <a:rPr spc="-25" dirty="0"/>
              <a:t> </a:t>
            </a:r>
            <a:r>
              <a:rPr spc="-10" dirty="0"/>
              <a:t>variable.</a:t>
            </a:r>
            <a:endParaRPr sz="1200">
              <a:latin typeface="Microsoft Sans Serif"/>
              <a:cs typeface="Microsoft Sans Serif"/>
            </a:endParaRPr>
          </a:p>
          <a:p>
            <a:pPr marL="756285" marR="342900" indent="-287020">
              <a:lnSpc>
                <a:spcPts val="2590"/>
              </a:lnSpc>
              <a:spcBef>
                <a:spcPts val="620"/>
              </a:spcBef>
              <a:tabLst>
                <a:tab pos="75628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🞛	</a:t>
            </a:r>
            <a:r>
              <a:rPr spc="-5" dirty="0"/>
              <a:t>select: Clause specifies </a:t>
            </a:r>
            <a:r>
              <a:rPr spc="-10" dirty="0"/>
              <a:t>that </a:t>
            </a:r>
            <a:r>
              <a:rPr dirty="0"/>
              <a:t>each </a:t>
            </a:r>
            <a:r>
              <a:rPr spc="-5" dirty="0"/>
              <a:t>element </a:t>
            </a:r>
            <a:r>
              <a:rPr dirty="0"/>
              <a:t>in the </a:t>
            </a:r>
            <a:r>
              <a:rPr spc="-10" dirty="0"/>
              <a:t>result </a:t>
            </a:r>
            <a:r>
              <a:rPr dirty="0"/>
              <a:t>will </a:t>
            </a:r>
            <a:r>
              <a:rPr spc="-530" dirty="0"/>
              <a:t> </a:t>
            </a:r>
            <a:r>
              <a:rPr spc="-10" dirty="0"/>
              <a:t>consist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dirty="0"/>
              <a:t>a</a:t>
            </a:r>
            <a:r>
              <a:rPr spc="-10" dirty="0"/>
              <a:t> customer</a:t>
            </a:r>
            <a:r>
              <a:rPr spc="-20" dirty="0"/>
              <a:t> </a:t>
            </a:r>
            <a:r>
              <a:rPr spc="-5" dirty="0"/>
              <a:t>object.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072639"/>
            <a:ext cx="7393305" cy="5943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IQueryable&lt;Customer&gt;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q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from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db.customers </a:t>
            </a:r>
            <a:r>
              <a:rPr sz="1400" spc="-10" dirty="0">
                <a:latin typeface="Courier New"/>
                <a:cs typeface="Courier New"/>
              </a:rPr>
              <a:t>select 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16764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983" y="375030"/>
            <a:ext cx="526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Simple</a:t>
            </a:r>
            <a:r>
              <a:rPr spc="10" dirty="0"/>
              <a:t> </a:t>
            </a:r>
            <a:r>
              <a:rPr spc="-5" dirty="0"/>
              <a:t>LINQ </a:t>
            </a:r>
            <a:r>
              <a:rPr spc="-10" dirty="0"/>
              <a:t>Query</a:t>
            </a:r>
            <a:r>
              <a:rPr spc="10" dirty="0"/>
              <a:t> </a:t>
            </a:r>
            <a:r>
              <a:rPr dirty="0"/>
              <a:t>3-3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94359"/>
            <a:ext cx="7568565" cy="1367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LINQ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iterate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foreach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loop.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foreach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loop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04770"/>
            <a:ext cx="771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details: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422495"/>
            <a:ext cx="8172450" cy="2190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foreach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retrieves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cust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name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appended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string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variable,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names.</a:t>
            </a:r>
            <a:endParaRPr sz="2000">
              <a:latin typeface="Calibri"/>
              <a:cs typeface="Calibri"/>
            </a:endParaRPr>
          </a:p>
          <a:p>
            <a:pPr marL="756285" marR="598805" indent="-287020">
              <a:lnSpc>
                <a:spcPts val="216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Finally,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names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ViewBag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606039"/>
            <a:ext cx="7393305" cy="18897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string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names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"";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IQueryable&lt;Customer&gt;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q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from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 </a:t>
            </a:r>
            <a:r>
              <a:rPr sz="1300" spc="-10" dirty="0">
                <a:latin typeface="Courier New"/>
                <a:cs typeface="Courier New"/>
              </a:rPr>
              <a:t>in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db.customers</a:t>
            </a:r>
            <a:endParaRPr sz="1300">
              <a:latin typeface="Courier New"/>
              <a:cs typeface="Courier New"/>
            </a:endParaRPr>
          </a:p>
          <a:p>
            <a:pPr marL="2553335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select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s;</a:t>
            </a:r>
            <a:endParaRPr sz="1300">
              <a:latin typeface="Courier New"/>
              <a:cs typeface="Courier New"/>
            </a:endParaRPr>
          </a:p>
          <a:p>
            <a:pPr marL="2455545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foreach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(var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q)</a:t>
            </a:r>
            <a:endParaRPr sz="1300">
              <a:latin typeface="Courier New"/>
              <a:cs typeface="Courier New"/>
            </a:endParaRPr>
          </a:p>
          <a:p>
            <a:pPr marL="2455545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75082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names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names+"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"+cust.Name;</a:t>
            </a:r>
            <a:endParaRPr sz="1300">
              <a:latin typeface="Courier New"/>
              <a:cs typeface="Courier New"/>
            </a:endParaRPr>
          </a:p>
          <a:p>
            <a:pPr marR="4633595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R="4634865" algn="r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ViewBag.Name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names;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667" y="22098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1-7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329930" cy="3390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98755" indent="-342900" algn="just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addition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 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sources, you can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queries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 various operations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common operations that you perform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queries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include: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Forming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Projections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Filtering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Sorting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Grouping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2-7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552180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Sometimes,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might only 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 model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store, 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example,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Name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achieve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projections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  <a:p>
            <a:pPr marL="355600" marR="18415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LINQ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3444240"/>
            <a:ext cx="7393305" cy="28803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5"/>
              </a:lnSpc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static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void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DisplayCustomerNames()</a:t>
            </a:r>
            <a:r>
              <a:rPr sz="1300" spc="-5" dirty="0">
                <a:latin typeface="Courier New"/>
                <a:cs typeface="Courier New"/>
              </a:rPr>
              <a:t> {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using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(Model1Container dbContext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new</a:t>
            </a:r>
            <a:r>
              <a:rPr sz="1300" spc="-10" dirty="0">
                <a:latin typeface="Courier New"/>
                <a:cs typeface="Courier New"/>
              </a:rPr>
              <a:t> Model1Container())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IQueryable&lt;String&gt;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query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 </a:t>
            </a:r>
            <a:r>
              <a:rPr sz="1300" spc="-10" dirty="0">
                <a:latin typeface="Courier New"/>
                <a:cs typeface="Courier New"/>
              </a:rPr>
              <a:t>from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dbContext.Customers</a:t>
            </a:r>
            <a:endParaRPr sz="1300">
              <a:latin typeface="Courier New"/>
              <a:cs typeface="Courier New"/>
            </a:endParaRPr>
          </a:p>
          <a:p>
            <a:pPr marL="432562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select</a:t>
            </a:r>
            <a:r>
              <a:rPr sz="1300" spc="-6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c.Name;</a:t>
            </a:r>
            <a:endParaRPr sz="1300">
              <a:latin typeface="Courier New"/>
              <a:cs typeface="Courier New"/>
            </a:endParaRPr>
          </a:p>
          <a:p>
            <a:pPr marL="190500" marR="3551554">
              <a:lnSpc>
                <a:spcPct val="120000"/>
              </a:lnSpc>
            </a:pPr>
            <a:r>
              <a:rPr sz="1300" spc="-10" dirty="0">
                <a:latin typeface="Courier New"/>
                <a:cs typeface="Courier New"/>
              </a:rPr>
              <a:t>Console.WriteLine("Customer Names:");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foreach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(String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custName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query)</a:t>
            </a:r>
            <a:endParaRPr sz="13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Console.WriteLine(custName);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147129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17475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879475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7667" y="30480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3-7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8962"/>
            <a:ext cx="8267065" cy="36106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select clause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sequence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IQueryable&lt;String&gt;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756285" marR="137160" indent="-287020">
              <a:lnSpc>
                <a:spcPts val="259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foreach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loop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iterates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812800" marR="5239385">
              <a:lnSpc>
                <a:spcPct val="12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Names: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Alex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Parker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Peter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Milne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4-7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587105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 in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enables filtering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condition,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known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predicate.</a:t>
            </a:r>
            <a:endParaRPr sz="2400">
              <a:latin typeface="Calibri"/>
              <a:cs typeface="Calibri"/>
            </a:endParaRPr>
          </a:p>
          <a:p>
            <a:pPr marL="355600" marR="194310" indent="-342900" algn="just">
              <a:lnSpc>
                <a:spcPct val="900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 applies 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predicate 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those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predicate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true.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90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where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filter customer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997453"/>
            <a:ext cx="102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0703" y="3514344"/>
            <a:ext cx="7405370" cy="2893060"/>
            <a:chOff x="1060703" y="3514344"/>
            <a:chExt cx="7405370" cy="2893060"/>
          </a:xfrm>
        </p:grpSpPr>
        <p:sp>
          <p:nvSpPr>
            <p:cNvPr id="6" name="object 6"/>
            <p:cNvSpPr/>
            <p:nvPr/>
          </p:nvSpPr>
          <p:spPr>
            <a:xfrm>
              <a:off x="1066799" y="3520440"/>
              <a:ext cx="7393305" cy="2880360"/>
            </a:xfrm>
            <a:custGeom>
              <a:avLst/>
              <a:gdLst/>
              <a:ahLst/>
              <a:cxnLst/>
              <a:rect l="l" t="t" r="r" b="b"/>
              <a:pathLst>
                <a:path w="7393305" h="2880360">
                  <a:moveTo>
                    <a:pt x="7392924" y="0"/>
                  </a:moveTo>
                  <a:lnTo>
                    <a:pt x="0" y="0"/>
                  </a:lnTo>
                  <a:lnTo>
                    <a:pt x="0" y="2880360"/>
                  </a:lnTo>
                  <a:lnTo>
                    <a:pt x="7392924" y="2880360"/>
                  </a:lnTo>
                  <a:lnTo>
                    <a:pt x="7392924" y="0"/>
                  </a:lnTo>
                  <a:close/>
                </a:path>
              </a:pathLst>
            </a:custGeom>
            <a:solidFill>
              <a:srgbClr val="FFE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3520440"/>
              <a:ext cx="7393305" cy="2880360"/>
            </a:xfrm>
            <a:custGeom>
              <a:avLst/>
              <a:gdLst/>
              <a:ahLst/>
              <a:cxnLst/>
              <a:rect l="l" t="t" r="r" b="b"/>
              <a:pathLst>
                <a:path w="7393305" h="2880360">
                  <a:moveTo>
                    <a:pt x="0" y="2880360"/>
                  </a:moveTo>
                  <a:lnTo>
                    <a:pt x="7392924" y="2880360"/>
                  </a:lnTo>
                  <a:lnTo>
                    <a:pt x="7392924" y="0"/>
                  </a:lnTo>
                  <a:lnTo>
                    <a:pt x="0" y="0"/>
                  </a:lnTo>
                  <a:lnTo>
                    <a:pt x="0" y="28803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5844" y="3450742"/>
            <a:ext cx="6522084" cy="28790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static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void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DisplayCustomerByName()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using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(Model1Container dbContext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new</a:t>
            </a:r>
            <a:r>
              <a:rPr sz="1300" spc="-10" dirty="0">
                <a:latin typeface="Courier New"/>
                <a:cs typeface="Courier New"/>
              </a:rPr>
              <a:t> Model1Container()) </a:t>
            </a: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700" marR="5080" indent="787400">
              <a:lnSpc>
                <a:spcPts val="1870"/>
              </a:lnSpc>
              <a:spcBef>
                <a:spcPts val="114"/>
              </a:spcBef>
            </a:pPr>
            <a:r>
              <a:rPr sz="1300" spc="-10" dirty="0">
                <a:latin typeface="Courier New"/>
                <a:cs typeface="Courier New"/>
              </a:rPr>
              <a:t>IQueryable&lt;Customer&gt;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query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from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dbContext.Customers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where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c.Name </a:t>
            </a:r>
            <a:r>
              <a:rPr sz="1300" spc="-5" dirty="0">
                <a:latin typeface="Courier New"/>
                <a:cs typeface="Courier New"/>
              </a:rPr>
              <a:t>==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"Alex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Parker"select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c;</a:t>
            </a:r>
            <a:endParaRPr sz="1300">
              <a:latin typeface="Courier New"/>
              <a:cs typeface="Courier New"/>
            </a:endParaRPr>
          </a:p>
          <a:p>
            <a:pPr marL="1195070" marR="988694" indent="97790">
              <a:lnSpc>
                <a:spcPts val="1870"/>
              </a:lnSpc>
              <a:spcBef>
                <a:spcPts val="5"/>
              </a:spcBef>
            </a:pPr>
            <a:r>
              <a:rPr sz="1300" spc="-10" dirty="0">
                <a:latin typeface="Courier New"/>
                <a:cs typeface="Courier New"/>
              </a:rPr>
              <a:t>Console.WriteLine("Customer Information:");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foreach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(Customer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</a:t>
            </a:r>
            <a:r>
              <a:rPr sz="1300" spc="-10" dirty="0">
                <a:latin typeface="Courier New"/>
                <a:cs typeface="Courier New"/>
              </a:rPr>
              <a:t> query)</a:t>
            </a:r>
            <a:endParaRPr sz="1300">
              <a:latin typeface="Courier New"/>
              <a:cs typeface="Courier New"/>
            </a:endParaRPr>
          </a:p>
          <a:p>
            <a:pPr marL="1391920">
              <a:lnSpc>
                <a:spcPct val="100000"/>
              </a:lnSpc>
              <a:spcBef>
                <a:spcPts val="20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9192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Console.WriteLine("Customer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ID: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{0},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Name: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{1},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Address: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{2}",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cust.CustomerId, cust.Name,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cust.Address);</a:t>
            </a:r>
            <a:endParaRPr sz="1300">
              <a:latin typeface="Courier New"/>
              <a:cs typeface="Courier New"/>
            </a:endParaRPr>
          </a:p>
          <a:p>
            <a:pPr marL="158877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87667" y="31242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5-7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8962"/>
            <a:ext cx="8479155" cy="35375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 information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name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Alex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Parker.</a:t>
            </a:r>
            <a:endParaRPr sz="2400">
              <a:latin typeface="Calibri"/>
              <a:cs typeface="Calibri"/>
            </a:endParaRPr>
          </a:p>
          <a:p>
            <a:pPr marL="756285" marR="248920" indent="-287020">
              <a:lnSpc>
                <a:spcPts val="259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foreach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iterate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through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print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Information:</a:t>
            </a:r>
            <a:endParaRPr sz="2400">
              <a:latin typeface="Calibri"/>
              <a:cs typeface="Calibri"/>
            </a:endParaRPr>
          </a:p>
          <a:p>
            <a:pPr marL="812800" marR="762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ID: 1, Name: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Alex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Parker,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Address: 10th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Park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Street,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Mount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6-7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444865" cy="2915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retrieve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sorted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manner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orderby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clause.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254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clause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ascending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or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descending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355600" marR="730250" indent="-342900">
              <a:lnSpc>
                <a:spcPts val="259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orderby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ascending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default.</a:t>
            </a:r>
            <a:endParaRPr sz="2400">
              <a:latin typeface="Calibri"/>
              <a:cs typeface="Calibri"/>
            </a:endParaRPr>
          </a:p>
          <a:p>
            <a:pPr marL="355600" marR="437515" indent="-342900">
              <a:lnSpc>
                <a:spcPts val="259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ascending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keyword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customer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ascending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order: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411520"/>
            <a:ext cx="846010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will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customer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lives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Jersey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ascending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4206240"/>
            <a:ext cx="7393305" cy="11277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70"/>
              </a:lnSpc>
            </a:pPr>
            <a:r>
              <a:rPr sz="1350" spc="-5" dirty="0">
                <a:latin typeface="Courier New"/>
                <a:cs typeface="Courier New"/>
              </a:rPr>
              <a:t>IQueryable&lt;Customer&gt;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q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from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s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in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dbContext.customers</a:t>
            </a:r>
            <a:endParaRPr sz="1350">
              <a:latin typeface="Courier New"/>
              <a:cs typeface="Courier New"/>
            </a:endParaRPr>
          </a:p>
          <a:p>
            <a:pPr marL="2673350" marR="1821180">
              <a:lnSpc>
                <a:spcPct val="120000"/>
              </a:lnSpc>
            </a:pPr>
            <a:r>
              <a:rPr sz="1350" spc="-5" dirty="0">
                <a:latin typeface="Courier New"/>
                <a:cs typeface="Courier New"/>
              </a:rPr>
              <a:t>where </a:t>
            </a:r>
            <a:r>
              <a:rPr sz="1350" dirty="0">
                <a:latin typeface="Courier New"/>
                <a:cs typeface="Courier New"/>
              </a:rPr>
              <a:t>s.City == "New Jersey" </a:t>
            </a:r>
            <a:r>
              <a:rPr sz="1350" spc="-80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orderby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s.Name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ascending 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select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s;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38100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6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-95" dirty="0"/>
              <a:t> </a:t>
            </a:r>
            <a:r>
              <a:rPr spc="-10" dirty="0"/>
              <a:t>Advance</a:t>
            </a:r>
            <a:r>
              <a:rPr spc="25" dirty="0"/>
              <a:t> </a:t>
            </a:r>
            <a:r>
              <a:rPr spc="-5" dirty="0"/>
              <a:t>LINQ Queries</a:t>
            </a:r>
            <a:r>
              <a:rPr spc="15" dirty="0"/>
              <a:t> </a:t>
            </a:r>
            <a:r>
              <a:rPr spc="5" dirty="0"/>
              <a:t>7-7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312784" cy="2257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group.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results based 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55600" marR="707390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group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cities: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753482"/>
            <a:ext cx="75971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retrieves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based 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where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lives.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520440"/>
            <a:ext cx="7393305" cy="8991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917575" marR="3474085" indent="-826135">
              <a:lnSpc>
                <a:spcPct val="120000"/>
              </a:lnSpc>
            </a:pPr>
            <a:r>
              <a:rPr sz="1350" dirty="0">
                <a:latin typeface="Courier New"/>
                <a:cs typeface="Courier New"/>
              </a:rPr>
              <a:t>var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q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 </a:t>
            </a:r>
            <a:r>
              <a:rPr sz="1350" spc="-5" dirty="0">
                <a:latin typeface="Courier New"/>
                <a:cs typeface="Courier New"/>
              </a:rPr>
              <a:t>from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s</a:t>
            </a:r>
            <a:r>
              <a:rPr sz="1350" spc="-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in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dbContext.customers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groups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by</a:t>
            </a:r>
            <a:r>
              <a:rPr sz="1350" spc="-5" dirty="0">
                <a:latin typeface="Courier New"/>
                <a:cs typeface="Courier New"/>
              </a:rPr>
              <a:t> s.City;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7667" y="31242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72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Entity</a:t>
            </a:r>
            <a:r>
              <a:rPr spc="-10" dirty="0"/>
              <a:t> </a:t>
            </a:r>
            <a:r>
              <a:rPr spc="-5" dirty="0"/>
              <a:t>Framework</a:t>
            </a:r>
            <a:r>
              <a:rPr spc="-15" dirty="0"/>
              <a:t> </a:t>
            </a:r>
            <a:r>
              <a:rPr dirty="0"/>
              <a:t>1-2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874014"/>
            <a:ext cx="8228965" cy="5013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9565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requirements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MVC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ORM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framework.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framework: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Simplifies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accessing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 incompatible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relational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object-oriented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9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ORM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355600" marR="146685" indent="-342900" algn="just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implementation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(EDM),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 is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conceptual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associations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participate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355600" marR="153035" indent="-342900">
              <a:lnSpc>
                <a:spcPts val="2590"/>
              </a:lnSpc>
              <a:spcBef>
                <a:spcPts val="5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EDM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 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logic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 programming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against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worry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structure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underlying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connect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34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LINQ</a:t>
            </a:r>
            <a:r>
              <a:rPr dirty="0"/>
              <a:t> </a:t>
            </a:r>
            <a:r>
              <a:rPr spc="-5" dirty="0"/>
              <a:t>Method-Based</a:t>
            </a:r>
            <a:r>
              <a:rPr spc="45" dirty="0"/>
              <a:t> </a:t>
            </a:r>
            <a:r>
              <a:rPr spc="-5" dirty="0"/>
              <a:t>Queries</a:t>
            </a:r>
            <a:r>
              <a:rPr spc="15" dirty="0"/>
              <a:t> </a:t>
            </a:r>
            <a:r>
              <a:rPr dirty="0"/>
              <a:t>1-3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578215" cy="2513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9972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expression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compiled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method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operators,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select,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orderby.</a:t>
            </a:r>
            <a:endParaRPr sz="2400">
              <a:latin typeface="Calibri"/>
              <a:cs typeface="Calibri"/>
            </a:endParaRPr>
          </a:p>
          <a:p>
            <a:pPr marL="355600" marR="76200" indent="-342900">
              <a:lnSpc>
                <a:spcPct val="9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Another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create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queries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method-based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 you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directly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operator,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lambda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expressions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34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LINQ</a:t>
            </a:r>
            <a:r>
              <a:rPr dirty="0"/>
              <a:t> </a:t>
            </a:r>
            <a:r>
              <a:rPr spc="-5" dirty="0"/>
              <a:t>Method-Based</a:t>
            </a:r>
            <a:r>
              <a:rPr spc="45" dirty="0"/>
              <a:t> </a:t>
            </a:r>
            <a:r>
              <a:rPr spc="-5" dirty="0"/>
              <a:t>Queries</a:t>
            </a:r>
            <a:r>
              <a:rPr spc="15" dirty="0"/>
              <a:t> </a:t>
            </a:r>
            <a:r>
              <a:rPr dirty="0"/>
              <a:t>2-3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39787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Select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Name 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of Customer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class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anonymous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453639"/>
            <a:ext cx="7393305" cy="38709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70"/>
              </a:lnSpc>
            </a:pPr>
            <a:r>
              <a:rPr sz="1350" dirty="0">
                <a:latin typeface="Courier New"/>
                <a:cs typeface="Courier New"/>
              </a:rPr>
              <a:t>public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static</a:t>
            </a:r>
            <a:r>
              <a:rPr sz="1350" spc="2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void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DisplayPropertiesMethodBasedQuery()</a:t>
            </a:r>
            <a:r>
              <a:rPr sz="1350" spc="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917575" marR="687070" indent="-309880">
              <a:lnSpc>
                <a:spcPts val="1950"/>
              </a:lnSpc>
              <a:spcBef>
                <a:spcPts val="115"/>
              </a:spcBef>
            </a:pPr>
            <a:r>
              <a:rPr sz="1350" spc="-5" dirty="0">
                <a:latin typeface="Courier New"/>
                <a:cs typeface="Courier New"/>
              </a:rPr>
              <a:t>using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(Model1Container</a:t>
            </a:r>
            <a:r>
              <a:rPr sz="1350" spc="2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dbContext</a:t>
            </a:r>
            <a:r>
              <a:rPr sz="1350" spc="1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new</a:t>
            </a:r>
            <a:r>
              <a:rPr sz="1350" spc="2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Model1Container())</a:t>
            </a:r>
            <a:r>
              <a:rPr sz="1350" spc="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{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var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query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=dbContext.Customers.Select(c=&gt;</a:t>
            </a:r>
            <a:r>
              <a:rPr sz="1350" dirty="0">
                <a:latin typeface="Courier New"/>
                <a:cs typeface="Courier New"/>
              </a:rPr>
              <a:t> new</a:t>
            </a:r>
            <a:endParaRPr sz="1350">
              <a:latin typeface="Courier New"/>
              <a:cs typeface="Courier New"/>
            </a:endParaRPr>
          </a:p>
          <a:p>
            <a:pPr marL="1639570">
              <a:lnSpc>
                <a:spcPct val="100000"/>
              </a:lnSpc>
              <a:spcBef>
                <a:spcPts val="195"/>
              </a:spcBef>
              <a:tabLst>
                <a:tab pos="2261235" algn="l"/>
              </a:tabLst>
            </a:pPr>
            <a:r>
              <a:rPr sz="1350" dirty="0">
                <a:latin typeface="Courier New"/>
                <a:cs typeface="Courier New"/>
              </a:rPr>
              <a:t>{	CustomerName</a:t>
            </a:r>
            <a:r>
              <a:rPr sz="1350" spc="-2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c.Name,</a:t>
            </a:r>
            <a:endParaRPr sz="1350">
              <a:latin typeface="Courier New"/>
              <a:cs typeface="Courier New"/>
            </a:endParaRPr>
          </a:p>
          <a:p>
            <a:pPr marL="2260600">
              <a:lnSpc>
                <a:spcPct val="100000"/>
              </a:lnSpc>
              <a:spcBef>
                <a:spcPts val="325"/>
              </a:spcBef>
            </a:pPr>
            <a:r>
              <a:rPr sz="1350" spc="-5" dirty="0">
                <a:latin typeface="Courier New"/>
                <a:cs typeface="Courier New"/>
              </a:rPr>
              <a:t>CustomerAddress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c.Address</a:t>
            </a:r>
            <a:endParaRPr sz="1350">
              <a:latin typeface="Courier New"/>
              <a:cs typeface="Courier New"/>
            </a:endParaRPr>
          </a:p>
          <a:p>
            <a:pPr marL="174371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latin typeface="Courier New"/>
                <a:cs typeface="Courier New"/>
              </a:rPr>
              <a:t>});</a:t>
            </a:r>
            <a:endParaRPr sz="1350">
              <a:latin typeface="Courier New"/>
              <a:cs typeface="Courier New"/>
            </a:endParaRPr>
          </a:p>
          <a:p>
            <a:pPr marL="1433830" marR="687070">
              <a:lnSpc>
                <a:spcPts val="1950"/>
              </a:lnSpc>
              <a:spcBef>
                <a:spcPts val="114"/>
              </a:spcBef>
            </a:pPr>
            <a:r>
              <a:rPr sz="1350" spc="-5" dirty="0">
                <a:latin typeface="Courier New"/>
                <a:cs typeface="Courier New"/>
              </a:rPr>
              <a:t>Console.WriteLine("Customer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Names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and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Addresses:");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foreach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(var custInfo </a:t>
            </a:r>
            <a:r>
              <a:rPr sz="1350" dirty="0">
                <a:latin typeface="Courier New"/>
                <a:cs typeface="Courier New"/>
              </a:rPr>
              <a:t>in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query)</a:t>
            </a:r>
            <a:endParaRPr sz="1350">
              <a:latin typeface="Courier New"/>
              <a:cs typeface="Courier New"/>
            </a:endParaRPr>
          </a:p>
          <a:p>
            <a:pPr marL="1537970">
              <a:lnSpc>
                <a:spcPct val="100000"/>
              </a:lnSpc>
              <a:spcBef>
                <a:spcPts val="200"/>
              </a:spcBef>
            </a:pPr>
            <a:r>
              <a:rPr sz="1350" dirty="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506095" marR="1099820" indent="1237615">
              <a:lnSpc>
                <a:spcPct val="120000"/>
              </a:lnSpc>
            </a:pPr>
            <a:r>
              <a:rPr sz="1350" spc="-5" dirty="0">
                <a:latin typeface="Courier New"/>
                <a:cs typeface="Courier New"/>
              </a:rPr>
              <a:t>Console.WriteLine("Name: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{0},</a:t>
            </a:r>
            <a:r>
              <a:rPr sz="1350" spc="1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Address: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{1}",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custInfo.CustomerName,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custInfo.CustomerAddress);</a:t>
            </a:r>
            <a:endParaRPr sz="1350">
              <a:latin typeface="Courier New"/>
              <a:cs typeface="Courier New"/>
            </a:endParaRPr>
          </a:p>
          <a:p>
            <a:pPr marL="174371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330325">
              <a:lnSpc>
                <a:spcPct val="100000"/>
              </a:lnSpc>
              <a:spcBef>
                <a:spcPts val="325"/>
              </a:spcBef>
            </a:pPr>
            <a:r>
              <a:rPr sz="1350" spc="5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917575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867" y="20574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34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</a:t>
            </a:r>
            <a:r>
              <a:rPr spc="10" dirty="0"/>
              <a:t> </a:t>
            </a:r>
            <a:r>
              <a:rPr spc="-5" dirty="0"/>
              <a:t>LINQ</a:t>
            </a:r>
            <a:r>
              <a:rPr dirty="0"/>
              <a:t> </a:t>
            </a:r>
            <a:r>
              <a:rPr spc="-5" dirty="0"/>
              <a:t>Method-Based</a:t>
            </a:r>
            <a:r>
              <a:rPr spc="45" dirty="0"/>
              <a:t> </a:t>
            </a:r>
            <a:r>
              <a:rPr spc="-5" dirty="0"/>
              <a:t>Queries</a:t>
            </a:r>
            <a:r>
              <a:rPr spc="15" dirty="0"/>
              <a:t> </a:t>
            </a:r>
            <a:r>
              <a:rPr dirty="0"/>
              <a:t>3-3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395970" cy="35007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127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preceding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Select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clause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Name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of Customer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class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anonymous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output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Addresses: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Alex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Parker,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Address: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10th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Park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Street,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Mount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Peter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Milne,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Address: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View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Street,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Cheros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Mount</a:t>
            </a:r>
            <a:endParaRPr sz="2400">
              <a:latin typeface="Calibri"/>
              <a:cs typeface="Calibri"/>
            </a:endParaRPr>
          </a:p>
          <a:p>
            <a:pPr marL="355600" marR="955040" indent="-342900">
              <a:lnSpc>
                <a:spcPts val="2590"/>
              </a:lnSpc>
              <a:spcBef>
                <a:spcPts val="6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Similarly,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operators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Where,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GroupBy,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Max,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method-based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9745" y="375030"/>
            <a:ext cx="348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LINQ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Providers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573135" cy="3647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programming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sources.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accept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formats.</a:t>
            </a:r>
            <a:endParaRPr sz="2400">
              <a:latin typeface="Calibri"/>
              <a:cs typeface="Calibri"/>
            </a:endParaRPr>
          </a:p>
          <a:p>
            <a:pPr marL="355600" marR="414655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solve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providers,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SQL,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LINQ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XML.</a:t>
            </a:r>
            <a:endParaRPr sz="2400">
              <a:latin typeface="Calibri"/>
              <a:cs typeface="Calibri"/>
            </a:endParaRPr>
          </a:p>
          <a:p>
            <a:pPr marL="355600" marR="149225" indent="-342900">
              <a:lnSpc>
                <a:spcPts val="259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LINQ queries, 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learned till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provider.</a:t>
            </a:r>
            <a:endParaRPr sz="2400">
              <a:latin typeface="Calibri"/>
              <a:cs typeface="Calibri"/>
            </a:endParaRPr>
          </a:p>
          <a:p>
            <a:pPr marL="355600" marR="318770" indent="-342900">
              <a:lnSpc>
                <a:spcPts val="259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SQL-complaint databases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2794" y="375030"/>
            <a:ext cx="271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LINQ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5" dirty="0"/>
              <a:t>Objects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237855" cy="2183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24396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refers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of LINQ queries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enumerable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collections,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List&lt;T&gt;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arrays.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collection,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355600" marR="132715" indent="-342900">
              <a:lnSpc>
                <a:spcPts val="2590"/>
              </a:lnSpc>
              <a:spcBef>
                <a:spcPts val="6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string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484672"/>
            <a:ext cx="827595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accesses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array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customers.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520440"/>
            <a:ext cx="7393305" cy="18897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5"/>
              </a:lnSpc>
            </a:pPr>
            <a:r>
              <a:rPr sz="1200" spc="-5" dirty="0">
                <a:latin typeface="Courier New"/>
                <a:cs typeface="Courier New"/>
              </a:rPr>
              <a:t>string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products=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"";</a:t>
            </a:r>
            <a:endParaRPr sz="1200">
              <a:latin typeface="Courier New"/>
              <a:cs typeface="Courier New"/>
            </a:endParaRPr>
          </a:p>
          <a:p>
            <a:pPr marL="91440" marR="149669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string[]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arr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string[]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"Laptop",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"Mobile",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"Jewellery"};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var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query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production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arr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select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product;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foreach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(var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pin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query)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products=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products+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867" y="31242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453" y="375030"/>
            <a:ext cx="276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LINQ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XML</a:t>
            </a:r>
            <a:r>
              <a:rPr spc="-70" dirty="0"/>
              <a:t> </a:t>
            </a:r>
            <a:r>
              <a:rPr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4811"/>
            <a:ext cx="7854315" cy="13061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XML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accessing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snippet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named,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CustomersRecord.xml: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518200"/>
            <a:ext cx="85540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shows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document,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CustomersRecord.Xml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details.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529839"/>
            <a:ext cx="7393305" cy="28803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0"/>
              </a:lnSpc>
            </a:pPr>
            <a:r>
              <a:rPr sz="1200" spc="-5" dirty="0">
                <a:latin typeface="Courier New"/>
                <a:cs typeface="Courier New"/>
              </a:rPr>
              <a:t>&lt;?xml </a:t>
            </a:r>
            <a:r>
              <a:rPr sz="1200" dirty="0">
                <a:latin typeface="Courier New"/>
                <a:cs typeface="Courier New"/>
              </a:rPr>
              <a:t>version="1.0" encoding="utf-8"?&gt;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&lt;CustomersDetails&gt;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&lt;Customer&gt;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&lt;CustID&gt;CId1001&lt;/CustID&gt;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&lt;Name&gt;Peter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Jones&lt;/Name&gt;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&lt;City&gt;New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York&lt;/City&gt;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&lt;/Customer&gt;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&lt;Customer&gt;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&lt;CustID&gt;CId1002&lt;/CustID&gt;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&lt;Name&gt;Jessica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Parker&lt;/Name&gt;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&lt;City&gt;London&lt;/City&gt;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&lt;/Customer&gt;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&lt;/CustomersDetails&gt;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867" y="21336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453" y="375030"/>
            <a:ext cx="276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LINQ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XML</a:t>
            </a:r>
            <a:r>
              <a:rPr spc="-70" dirty="0"/>
              <a:t> </a:t>
            </a:r>
            <a:r>
              <a:rPr dirty="0"/>
              <a:t>2-2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296275" cy="1123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31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CustomersRecord.Xml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from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936496"/>
            <a:ext cx="303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query: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753482"/>
            <a:ext cx="8347709" cy="1781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18681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 details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CustomersRecord.Xml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54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xmlDoc.Descendants() method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collection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descendant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453639"/>
            <a:ext cx="7393305" cy="204216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454650" algn="ctr">
              <a:lnSpc>
                <a:spcPts val="1340"/>
              </a:lnSpc>
            </a:pPr>
            <a:r>
              <a:rPr sz="1200" spc="-5" dirty="0">
                <a:latin typeface="Courier New"/>
                <a:cs typeface="Courier New"/>
              </a:rPr>
              <a:t>string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result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"";</a:t>
            </a:r>
            <a:endParaRPr sz="1200">
              <a:latin typeface="Courier New"/>
              <a:cs typeface="Courier New"/>
            </a:endParaRPr>
          </a:p>
          <a:p>
            <a:pPr marR="1494790" algn="ctr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XDocument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xmlDoc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XDocument.Load("E:\\CustomerRecord.xml");</a:t>
            </a:r>
            <a:endParaRPr sz="1200">
              <a:latin typeface="Courier New"/>
              <a:cs typeface="Courier New"/>
            </a:endParaRPr>
          </a:p>
          <a:p>
            <a:pPr marR="1497330"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var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q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from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</a:t>
            </a:r>
            <a:r>
              <a:rPr sz="1200" spc="-5" dirty="0">
                <a:latin typeface="Courier New"/>
                <a:cs typeface="Courier New"/>
              </a:rPr>
              <a:t> in</a:t>
            </a:r>
            <a:r>
              <a:rPr sz="1200" dirty="0">
                <a:latin typeface="Courier New"/>
                <a:cs typeface="Courier New"/>
              </a:rPr>
              <a:t> xmlDoc.Descendants("Customer")</a:t>
            </a:r>
            <a:endParaRPr sz="1200">
              <a:latin typeface="Courier New"/>
              <a:cs typeface="Courier New"/>
            </a:endParaRPr>
          </a:p>
          <a:p>
            <a:pPr marL="1565275" marR="296545" indent="182880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select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(string)c.Element("CustID")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"-" </a:t>
            </a:r>
            <a:r>
              <a:rPr sz="1200" dirty="0">
                <a:latin typeface="Courier New"/>
                <a:cs typeface="Courier New"/>
              </a:rPr>
              <a:t>+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(string)c.Element("Name") +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"-"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(string)c.Element("City");</a:t>
            </a:r>
            <a:endParaRPr sz="12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foreach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(string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entry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in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q)</a:t>
            </a:r>
            <a:endParaRPr sz="12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56527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result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+=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entry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 |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867" y="20574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3" y="375030"/>
            <a:ext cx="164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65" y="930909"/>
            <a:ext cx="8461375" cy="526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Entity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use.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database-first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approach,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355600" marR="473075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code-first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approach,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 creates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based 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classes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create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5600" marR="18415" indent="-342900">
              <a:lnSpc>
                <a:spcPct val="100000"/>
              </a:lnSpc>
              <a:spcBef>
                <a:spcPts val="48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System.Data.Entity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namespace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DbContext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coordinates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 marL="355600" marR="771525" indent="-342900">
              <a:lnSpc>
                <a:spcPct val="100000"/>
              </a:lnSpc>
              <a:spcBef>
                <a:spcPts val="4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data-source-independent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access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queries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operate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IEnumerable&lt;T&gt;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IQueryable&lt;T&gt;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interface.</a:t>
            </a:r>
            <a:endParaRPr sz="2000">
              <a:latin typeface="Calibri"/>
              <a:cs typeface="Calibri"/>
            </a:endParaRPr>
          </a:p>
          <a:p>
            <a:pPr marL="355600" marR="378460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LINQ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also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method-based queries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calls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operator,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lambda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expressions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72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Entity</a:t>
            </a:r>
            <a:r>
              <a:rPr spc="-10" dirty="0"/>
              <a:t> </a:t>
            </a:r>
            <a:r>
              <a:rPr spc="-5" dirty="0"/>
              <a:t>Framework</a:t>
            </a:r>
            <a:r>
              <a:rPr spc="-15" dirty="0"/>
              <a:t> </a:t>
            </a:r>
            <a:r>
              <a:rPr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2435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figure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EDM in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architecture: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435961"/>
            <a:ext cx="8323580" cy="16548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160"/>
              </a:lnSpc>
              <a:spcBef>
                <a:spcPts val="54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Eliminates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data-access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otherwise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written.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04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approaches,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database-first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555" y="1680972"/>
            <a:ext cx="3933444" cy="27386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9853" y="375030"/>
            <a:ext cx="4144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Database-first</a:t>
            </a:r>
            <a:r>
              <a:rPr spc="-9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7895590" cy="2470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1112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database-first approach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corresponding 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171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database-first approach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applicable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exists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database-first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3390900"/>
            <a:ext cx="5730240" cy="1943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479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Code-first</a:t>
            </a:r>
            <a:r>
              <a:rPr spc="-13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582660" cy="38271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3208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code-first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 based 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 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approach:</a:t>
            </a:r>
            <a:endParaRPr sz="2400">
              <a:latin typeface="Calibri"/>
              <a:cs typeface="Calibri"/>
            </a:endParaRPr>
          </a:p>
          <a:p>
            <a:pPr marL="756285" marR="297180" indent="-287020">
              <a:lnSpc>
                <a:spcPts val="259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 common approach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ASP.NET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MVC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 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 your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 coding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delegate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Entity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Framework.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4812791"/>
            <a:ext cx="5730240" cy="17404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878" y="375030"/>
            <a:ext cx="5334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Working</a:t>
            </a:r>
            <a:r>
              <a:rPr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Entity</a:t>
            </a:r>
            <a:r>
              <a:rPr spc="10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2114"/>
            <a:ext cx="854646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701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Entity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manage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related 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  <a:p>
            <a:pPr marL="355600" marR="24257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 allows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model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by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create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conventions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code-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65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10" dirty="0"/>
              <a:t> </a:t>
            </a:r>
            <a:r>
              <a:rPr spc="-5" dirty="0"/>
              <a:t>Code-first</a:t>
            </a:r>
            <a:r>
              <a:rPr spc="-80" dirty="0"/>
              <a:t> </a:t>
            </a:r>
            <a:r>
              <a:rPr spc="-10" dirty="0"/>
              <a:t>Approach</a:t>
            </a:r>
            <a:r>
              <a:rPr spc="45" dirty="0"/>
              <a:t> </a:t>
            </a:r>
            <a:r>
              <a:rPr dirty="0"/>
              <a:t>1-3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2114"/>
            <a:ext cx="8486140" cy="529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C#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  <a:p>
            <a:pPr marL="355600" marR="23876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class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definitions,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code-first conventions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basic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structure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355600" marR="1004569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code-first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conventions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enable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756285" marR="351790" indent="-28702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naming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convention: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Users.</a:t>
            </a:r>
            <a:endParaRPr sz="2000">
              <a:latin typeface="Calibri"/>
              <a:cs typeface="Calibri"/>
            </a:endParaRPr>
          </a:p>
          <a:p>
            <a:pPr marL="756285" marR="116205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convention: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UserId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accepted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key.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addition,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Framework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sets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auto-incrementing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hold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756285" marR="8890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convention: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Framework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conventions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two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65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10" dirty="0"/>
              <a:t> </a:t>
            </a:r>
            <a:r>
              <a:rPr spc="-5" dirty="0"/>
              <a:t>Code-first</a:t>
            </a:r>
            <a:r>
              <a:rPr spc="-80" dirty="0"/>
              <a:t> </a:t>
            </a:r>
            <a:r>
              <a:rPr spc="-10" dirty="0"/>
              <a:t>Approach</a:t>
            </a:r>
            <a:r>
              <a:rPr spc="45" dirty="0"/>
              <a:t> </a:t>
            </a:r>
            <a:r>
              <a:rPr dirty="0"/>
              <a:t>2-3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5" dirty="0"/>
              <a:t>Access</a:t>
            </a:r>
            <a:r>
              <a:rPr spc="3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Session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8962"/>
            <a:ext cx="8293100" cy="2952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store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where:</a:t>
            </a:r>
            <a:endParaRPr sz="2400">
              <a:latin typeface="Calibri"/>
              <a:cs typeface="Calibri"/>
            </a:endParaRPr>
          </a:p>
          <a:p>
            <a:pPr marL="756285" marR="367665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two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declare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each class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allows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navigating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another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Finally,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two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classes.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024778"/>
            <a:ext cx="78619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named,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CustId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4282440"/>
            <a:ext cx="7393305" cy="1681480"/>
          </a:xfrm>
          <a:prstGeom prst="rect">
            <a:avLst/>
          </a:prstGeom>
          <a:solidFill>
            <a:srgbClr val="FFECA2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5"/>
              </a:lnSpc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class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Customer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86409" marR="3749675">
              <a:lnSpc>
                <a:spcPct val="120000"/>
              </a:lnSpc>
            </a:pPr>
            <a:r>
              <a:rPr sz="1300" spc="-10" dirty="0">
                <a:latin typeface="Courier New"/>
                <a:cs typeface="Courier New"/>
              </a:rPr>
              <a:t>public int CustId </a:t>
            </a:r>
            <a:r>
              <a:rPr sz="1300" spc="-5" dirty="0">
                <a:latin typeface="Courier New"/>
                <a:cs typeface="Courier New"/>
              </a:rPr>
              <a:t>{ </a:t>
            </a:r>
            <a:r>
              <a:rPr sz="1300" spc="-10" dirty="0">
                <a:latin typeface="Courier New"/>
                <a:cs typeface="Courier New"/>
              </a:rPr>
              <a:t>get; set; </a:t>
            </a:r>
            <a:r>
              <a:rPr sz="1300" spc="-5" dirty="0">
                <a:latin typeface="Courier New"/>
                <a:cs typeface="Courier New"/>
              </a:rPr>
              <a:t>}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string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set;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latin typeface="Courier New"/>
                <a:cs typeface="Courier New"/>
              </a:rPr>
              <a:t>//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Navigation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property</a:t>
            </a:r>
            <a:endParaRPr sz="13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latin typeface="Courier New"/>
                <a:cs typeface="Courier New"/>
              </a:rPr>
              <a:t>public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virtual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ICollection&lt;Order&gt; Orders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get;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set;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5267" y="3886200"/>
            <a:ext cx="19812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2445</Words>
  <Application>Microsoft Office PowerPoint</Application>
  <PresentationFormat>On-screen Show (4:3)</PresentationFormat>
  <Paragraphs>427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Developing ASP.NET MVC Web Applications</vt:lpstr>
      <vt:lpstr>Objectives</vt:lpstr>
      <vt:lpstr>Entity Framework 1-2</vt:lpstr>
      <vt:lpstr>Entity Framework 2-2</vt:lpstr>
      <vt:lpstr>Database-first Approach</vt:lpstr>
      <vt:lpstr>Code-first Approach</vt:lpstr>
      <vt:lpstr>Working with Entity Framework</vt:lpstr>
      <vt:lpstr>Implementing Code-first Approach 1-3</vt:lpstr>
      <vt:lpstr>Implementing Code-first Approach 2-3</vt:lpstr>
      <vt:lpstr>Implementing Code-first Approach 3-3</vt:lpstr>
      <vt:lpstr>The DbContext Class 1-2</vt:lpstr>
      <vt:lpstr>The DbContext Class 2-2</vt:lpstr>
      <vt:lpstr>Initializing a Database with Test Data 1-6</vt:lpstr>
      <vt:lpstr>Initializing a Database with Test Data 2-6</vt:lpstr>
      <vt:lpstr>Initializing a Database with Test Data 3-6</vt:lpstr>
      <vt:lpstr>Initializing a Database with Test Data 4-6</vt:lpstr>
      <vt:lpstr>Initializing a Database with Test Data 5-6</vt:lpstr>
      <vt:lpstr>Initializing a Database with Test Data 6-6</vt:lpstr>
      <vt:lpstr>LINQ Query</vt:lpstr>
      <vt:lpstr>Using a Simple LINQ Query 1-3</vt:lpstr>
      <vt:lpstr>Using a Simple LINQ Query 2-3</vt:lpstr>
      <vt:lpstr>Using a Simple LINQ Query 3-3</vt:lpstr>
      <vt:lpstr>Using Advance LINQ Queries 1-7</vt:lpstr>
      <vt:lpstr>Using Advance LINQ Queries 2-7</vt:lpstr>
      <vt:lpstr>Using Advance LINQ Queries 3-7</vt:lpstr>
      <vt:lpstr>Using Advance LINQ Queries 4-7</vt:lpstr>
      <vt:lpstr>Using Advance LINQ Queries 5-7</vt:lpstr>
      <vt:lpstr>Using Advance LINQ Queries 6-7</vt:lpstr>
      <vt:lpstr>Using Advance LINQ Queries 7-7</vt:lpstr>
      <vt:lpstr>Using LINQ Method-Based Queries 1-3</vt:lpstr>
      <vt:lpstr>Using LINQ Method-Based Queries 2-3</vt:lpstr>
      <vt:lpstr>Using LINQ Method-Based Queries 3-3</vt:lpstr>
      <vt:lpstr>LINQ Data Providers</vt:lpstr>
      <vt:lpstr>LINQ to Objects</vt:lpstr>
      <vt:lpstr>LINQ to XML 1-2</vt:lpstr>
      <vt:lpstr>LINQ to XML 2-2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Aptech Limited</dc:creator>
  <cp:lastModifiedBy>Windows User</cp:lastModifiedBy>
  <cp:revision>1</cp:revision>
  <dcterms:created xsi:type="dcterms:W3CDTF">2021-10-26T12:55:39Z</dcterms:created>
  <dcterms:modified xsi:type="dcterms:W3CDTF">2021-10-26T13:22:46Z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2021-10-26T00:00:00Z</vt:filetime>
  </property>
</Properties>
</file>