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0F0B42-09FC-4AA7-A56E-57A213484B7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4866-9EEA-4376-B7E6-EC57E2F14B0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52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0F0B42-09FC-4AA7-A56E-57A213484B7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4866-9EEA-4376-B7E6-EC57E2F14B03}" type="slidenum">
              <a:rPr lang="en-IN" smtClean="0"/>
              <a:t>‹#›</a:t>
            </a:fld>
            <a:endParaRPr lang="en-IN"/>
          </a:p>
        </p:txBody>
      </p:sp>
    </p:spTree>
    <p:extLst>
      <p:ext uri="{BB962C8B-B14F-4D97-AF65-F5344CB8AC3E}">
        <p14:creationId xmlns:p14="http://schemas.microsoft.com/office/powerpoint/2010/main" val="328706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0F0B42-09FC-4AA7-A56E-57A213484B7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4866-9EEA-4376-B7E6-EC57E2F14B03}" type="slidenum">
              <a:rPr lang="en-IN" smtClean="0"/>
              <a:t>‹#›</a:t>
            </a:fld>
            <a:endParaRPr lang="en-IN"/>
          </a:p>
        </p:txBody>
      </p:sp>
    </p:spTree>
    <p:extLst>
      <p:ext uri="{BB962C8B-B14F-4D97-AF65-F5344CB8AC3E}">
        <p14:creationId xmlns:p14="http://schemas.microsoft.com/office/powerpoint/2010/main" val="324164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0F0B42-09FC-4AA7-A56E-57A213484B7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4866-9EEA-4376-B7E6-EC57E2F14B03}" type="slidenum">
              <a:rPr lang="en-IN" smtClean="0"/>
              <a:t>‹#›</a:t>
            </a:fld>
            <a:endParaRPr lang="en-IN"/>
          </a:p>
        </p:txBody>
      </p:sp>
    </p:spTree>
    <p:extLst>
      <p:ext uri="{BB962C8B-B14F-4D97-AF65-F5344CB8AC3E}">
        <p14:creationId xmlns:p14="http://schemas.microsoft.com/office/powerpoint/2010/main" val="10495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F0B42-09FC-4AA7-A56E-57A213484B7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4866-9EEA-4376-B7E6-EC57E2F14B0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04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0F0B42-09FC-4AA7-A56E-57A213484B7E}"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24866-9EEA-4376-B7E6-EC57E2F14B03}" type="slidenum">
              <a:rPr lang="en-IN" smtClean="0"/>
              <a:t>‹#›</a:t>
            </a:fld>
            <a:endParaRPr lang="en-IN"/>
          </a:p>
        </p:txBody>
      </p:sp>
    </p:spTree>
    <p:extLst>
      <p:ext uri="{BB962C8B-B14F-4D97-AF65-F5344CB8AC3E}">
        <p14:creationId xmlns:p14="http://schemas.microsoft.com/office/powerpoint/2010/main" val="20025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0F0B42-09FC-4AA7-A56E-57A213484B7E}"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24866-9EEA-4376-B7E6-EC57E2F14B03}" type="slidenum">
              <a:rPr lang="en-IN" smtClean="0"/>
              <a:t>‹#›</a:t>
            </a:fld>
            <a:endParaRPr lang="en-IN"/>
          </a:p>
        </p:txBody>
      </p:sp>
    </p:spTree>
    <p:extLst>
      <p:ext uri="{BB962C8B-B14F-4D97-AF65-F5344CB8AC3E}">
        <p14:creationId xmlns:p14="http://schemas.microsoft.com/office/powerpoint/2010/main" val="399470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0F0B42-09FC-4AA7-A56E-57A213484B7E}"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C24866-9EEA-4376-B7E6-EC57E2F14B03}" type="slidenum">
              <a:rPr lang="en-IN" smtClean="0"/>
              <a:t>‹#›</a:t>
            </a:fld>
            <a:endParaRPr lang="en-IN"/>
          </a:p>
        </p:txBody>
      </p:sp>
    </p:spTree>
    <p:extLst>
      <p:ext uri="{BB962C8B-B14F-4D97-AF65-F5344CB8AC3E}">
        <p14:creationId xmlns:p14="http://schemas.microsoft.com/office/powerpoint/2010/main" val="216015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0F0B42-09FC-4AA7-A56E-57A213484B7E}" type="datetimeFigureOut">
              <a:rPr lang="en-IN" smtClean="0"/>
              <a:t>26-12-2021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7C24866-9EEA-4376-B7E6-EC57E2F14B03}" type="slidenum">
              <a:rPr lang="en-IN" smtClean="0"/>
              <a:t>‹#›</a:t>
            </a:fld>
            <a:endParaRPr lang="en-IN"/>
          </a:p>
        </p:txBody>
      </p:sp>
    </p:spTree>
    <p:extLst>
      <p:ext uri="{BB962C8B-B14F-4D97-AF65-F5344CB8AC3E}">
        <p14:creationId xmlns:p14="http://schemas.microsoft.com/office/powerpoint/2010/main" val="25876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F0B42-09FC-4AA7-A56E-57A213484B7E}" type="datetimeFigureOut">
              <a:rPr lang="en-IN" smtClean="0"/>
              <a:t>26-12-2021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C24866-9EEA-4376-B7E6-EC57E2F14B03}" type="slidenum">
              <a:rPr lang="en-IN" smtClean="0"/>
              <a:t>‹#›</a:t>
            </a:fld>
            <a:endParaRPr lang="en-IN"/>
          </a:p>
        </p:txBody>
      </p:sp>
    </p:spTree>
    <p:extLst>
      <p:ext uri="{BB962C8B-B14F-4D97-AF65-F5344CB8AC3E}">
        <p14:creationId xmlns:p14="http://schemas.microsoft.com/office/powerpoint/2010/main" val="364015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F0B42-09FC-4AA7-A56E-57A213484B7E}"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24866-9EEA-4376-B7E6-EC57E2F14B03}" type="slidenum">
              <a:rPr lang="en-IN" smtClean="0"/>
              <a:t>‹#›</a:t>
            </a:fld>
            <a:endParaRPr lang="en-IN"/>
          </a:p>
        </p:txBody>
      </p:sp>
    </p:spTree>
    <p:extLst>
      <p:ext uri="{BB962C8B-B14F-4D97-AF65-F5344CB8AC3E}">
        <p14:creationId xmlns:p14="http://schemas.microsoft.com/office/powerpoint/2010/main" val="330279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0F0B42-09FC-4AA7-A56E-57A213484B7E}" type="datetimeFigureOut">
              <a:rPr lang="en-IN" smtClean="0"/>
              <a:t>26-12-2021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C24866-9EEA-4376-B7E6-EC57E2F14B0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663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dotnettricks.com/learn/dependencyinjection/implementation-of-dependency-injection-pattern-in-csharp"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803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407" y="5196"/>
            <a:ext cx="11835441" cy="7848302"/>
          </a:xfrm>
          <a:prstGeom prst="rect">
            <a:avLst/>
          </a:prstGeom>
        </p:spPr>
        <p:txBody>
          <a:bodyPr wrap="square">
            <a:spAutoFit/>
          </a:bodyPr>
          <a:lstStyle/>
          <a:p>
            <a:r>
              <a:rPr lang="en-IN" dirty="0" smtClean="0"/>
              <a:t>using System;  </a:t>
            </a:r>
          </a:p>
          <a:p>
            <a:r>
              <a:rPr lang="en-IN" dirty="0" smtClean="0"/>
              <a:t>  </a:t>
            </a:r>
          </a:p>
          <a:p>
            <a:r>
              <a:rPr lang="en-IN" dirty="0" smtClean="0"/>
              <a:t>namespace </a:t>
            </a:r>
            <a:r>
              <a:rPr lang="en-IN" dirty="0" err="1" smtClean="0"/>
              <a:t>DependencyInjection</a:t>
            </a:r>
            <a:r>
              <a:rPr lang="en-IN" dirty="0" smtClean="0"/>
              <a:t>  </a:t>
            </a:r>
          </a:p>
          <a:p>
            <a:r>
              <a:rPr lang="en-IN" dirty="0" smtClean="0"/>
              <a:t>{  </a:t>
            </a:r>
          </a:p>
          <a:p>
            <a:r>
              <a:rPr lang="en-IN" dirty="0" smtClean="0"/>
              <a:t>    public class </a:t>
            </a:r>
            <a:r>
              <a:rPr lang="en-IN" dirty="0" err="1" smtClean="0"/>
              <a:t>OperationEvent</a:t>
            </a:r>
            <a:r>
              <a:rPr lang="en-IN" dirty="0" smtClean="0"/>
              <a:t>  </a:t>
            </a:r>
          </a:p>
          <a:p>
            <a:r>
              <a:rPr lang="en-IN" dirty="0" smtClean="0"/>
              <a:t>    {  </a:t>
            </a:r>
          </a:p>
          <a:p>
            <a:r>
              <a:rPr lang="en-IN" dirty="0" smtClean="0"/>
              <a:t>        </a:t>
            </a:r>
            <a:r>
              <a:rPr lang="en-IN" dirty="0" err="1" smtClean="0"/>
              <a:t>IErrorLogger</a:t>
            </a:r>
            <a:r>
              <a:rPr lang="en-IN" dirty="0" smtClean="0"/>
              <a:t> logger;  </a:t>
            </a:r>
          </a:p>
          <a:p>
            <a:r>
              <a:rPr lang="en-IN" dirty="0" smtClean="0"/>
              <a:t>  </a:t>
            </a:r>
          </a:p>
          <a:p>
            <a:r>
              <a:rPr lang="en-IN" dirty="0" smtClean="0"/>
              <a:t>        public </a:t>
            </a:r>
            <a:r>
              <a:rPr lang="en-IN" dirty="0" err="1" smtClean="0"/>
              <a:t>OperationEvent</a:t>
            </a:r>
            <a:r>
              <a:rPr lang="en-IN" dirty="0" smtClean="0"/>
              <a:t>(</a:t>
            </a:r>
            <a:r>
              <a:rPr lang="en-IN" dirty="0" err="1" smtClean="0"/>
              <a:t>IErrorLogger</a:t>
            </a:r>
            <a:r>
              <a:rPr lang="en-IN" dirty="0" smtClean="0"/>
              <a:t> logger)  </a:t>
            </a:r>
          </a:p>
          <a:p>
            <a:r>
              <a:rPr lang="en-IN" dirty="0" smtClean="0"/>
              <a:t>        {  </a:t>
            </a:r>
          </a:p>
          <a:p>
            <a:r>
              <a:rPr lang="en-IN" dirty="0" smtClean="0"/>
              <a:t>            </a:t>
            </a:r>
            <a:r>
              <a:rPr lang="en-IN" dirty="0" err="1" smtClean="0"/>
              <a:t>this.logger</a:t>
            </a:r>
            <a:r>
              <a:rPr lang="en-IN" dirty="0" smtClean="0"/>
              <a:t> = logger;  </a:t>
            </a:r>
          </a:p>
          <a:p>
            <a:r>
              <a:rPr lang="en-IN" dirty="0" smtClean="0"/>
              <a:t>        }  </a:t>
            </a:r>
          </a:p>
          <a:p>
            <a:r>
              <a:rPr lang="en-IN" dirty="0" smtClean="0"/>
              <a:t>        public void Division()  </a:t>
            </a:r>
          </a:p>
          <a:p>
            <a:r>
              <a:rPr lang="en-IN" dirty="0" smtClean="0"/>
              <a:t>        {  </a:t>
            </a:r>
          </a:p>
          <a:p>
            <a:r>
              <a:rPr lang="en-IN" dirty="0" smtClean="0"/>
              <a:t>            try  </a:t>
            </a:r>
          </a:p>
          <a:p>
            <a:r>
              <a:rPr lang="en-IN" dirty="0" smtClean="0"/>
              <a:t>            {  </a:t>
            </a:r>
          </a:p>
          <a:p>
            <a:r>
              <a:rPr lang="en-IN" dirty="0" smtClean="0"/>
              <a:t>                </a:t>
            </a:r>
            <a:r>
              <a:rPr lang="en-IN" dirty="0" err="1" smtClean="0"/>
              <a:t>int</a:t>
            </a:r>
            <a:r>
              <a:rPr lang="en-IN" dirty="0" smtClean="0"/>
              <a:t> </a:t>
            </a:r>
            <a:r>
              <a:rPr lang="en-IN" dirty="0" err="1" smtClean="0"/>
              <a:t>firstNumber</a:t>
            </a:r>
            <a:r>
              <a:rPr lang="en-IN" dirty="0" smtClean="0"/>
              <a:t> = 15, </a:t>
            </a:r>
            <a:r>
              <a:rPr lang="en-IN" dirty="0" err="1" smtClean="0"/>
              <a:t>secondNumber</a:t>
            </a:r>
            <a:r>
              <a:rPr lang="en-IN" dirty="0" smtClean="0"/>
              <a:t> = 0, result;  </a:t>
            </a:r>
          </a:p>
          <a:p>
            <a:r>
              <a:rPr lang="en-IN" dirty="0" smtClean="0"/>
              <a:t>                result = </a:t>
            </a:r>
            <a:r>
              <a:rPr lang="en-IN" dirty="0" err="1" smtClean="0"/>
              <a:t>firstNumber</a:t>
            </a:r>
            <a:r>
              <a:rPr lang="en-IN" dirty="0" smtClean="0"/>
              <a:t> / </a:t>
            </a:r>
            <a:r>
              <a:rPr lang="en-IN" dirty="0" err="1" smtClean="0"/>
              <a:t>secondNumber</a:t>
            </a:r>
            <a:r>
              <a:rPr lang="en-IN" dirty="0" smtClean="0"/>
              <a:t>;  </a:t>
            </a:r>
          </a:p>
          <a:p>
            <a:r>
              <a:rPr lang="en-IN" dirty="0" smtClean="0"/>
              <a:t>                </a:t>
            </a:r>
            <a:r>
              <a:rPr lang="en-IN" dirty="0" err="1" smtClean="0"/>
              <a:t>Console.WriteLine</a:t>
            </a:r>
            <a:r>
              <a:rPr lang="en-IN" dirty="0" smtClean="0"/>
              <a:t>("Result is :{0}", result);  </a:t>
            </a:r>
          </a:p>
          <a:p>
            <a:r>
              <a:rPr lang="en-IN" dirty="0" smtClean="0"/>
              <a:t>            }  </a:t>
            </a:r>
          </a:p>
          <a:p>
            <a:r>
              <a:rPr lang="en-IN" dirty="0" smtClean="0"/>
              <a:t>            catch (</a:t>
            </a:r>
            <a:r>
              <a:rPr lang="en-IN" dirty="0" err="1" smtClean="0"/>
              <a:t>DivideByZeroException</a:t>
            </a:r>
            <a:r>
              <a:rPr lang="en-IN" dirty="0" smtClean="0"/>
              <a:t> ex)  </a:t>
            </a:r>
          </a:p>
          <a:p>
            <a:r>
              <a:rPr lang="en-IN" dirty="0" smtClean="0"/>
              <a:t>            {  </a:t>
            </a:r>
          </a:p>
          <a:p>
            <a:r>
              <a:rPr lang="en-IN" dirty="0" smtClean="0"/>
              <a:t>                </a:t>
            </a:r>
            <a:r>
              <a:rPr lang="en-IN" dirty="0" err="1" smtClean="0"/>
              <a:t>logger.LogMessage</a:t>
            </a:r>
            <a:r>
              <a:rPr lang="en-IN" dirty="0" smtClean="0"/>
              <a:t>(ex);  </a:t>
            </a:r>
          </a:p>
          <a:p>
            <a:r>
              <a:rPr lang="en-IN" dirty="0" smtClean="0"/>
              <a:t>            }  </a:t>
            </a:r>
          </a:p>
          <a:p>
            <a:r>
              <a:rPr lang="en-IN" dirty="0" smtClean="0"/>
              <a:t>        }  </a:t>
            </a:r>
          </a:p>
          <a:p>
            <a:r>
              <a:rPr lang="en-IN" dirty="0" smtClean="0"/>
              <a:t>    }  </a:t>
            </a:r>
          </a:p>
          <a:p>
            <a:r>
              <a:rPr lang="en-IN" dirty="0" smtClean="0"/>
              <a:t>}</a:t>
            </a:r>
            <a:endParaRPr lang="en-IN" dirty="0"/>
          </a:p>
        </p:txBody>
      </p:sp>
    </p:spTree>
    <p:extLst>
      <p:ext uri="{BB962C8B-B14F-4D97-AF65-F5344CB8AC3E}">
        <p14:creationId xmlns:p14="http://schemas.microsoft.com/office/powerpoint/2010/main" val="131013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947" y="347810"/>
            <a:ext cx="6096000" cy="4247317"/>
          </a:xfrm>
          <a:prstGeom prst="rect">
            <a:avLst/>
          </a:prstGeom>
        </p:spPr>
        <p:txBody>
          <a:bodyPr>
            <a:spAutoFit/>
          </a:bodyPr>
          <a:lstStyle/>
          <a:p>
            <a:r>
              <a:rPr lang="en-IN" dirty="0" smtClean="0"/>
              <a:t>using System;  </a:t>
            </a:r>
          </a:p>
          <a:p>
            <a:r>
              <a:rPr lang="en-IN" dirty="0" smtClean="0"/>
              <a:t>  </a:t>
            </a:r>
          </a:p>
          <a:p>
            <a:r>
              <a:rPr lang="en-IN" dirty="0" smtClean="0"/>
              <a:t>namespace </a:t>
            </a:r>
            <a:r>
              <a:rPr lang="en-IN" dirty="0" err="1" smtClean="0"/>
              <a:t>DependencyInjection</a:t>
            </a:r>
            <a:r>
              <a:rPr lang="en-IN" dirty="0" smtClean="0"/>
              <a:t>  </a:t>
            </a:r>
          </a:p>
          <a:p>
            <a:r>
              <a:rPr lang="en-IN" dirty="0" smtClean="0"/>
              <a:t>{  </a:t>
            </a:r>
          </a:p>
          <a:p>
            <a:r>
              <a:rPr lang="en-IN" dirty="0" smtClean="0"/>
              <a:t>    class Program  </a:t>
            </a:r>
          </a:p>
          <a:p>
            <a:r>
              <a:rPr lang="en-IN" dirty="0" smtClean="0"/>
              <a:t>    {  </a:t>
            </a:r>
          </a:p>
          <a:p>
            <a:r>
              <a:rPr lang="en-IN" dirty="0" smtClean="0"/>
              <a:t>        static void Main(string[] </a:t>
            </a:r>
            <a:r>
              <a:rPr lang="en-IN" dirty="0" err="1" smtClean="0"/>
              <a:t>args</a:t>
            </a:r>
            <a:r>
              <a:rPr lang="en-IN" dirty="0" smtClean="0"/>
              <a:t>)  </a:t>
            </a:r>
          </a:p>
          <a:p>
            <a:r>
              <a:rPr lang="en-IN" dirty="0" smtClean="0"/>
              <a:t>        {  </a:t>
            </a:r>
          </a:p>
          <a:p>
            <a:r>
              <a:rPr lang="en-IN" dirty="0" smtClean="0"/>
              <a:t>            </a:t>
            </a:r>
            <a:r>
              <a:rPr lang="en-IN" dirty="0" err="1" smtClean="0"/>
              <a:t>OperationEvent</a:t>
            </a:r>
            <a:r>
              <a:rPr lang="en-IN" dirty="0" smtClean="0"/>
              <a:t> </a:t>
            </a:r>
            <a:r>
              <a:rPr lang="en-IN" dirty="0" err="1" smtClean="0"/>
              <a:t>objOperationEvent</a:t>
            </a:r>
            <a:r>
              <a:rPr lang="en-IN" dirty="0" smtClean="0"/>
              <a:t> = new </a:t>
            </a:r>
            <a:r>
              <a:rPr lang="en-IN" dirty="0" err="1" smtClean="0"/>
              <a:t>OperationEvent</a:t>
            </a:r>
            <a:r>
              <a:rPr lang="en-IN" dirty="0" smtClean="0"/>
              <a:t>(new </a:t>
            </a:r>
            <a:r>
              <a:rPr lang="en-IN" dirty="0" err="1" smtClean="0"/>
              <a:t>EventViewerLogger</a:t>
            </a:r>
            <a:r>
              <a:rPr lang="en-IN" dirty="0" smtClean="0"/>
              <a:t>());  </a:t>
            </a:r>
          </a:p>
          <a:p>
            <a:r>
              <a:rPr lang="en-IN" dirty="0" smtClean="0"/>
              <a:t>            </a:t>
            </a:r>
            <a:r>
              <a:rPr lang="en-IN" dirty="0" err="1" smtClean="0"/>
              <a:t>objOperationEvent.Division</a:t>
            </a:r>
            <a:r>
              <a:rPr lang="en-IN" dirty="0" smtClean="0"/>
              <a:t>();  </a:t>
            </a:r>
          </a:p>
          <a:p>
            <a:r>
              <a:rPr lang="en-IN" dirty="0" smtClean="0"/>
              <a:t>            </a:t>
            </a:r>
            <a:r>
              <a:rPr lang="en-IN" dirty="0" err="1" smtClean="0"/>
              <a:t>Console.Read</a:t>
            </a:r>
            <a:r>
              <a:rPr lang="en-IN" dirty="0" smtClean="0"/>
              <a:t>();  </a:t>
            </a:r>
          </a:p>
          <a:p>
            <a:r>
              <a:rPr lang="en-IN" dirty="0" smtClean="0"/>
              <a:t>        }  </a:t>
            </a:r>
          </a:p>
          <a:p>
            <a:r>
              <a:rPr lang="en-IN" dirty="0" smtClean="0"/>
              <a:t>    }  </a:t>
            </a:r>
          </a:p>
          <a:p>
            <a:r>
              <a:rPr lang="en-IN" dirty="0" smtClean="0"/>
              <a:t>}</a:t>
            </a:r>
            <a:endParaRPr lang="en-IN" dirty="0"/>
          </a:p>
        </p:txBody>
      </p:sp>
      <p:pic>
        <p:nvPicPr>
          <p:cNvPr id="2050" name="Picture 2" descr="https://csharpcorner-mindcrackerinc.netdna-ssl.com/UploadFile/3d39b4/constructor-dependency-injection-pattern-implementation-in-c/Images/Dependency%20Injection%20Patter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507" y="4424003"/>
            <a:ext cx="571500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96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Lifetime in Dependency Injection</a:t>
            </a:r>
            <a:endParaRPr lang="en-IN" dirty="0"/>
          </a:p>
        </p:txBody>
      </p:sp>
      <p:sp>
        <p:nvSpPr>
          <p:cNvPr id="3" name="Rectangle 2"/>
          <p:cNvSpPr/>
          <p:nvPr/>
        </p:nvSpPr>
        <p:spPr>
          <a:xfrm>
            <a:off x="1097280" y="1911574"/>
            <a:ext cx="10058400" cy="2534027"/>
          </a:xfrm>
          <a:prstGeom prst="rect">
            <a:avLst/>
          </a:prstGeom>
        </p:spPr>
        <p:txBody>
          <a:bodyPr wrap="square">
            <a:spAutoFit/>
          </a:bodyPr>
          <a:lstStyle/>
          <a:p>
            <a:pPr>
              <a:lnSpc>
                <a:spcPct val="150000"/>
              </a:lnSpc>
            </a:pPr>
            <a:r>
              <a:rPr lang="en-US" b="0" i="0" dirty="0" smtClean="0">
                <a:solidFill>
                  <a:srgbClr val="212121"/>
                </a:solidFill>
                <a:effectLst/>
                <a:latin typeface="open sans"/>
              </a:rPr>
              <a:t>ASP.NET Core has many features introduced by Microsoft like the below which could help  make applications faster and more robust:</a:t>
            </a:r>
          </a:p>
          <a:p>
            <a:pPr>
              <a:lnSpc>
                <a:spcPct val="150000"/>
              </a:lnSpc>
              <a:buFont typeface="+mj-lt"/>
              <a:buAutoNum type="arabicPeriod"/>
            </a:pPr>
            <a:r>
              <a:rPr lang="en-US" b="0" i="0" dirty="0" smtClean="0">
                <a:solidFill>
                  <a:srgbClr val="212121"/>
                </a:solidFill>
                <a:effectLst/>
                <a:latin typeface="open sans"/>
              </a:rPr>
              <a:t>Cross Platform so that it can run on Windows, Max and Linux</a:t>
            </a:r>
          </a:p>
          <a:p>
            <a:pPr>
              <a:lnSpc>
                <a:spcPct val="150000"/>
              </a:lnSpc>
              <a:buFont typeface="+mj-lt"/>
              <a:buAutoNum type="arabicPeriod"/>
            </a:pPr>
            <a:r>
              <a:rPr lang="en-US" b="0" i="0" dirty="0" smtClean="0">
                <a:solidFill>
                  <a:srgbClr val="212121"/>
                </a:solidFill>
                <a:effectLst/>
                <a:latin typeface="open sans"/>
              </a:rPr>
              <a:t>In builds support of Dependency Injection – it means there is no need to write extra code for it</a:t>
            </a:r>
          </a:p>
          <a:p>
            <a:pPr>
              <a:lnSpc>
                <a:spcPct val="150000"/>
              </a:lnSpc>
              <a:buFont typeface="+mj-lt"/>
              <a:buAutoNum type="arabicPeriod"/>
            </a:pPr>
            <a:r>
              <a:rPr lang="en-US" b="0" i="0" dirty="0" smtClean="0">
                <a:solidFill>
                  <a:srgbClr val="212121"/>
                </a:solidFill>
                <a:effectLst/>
                <a:latin typeface="open sans"/>
              </a:rPr>
              <a:t>Very good support of Asynchronous Programming which makes applications faster</a:t>
            </a:r>
          </a:p>
          <a:p>
            <a:pPr>
              <a:lnSpc>
                <a:spcPct val="150000"/>
              </a:lnSpc>
              <a:buFont typeface="+mj-lt"/>
              <a:buAutoNum type="arabicPeriod"/>
            </a:pPr>
            <a:r>
              <a:rPr lang="en-US" b="0" i="0" dirty="0" smtClean="0">
                <a:solidFill>
                  <a:srgbClr val="212121"/>
                </a:solidFill>
                <a:effectLst/>
                <a:latin typeface="open sans"/>
              </a:rPr>
              <a:t>Support of </a:t>
            </a:r>
            <a:r>
              <a:rPr lang="en-US" b="0" i="0" dirty="0" err="1" smtClean="0">
                <a:solidFill>
                  <a:srgbClr val="212121"/>
                </a:solidFill>
                <a:effectLst/>
                <a:latin typeface="open sans"/>
              </a:rPr>
              <a:t>WebSocket</a:t>
            </a:r>
            <a:r>
              <a:rPr lang="en-US" b="0" i="0" dirty="0" smtClean="0">
                <a:solidFill>
                  <a:srgbClr val="212121"/>
                </a:solidFill>
                <a:effectLst/>
                <a:latin typeface="open sans"/>
              </a:rPr>
              <a:t> and </a:t>
            </a:r>
            <a:r>
              <a:rPr lang="en-US" b="0" i="0" dirty="0" err="1" smtClean="0">
                <a:solidFill>
                  <a:srgbClr val="212121"/>
                </a:solidFill>
                <a:effectLst/>
                <a:latin typeface="open sans"/>
              </a:rPr>
              <a:t>SingalR</a:t>
            </a:r>
            <a:endParaRPr lang="en-US" b="0" i="0" dirty="0">
              <a:solidFill>
                <a:srgbClr val="212121"/>
              </a:solidFill>
              <a:effectLst/>
              <a:latin typeface="open sans"/>
            </a:endParaRPr>
          </a:p>
        </p:txBody>
      </p:sp>
      <p:sp>
        <p:nvSpPr>
          <p:cNvPr id="4" name="Rectangle 3"/>
          <p:cNvSpPr/>
          <p:nvPr/>
        </p:nvSpPr>
        <p:spPr>
          <a:xfrm>
            <a:off x="1097280" y="4619815"/>
            <a:ext cx="10058400" cy="1703030"/>
          </a:xfrm>
          <a:prstGeom prst="rect">
            <a:avLst/>
          </a:prstGeom>
        </p:spPr>
        <p:txBody>
          <a:bodyPr wrap="square">
            <a:spAutoFit/>
          </a:bodyPr>
          <a:lstStyle/>
          <a:p>
            <a:pPr>
              <a:lnSpc>
                <a:spcPct val="150000"/>
              </a:lnSpc>
            </a:pPr>
            <a:r>
              <a:rPr lang="en-US" b="0" i="0" dirty="0" smtClean="0">
                <a:solidFill>
                  <a:srgbClr val="212121"/>
                </a:solidFill>
                <a:effectLst/>
                <a:latin typeface="open sans"/>
              </a:rPr>
              <a:t>There are 3 types of lifetimes supported by ASP.NET Core for the dependency injection,</a:t>
            </a:r>
          </a:p>
          <a:p>
            <a:pPr>
              <a:lnSpc>
                <a:spcPct val="150000"/>
              </a:lnSpc>
              <a:buFont typeface="+mj-lt"/>
              <a:buAutoNum type="arabicPeriod"/>
            </a:pPr>
            <a:r>
              <a:rPr lang="en-US" b="0" i="0" dirty="0" smtClean="0">
                <a:solidFill>
                  <a:srgbClr val="212121"/>
                </a:solidFill>
                <a:effectLst/>
                <a:latin typeface="open sans"/>
              </a:rPr>
              <a:t>Transient Service</a:t>
            </a:r>
          </a:p>
          <a:p>
            <a:pPr>
              <a:lnSpc>
                <a:spcPct val="150000"/>
              </a:lnSpc>
              <a:buFont typeface="+mj-lt"/>
              <a:buAutoNum type="arabicPeriod"/>
            </a:pPr>
            <a:r>
              <a:rPr lang="en-US" b="0" i="0" dirty="0" smtClean="0">
                <a:solidFill>
                  <a:srgbClr val="212121"/>
                </a:solidFill>
                <a:effectLst/>
                <a:latin typeface="open sans"/>
              </a:rPr>
              <a:t>Scoped Service</a:t>
            </a:r>
          </a:p>
          <a:p>
            <a:pPr>
              <a:lnSpc>
                <a:spcPct val="150000"/>
              </a:lnSpc>
              <a:buFont typeface="+mj-lt"/>
              <a:buAutoNum type="arabicPeriod"/>
            </a:pPr>
            <a:r>
              <a:rPr lang="en-US" b="0" i="0" dirty="0" smtClean="0">
                <a:solidFill>
                  <a:srgbClr val="212121"/>
                </a:solidFill>
                <a:effectLst/>
                <a:latin typeface="open sans"/>
              </a:rPr>
              <a:t>Singleton Service</a:t>
            </a:r>
            <a:endParaRPr lang="en-US" b="0" i="0" dirty="0">
              <a:solidFill>
                <a:srgbClr val="212121"/>
              </a:solidFill>
              <a:effectLst/>
              <a:latin typeface="open sans"/>
            </a:endParaRPr>
          </a:p>
        </p:txBody>
      </p:sp>
    </p:spTree>
    <p:extLst>
      <p:ext uri="{BB962C8B-B14F-4D97-AF65-F5344CB8AC3E}">
        <p14:creationId xmlns:p14="http://schemas.microsoft.com/office/powerpoint/2010/main" val="21470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rvice Lifetime Dependency Injection - ASP.NET C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67" y="168276"/>
            <a:ext cx="9506011" cy="563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45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82" y="189780"/>
            <a:ext cx="12028098" cy="6186309"/>
          </a:xfrm>
          <a:prstGeom prst="rect">
            <a:avLst/>
          </a:prstGeom>
        </p:spPr>
        <p:txBody>
          <a:bodyPr wrap="square">
            <a:spAutoFit/>
          </a:bodyPr>
          <a:lstStyle/>
          <a:p>
            <a:r>
              <a:rPr lang="en-IN" dirty="0" smtClean="0"/>
              <a:t>//1st Step: Create the required service    </a:t>
            </a:r>
          </a:p>
          <a:p>
            <a:r>
              <a:rPr lang="en-IN" dirty="0" smtClean="0"/>
              <a:t>public interface </a:t>
            </a:r>
            <a:r>
              <a:rPr lang="en-IN" dirty="0" err="1" smtClean="0"/>
              <a:t>IMyFirstTransientService</a:t>
            </a:r>
            <a:r>
              <a:rPr lang="en-IN" dirty="0" smtClean="0"/>
              <a:t>  </a:t>
            </a:r>
          </a:p>
          <a:p>
            <a:r>
              <a:rPr lang="en-IN" dirty="0" smtClean="0"/>
              <a:t>{  </a:t>
            </a:r>
          </a:p>
          <a:p>
            <a:r>
              <a:rPr lang="en-IN" dirty="0" smtClean="0"/>
              <a:t>  string </a:t>
            </a:r>
            <a:r>
              <a:rPr lang="en-IN" dirty="0" err="1" smtClean="0"/>
              <a:t>SaysHello</a:t>
            </a:r>
            <a:r>
              <a:rPr lang="en-IN" dirty="0" smtClean="0"/>
              <a:t>();  </a:t>
            </a:r>
          </a:p>
          <a:p>
            <a:r>
              <a:rPr lang="en-IN" dirty="0" smtClean="0"/>
              <a:t>}  </a:t>
            </a:r>
          </a:p>
          <a:p>
            <a:r>
              <a:rPr lang="en-IN" dirty="0" smtClean="0"/>
              <a:t>   </a:t>
            </a:r>
          </a:p>
          <a:p>
            <a:r>
              <a:rPr lang="en-IN" dirty="0" smtClean="0"/>
              <a:t>public class </a:t>
            </a:r>
            <a:r>
              <a:rPr lang="en-IN" dirty="0" err="1" smtClean="0"/>
              <a:t>MyFirstTransientService</a:t>
            </a:r>
            <a:r>
              <a:rPr lang="en-IN" dirty="0" smtClean="0"/>
              <a:t>: </a:t>
            </a:r>
            <a:r>
              <a:rPr lang="en-IN" dirty="0" err="1" smtClean="0"/>
              <a:t>IMyFirstTransientService</a:t>
            </a:r>
            <a:r>
              <a:rPr lang="en-IN" dirty="0" smtClean="0"/>
              <a:t>  </a:t>
            </a:r>
          </a:p>
          <a:p>
            <a:r>
              <a:rPr lang="en-IN" dirty="0" smtClean="0"/>
              <a:t>{  </a:t>
            </a:r>
          </a:p>
          <a:p>
            <a:r>
              <a:rPr lang="en-IN" dirty="0" smtClean="0"/>
              <a:t> public string </a:t>
            </a:r>
            <a:r>
              <a:rPr lang="en-IN" dirty="0" err="1" smtClean="0"/>
              <a:t>ShowMessage</a:t>
            </a:r>
            <a:r>
              <a:rPr lang="en-IN" dirty="0" smtClean="0"/>
              <a:t>()  </a:t>
            </a:r>
          </a:p>
          <a:p>
            <a:r>
              <a:rPr lang="en-IN" dirty="0" smtClean="0"/>
              <a:t> {  </a:t>
            </a:r>
          </a:p>
          <a:p>
            <a:r>
              <a:rPr lang="en-IN" dirty="0" smtClean="0"/>
              <a:t>   return "How are you my friend? Transient";  </a:t>
            </a:r>
          </a:p>
          <a:p>
            <a:r>
              <a:rPr lang="en-IN" dirty="0" smtClean="0"/>
              <a:t> }  </a:t>
            </a:r>
          </a:p>
          <a:p>
            <a:r>
              <a:rPr lang="en-IN" dirty="0" smtClean="0"/>
              <a:t>}  </a:t>
            </a:r>
          </a:p>
          <a:p>
            <a:r>
              <a:rPr lang="en-IN" dirty="0" smtClean="0"/>
              <a:t>  </a:t>
            </a:r>
          </a:p>
          <a:p>
            <a:r>
              <a:rPr lang="en-IN" dirty="0" smtClean="0"/>
              <a:t>//2nd Step: Add above created service to Service container as below   </a:t>
            </a:r>
          </a:p>
          <a:p>
            <a:r>
              <a:rPr lang="en-IN" dirty="0" smtClean="0"/>
              <a:t>public void </a:t>
            </a:r>
            <a:r>
              <a:rPr lang="en-IN" dirty="0" err="1" smtClean="0"/>
              <a:t>ConfigureServices</a:t>
            </a:r>
            <a:r>
              <a:rPr lang="en-IN" dirty="0" smtClean="0"/>
              <a:t>(</a:t>
            </a:r>
            <a:r>
              <a:rPr lang="en-IN" dirty="0" err="1" smtClean="0"/>
              <a:t>IServiceCollection</a:t>
            </a:r>
            <a:r>
              <a:rPr lang="en-IN" dirty="0" smtClean="0"/>
              <a:t> services)  </a:t>
            </a:r>
          </a:p>
          <a:p>
            <a:r>
              <a:rPr lang="en-IN" dirty="0" smtClean="0"/>
              <a:t>{  </a:t>
            </a:r>
          </a:p>
          <a:p>
            <a:r>
              <a:rPr lang="en-IN" dirty="0" smtClean="0"/>
              <a:t> // .. other code  </a:t>
            </a:r>
          </a:p>
          <a:p>
            <a:r>
              <a:rPr lang="en-IN" dirty="0" smtClean="0"/>
              <a:t> </a:t>
            </a:r>
            <a:r>
              <a:rPr lang="en-IN" dirty="0" err="1" smtClean="0"/>
              <a:t>services.AddTransient</a:t>
            </a:r>
            <a:r>
              <a:rPr lang="en-IN" dirty="0" smtClean="0"/>
              <a:t>&lt;</a:t>
            </a:r>
            <a:r>
              <a:rPr lang="en-IN" dirty="0" err="1" smtClean="0"/>
              <a:t>IMyFirstTransientService</a:t>
            </a:r>
            <a:r>
              <a:rPr lang="en-IN" dirty="0" smtClean="0"/>
              <a:t>, </a:t>
            </a:r>
            <a:r>
              <a:rPr lang="en-IN" dirty="0" err="1" smtClean="0"/>
              <a:t>MyFirstTransientService</a:t>
            </a:r>
            <a:r>
              <a:rPr lang="en-IN" dirty="0" smtClean="0"/>
              <a:t>&gt;();  </a:t>
            </a:r>
          </a:p>
          <a:p>
            <a:r>
              <a:rPr lang="en-IN" dirty="0" smtClean="0"/>
              <a:t> //.. other code  </a:t>
            </a:r>
          </a:p>
          <a:p>
            <a:r>
              <a:rPr lang="en-IN" dirty="0" smtClean="0"/>
              <a:t>}  </a:t>
            </a:r>
          </a:p>
          <a:p>
            <a:r>
              <a:rPr lang="en-IN" dirty="0" smtClean="0"/>
              <a:t>  </a:t>
            </a:r>
          </a:p>
        </p:txBody>
      </p:sp>
      <p:sp>
        <p:nvSpPr>
          <p:cNvPr id="4" name="Rectangle 3"/>
          <p:cNvSpPr/>
          <p:nvPr/>
        </p:nvSpPr>
        <p:spPr>
          <a:xfrm>
            <a:off x="8024357" y="121572"/>
            <a:ext cx="2095510" cy="369332"/>
          </a:xfrm>
          <a:prstGeom prst="rect">
            <a:avLst/>
          </a:prstGeom>
        </p:spPr>
        <p:txBody>
          <a:bodyPr wrap="none">
            <a:spAutoFit/>
          </a:bodyPr>
          <a:lstStyle/>
          <a:p>
            <a:r>
              <a:rPr lang="en-IN" b="1" i="0" dirty="0" smtClean="0">
                <a:solidFill>
                  <a:srgbClr val="212121"/>
                </a:solidFill>
                <a:effectLst/>
                <a:latin typeface="open sans"/>
              </a:rPr>
              <a:t>Transient Service</a:t>
            </a:r>
            <a:endParaRPr lang="en-IN" dirty="0"/>
          </a:p>
        </p:txBody>
      </p:sp>
    </p:spTree>
    <p:extLst>
      <p:ext uri="{BB962C8B-B14F-4D97-AF65-F5344CB8AC3E}">
        <p14:creationId xmlns:p14="http://schemas.microsoft.com/office/powerpoint/2010/main" val="4242726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1781" y="574004"/>
            <a:ext cx="9581072" cy="2585323"/>
          </a:xfrm>
          <a:prstGeom prst="rect">
            <a:avLst/>
          </a:prstGeom>
        </p:spPr>
        <p:txBody>
          <a:bodyPr wrap="square">
            <a:spAutoFit/>
          </a:bodyPr>
          <a:lstStyle/>
          <a:p>
            <a:r>
              <a:rPr lang="en-IN" dirty="0" smtClean="0"/>
              <a:t>//3rd Step: Use above created service as a dependency in the specific or required controller    </a:t>
            </a:r>
          </a:p>
          <a:p>
            <a:r>
              <a:rPr lang="en-IN" dirty="0" smtClean="0"/>
              <a:t>public class </a:t>
            </a:r>
            <a:r>
              <a:rPr lang="en-IN" dirty="0" err="1" smtClean="0"/>
              <a:t>HomeController</a:t>
            </a:r>
            <a:r>
              <a:rPr lang="en-IN" dirty="0" smtClean="0"/>
              <a:t>: Controller  </a:t>
            </a:r>
          </a:p>
          <a:p>
            <a:r>
              <a:rPr lang="en-IN" dirty="0" smtClean="0"/>
              <a:t>{  </a:t>
            </a:r>
          </a:p>
          <a:p>
            <a:r>
              <a:rPr lang="en-IN" dirty="0" smtClean="0"/>
              <a:t> </a:t>
            </a:r>
            <a:r>
              <a:rPr lang="en-IN" dirty="0" err="1" smtClean="0"/>
              <a:t>IMyFirstTransientService</a:t>
            </a:r>
            <a:r>
              <a:rPr lang="en-IN" dirty="0" smtClean="0"/>
              <a:t> _</a:t>
            </a:r>
            <a:r>
              <a:rPr lang="en-IN" dirty="0" err="1" smtClean="0"/>
              <a:t>myFirstTransientService</a:t>
            </a:r>
            <a:r>
              <a:rPr lang="en-IN" dirty="0" smtClean="0"/>
              <a:t>;  </a:t>
            </a:r>
          </a:p>
          <a:p>
            <a:r>
              <a:rPr lang="en-IN" dirty="0" smtClean="0"/>
              <a:t> public </a:t>
            </a:r>
            <a:r>
              <a:rPr lang="en-IN" dirty="0" err="1" smtClean="0"/>
              <a:t>HomeController</a:t>
            </a:r>
            <a:r>
              <a:rPr lang="en-IN" dirty="0" smtClean="0"/>
              <a:t>(</a:t>
            </a:r>
            <a:r>
              <a:rPr lang="en-IN" dirty="0" err="1" smtClean="0"/>
              <a:t>IMyFirstTransientService</a:t>
            </a:r>
            <a:r>
              <a:rPr lang="en-IN" dirty="0" smtClean="0"/>
              <a:t> </a:t>
            </a:r>
            <a:r>
              <a:rPr lang="en-IN" dirty="0" err="1" smtClean="0"/>
              <a:t>myFirstTransientService</a:t>
            </a:r>
            <a:r>
              <a:rPr lang="en-IN" dirty="0" smtClean="0"/>
              <a:t>)  </a:t>
            </a:r>
          </a:p>
          <a:p>
            <a:r>
              <a:rPr lang="en-IN" dirty="0" smtClean="0"/>
              <a:t> {  </a:t>
            </a:r>
          </a:p>
          <a:p>
            <a:r>
              <a:rPr lang="en-IN" dirty="0" smtClean="0"/>
              <a:t>   _</a:t>
            </a:r>
            <a:r>
              <a:rPr lang="en-IN" dirty="0" err="1" smtClean="0"/>
              <a:t>myFirstTransientService</a:t>
            </a:r>
            <a:r>
              <a:rPr lang="en-IN" dirty="0" smtClean="0"/>
              <a:t> = </a:t>
            </a:r>
            <a:r>
              <a:rPr lang="en-IN" dirty="0" err="1" smtClean="0"/>
              <a:t>myFirstTransientService</a:t>
            </a:r>
            <a:r>
              <a:rPr lang="en-IN" dirty="0" smtClean="0"/>
              <a:t>;  </a:t>
            </a:r>
          </a:p>
          <a:p>
            <a:r>
              <a:rPr lang="en-IN" dirty="0" smtClean="0"/>
              <a:t> }  </a:t>
            </a:r>
          </a:p>
          <a:p>
            <a:r>
              <a:rPr lang="en-IN" dirty="0" smtClean="0"/>
              <a:t>} </a:t>
            </a:r>
            <a:endParaRPr lang="en-IN" dirty="0"/>
          </a:p>
        </p:txBody>
      </p:sp>
    </p:spTree>
    <p:extLst>
      <p:ext uri="{BB962C8B-B14F-4D97-AF65-F5344CB8AC3E}">
        <p14:creationId xmlns:p14="http://schemas.microsoft.com/office/powerpoint/2010/main" val="100663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29717" y="388991"/>
            <a:ext cx="1967205" cy="369332"/>
          </a:xfrm>
          <a:prstGeom prst="rect">
            <a:avLst/>
          </a:prstGeom>
        </p:spPr>
        <p:txBody>
          <a:bodyPr wrap="none">
            <a:spAutoFit/>
          </a:bodyPr>
          <a:lstStyle/>
          <a:p>
            <a:r>
              <a:rPr lang="en-IN" b="0" i="0" dirty="0" smtClean="0">
                <a:solidFill>
                  <a:srgbClr val="212121"/>
                </a:solidFill>
                <a:effectLst/>
                <a:latin typeface="open sans"/>
              </a:rPr>
              <a:t> </a:t>
            </a:r>
            <a:r>
              <a:rPr lang="en-IN" b="1" i="0" dirty="0" smtClean="0">
                <a:solidFill>
                  <a:srgbClr val="212121"/>
                </a:solidFill>
                <a:effectLst/>
                <a:latin typeface="open sans"/>
              </a:rPr>
              <a:t>Scoped Service</a:t>
            </a:r>
            <a:endParaRPr lang="en-IN" dirty="0"/>
          </a:p>
        </p:txBody>
      </p:sp>
      <p:pic>
        <p:nvPicPr>
          <p:cNvPr id="5" name="Picture 4" descr="Screen Clipping"/>
          <p:cNvPicPr>
            <a:picLocks noChangeAspect="1"/>
          </p:cNvPicPr>
          <p:nvPr/>
        </p:nvPicPr>
        <p:blipFill>
          <a:blip r:embed="rId2">
            <a:clrChange>
              <a:clrFrom>
                <a:srgbClr val="F8F8F8"/>
              </a:clrFrom>
              <a:clrTo>
                <a:srgbClr val="F8F8F8">
                  <a:alpha val="0"/>
                </a:srgbClr>
              </a:clrTo>
            </a:clrChange>
            <a:extLst>
              <a:ext uri="{28A0092B-C50C-407E-A947-70E740481C1C}">
                <a14:useLocalDpi xmlns:a14="http://schemas.microsoft.com/office/drawing/2010/main" val="0"/>
              </a:ext>
            </a:extLst>
          </a:blip>
          <a:stretch>
            <a:fillRect/>
          </a:stretch>
        </p:blipFill>
        <p:spPr>
          <a:xfrm>
            <a:off x="377743" y="43934"/>
            <a:ext cx="10241374" cy="6582762"/>
          </a:xfrm>
          <a:prstGeom prst="rect">
            <a:avLst/>
          </a:prstGeom>
        </p:spPr>
      </p:pic>
    </p:spTree>
    <p:extLst>
      <p:ext uri="{BB962C8B-B14F-4D97-AF65-F5344CB8AC3E}">
        <p14:creationId xmlns:p14="http://schemas.microsoft.com/office/powerpoint/2010/main" val="4272275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14" y="110624"/>
            <a:ext cx="8943474" cy="6186309"/>
          </a:xfrm>
          <a:prstGeom prst="rect">
            <a:avLst/>
          </a:prstGeom>
        </p:spPr>
        <p:txBody>
          <a:bodyPr wrap="none">
            <a:spAutoFit/>
          </a:bodyPr>
          <a:lstStyle/>
          <a:p>
            <a:r>
              <a:rPr lang="en-IN" b="1" i="0" dirty="0" smtClean="0">
                <a:solidFill>
                  <a:srgbClr val="212121"/>
                </a:solidFill>
                <a:effectLst/>
                <a:latin typeface="open sans"/>
              </a:rPr>
              <a:t>//1st Step: Create the required service    </a:t>
            </a:r>
          </a:p>
          <a:p>
            <a:r>
              <a:rPr lang="en-IN" b="1" i="0" dirty="0" smtClean="0">
                <a:solidFill>
                  <a:srgbClr val="212121"/>
                </a:solidFill>
                <a:effectLst/>
                <a:latin typeface="open sans"/>
              </a:rPr>
              <a:t>public interface </a:t>
            </a:r>
            <a:r>
              <a:rPr lang="en-IN" b="1" i="0" dirty="0" err="1" smtClean="0">
                <a:solidFill>
                  <a:srgbClr val="212121"/>
                </a:solidFill>
                <a:effectLst/>
                <a:latin typeface="open sans"/>
              </a:rPr>
              <a:t>IMyFirstSingletonService</a:t>
            </a:r>
            <a:r>
              <a:rPr lang="en-IN" b="1" i="0" dirty="0" smtClean="0">
                <a:solidFill>
                  <a:srgbClr val="212121"/>
                </a:solidFill>
                <a:effectLst/>
                <a:latin typeface="open sans"/>
              </a:rPr>
              <a:t>  </a:t>
            </a:r>
          </a:p>
          <a:p>
            <a:r>
              <a:rPr lang="en-IN" b="1" i="0" dirty="0" smtClean="0">
                <a:solidFill>
                  <a:srgbClr val="212121"/>
                </a:solidFill>
                <a:effectLst/>
                <a:latin typeface="open sans"/>
              </a:rPr>
              <a:t>{  </a:t>
            </a:r>
          </a:p>
          <a:p>
            <a:r>
              <a:rPr lang="en-IN" b="1" i="0" dirty="0" smtClean="0">
                <a:solidFill>
                  <a:srgbClr val="212121"/>
                </a:solidFill>
                <a:effectLst/>
                <a:latin typeface="open sans"/>
              </a:rPr>
              <a:t>  string </a:t>
            </a:r>
            <a:r>
              <a:rPr lang="en-IN" b="1" i="0" dirty="0" err="1" smtClean="0">
                <a:solidFill>
                  <a:srgbClr val="212121"/>
                </a:solidFill>
                <a:effectLst/>
                <a:latin typeface="open sans"/>
              </a:rPr>
              <a:t>SaysHello</a:t>
            </a:r>
            <a:r>
              <a:rPr lang="en-IN" b="1" i="0" dirty="0" smtClean="0">
                <a:solidFill>
                  <a:srgbClr val="212121"/>
                </a:solidFill>
                <a:effectLst/>
                <a:latin typeface="open sans"/>
              </a:rPr>
              <a:t>();  </a:t>
            </a:r>
          </a:p>
          <a:p>
            <a:r>
              <a:rPr lang="en-IN" b="1" i="0" dirty="0" smtClean="0">
                <a:solidFill>
                  <a:srgbClr val="212121"/>
                </a:solidFill>
                <a:effectLst/>
                <a:latin typeface="open sans"/>
              </a:rPr>
              <a:t>}  </a:t>
            </a:r>
          </a:p>
          <a:p>
            <a:r>
              <a:rPr lang="en-IN" b="1" i="0" dirty="0" smtClean="0">
                <a:solidFill>
                  <a:srgbClr val="212121"/>
                </a:solidFill>
                <a:effectLst/>
                <a:latin typeface="open sans"/>
              </a:rPr>
              <a:t>   </a:t>
            </a:r>
          </a:p>
          <a:p>
            <a:r>
              <a:rPr lang="en-IN" b="1" i="0" dirty="0" smtClean="0">
                <a:solidFill>
                  <a:srgbClr val="212121"/>
                </a:solidFill>
                <a:effectLst/>
                <a:latin typeface="open sans"/>
              </a:rPr>
              <a:t>public class </a:t>
            </a:r>
            <a:r>
              <a:rPr lang="en-IN" b="1" i="0" dirty="0" err="1" smtClean="0">
                <a:solidFill>
                  <a:srgbClr val="212121"/>
                </a:solidFill>
                <a:effectLst/>
                <a:latin typeface="open sans"/>
              </a:rPr>
              <a:t>MyFirstSingletonService</a:t>
            </a:r>
            <a:r>
              <a:rPr lang="en-IN" b="1" i="0" dirty="0" smtClean="0">
                <a:solidFill>
                  <a:srgbClr val="212121"/>
                </a:solidFill>
                <a:effectLst/>
                <a:latin typeface="open sans"/>
              </a:rPr>
              <a:t>: </a:t>
            </a:r>
            <a:r>
              <a:rPr lang="en-IN" b="1" i="0" dirty="0" err="1" smtClean="0">
                <a:solidFill>
                  <a:srgbClr val="212121"/>
                </a:solidFill>
                <a:effectLst/>
                <a:latin typeface="open sans"/>
              </a:rPr>
              <a:t>IMyFirstSingletonService</a:t>
            </a:r>
            <a:r>
              <a:rPr lang="en-IN" b="1" i="0" dirty="0" smtClean="0">
                <a:solidFill>
                  <a:srgbClr val="212121"/>
                </a:solidFill>
                <a:effectLst/>
                <a:latin typeface="open sans"/>
              </a:rPr>
              <a:t>  </a:t>
            </a:r>
          </a:p>
          <a:p>
            <a:r>
              <a:rPr lang="en-IN" b="1" i="0" dirty="0" smtClean="0">
                <a:solidFill>
                  <a:srgbClr val="212121"/>
                </a:solidFill>
                <a:effectLst/>
                <a:latin typeface="open sans"/>
              </a:rPr>
              <a:t>{  </a:t>
            </a:r>
          </a:p>
          <a:p>
            <a:r>
              <a:rPr lang="en-IN" b="1" i="0" dirty="0" smtClean="0">
                <a:solidFill>
                  <a:srgbClr val="212121"/>
                </a:solidFill>
                <a:effectLst/>
                <a:latin typeface="open sans"/>
              </a:rPr>
              <a:t> public string </a:t>
            </a:r>
            <a:r>
              <a:rPr lang="en-IN" b="1" i="0" dirty="0" err="1" smtClean="0">
                <a:solidFill>
                  <a:srgbClr val="212121"/>
                </a:solidFill>
                <a:effectLst/>
                <a:latin typeface="open sans"/>
              </a:rPr>
              <a:t>ShowMessage</a:t>
            </a:r>
            <a:r>
              <a:rPr lang="en-IN" b="1" i="0" dirty="0" smtClean="0">
                <a:solidFill>
                  <a:srgbClr val="212121"/>
                </a:solidFill>
                <a:effectLst/>
                <a:latin typeface="open sans"/>
              </a:rPr>
              <a:t>()  </a:t>
            </a:r>
          </a:p>
          <a:p>
            <a:r>
              <a:rPr lang="en-IN" b="1" i="0" dirty="0" smtClean="0">
                <a:solidFill>
                  <a:srgbClr val="212121"/>
                </a:solidFill>
                <a:effectLst/>
                <a:latin typeface="open sans"/>
              </a:rPr>
              <a:t> {  </a:t>
            </a:r>
          </a:p>
          <a:p>
            <a:r>
              <a:rPr lang="en-IN" b="1" i="0" dirty="0" smtClean="0">
                <a:solidFill>
                  <a:srgbClr val="212121"/>
                </a:solidFill>
                <a:effectLst/>
                <a:latin typeface="open sans"/>
              </a:rPr>
              <a:t>   return "How are you my </a:t>
            </a:r>
            <a:r>
              <a:rPr lang="en-IN" b="1" i="0" dirty="0" err="1" smtClean="0">
                <a:solidFill>
                  <a:srgbClr val="212121"/>
                </a:solidFill>
                <a:effectLst/>
                <a:latin typeface="open sans"/>
              </a:rPr>
              <a:t>frient</a:t>
            </a:r>
            <a:r>
              <a:rPr lang="en-IN" b="1" i="0" dirty="0" smtClean="0">
                <a:solidFill>
                  <a:srgbClr val="212121"/>
                </a:solidFill>
                <a:effectLst/>
                <a:latin typeface="open sans"/>
              </a:rPr>
              <a:t>? Singleton";  </a:t>
            </a:r>
          </a:p>
          <a:p>
            <a:r>
              <a:rPr lang="en-IN" b="1" i="0" dirty="0" smtClean="0">
                <a:solidFill>
                  <a:srgbClr val="212121"/>
                </a:solidFill>
                <a:effectLst/>
                <a:latin typeface="open sans"/>
              </a:rPr>
              <a:t> }  </a:t>
            </a:r>
          </a:p>
          <a:p>
            <a:r>
              <a:rPr lang="en-IN" b="1" i="0" dirty="0" smtClean="0">
                <a:solidFill>
                  <a:srgbClr val="212121"/>
                </a:solidFill>
                <a:effectLst/>
                <a:latin typeface="open sans"/>
              </a:rPr>
              <a:t>}  </a:t>
            </a:r>
          </a:p>
          <a:p>
            <a:r>
              <a:rPr lang="en-IN" b="1" i="0" dirty="0" smtClean="0">
                <a:solidFill>
                  <a:srgbClr val="212121"/>
                </a:solidFill>
                <a:effectLst/>
                <a:latin typeface="open sans"/>
              </a:rPr>
              <a:t>  </a:t>
            </a:r>
          </a:p>
          <a:p>
            <a:r>
              <a:rPr lang="en-IN" b="1" i="0" dirty="0" smtClean="0">
                <a:solidFill>
                  <a:srgbClr val="212121"/>
                </a:solidFill>
                <a:effectLst/>
                <a:latin typeface="open sans"/>
              </a:rPr>
              <a:t>//2nd Step: Add above created service to Service container as below    </a:t>
            </a:r>
          </a:p>
          <a:p>
            <a:r>
              <a:rPr lang="en-IN" b="1" i="0" dirty="0" smtClean="0">
                <a:solidFill>
                  <a:srgbClr val="212121"/>
                </a:solidFill>
                <a:effectLst/>
                <a:latin typeface="open sans"/>
              </a:rPr>
              <a:t>public void </a:t>
            </a:r>
            <a:r>
              <a:rPr lang="en-IN" b="1" i="0" dirty="0" err="1" smtClean="0">
                <a:solidFill>
                  <a:srgbClr val="212121"/>
                </a:solidFill>
                <a:effectLst/>
                <a:latin typeface="open sans"/>
              </a:rPr>
              <a:t>ConfigureServices</a:t>
            </a:r>
            <a:r>
              <a:rPr lang="en-IN" b="1" i="0" dirty="0" smtClean="0">
                <a:solidFill>
                  <a:srgbClr val="212121"/>
                </a:solidFill>
                <a:effectLst/>
                <a:latin typeface="open sans"/>
              </a:rPr>
              <a:t>(</a:t>
            </a:r>
            <a:r>
              <a:rPr lang="en-IN" b="1" i="0" dirty="0" err="1" smtClean="0">
                <a:solidFill>
                  <a:srgbClr val="212121"/>
                </a:solidFill>
                <a:effectLst/>
                <a:latin typeface="open sans"/>
              </a:rPr>
              <a:t>IServiceCollection</a:t>
            </a:r>
            <a:r>
              <a:rPr lang="en-IN" b="1" i="0" dirty="0" smtClean="0">
                <a:solidFill>
                  <a:srgbClr val="212121"/>
                </a:solidFill>
                <a:effectLst/>
                <a:latin typeface="open sans"/>
              </a:rPr>
              <a:t> services)  </a:t>
            </a:r>
          </a:p>
          <a:p>
            <a:r>
              <a:rPr lang="en-IN" b="1" i="0" dirty="0" smtClean="0">
                <a:solidFill>
                  <a:srgbClr val="212121"/>
                </a:solidFill>
                <a:effectLst/>
                <a:latin typeface="open sans"/>
              </a:rPr>
              <a:t>{  </a:t>
            </a:r>
          </a:p>
          <a:p>
            <a:r>
              <a:rPr lang="en-IN" b="1" i="0" dirty="0" smtClean="0">
                <a:solidFill>
                  <a:srgbClr val="212121"/>
                </a:solidFill>
                <a:effectLst/>
                <a:latin typeface="open sans"/>
              </a:rPr>
              <a:t> // .. other code  </a:t>
            </a:r>
          </a:p>
          <a:p>
            <a:r>
              <a:rPr lang="en-IN" b="1" i="0" dirty="0" smtClean="0">
                <a:solidFill>
                  <a:srgbClr val="212121"/>
                </a:solidFill>
                <a:effectLst/>
                <a:latin typeface="open sans"/>
              </a:rPr>
              <a:t> </a:t>
            </a:r>
            <a:r>
              <a:rPr lang="en-IN" b="1" i="0" dirty="0" err="1" smtClean="0">
                <a:solidFill>
                  <a:srgbClr val="212121"/>
                </a:solidFill>
                <a:effectLst/>
                <a:latin typeface="open sans"/>
              </a:rPr>
              <a:t>services.AddSingleton</a:t>
            </a:r>
            <a:r>
              <a:rPr lang="en-IN" b="1" i="0" dirty="0" smtClean="0">
                <a:solidFill>
                  <a:srgbClr val="212121"/>
                </a:solidFill>
                <a:effectLst/>
                <a:latin typeface="open sans"/>
              </a:rPr>
              <a:t>&lt;</a:t>
            </a:r>
            <a:r>
              <a:rPr lang="en-IN" b="1" i="0" dirty="0" err="1" smtClean="0">
                <a:solidFill>
                  <a:srgbClr val="212121"/>
                </a:solidFill>
                <a:effectLst/>
                <a:latin typeface="open sans"/>
              </a:rPr>
              <a:t>IMyFirstSingletonService</a:t>
            </a:r>
            <a:r>
              <a:rPr lang="en-IN" b="1" i="0" dirty="0" smtClean="0">
                <a:solidFill>
                  <a:srgbClr val="212121"/>
                </a:solidFill>
                <a:effectLst/>
                <a:latin typeface="open sans"/>
              </a:rPr>
              <a:t>, </a:t>
            </a:r>
            <a:r>
              <a:rPr lang="en-IN" b="1" i="0" dirty="0" err="1" smtClean="0">
                <a:solidFill>
                  <a:srgbClr val="212121"/>
                </a:solidFill>
                <a:effectLst/>
                <a:latin typeface="open sans"/>
              </a:rPr>
              <a:t>MyFirstSingletonService</a:t>
            </a:r>
            <a:r>
              <a:rPr lang="en-IN" b="1" i="0" dirty="0" smtClean="0">
                <a:solidFill>
                  <a:srgbClr val="212121"/>
                </a:solidFill>
                <a:effectLst/>
                <a:latin typeface="open sans"/>
              </a:rPr>
              <a:t>&gt;();  </a:t>
            </a:r>
          </a:p>
          <a:p>
            <a:r>
              <a:rPr lang="en-IN" b="1" i="0" dirty="0" smtClean="0">
                <a:solidFill>
                  <a:srgbClr val="212121"/>
                </a:solidFill>
                <a:effectLst/>
                <a:latin typeface="open sans"/>
              </a:rPr>
              <a:t> //.. other code  </a:t>
            </a:r>
          </a:p>
          <a:p>
            <a:r>
              <a:rPr lang="en-IN" b="1" i="0" dirty="0" smtClean="0">
                <a:solidFill>
                  <a:srgbClr val="212121"/>
                </a:solidFill>
                <a:effectLst/>
                <a:latin typeface="open sans"/>
              </a:rPr>
              <a:t>}  </a:t>
            </a:r>
          </a:p>
          <a:p>
            <a:r>
              <a:rPr lang="en-IN" b="1" i="0" dirty="0" smtClean="0">
                <a:solidFill>
                  <a:srgbClr val="212121"/>
                </a:solidFill>
                <a:effectLst/>
                <a:latin typeface="open sans"/>
              </a:rPr>
              <a:t>  </a:t>
            </a:r>
          </a:p>
        </p:txBody>
      </p:sp>
      <p:sp>
        <p:nvSpPr>
          <p:cNvPr id="3" name="Rectangle 2"/>
          <p:cNvSpPr/>
          <p:nvPr/>
        </p:nvSpPr>
        <p:spPr>
          <a:xfrm>
            <a:off x="8184095" y="294100"/>
            <a:ext cx="2121093" cy="369332"/>
          </a:xfrm>
          <a:prstGeom prst="rect">
            <a:avLst/>
          </a:prstGeom>
        </p:spPr>
        <p:txBody>
          <a:bodyPr wrap="none">
            <a:spAutoFit/>
          </a:bodyPr>
          <a:lstStyle/>
          <a:p>
            <a:r>
              <a:rPr lang="en-IN" b="1" i="0" dirty="0" smtClean="0">
                <a:solidFill>
                  <a:srgbClr val="212121"/>
                </a:solidFill>
                <a:effectLst/>
                <a:latin typeface="open sans"/>
              </a:rPr>
              <a:t>Singleton Service</a:t>
            </a:r>
            <a:endParaRPr lang="en-IN" dirty="0"/>
          </a:p>
        </p:txBody>
      </p:sp>
    </p:spTree>
    <p:extLst>
      <p:ext uri="{BB962C8B-B14F-4D97-AF65-F5344CB8AC3E}">
        <p14:creationId xmlns:p14="http://schemas.microsoft.com/office/powerpoint/2010/main" val="24964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569" y="349240"/>
            <a:ext cx="9606951" cy="2862322"/>
          </a:xfrm>
          <a:prstGeom prst="rect">
            <a:avLst/>
          </a:prstGeom>
        </p:spPr>
        <p:txBody>
          <a:bodyPr wrap="square">
            <a:spAutoFit/>
          </a:bodyPr>
          <a:lstStyle/>
          <a:p>
            <a:r>
              <a:rPr lang="en-IN" b="1" i="0" dirty="0" smtClean="0">
                <a:solidFill>
                  <a:srgbClr val="212121"/>
                </a:solidFill>
                <a:effectLst/>
                <a:latin typeface="open sans"/>
              </a:rPr>
              <a:t>//3rd Step: Use above created service as a dependency in the specific or required controller    </a:t>
            </a:r>
          </a:p>
          <a:p>
            <a:r>
              <a:rPr lang="en-IN" b="1" i="0" dirty="0" smtClean="0">
                <a:solidFill>
                  <a:srgbClr val="212121"/>
                </a:solidFill>
                <a:effectLst/>
                <a:latin typeface="open sans"/>
              </a:rPr>
              <a:t>public class </a:t>
            </a:r>
            <a:r>
              <a:rPr lang="en-IN" b="1" i="0" dirty="0" err="1" smtClean="0">
                <a:solidFill>
                  <a:srgbClr val="212121"/>
                </a:solidFill>
                <a:effectLst/>
                <a:latin typeface="open sans"/>
              </a:rPr>
              <a:t>HomeController</a:t>
            </a:r>
            <a:r>
              <a:rPr lang="en-IN" b="1" i="0" dirty="0" smtClean="0">
                <a:solidFill>
                  <a:srgbClr val="212121"/>
                </a:solidFill>
                <a:effectLst/>
                <a:latin typeface="open sans"/>
              </a:rPr>
              <a:t>: Controller  </a:t>
            </a:r>
          </a:p>
          <a:p>
            <a:r>
              <a:rPr lang="en-IN" b="1" i="0" dirty="0" smtClean="0">
                <a:solidFill>
                  <a:srgbClr val="212121"/>
                </a:solidFill>
                <a:effectLst/>
                <a:latin typeface="open sans"/>
              </a:rPr>
              <a:t>{  </a:t>
            </a:r>
          </a:p>
          <a:p>
            <a:r>
              <a:rPr lang="en-IN" b="1" i="0" dirty="0" smtClean="0">
                <a:solidFill>
                  <a:srgbClr val="212121"/>
                </a:solidFill>
                <a:effectLst/>
                <a:latin typeface="open sans"/>
              </a:rPr>
              <a:t> </a:t>
            </a:r>
            <a:r>
              <a:rPr lang="en-IN" b="1" i="0" dirty="0" err="1" smtClean="0">
                <a:solidFill>
                  <a:srgbClr val="212121"/>
                </a:solidFill>
                <a:effectLst/>
                <a:latin typeface="open sans"/>
              </a:rPr>
              <a:t>IMyFirstSingletonService</a:t>
            </a:r>
            <a:r>
              <a:rPr lang="en-IN" b="1" i="0" dirty="0" smtClean="0">
                <a:solidFill>
                  <a:srgbClr val="212121"/>
                </a:solidFill>
                <a:effectLst/>
                <a:latin typeface="open sans"/>
              </a:rPr>
              <a:t> _</a:t>
            </a:r>
            <a:r>
              <a:rPr lang="en-IN" b="1" i="0" dirty="0" err="1" smtClean="0">
                <a:solidFill>
                  <a:srgbClr val="212121"/>
                </a:solidFill>
                <a:effectLst/>
                <a:latin typeface="open sans"/>
              </a:rPr>
              <a:t>myFirstSingletonService</a:t>
            </a:r>
            <a:r>
              <a:rPr lang="en-IN" b="1" i="0" dirty="0" smtClean="0">
                <a:solidFill>
                  <a:srgbClr val="212121"/>
                </a:solidFill>
                <a:effectLst/>
                <a:latin typeface="open sans"/>
              </a:rPr>
              <a:t>;  </a:t>
            </a:r>
          </a:p>
          <a:p>
            <a:r>
              <a:rPr lang="en-IN" b="1" i="0" dirty="0" smtClean="0">
                <a:solidFill>
                  <a:srgbClr val="212121"/>
                </a:solidFill>
                <a:effectLst/>
                <a:latin typeface="open sans"/>
              </a:rPr>
              <a:t> public </a:t>
            </a:r>
            <a:r>
              <a:rPr lang="en-IN" b="1" i="0" dirty="0" err="1" smtClean="0">
                <a:solidFill>
                  <a:srgbClr val="212121"/>
                </a:solidFill>
                <a:effectLst/>
                <a:latin typeface="open sans"/>
              </a:rPr>
              <a:t>HomeController</a:t>
            </a:r>
            <a:r>
              <a:rPr lang="en-IN" b="1" i="0" dirty="0" smtClean="0">
                <a:solidFill>
                  <a:srgbClr val="212121"/>
                </a:solidFill>
                <a:effectLst/>
                <a:latin typeface="open sans"/>
              </a:rPr>
              <a:t>(</a:t>
            </a:r>
            <a:r>
              <a:rPr lang="en-IN" b="1" i="0" dirty="0" err="1" smtClean="0">
                <a:solidFill>
                  <a:srgbClr val="212121"/>
                </a:solidFill>
                <a:effectLst/>
                <a:latin typeface="open sans"/>
              </a:rPr>
              <a:t>IMyFirstSingletonService</a:t>
            </a:r>
            <a:r>
              <a:rPr lang="en-IN" b="1" i="0" dirty="0" smtClean="0">
                <a:solidFill>
                  <a:srgbClr val="212121"/>
                </a:solidFill>
                <a:effectLst/>
                <a:latin typeface="open sans"/>
              </a:rPr>
              <a:t> </a:t>
            </a:r>
            <a:r>
              <a:rPr lang="en-IN" b="1" i="0" dirty="0" err="1" smtClean="0">
                <a:solidFill>
                  <a:srgbClr val="212121"/>
                </a:solidFill>
                <a:effectLst/>
                <a:latin typeface="open sans"/>
              </a:rPr>
              <a:t>myFirstSingletonService</a:t>
            </a:r>
            <a:r>
              <a:rPr lang="en-IN" b="1" i="0" dirty="0" smtClean="0">
                <a:solidFill>
                  <a:srgbClr val="212121"/>
                </a:solidFill>
                <a:effectLst/>
                <a:latin typeface="open sans"/>
              </a:rPr>
              <a:t>)  </a:t>
            </a:r>
          </a:p>
          <a:p>
            <a:r>
              <a:rPr lang="en-IN" b="1" i="0" dirty="0" smtClean="0">
                <a:solidFill>
                  <a:srgbClr val="212121"/>
                </a:solidFill>
                <a:effectLst/>
                <a:latin typeface="open sans"/>
              </a:rPr>
              <a:t> {  </a:t>
            </a:r>
          </a:p>
          <a:p>
            <a:r>
              <a:rPr lang="en-IN" b="1" i="0" dirty="0" smtClean="0">
                <a:solidFill>
                  <a:srgbClr val="212121"/>
                </a:solidFill>
                <a:effectLst/>
                <a:latin typeface="open sans"/>
              </a:rPr>
              <a:t>   _</a:t>
            </a:r>
            <a:r>
              <a:rPr lang="en-IN" b="1" i="0" dirty="0" err="1" smtClean="0">
                <a:solidFill>
                  <a:srgbClr val="212121"/>
                </a:solidFill>
                <a:effectLst/>
                <a:latin typeface="open sans"/>
              </a:rPr>
              <a:t>myFirstSingletonService</a:t>
            </a:r>
            <a:r>
              <a:rPr lang="en-IN" b="1" i="0" dirty="0" smtClean="0">
                <a:solidFill>
                  <a:srgbClr val="212121"/>
                </a:solidFill>
                <a:effectLst/>
                <a:latin typeface="open sans"/>
              </a:rPr>
              <a:t> = </a:t>
            </a:r>
            <a:r>
              <a:rPr lang="en-IN" b="1" i="0" dirty="0" err="1" smtClean="0">
                <a:solidFill>
                  <a:srgbClr val="212121"/>
                </a:solidFill>
                <a:effectLst/>
                <a:latin typeface="open sans"/>
              </a:rPr>
              <a:t>myFirstSingletonService</a:t>
            </a:r>
            <a:r>
              <a:rPr lang="en-IN" b="1" i="0" dirty="0" smtClean="0">
                <a:solidFill>
                  <a:srgbClr val="212121"/>
                </a:solidFill>
                <a:effectLst/>
                <a:latin typeface="open sans"/>
              </a:rPr>
              <a:t>;  </a:t>
            </a:r>
          </a:p>
          <a:p>
            <a:r>
              <a:rPr lang="en-IN" b="1" i="0" dirty="0" smtClean="0">
                <a:solidFill>
                  <a:srgbClr val="212121"/>
                </a:solidFill>
                <a:effectLst/>
                <a:latin typeface="open sans"/>
              </a:rPr>
              <a:t> }  </a:t>
            </a:r>
          </a:p>
          <a:p>
            <a:r>
              <a:rPr lang="en-IN" b="1" i="0" dirty="0" smtClean="0">
                <a:solidFill>
                  <a:srgbClr val="212121"/>
                </a:solidFill>
                <a:effectLst/>
                <a:latin typeface="open sans"/>
              </a:rPr>
              <a:t>} </a:t>
            </a:r>
            <a:endParaRPr lang="en-IN" dirty="0"/>
          </a:p>
        </p:txBody>
      </p:sp>
    </p:spTree>
    <p:extLst>
      <p:ext uri="{BB962C8B-B14F-4D97-AF65-F5344CB8AC3E}">
        <p14:creationId xmlns:p14="http://schemas.microsoft.com/office/powerpoint/2010/main" val="232887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1449" y="257687"/>
            <a:ext cx="10883659" cy="1200329"/>
          </a:xfrm>
          <a:prstGeom prst="rect">
            <a:avLst/>
          </a:prstGeom>
        </p:spPr>
        <p:txBody>
          <a:bodyPr wrap="square">
            <a:spAutoFit/>
          </a:bodyPr>
          <a:lstStyle/>
          <a:p>
            <a:r>
              <a:rPr lang="en-US" b="1" i="0" dirty="0" err="1" smtClean="0">
                <a:solidFill>
                  <a:srgbClr val="212121"/>
                </a:solidFill>
                <a:effectLst/>
                <a:latin typeface="open sans"/>
              </a:rPr>
              <a:t>ConfigureServices</a:t>
            </a:r>
            <a:r>
              <a:rPr lang="en-US" b="1" i="0" dirty="0" smtClean="0">
                <a:solidFill>
                  <a:srgbClr val="212121"/>
                </a:solidFill>
                <a:effectLst/>
                <a:latin typeface="open sans"/>
              </a:rPr>
              <a:t/>
            </a:r>
            <a:br>
              <a:rPr lang="en-US" b="1" i="0" dirty="0" smtClean="0">
                <a:solidFill>
                  <a:srgbClr val="212121"/>
                </a:solidFill>
                <a:effectLst/>
                <a:latin typeface="open sans"/>
              </a:rPr>
            </a:br>
            <a:r>
              <a:rPr lang="en-US" dirty="0" smtClean="0"/>
              <a:t/>
            </a:r>
            <a:br>
              <a:rPr lang="en-US" dirty="0" smtClean="0"/>
            </a:br>
            <a:r>
              <a:rPr lang="en-US" b="0" i="0" dirty="0" smtClean="0">
                <a:solidFill>
                  <a:srgbClr val="212121"/>
                </a:solidFill>
                <a:effectLst/>
                <a:latin typeface="open sans"/>
              </a:rPr>
              <a:t>This method gets called by the runtime. Use this method to add services to the container. And it takes one </a:t>
            </a:r>
            <a:r>
              <a:rPr lang="en-US" b="0" i="0" dirty="0" err="1" smtClean="0">
                <a:solidFill>
                  <a:srgbClr val="212121"/>
                </a:solidFill>
                <a:effectLst/>
                <a:latin typeface="open sans"/>
              </a:rPr>
              <a:t>IServiceCollection</a:t>
            </a:r>
            <a:r>
              <a:rPr lang="en-US" b="0" i="0" dirty="0" smtClean="0">
                <a:solidFill>
                  <a:srgbClr val="212121"/>
                </a:solidFill>
                <a:effectLst/>
                <a:latin typeface="open sans"/>
              </a:rPr>
              <a:t> object as an input. </a:t>
            </a:r>
            <a:endParaRPr lang="en-IN" dirty="0"/>
          </a:p>
        </p:txBody>
      </p:sp>
      <p:pic>
        <p:nvPicPr>
          <p:cNvPr id="4098" name="Picture 2" descr="Dependency Injection In .Net Cor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1449" y="1458016"/>
            <a:ext cx="10581736" cy="21706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9471" y="3674797"/>
            <a:ext cx="10987177" cy="2862322"/>
          </a:xfrm>
          <a:prstGeom prst="rect">
            <a:avLst/>
          </a:prstGeom>
        </p:spPr>
        <p:txBody>
          <a:bodyPr wrap="square">
            <a:spAutoFit/>
          </a:bodyPr>
          <a:lstStyle/>
          <a:p>
            <a:r>
              <a:rPr lang="en-US" b="1" i="0" dirty="0" smtClean="0">
                <a:solidFill>
                  <a:srgbClr val="212121"/>
                </a:solidFill>
                <a:effectLst/>
                <a:latin typeface="open sans"/>
              </a:rPr>
              <a:t>Register Your Custom Services</a:t>
            </a:r>
          </a:p>
          <a:p>
            <a:endParaRPr lang="en-US" b="1" dirty="0">
              <a:solidFill>
                <a:srgbClr val="212121"/>
              </a:solidFill>
              <a:latin typeface="open sans"/>
            </a:endParaRPr>
          </a:p>
          <a:p>
            <a:r>
              <a:rPr lang="en-US" b="0" i="0" dirty="0" smtClean="0">
                <a:solidFill>
                  <a:srgbClr val="212121"/>
                </a:solidFill>
                <a:effectLst/>
                <a:latin typeface="open sans"/>
              </a:rPr>
              <a:t>To register services in application </a:t>
            </a:r>
            <a:r>
              <a:rPr lang="en-US" b="0" i="0" dirty="0" err="1" smtClean="0">
                <a:solidFill>
                  <a:srgbClr val="212121"/>
                </a:solidFill>
                <a:effectLst/>
                <a:latin typeface="open sans"/>
              </a:rPr>
              <a:t>ConfigureService</a:t>
            </a:r>
            <a:r>
              <a:rPr lang="en-US" b="0" i="0" dirty="0" smtClean="0">
                <a:solidFill>
                  <a:srgbClr val="212121"/>
                </a:solidFill>
                <a:effectLst/>
                <a:latin typeface="open sans"/>
              </a:rPr>
              <a:t> method to put an interface definition object type that will be requested from the container. </a:t>
            </a:r>
          </a:p>
          <a:p>
            <a:endParaRPr lang="en-US" b="0" i="0" dirty="0" smtClean="0">
              <a:solidFill>
                <a:srgbClr val="212121"/>
              </a:solidFill>
              <a:effectLst/>
              <a:latin typeface="open sans"/>
            </a:endParaRPr>
          </a:p>
          <a:p>
            <a:pPr>
              <a:buFont typeface="+mj-lt"/>
              <a:buAutoNum type="arabicPeriod"/>
            </a:pPr>
            <a:r>
              <a:rPr lang="en-US" dirty="0" err="1">
                <a:solidFill>
                  <a:srgbClr val="000000"/>
                </a:solidFill>
                <a:latin typeface="Consolas" panose="020B0609020204030204" pitchFamily="49" charset="0"/>
              </a:rPr>
              <a:t>services.AddSingleton</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IFirstService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FirstService</a:t>
            </a:r>
            <a:r>
              <a:rPr lang="en-US" dirty="0" smtClean="0">
                <a:solidFill>
                  <a:srgbClr val="000000"/>
                </a:solidFill>
                <a:latin typeface="Consolas" panose="020B0609020204030204" pitchFamily="49" charset="0"/>
              </a:rPr>
              <a:t>&gt;();</a:t>
            </a:r>
          </a:p>
          <a:p>
            <a:pPr>
              <a:buFont typeface="+mj-lt"/>
              <a:buAutoNum type="arabicPeriod"/>
            </a:pPr>
            <a:endParaRPr lang="en-US" b="0" i="0" dirty="0">
              <a:solidFill>
                <a:srgbClr val="000000"/>
              </a:solidFill>
              <a:effectLst/>
              <a:latin typeface="Consolas" panose="020B0609020204030204" pitchFamily="49" charset="0"/>
            </a:endParaRPr>
          </a:p>
          <a:p>
            <a:r>
              <a:rPr lang="en-IN" dirty="0" smtClean="0"/>
              <a:t> </a:t>
            </a:r>
            <a:r>
              <a:rPr lang="en-IN" dirty="0" err="1" smtClean="0"/>
              <a:t>services.AddScoped</a:t>
            </a:r>
            <a:r>
              <a:rPr lang="en-IN" dirty="0" smtClean="0"/>
              <a:t>&lt;</a:t>
            </a:r>
            <a:r>
              <a:rPr lang="en-IN" dirty="0" err="1" smtClean="0"/>
              <a:t>ArticlesService</a:t>
            </a:r>
            <a:r>
              <a:rPr lang="en-IN" dirty="0"/>
              <a:t>&gt;();  </a:t>
            </a:r>
          </a:p>
          <a:p>
            <a:r>
              <a:rPr lang="en-IN" dirty="0" smtClean="0"/>
              <a:t> </a:t>
            </a:r>
            <a:r>
              <a:rPr lang="en-IN" dirty="0" err="1" smtClean="0"/>
              <a:t>services.AddTransient</a:t>
            </a:r>
            <a:r>
              <a:rPr lang="en-IN" dirty="0" smtClean="0"/>
              <a:t>&lt;</a:t>
            </a:r>
            <a:r>
              <a:rPr lang="en-IN" dirty="0" err="1" smtClean="0"/>
              <a:t>ArticlesService</a:t>
            </a:r>
            <a:r>
              <a:rPr lang="en-IN" dirty="0"/>
              <a:t>&gt;();</a:t>
            </a:r>
          </a:p>
          <a:p>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58398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Dependency injection in ASP.NET Core</a:t>
            </a:r>
          </a:p>
        </p:txBody>
      </p:sp>
      <p:sp>
        <p:nvSpPr>
          <p:cNvPr id="3" name="Rectangle 2"/>
          <p:cNvSpPr/>
          <p:nvPr/>
        </p:nvSpPr>
        <p:spPr>
          <a:xfrm>
            <a:off x="1201946" y="1894322"/>
            <a:ext cx="9953733" cy="2554545"/>
          </a:xfrm>
          <a:prstGeom prst="rect">
            <a:avLst/>
          </a:prstGeom>
        </p:spPr>
        <p:txBody>
          <a:bodyPr wrap="square">
            <a:spAutoFit/>
          </a:bodyPr>
          <a:lstStyle/>
          <a:p>
            <a:pPr algn="just" fontAlgn="t"/>
            <a:r>
              <a:rPr lang="en-US" sz="2000" b="0" i="0" dirty="0" smtClean="0">
                <a:solidFill>
                  <a:srgbClr val="161616"/>
                </a:solidFill>
                <a:effectLst/>
                <a:latin typeface="Segoe UI" panose="020B0502040204020203" pitchFamily="34" charset="0"/>
              </a:rPr>
              <a:t>Dependency Injection (DI) is a software design pattern that allows us to develop loosely coupled code. </a:t>
            </a:r>
          </a:p>
          <a:p>
            <a:pPr algn="just" fontAlgn="t"/>
            <a:r>
              <a:rPr lang="en-US" sz="2000" b="0" i="0" dirty="0" smtClean="0">
                <a:solidFill>
                  <a:srgbClr val="161616"/>
                </a:solidFill>
                <a:effectLst/>
                <a:latin typeface="Segoe UI" panose="020B0502040204020203" pitchFamily="34" charset="0"/>
              </a:rPr>
              <a:t>DI also enables us to better manage future changes and other complexity in our software. The purpose of DI is to make code maintainable.</a:t>
            </a:r>
          </a:p>
          <a:p>
            <a:pPr algn="just" fontAlgn="t"/>
            <a:endParaRPr lang="en-US" sz="2000" b="0" i="0" dirty="0" smtClean="0">
              <a:solidFill>
                <a:srgbClr val="161616"/>
              </a:solidFill>
              <a:effectLst/>
              <a:latin typeface="Segoe UI" panose="020B0502040204020203" pitchFamily="34" charset="0"/>
            </a:endParaRPr>
          </a:p>
          <a:p>
            <a:pPr algn="just" fontAlgn="t"/>
            <a:r>
              <a:rPr lang="en-US" sz="2000" b="0" i="0" dirty="0" smtClean="0">
                <a:solidFill>
                  <a:srgbClr val="161616"/>
                </a:solidFill>
                <a:effectLst/>
                <a:latin typeface="Segoe UI" panose="020B0502040204020203" pitchFamily="34" charset="0"/>
              </a:rPr>
              <a:t>The </a:t>
            </a:r>
            <a:r>
              <a:rPr lang="en-US" sz="2000" b="0" i="0" u="none" strike="noStrike" dirty="0" smtClean="0">
                <a:solidFill>
                  <a:srgbClr val="4588ED"/>
                </a:solidFill>
                <a:effectLst/>
                <a:latin typeface="Segoe UI" panose="020B0502040204020203" pitchFamily="34" charset="0"/>
                <a:hlinkClick r:id="rId2"/>
              </a:rPr>
              <a:t>Dependency Injection pattern</a:t>
            </a:r>
            <a:r>
              <a:rPr lang="en-US" sz="2000" b="0" i="0" dirty="0" smtClean="0">
                <a:solidFill>
                  <a:srgbClr val="161616"/>
                </a:solidFill>
                <a:effectLst/>
                <a:latin typeface="Segoe UI" panose="020B0502040204020203" pitchFamily="34" charset="0"/>
              </a:rPr>
              <a:t> uses a builder object to initialize objects and provide the required dependencies to the object means it allows you to "inject" a dependency from outside the class.</a:t>
            </a:r>
            <a:endParaRPr lang="en-US" sz="2000"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32848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Third party DI Engines</a:t>
            </a:r>
            <a:endParaRPr lang="en-IN" dirty="0"/>
          </a:p>
        </p:txBody>
      </p:sp>
      <p:sp>
        <p:nvSpPr>
          <p:cNvPr id="3" name="Rectangle 2"/>
          <p:cNvSpPr/>
          <p:nvPr/>
        </p:nvSpPr>
        <p:spPr>
          <a:xfrm>
            <a:off x="1193320" y="1884742"/>
            <a:ext cx="9962359" cy="4196020"/>
          </a:xfrm>
          <a:prstGeom prst="rect">
            <a:avLst/>
          </a:prstGeom>
        </p:spPr>
        <p:txBody>
          <a:bodyPr wrap="square">
            <a:spAutoFit/>
          </a:bodyPr>
          <a:lstStyle/>
          <a:p>
            <a:pPr>
              <a:lnSpc>
                <a:spcPct val="150000"/>
              </a:lnSpc>
            </a:pPr>
            <a:r>
              <a:rPr lang="en-US" b="0" i="0" smtClean="0">
                <a:solidFill>
                  <a:srgbClr val="212121"/>
                </a:solidFill>
                <a:effectLst/>
                <a:latin typeface="open sans"/>
              </a:rPr>
              <a:t>Dependency Injection is a simple implementation of utilizing Inversion of control (</a:t>
            </a:r>
            <a:r>
              <a:rPr lang="en-US" b="0" i="0" dirty="0" err="1" smtClean="0">
                <a:solidFill>
                  <a:srgbClr val="212121"/>
                </a:solidFill>
                <a:effectLst/>
                <a:latin typeface="open sans"/>
              </a:rPr>
              <a:t>IoC</a:t>
            </a:r>
            <a:r>
              <a:rPr lang="en-US" b="0" i="0" dirty="0" smtClean="0">
                <a:solidFill>
                  <a:srgbClr val="212121"/>
                </a:solidFill>
                <a:effectLst/>
                <a:latin typeface="open sans"/>
              </a:rPr>
              <a:t>).</a:t>
            </a:r>
          </a:p>
          <a:p>
            <a:pPr>
              <a:lnSpc>
                <a:spcPct val="150000"/>
              </a:lnSpc>
            </a:pPr>
            <a:r>
              <a:rPr lang="en-US" b="0" i="0" dirty="0" smtClean="0">
                <a:solidFill>
                  <a:srgbClr val="212121"/>
                </a:solidFill>
                <a:effectLst/>
                <a:latin typeface="open sans"/>
              </a:rPr>
              <a:t>Inversion of Control (</a:t>
            </a:r>
            <a:r>
              <a:rPr lang="en-US" b="0" i="0" dirty="0" err="1" smtClean="0">
                <a:solidFill>
                  <a:srgbClr val="212121"/>
                </a:solidFill>
                <a:effectLst/>
                <a:latin typeface="open sans"/>
              </a:rPr>
              <a:t>Ioc</a:t>
            </a:r>
            <a:r>
              <a:rPr lang="en-US" b="0" i="0" dirty="0" smtClean="0">
                <a:solidFill>
                  <a:srgbClr val="212121"/>
                </a:solidFill>
                <a:effectLst/>
                <a:latin typeface="open sans"/>
              </a:rPr>
              <a:t>) states that objects do not create other objects to accomplish their work. In order to create objects, they need to depend on third-party containers like Unity, </a:t>
            </a:r>
            <a:r>
              <a:rPr lang="en-US" b="0" i="0" dirty="0" err="1" smtClean="0">
                <a:solidFill>
                  <a:srgbClr val="212121"/>
                </a:solidFill>
                <a:effectLst/>
                <a:latin typeface="open sans"/>
              </a:rPr>
              <a:t>Autofac</a:t>
            </a:r>
            <a:r>
              <a:rPr lang="en-US" b="0" i="0" dirty="0" smtClean="0">
                <a:solidFill>
                  <a:srgbClr val="212121"/>
                </a:solidFill>
                <a:effectLst/>
                <a:latin typeface="open sans"/>
              </a:rPr>
              <a:t> and </a:t>
            </a:r>
            <a:r>
              <a:rPr lang="en-US" b="0" i="0" dirty="0" err="1" smtClean="0">
                <a:solidFill>
                  <a:srgbClr val="212121"/>
                </a:solidFill>
                <a:effectLst/>
                <a:latin typeface="open sans"/>
              </a:rPr>
              <a:t>Ninject</a:t>
            </a:r>
            <a:r>
              <a:rPr lang="en-US" b="0" i="0" dirty="0" smtClean="0">
                <a:solidFill>
                  <a:srgbClr val="212121"/>
                </a:solidFill>
                <a:effectLst/>
                <a:latin typeface="open sans"/>
              </a:rPr>
              <a:t>.</a:t>
            </a:r>
          </a:p>
          <a:p>
            <a:pPr>
              <a:lnSpc>
                <a:spcPct val="150000"/>
              </a:lnSpc>
            </a:pPr>
            <a:r>
              <a:rPr lang="en-US" b="1" i="0" dirty="0" smtClean="0">
                <a:solidFill>
                  <a:srgbClr val="212121"/>
                </a:solidFill>
                <a:effectLst/>
                <a:latin typeface="open sans"/>
              </a:rPr>
              <a:t>Advantages of Using DI</a:t>
            </a:r>
            <a:endParaRPr lang="en-US" b="0" i="0" dirty="0" smtClean="0">
              <a:solidFill>
                <a:srgbClr val="212121"/>
              </a:solidFill>
              <a:effectLst/>
              <a:latin typeface="open sans"/>
            </a:endParaRPr>
          </a:p>
          <a:p>
            <a:pPr>
              <a:lnSpc>
                <a:spcPct val="150000"/>
              </a:lnSpc>
              <a:buFont typeface="Arial" panose="020B0604020202020204" pitchFamily="34" charset="0"/>
              <a:buChar char="•"/>
            </a:pPr>
            <a:r>
              <a:rPr lang="en-US" b="0" i="0" dirty="0" smtClean="0">
                <a:solidFill>
                  <a:srgbClr val="212121"/>
                </a:solidFill>
                <a:effectLst/>
                <a:latin typeface="open sans"/>
              </a:rPr>
              <a:t>Improves code Maintainability</a:t>
            </a:r>
          </a:p>
          <a:p>
            <a:pPr>
              <a:lnSpc>
                <a:spcPct val="150000"/>
              </a:lnSpc>
              <a:buFont typeface="Arial" panose="020B0604020202020204" pitchFamily="34" charset="0"/>
              <a:buChar char="•"/>
            </a:pPr>
            <a:r>
              <a:rPr lang="en-US" b="0" i="0" dirty="0" smtClean="0">
                <a:solidFill>
                  <a:srgbClr val="212121"/>
                </a:solidFill>
                <a:effectLst/>
                <a:latin typeface="open sans"/>
              </a:rPr>
              <a:t>Code reusability</a:t>
            </a:r>
          </a:p>
          <a:p>
            <a:pPr>
              <a:lnSpc>
                <a:spcPct val="150000"/>
              </a:lnSpc>
              <a:buFont typeface="Arial" panose="020B0604020202020204" pitchFamily="34" charset="0"/>
              <a:buChar char="•"/>
            </a:pPr>
            <a:r>
              <a:rPr lang="en-US" b="0" i="0" dirty="0" smtClean="0">
                <a:solidFill>
                  <a:srgbClr val="212121"/>
                </a:solidFill>
                <a:effectLst/>
                <a:latin typeface="open sans"/>
              </a:rPr>
              <a:t>Loosely coupled</a:t>
            </a:r>
          </a:p>
          <a:p>
            <a:pPr>
              <a:lnSpc>
                <a:spcPct val="150000"/>
              </a:lnSpc>
              <a:buFont typeface="Arial" panose="020B0604020202020204" pitchFamily="34" charset="0"/>
              <a:buChar char="•"/>
            </a:pPr>
            <a:r>
              <a:rPr lang="en-US" b="0" i="0" dirty="0" smtClean="0">
                <a:solidFill>
                  <a:srgbClr val="212121"/>
                </a:solidFill>
                <a:effectLst/>
                <a:latin typeface="open sans"/>
              </a:rPr>
              <a:t>Reduce class coupling</a:t>
            </a:r>
          </a:p>
          <a:p>
            <a:pPr>
              <a:lnSpc>
                <a:spcPct val="150000"/>
              </a:lnSpc>
              <a:buFont typeface="Arial" panose="020B0604020202020204" pitchFamily="34" charset="0"/>
              <a:buChar char="•"/>
            </a:pPr>
            <a:r>
              <a:rPr lang="en-US" b="0" i="0" dirty="0" smtClean="0">
                <a:solidFill>
                  <a:srgbClr val="212121"/>
                </a:solidFill>
                <a:effectLst/>
                <a:latin typeface="open sans"/>
              </a:rPr>
              <a:t>Improves application Testing</a:t>
            </a:r>
            <a:endParaRPr lang="en-US" b="0" i="0" dirty="0">
              <a:solidFill>
                <a:srgbClr val="212121"/>
              </a:solidFill>
              <a:effectLst/>
              <a:latin typeface="open sans"/>
            </a:endParaRPr>
          </a:p>
        </p:txBody>
      </p:sp>
    </p:spTree>
    <p:extLst>
      <p:ext uri="{BB962C8B-B14F-4D97-AF65-F5344CB8AC3E}">
        <p14:creationId xmlns:p14="http://schemas.microsoft.com/office/powerpoint/2010/main" val="77935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we go for third party </a:t>
            </a:r>
            <a:r>
              <a:rPr lang="en-US" b="1" dirty="0" err="1"/>
              <a:t>Ioc</a:t>
            </a:r>
            <a:r>
              <a:rPr lang="en-US" b="1" dirty="0"/>
              <a:t> Container</a:t>
            </a:r>
            <a:endParaRPr lang="en-IN" dirty="0"/>
          </a:p>
        </p:txBody>
      </p:sp>
      <p:sp>
        <p:nvSpPr>
          <p:cNvPr id="3" name="Rectangle 2"/>
          <p:cNvSpPr/>
          <p:nvPr/>
        </p:nvSpPr>
        <p:spPr>
          <a:xfrm>
            <a:off x="1097280" y="1879453"/>
            <a:ext cx="10058400" cy="923330"/>
          </a:xfrm>
          <a:prstGeom prst="rect">
            <a:avLst/>
          </a:prstGeom>
        </p:spPr>
        <p:txBody>
          <a:bodyPr wrap="square">
            <a:spAutoFit/>
          </a:bodyPr>
          <a:lstStyle/>
          <a:p>
            <a:r>
              <a:rPr lang="en-US" b="0" i="0" dirty="0" smtClean="0">
                <a:solidFill>
                  <a:srgbClr val="212121"/>
                </a:solidFill>
                <a:effectLst/>
                <a:latin typeface="open sans"/>
              </a:rPr>
              <a:t>The inbuilt DI container is very light and does not support every feature. The Inbuilt framework is not full-fledged and it needs to be replaced with a third party container for a full DI support. ASP.NET Core is designed to replace the inbuilt container with a third-party container</a:t>
            </a:r>
            <a:endParaRPr lang="en-IN" dirty="0"/>
          </a:p>
        </p:txBody>
      </p:sp>
    </p:spTree>
    <p:extLst>
      <p:ext uri="{BB962C8B-B14F-4D97-AF65-F5344CB8AC3E}">
        <p14:creationId xmlns:p14="http://schemas.microsoft.com/office/powerpoint/2010/main" val="119895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80469003"/>
              </p:ext>
            </p:extLst>
          </p:nvPr>
        </p:nvGraphicFramePr>
        <p:xfrm>
          <a:off x="103522" y="69010"/>
          <a:ext cx="11930331" cy="6502040"/>
        </p:xfrm>
        <a:graphic>
          <a:graphicData uri="http://schemas.openxmlformats.org/drawingml/2006/table">
            <a:tbl>
              <a:tblPr/>
              <a:tblGrid>
                <a:gridCol w="3976777"/>
                <a:gridCol w="2363637"/>
                <a:gridCol w="5589917"/>
              </a:tblGrid>
              <a:tr h="168824">
                <a:tc>
                  <a:txBody>
                    <a:bodyPr/>
                    <a:lstStyle/>
                    <a:p>
                      <a:r>
                        <a:rPr lang="en-IN" sz="1400" b="1">
                          <a:solidFill>
                            <a:srgbClr val="FFFFFF"/>
                          </a:solidFill>
                          <a:effectLst/>
                        </a:rPr>
                        <a:t>ASP.NETcoreBuilt-in Ioc Container</a:t>
                      </a:r>
                      <a:endParaRPr lang="en-IN" sz="1400">
                        <a:solidFill>
                          <a:srgbClr val="FFFFFF"/>
                        </a:solidFill>
                        <a:effectLst/>
                      </a:endParaRP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IN" sz="1400" b="1">
                          <a:solidFill>
                            <a:srgbClr val="FFFFFF"/>
                          </a:solidFill>
                          <a:effectLst/>
                        </a:rPr>
                        <a:t>AutofacIoc Container</a:t>
                      </a:r>
                      <a:endParaRPr lang="en-IN" sz="1400">
                        <a:solidFill>
                          <a:srgbClr val="FFFFFF"/>
                        </a:solidFill>
                        <a:effectLst/>
                      </a:endParaRP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IN" sz="1400" b="1">
                          <a:solidFill>
                            <a:srgbClr val="FFFFFF"/>
                          </a:solidFill>
                          <a:effectLst/>
                        </a:rPr>
                        <a:t>Description</a:t>
                      </a:r>
                      <a:endParaRPr lang="en-IN" sz="1400">
                        <a:effectLst/>
                      </a:endParaRP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r>
              <a:tr h="422058">
                <a:tc>
                  <a:txBody>
                    <a:bodyPr/>
                    <a:lstStyle/>
                    <a:p>
                      <a:r>
                        <a:rPr lang="en-IN" sz="1400">
                          <a:effectLst/>
                        </a:rPr>
                        <a:t>ServiceLifetime.Transientservices.</a:t>
                      </a:r>
                      <a:br>
                        <a:rPr lang="en-IN" sz="1400">
                          <a:effectLst/>
                        </a:rPr>
                      </a:br>
                      <a:r>
                        <a:rPr lang="en-IN" sz="1400">
                          <a:effectLst/>
                        </a:rPr>
                        <a:t>AddTransient&lt;,&gt;</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400">
                          <a:effectLst/>
                        </a:rPr>
                        <a:t>InstancePer</a:t>
                      </a:r>
                      <a:br>
                        <a:rPr lang="en-IN" sz="1400">
                          <a:effectLst/>
                        </a:rPr>
                      </a:br>
                      <a:r>
                        <a:rPr lang="en-IN" sz="1400">
                          <a:effectLst/>
                        </a:rPr>
                        <a:t>Dependency()</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A unique instance will be returned from each object request.</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1688229">
                <a:tc>
                  <a:txBody>
                    <a:bodyPr/>
                    <a:lstStyle/>
                    <a:p>
                      <a:r>
                        <a:rPr lang="en-US" sz="1400">
                          <a:effectLst/>
                        </a:rPr>
                        <a:t>ServiceLifetime.Scopedservices.AddScope&lt;,&gt;In ASP.NET Core applications a scope is created around each server request. But it could be used as plain Scoped (non related to Http requests) if using DI out of ASP.NET Core</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400">
                          <a:effectLst/>
                        </a:rPr>
                        <a:t>InstancePerLifetime</a:t>
                      </a:r>
                      <a:br>
                        <a:rPr lang="en-IN" sz="1400">
                          <a:effectLst/>
                        </a:rPr>
                      </a:br>
                      <a:r>
                        <a:rPr lang="en-IN" sz="1400">
                          <a:effectLst/>
                        </a:rPr>
                        <a:t>Scope()</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dirty="0">
                          <a:effectLst/>
                        </a:rPr>
                        <a:t>This is useful for objects specific to a single unit of work that may need to nest additional logical units of work. Each nested lifetime scope will get a new instance of the registered dependency. For example, this type of lifetime scope is useful for Entity Framework </a:t>
                      </a:r>
                      <a:r>
                        <a:rPr lang="en-US" sz="1400" dirty="0" err="1">
                          <a:effectLst/>
                        </a:rPr>
                        <a:t>DbContext</a:t>
                      </a:r>
                      <a:r>
                        <a:rPr lang="en-US" sz="1400" dirty="0">
                          <a:effectLst/>
                        </a:rPr>
                        <a:t> objects (Unit of Work pattern) to be shared across the object scope so you can run transactions across multiple objects.</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801909">
                <a:tc>
                  <a:txBody>
                    <a:bodyPr/>
                    <a:lstStyle/>
                    <a:p>
                      <a:r>
                        <a:rPr lang="en-US" sz="1400">
                          <a:effectLst/>
                        </a:rPr>
                        <a:t>ServiceLifetime.Scopedservices.AddScope&lt;,&gt;In ASP.NET Core applications a scope is created around each server request, so it will work similar to InstancePerRequest, in this case.</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400">
                          <a:effectLst/>
                        </a:rPr>
                        <a:t>InstancePerRequest()</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Application types like ASP.NET Core naturally lend themselves to “request” type semantics. You have the ability to have a sort of “singleton per request.”</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422058">
                <a:tc>
                  <a:txBody>
                    <a:bodyPr/>
                    <a:lstStyle/>
                    <a:p>
                      <a:r>
                        <a:rPr lang="en-IN" sz="1400">
                          <a:effectLst/>
                        </a:rPr>
                        <a:t>ServiceLifetime.</a:t>
                      </a:r>
                      <a:br>
                        <a:rPr lang="en-IN" sz="1400">
                          <a:effectLst/>
                        </a:rPr>
                      </a:br>
                      <a:r>
                        <a:rPr lang="en-IN" sz="1400">
                          <a:effectLst/>
                        </a:rPr>
                        <a:t>Singletonservices.AddSingleton&lt;,&gt;</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400">
                          <a:effectLst/>
                        </a:rPr>
                        <a:t>SingleInstance()</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One instance is returned from all requests in the root and all nested scopes</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1055144">
                <a:tc>
                  <a:txBody>
                    <a:bodyPr/>
                    <a:lstStyle/>
                    <a:p>
                      <a:r>
                        <a:rPr lang="en-IN" sz="1400">
                          <a:effectLst/>
                        </a:rPr>
                        <a:t>NO</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400">
                          <a:effectLst/>
                        </a:rPr>
                        <a:t>InstancePer</a:t>
                      </a:r>
                      <a:br>
                        <a:rPr lang="en-IN" sz="1400">
                          <a:effectLst/>
                        </a:rPr>
                      </a:br>
                      <a:r>
                        <a:rPr lang="en-IN" sz="1400">
                          <a:effectLst/>
                        </a:rPr>
                        <a:t>MatchingLifetime</a:t>
                      </a:r>
                      <a:br>
                        <a:rPr lang="en-IN" sz="1400">
                          <a:effectLst/>
                        </a:rPr>
                      </a:br>
                      <a:r>
                        <a:rPr lang="en-IN" sz="1400">
                          <a:effectLst/>
                        </a:rPr>
                        <a:t>Scope()</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you have the ability to “tag” or “name” the scope. A component with per-matching-lifetime scope will have at most a single instance per nested lifetime scope that matches a given name. This allows you to create a sort of “scoped singleton”</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801909">
                <a:tc>
                  <a:txBody>
                    <a:bodyPr/>
                    <a:lstStyle/>
                    <a:p>
                      <a:r>
                        <a:rPr lang="en-IN" sz="1400" dirty="0">
                          <a:effectLst/>
                        </a:rPr>
                        <a:t>NO</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400">
                          <a:effectLst/>
                        </a:rPr>
                        <a:t>InstancePerOwned()</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The Owned&lt;T&gt; implicit relationship type creates new nested lifetime scopes. It is possible to scope dependencies to the owned instance using the instance-per-owned registrations.</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928526">
                <a:tc>
                  <a:txBody>
                    <a:bodyPr/>
                    <a:lstStyle/>
                    <a:p>
                      <a:r>
                        <a:rPr lang="en-IN" sz="1400">
                          <a:effectLst/>
                        </a:rPr>
                        <a:t>NO</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Thread Scope(based on lifetime scopes)</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1400" dirty="0" err="1">
                          <a:effectLst/>
                        </a:rPr>
                        <a:t>Autofac</a:t>
                      </a:r>
                      <a:r>
                        <a:rPr lang="en-US" sz="1400" dirty="0">
                          <a:effectLst/>
                        </a:rPr>
                        <a:t> can enforce that objects bound to one thread will not satisfy the dependencies of a component bound to another thread. While there is not a convenience method for this, you can do it using lifetime scopes.</a:t>
                      </a:r>
                    </a:p>
                  </a:txBody>
                  <a:tcPr marL="26998" marR="26998" marT="13499" marB="13499"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9211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IN" dirty="0"/>
          </a:p>
        </p:txBody>
      </p:sp>
      <p:sp>
        <p:nvSpPr>
          <p:cNvPr id="3" name="Rectangle 2"/>
          <p:cNvSpPr/>
          <p:nvPr/>
        </p:nvSpPr>
        <p:spPr>
          <a:xfrm>
            <a:off x="1167440" y="1999747"/>
            <a:ext cx="9988239" cy="2031325"/>
          </a:xfrm>
          <a:prstGeom prst="rect">
            <a:avLst/>
          </a:prstGeom>
        </p:spPr>
        <p:txBody>
          <a:bodyPr wrap="square">
            <a:spAutoFit/>
          </a:bodyPr>
          <a:lstStyle/>
          <a:p>
            <a:r>
              <a:rPr lang="en-US" b="0" i="0" dirty="0" smtClean="0">
                <a:solidFill>
                  <a:srgbClr val="212121"/>
                </a:solidFill>
                <a:effectLst/>
                <a:latin typeface="open sans"/>
              </a:rPr>
              <a:t>Command-line arguments are helpful to provide those parameters without exposing them to everybody. When developing with .NET and C# you can get the command line arguments from your Main(string[] </a:t>
            </a:r>
            <a:r>
              <a:rPr lang="en-US" b="0" i="0" dirty="0" err="1" smtClean="0">
                <a:solidFill>
                  <a:srgbClr val="212121"/>
                </a:solidFill>
                <a:effectLst/>
                <a:latin typeface="open sans"/>
              </a:rPr>
              <a:t>Args</a:t>
            </a:r>
            <a:r>
              <a:rPr lang="en-US" b="0" i="0" dirty="0" smtClean="0">
                <a:solidFill>
                  <a:srgbClr val="212121"/>
                </a:solidFill>
                <a:effectLst/>
                <a:latin typeface="open sans"/>
              </a:rPr>
              <a:t>) function. </a:t>
            </a:r>
            <a:r>
              <a:rPr lang="en-US" b="0" i="0" dirty="0" err="1" smtClean="0">
                <a:solidFill>
                  <a:srgbClr val="212121"/>
                </a:solidFill>
                <a:effectLst/>
                <a:latin typeface="open sans"/>
              </a:rPr>
              <a:t>Args</a:t>
            </a:r>
            <a:r>
              <a:rPr lang="en-US" b="0" i="0" dirty="0" smtClean="0">
                <a:solidFill>
                  <a:srgbClr val="212121"/>
                </a:solidFill>
                <a:effectLst/>
                <a:latin typeface="open sans"/>
              </a:rPr>
              <a:t> is in fact an array containing all the strings separated by spaces entered in the command line.</a:t>
            </a:r>
          </a:p>
          <a:p>
            <a:endParaRPr lang="en-US" dirty="0">
              <a:solidFill>
                <a:srgbClr val="212121"/>
              </a:solidFill>
              <a:latin typeface="open sans"/>
            </a:endParaRPr>
          </a:p>
          <a:p>
            <a:r>
              <a:rPr lang="en-US" b="0" i="0" dirty="0" smtClean="0">
                <a:solidFill>
                  <a:srgbClr val="212121"/>
                </a:solidFill>
                <a:effectLst/>
                <a:latin typeface="open sans"/>
              </a:rPr>
              <a:t>Example: </a:t>
            </a:r>
          </a:p>
          <a:p>
            <a:endParaRPr lang="en-US" dirty="0">
              <a:solidFill>
                <a:srgbClr val="212121"/>
              </a:solidFill>
              <a:latin typeface="open sans"/>
            </a:endParaRPr>
          </a:p>
        </p:txBody>
      </p:sp>
    </p:spTree>
    <p:extLst>
      <p:ext uri="{BB962C8B-B14F-4D97-AF65-F5344CB8AC3E}">
        <p14:creationId xmlns:p14="http://schemas.microsoft.com/office/powerpoint/2010/main" val="646903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672" y="86634"/>
            <a:ext cx="9546566" cy="5909310"/>
          </a:xfrm>
          <a:prstGeom prst="rect">
            <a:avLst/>
          </a:prstGeom>
        </p:spPr>
        <p:txBody>
          <a:bodyPr wrap="square">
            <a:spAutoFit/>
          </a:bodyPr>
          <a:lstStyle/>
          <a:p>
            <a:r>
              <a:rPr lang="en-IN" sz="2000" dirty="0" smtClean="0"/>
              <a:t>using System;  </a:t>
            </a:r>
          </a:p>
          <a:p>
            <a:r>
              <a:rPr lang="en-IN" sz="2000" dirty="0" smtClean="0"/>
              <a:t>using </a:t>
            </a:r>
            <a:r>
              <a:rPr lang="en-IN" sz="2000" dirty="0" err="1" smtClean="0"/>
              <a:t>System.Collections.Generic</a:t>
            </a:r>
            <a:r>
              <a:rPr lang="en-IN" sz="2000" dirty="0" smtClean="0"/>
              <a:t>;  </a:t>
            </a:r>
          </a:p>
          <a:p>
            <a:r>
              <a:rPr lang="en-IN" sz="2000" dirty="0" smtClean="0"/>
              <a:t>using </a:t>
            </a:r>
            <a:r>
              <a:rPr lang="en-IN" sz="2000" dirty="0" err="1" smtClean="0"/>
              <a:t>System.Linq</a:t>
            </a:r>
            <a:r>
              <a:rPr lang="en-IN" sz="2000" dirty="0" smtClean="0"/>
              <a:t>;  </a:t>
            </a:r>
          </a:p>
          <a:p>
            <a:r>
              <a:rPr lang="en-IN" sz="2000" dirty="0" smtClean="0"/>
              <a:t>using </a:t>
            </a:r>
            <a:r>
              <a:rPr lang="en-IN" sz="2000" dirty="0" err="1" smtClean="0"/>
              <a:t>System.Text</a:t>
            </a:r>
            <a:r>
              <a:rPr lang="en-IN" sz="2000" dirty="0" smtClean="0"/>
              <a:t>;  </a:t>
            </a:r>
          </a:p>
          <a:p>
            <a:r>
              <a:rPr lang="en-IN" sz="2000" dirty="0" smtClean="0"/>
              <a:t>  </a:t>
            </a:r>
          </a:p>
          <a:p>
            <a:r>
              <a:rPr lang="en-IN" sz="2000" dirty="0" smtClean="0"/>
              <a:t>namespace </a:t>
            </a:r>
            <a:r>
              <a:rPr lang="en-IN" sz="2000" dirty="0" err="1" smtClean="0"/>
              <a:t>ConsoleApplication</a:t>
            </a:r>
            <a:endParaRPr lang="en-IN" sz="2000" dirty="0" smtClean="0"/>
          </a:p>
          <a:p>
            <a:r>
              <a:rPr lang="en-IN" sz="2000" dirty="0" smtClean="0"/>
              <a:t>{  </a:t>
            </a:r>
          </a:p>
          <a:p>
            <a:r>
              <a:rPr lang="en-IN" sz="2000" dirty="0" smtClean="0"/>
              <a:t>    class </a:t>
            </a:r>
            <a:r>
              <a:rPr lang="en-IN" sz="2000" dirty="0" err="1" smtClean="0"/>
              <a:t>CommandLineArgument</a:t>
            </a:r>
            <a:r>
              <a:rPr lang="en-IN" sz="2000" dirty="0" smtClean="0"/>
              <a:t>  </a:t>
            </a:r>
          </a:p>
          <a:p>
            <a:r>
              <a:rPr lang="en-IN" sz="2000" dirty="0" smtClean="0"/>
              <a:t>    {  </a:t>
            </a:r>
          </a:p>
          <a:p>
            <a:r>
              <a:rPr lang="en-IN" sz="2000" dirty="0" smtClean="0"/>
              <a:t>        static void Main(string[] arguments)  </a:t>
            </a:r>
          </a:p>
          <a:p>
            <a:r>
              <a:rPr lang="en-IN" sz="2000" dirty="0" smtClean="0"/>
              <a:t>        {  </a:t>
            </a:r>
          </a:p>
          <a:p>
            <a:r>
              <a:rPr lang="en-IN" sz="2000" dirty="0" smtClean="0"/>
              <a:t>            </a:t>
            </a:r>
            <a:r>
              <a:rPr lang="en-IN" sz="2000" dirty="0" err="1" smtClean="0"/>
              <a:t>foreach</a:t>
            </a:r>
            <a:r>
              <a:rPr lang="en-IN" sz="2000" dirty="0" smtClean="0"/>
              <a:t> (String </a:t>
            </a:r>
            <a:r>
              <a:rPr lang="en-IN" sz="2000" dirty="0" err="1" smtClean="0"/>
              <a:t>arg</a:t>
            </a:r>
            <a:r>
              <a:rPr lang="en-IN" sz="2000" dirty="0" smtClean="0"/>
              <a:t> in </a:t>
            </a:r>
            <a:r>
              <a:rPr lang="en-IN" sz="2000" dirty="0" err="1" smtClean="0"/>
              <a:t>Environment.GetCommandLineArgs</a:t>
            </a:r>
            <a:r>
              <a:rPr lang="en-IN" sz="2000" dirty="0" smtClean="0"/>
              <a:t>())  </a:t>
            </a:r>
          </a:p>
          <a:p>
            <a:r>
              <a:rPr lang="en-IN" sz="2000" dirty="0" smtClean="0"/>
              <a:t>            {  </a:t>
            </a:r>
          </a:p>
          <a:p>
            <a:r>
              <a:rPr lang="en-IN" sz="2000" dirty="0" smtClean="0"/>
              <a:t>                </a:t>
            </a:r>
            <a:r>
              <a:rPr lang="en-IN" sz="2000" dirty="0" err="1" smtClean="0"/>
              <a:t>Console.Write</a:t>
            </a:r>
            <a:r>
              <a:rPr lang="en-IN" sz="2000" dirty="0" smtClean="0"/>
              <a:t>(</a:t>
            </a:r>
            <a:r>
              <a:rPr lang="en-IN" sz="2000" dirty="0" err="1" smtClean="0"/>
              <a:t>arg</a:t>
            </a:r>
            <a:r>
              <a:rPr lang="en-IN" sz="2000" dirty="0" smtClean="0"/>
              <a:t>);  </a:t>
            </a:r>
          </a:p>
          <a:p>
            <a:r>
              <a:rPr lang="en-IN" sz="2000" dirty="0" smtClean="0"/>
              <a:t>            }  </a:t>
            </a:r>
          </a:p>
          <a:p>
            <a:r>
              <a:rPr lang="en-IN" sz="2000" dirty="0" smtClean="0"/>
              <a:t>            </a:t>
            </a:r>
            <a:r>
              <a:rPr lang="en-IN" sz="2000" dirty="0" err="1" smtClean="0"/>
              <a:t>Console.ReadKey</a:t>
            </a:r>
            <a:r>
              <a:rPr lang="en-IN" sz="2000" dirty="0" smtClean="0"/>
              <a:t>();  </a:t>
            </a:r>
          </a:p>
          <a:p>
            <a:r>
              <a:rPr lang="en-IN" sz="2000" dirty="0" smtClean="0"/>
              <a:t>        }  </a:t>
            </a:r>
          </a:p>
          <a:p>
            <a:r>
              <a:rPr lang="en-IN" sz="2000" dirty="0" smtClean="0"/>
              <a:t>    }  </a:t>
            </a:r>
          </a:p>
          <a:p>
            <a:r>
              <a:rPr lang="en-IN" sz="2000" dirty="0" smtClean="0"/>
              <a:t>} </a:t>
            </a:r>
            <a:endParaRPr lang="en-IN" sz="2000" dirty="0"/>
          </a:p>
        </p:txBody>
      </p:sp>
    </p:spTree>
    <p:extLst>
      <p:ext uri="{BB962C8B-B14F-4D97-AF65-F5344CB8AC3E}">
        <p14:creationId xmlns:p14="http://schemas.microsoft.com/office/powerpoint/2010/main" val="300622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437" y="221751"/>
            <a:ext cx="11487509" cy="1477328"/>
          </a:xfrm>
          <a:prstGeom prst="rect">
            <a:avLst/>
          </a:prstGeom>
        </p:spPr>
        <p:txBody>
          <a:bodyPr wrap="square">
            <a:spAutoFit/>
          </a:bodyPr>
          <a:lstStyle/>
          <a:p>
            <a:r>
              <a:rPr lang="en-US" dirty="0">
                <a:solidFill>
                  <a:srgbClr val="212121"/>
                </a:solidFill>
                <a:latin typeface="open sans"/>
              </a:rPr>
              <a:t>Visual Studio enables a nice feature where you can do this in the Project Properties window, on the Debug tab. Here are the steps to achieve this</a:t>
            </a:r>
          </a:p>
          <a:p>
            <a:pPr>
              <a:buFont typeface="+mj-lt"/>
              <a:buAutoNum type="arabicPeriod"/>
            </a:pPr>
            <a:r>
              <a:rPr lang="en-US" dirty="0">
                <a:solidFill>
                  <a:srgbClr val="212121"/>
                </a:solidFill>
                <a:latin typeface="open sans"/>
              </a:rPr>
              <a:t>Right, Click on Project from Solution Explorer and select Properties.</a:t>
            </a:r>
          </a:p>
          <a:p>
            <a:pPr>
              <a:buFont typeface="+mj-lt"/>
              <a:buAutoNum type="arabicPeriod"/>
            </a:pPr>
            <a:r>
              <a:rPr lang="en-US" dirty="0">
                <a:solidFill>
                  <a:srgbClr val="212121"/>
                </a:solidFill>
                <a:latin typeface="open sans"/>
              </a:rPr>
              <a:t>In the Project Properties Windows, Navigate to "Debug Tab"</a:t>
            </a:r>
          </a:p>
          <a:p>
            <a:pPr>
              <a:buFont typeface="+mj-lt"/>
              <a:buAutoNum type="arabicPeriod"/>
            </a:pPr>
            <a:r>
              <a:rPr lang="en-US" dirty="0">
                <a:solidFill>
                  <a:srgbClr val="212121"/>
                </a:solidFill>
                <a:latin typeface="open sans"/>
              </a:rPr>
              <a:t>You will find the text box "Command Line".</a:t>
            </a:r>
            <a:endParaRPr lang="en-US" b="0" i="0" dirty="0">
              <a:solidFill>
                <a:srgbClr val="212121"/>
              </a:solidFill>
              <a:effectLst/>
              <a:latin typeface="open sans"/>
            </a:endParaRPr>
          </a:p>
        </p:txBody>
      </p:sp>
      <p:pic>
        <p:nvPicPr>
          <p:cNvPr id="1026" name="Picture 2" descr="CmdAr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340" y="1791387"/>
            <a:ext cx="5934675" cy="410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58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77" y="198777"/>
            <a:ext cx="6096000" cy="5632311"/>
          </a:xfrm>
          <a:prstGeom prst="rect">
            <a:avLst/>
          </a:prstGeom>
        </p:spPr>
        <p:txBody>
          <a:bodyPr>
            <a:spAutoFit/>
          </a:bodyPr>
          <a:lstStyle/>
          <a:p>
            <a:r>
              <a:rPr lang="en-IN" dirty="0"/>
              <a:t>using System;  </a:t>
            </a:r>
          </a:p>
          <a:p>
            <a:r>
              <a:rPr lang="en-IN" dirty="0"/>
              <a:t>using </a:t>
            </a:r>
            <a:r>
              <a:rPr lang="en-IN" dirty="0" err="1"/>
              <a:t>System.Collections.Generic</a:t>
            </a:r>
            <a:r>
              <a:rPr lang="en-IN" dirty="0"/>
              <a:t>;  </a:t>
            </a:r>
          </a:p>
          <a:p>
            <a:r>
              <a:rPr lang="en-IN" dirty="0"/>
              <a:t>using </a:t>
            </a:r>
            <a:r>
              <a:rPr lang="en-IN" dirty="0" err="1"/>
              <a:t>System.Linq</a:t>
            </a:r>
            <a:r>
              <a:rPr lang="en-IN" dirty="0"/>
              <a:t>;  </a:t>
            </a:r>
          </a:p>
          <a:p>
            <a:r>
              <a:rPr lang="en-IN" dirty="0"/>
              <a:t>using </a:t>
            </a:r>
            <a:r>
              <a:rPr lang="en-IN" dirty="0" err="1"/>
              <a:t>System.Text</a:t>
            </a:r>
            <a:r>
              <a:rPr lang="en-IN" dirty="0"/>
              <a:t>;  </a:t>
            </a:r>
          </a:p>
          <a:p>
            <a:r>
              <a:rPr lang="en-IN" dirty="0"/>
              <a:t>  </a:t>
            </a:r>
          </a:p>
          <a:p>
            <a:r>
              <a:rPr lang="en-IN" dirty="0"/>
              <a:t>namespace ConsoleApplication2010  </a:t>
            </a:r>
          </a:p>
          <a:p>
            <a:r>
              <a:rPr lang="en-IN" dirty="0"/>
              <a:t>{  </a:t>
            </a:r>
          </a:p>
          <a:p>
            <a:r>
              <a:rPr lang="en-IN" dirty="0"/>
              <a:t>    class </a:t>
            </a:r>
            <a:r>
              <a:rPr lang="en-IN" dirty="0" err="1"/>
              <a:t>CommandLineArgument</a:t>
            </a:r>
            <a:r>
              <a:rPr lang="en-IN" dirty="0"/>
              <a:t>  </a:t>
            </a:r>
          </a:p>
          <a:p>
            <a:r>
              <a:rPr lang="en-IN" dirty="0"/>
              <a:t>    {  </a:t>
            </a:r>
          </a:p>
          <a:p>
            <a:r>
              <a:rPr lang="en-IN" dirty="0"/>
              <a:t>        static void Main(string[] arguments)  </a:t>
            </a:r>
          </a:p>
          <a:p>
            <a:r>
              <a:rPr lang="en-IN" dirty="0"/>
              <a:t>        {  </a:t>
            </a:r>
          </a:p>
          <a:p>
            <a:r>
              <a:rPr lang="en-IN" dirty="0"/>
              <a:t>            </a:t>
            </a:r>
            <a:r>
              <a:rPr lang="en-IN" dirty="0" err="1"/>
              <a:t>foreach</a:t>
            </a:r>
            <a:r>
              <a:rPr lang="en-IN" dirty="0"/>
              <a:t> (String </a:t>
            </a:r>
            <a:r>
              <a:rPr lang="en-IN" dirty="0" err="1"/>
              <a:t>arg</a:t>
            </a:r>
            <a:r>
              <a:rPr lang="en-IN" dirty="0"/>
              <a:t> in arguments)  </a:t>
            </a:r>
          </a:p>
          <a:p>
            <a:r>
              <a:rPr lang="en-IN" dirty="0"/>
              <a:t>            {  </a:t>
            </a:r>
          </a:p>
          <a:p>
            <a:r>
              <a:rPr lang="en-IN" dirty="0"/>
              <a:t>                </a:t>
            </a:r>
            <a:r>
              <a:rPr lang="en-IN" dirty="0" err="1"/>
              <a:t>Console.Write</a:t>
            </a:r>
            <a:r>
              <a:rPr lang="en-IN" dirty="0"/>
              <a:t>(</a:t>
            </a:r>
            <a:r>
              <a:rPr lang="en-IN" dirty="0" err="1"/>
              <a:t>arg</a:t>
            </a:r>
            <a:r>
              <a:rPr lang="en-IN" dirty="0"/>
              <a:t>);  </a:t>
            </a:r>
          </a:p>
          <a:p>
            <a:r>
              <a:rPr lang="en-IN" dirty="0"/>
              <a:t>            }  </a:t>
            </a:r>
          </a:p>
          <a:p>
            <a:r>
              <a:rPr lang="en-IN" dirty="0"/>
              <a:t>            </a:t>
            </a:r>
            <a:r>
              <a:rPr lang="en-IN" dirty="0" err="1"/>
              <a:t>Console.Write</a:t>
            </a:r>
            <a:r>
              <a:rPr lang="en-IN" dirty="0"/>
              <a:t>("Waiting for User response...");  </a:t>
            </a:r>
          </a:p>
          <a:p>
            <a:r>
              <a:rPr lang="en-IN" dirty="0"/>
              <a:t>            </a:t>
            </a:r>
            <a:r>
              <a:rPr lang="en-IN" dirty="0" err="1"/>
              <a:t>Console.ReadKey</a:t>
            </a:r>
            <a:r>
              <a:rPr lang="en-IN" dirty="0"/>
              <a:t>();  </a:t>
            </a:r>
          </a:p>
          <a:p>
            <a:r>
              <a:rPr lang="en-IN" dirty="0"/>
              <a:t>        }  </a:t>
            </a:r>
          </a:p>
          <a:p>
            <a:r>
              <a:rPr lang="en-IN" dirty="0"/>
              <a:t>    }  </a:t>
            </a:r>
          </a:p>
          <a:p>
            <a:r>
              <a:rPr lang="en-IN" dirty="0"/>
              <a:t>} </a:t>
            </a:r>
          </a:p>
        </p:txBody>
      </p:sp>
      <p:pic>
        <p:nvPicPr>
          <p:cNvPr id="2050" name="Picture 2" descr="CmdArg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299" y="283954"/>
            <a:ext cx="7317807" cy="395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03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481" y="724467"/>
            <a:ext cx="10391956" cy="646331"/>
          </a:xfrm>
          <a:prstGeom prst="rect">
            <a:avLst/>
          </a:prstGeom>
        </p:spPr>
        <p:txBody>
          <a:bodyPr wrap="square">
            <a:spAutoFit/>
          </a:bodyPr>
          <a:lstStyle/>
          <a:p>
            <a:r>
              <a:rPr lang="en-US" b="1" i="0" dirty="0" smtClean="0">
                <a:solidFill>
                  <a:srgbClr val="212121"/>
                </a:solidFill>
                <a:effectLst/>
                <a:latin typeface="open sans"/>
              </a:rPr>
              <a:t>Dependency Injection you should be familiar with the two concepts of Object Oriented Programming, one is tight coupling and another is loose coupling</a:t>
            </a:r>
            <a:endParaRPr lang="en-IN" b="1" dirty="0"/>
          </a:p>
        </p:txBody>
      </p:sp>
      <p:sp>
        <p:nvSpPr>
          <p:cNvPr id="3" name="Rectangle 2"/>
          <p:cNvSpPr/>
          <p:nvPr/>
        </p:nvSpPr>
        <p:spPr>
          <a:xfrm>
            <a:off x="589470" y="1866059"/>
            <a:ext cx="10737011" cy="3170099"/>
          </a:xfrm>
          <a:prstGeom prst="rect">
            <a:avLst/>
          </a:prstGeom>
        </p:spPr>
        <p:txBody>
          <a:bodyPr wrap="square">
            <a:spAutoFit/>
          </a:bodyPr>
          <a:lstStyle/>
          <a:p>
            <a:r>
              <a:rPr lang="en-US" sz="2000" b="1" i="0" dirty="0" smtClean="0">
                <a:solidFill>
                  <a:srgbClr val="212121"/>
                </a:solidFill>
                <a:effectLst/>
                <a:latin typeface="open sans"/>
              </a:rPr>
              <a:t>Tight Coupling:</a:t>
            </a:r>
            <a:r>
              <a:rPr lang="en-US" sz="2000" b="0" i="0" dirty="0" smtClean="0">
                <a:solidFill>
                  <a:srgbClr val="212121"/>
                </a:solidFill>
                <a:effectLst/>
                <a:latin typeface="open sans"/>
              </a:rPr>
              <a:t> When a class is dependent on a concrete dependency, it is said to be tightly coupled to that class. A tightly coupled object is dependent on another object; that means changing one object in a tightly coupled application often requires changes to a number of other objects. It is not difficult when an application is small but in an enterprise level application it is too difficult to make the changes.</a:t>
            </a:r>
            <a:r>
              <a:rPr lang="en-US" sz="2000" dirty="0" smtClean="0"/>
              <a:t/>
            </a:r>
            <a:br>
              <a:rPr lang="en-US" sz="2000" dirty="0" smtClean="0"/>
            </a:br>
            <a:r>
              <a:rPr lang="en-US" sz="2000" dirty="0" smtClean="0"/>
              <a:t/>
            </a:r>
            <a:br>
              <a:rPr lang="en-US" sz="2000" dirty="0" smtClean="0"/>
            </a:br>
            <a:r>
              <a:rPr lang="en-US" sz="2000" b="1" i="0" dirty="0" smtClean="0">
                <a:solidFill>
                  <a:srgbClr val="212121"/>
                </a:solidFill>
                <a:effectLst/>
                <a:latin typeface="open sans"/>
              </a:rPr>
              <a:t>Loose Coupling:</a:t>
            </a:r>
            <a:r>
              <a:rPr lang="en-US" sz="2000" b="0" i="0" dirty="0" smtClean="0">
                <a:solidFill>
                  <a:srgbClr val="212121"/>
                </a:solidFill>
                <a:effectLst/>
                <a:latin typeface="open sans"/>
              </a:rPr>
              <a:t> It means two objects are independent and an object can use another object without being dependent on it. It is a design goal that seeks to reduce the inter- dependencies among components of a system with the goal of reducing the risk that changes in one component will require changes in any other component.</a:t>
            </a:r>
            <a:endParaRPr lang="en-IN" sz="2000" dirty="0"/>
          </a:p>
        </p:txBody>
      </p:sp>
    </p:spTree>
    <p:extLst>
      <p:ext uri="{BB962C8B-B14F-4D97-AF65-F5344CB8AC3E}">
        <p14:creationId xmlns:p14="http://schemas.microsoft.com/office/powerpoint/2010/main" val="11066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Error Log Management example</a:t>
            </a:r>
            <a:endParaRPr lang="en-IN" dirty="0"/>
          </a:p>
        </p:txBody>
      </p:sp>
      <p:sp>
        <p:nvSpPr>
          <p:cNvPr id="3" name="Rectangle 2"/>
          <p:cNvSpPr/>
          <p:nvPr/>
        </p:nvSpPr>
        <p:spPr>
          <a:xfrm>
            <a:off x="1288211" y="2188098"/>
            <a:ext cx="6096000" cy="2585323"/>
          </a:xfrm>
          <a:prstGeom prst="rect">
            <a:avLst/>
          </a:prstGeom>
        </p:spPr>
        <p:txBody>
          <a:bodyPr>
            <a:spAutoFit/>
          </a:bodyPr>
          <a:lstStyle/>
          <a:p>
            <a:r>
              <a:rPr lang="en-IN" dirty="0" smtClean="0"/>
              <a:t>using System;  </a:t>
            </a:r>
          </a:p>
          <a:p>
            <a:r>
              <a:rPr lang="en-IN" dirty="0" smtClean="0"/>
              <a:t>  </a:t>
            </a:r>
          </a:p>
          <a:p>
            <a:r>
              <a:rPr lang="en-IN" dirty="0" smtClean="0"/>
              <a:t>namespace </a:t>
            </a:r>
            <a:r>
              <a:rPr lang="en-IN" dirty="0" err="1" smtClean="0"/>
              <a:t>DependencyInjection</a:t>
            </a:r>
            <a:r>
              <a:rPr lang="en-IN" dirty="0" smtClean="0"/>
              <a:t>  </a:t>
            </a:r>
          </a:p>
          <a:p>
            <a:r>
              <a:rPr lang="en-IN" dirty="0" smtClean="0"/>
              <a:t>{  </a:t>
            </a:r>
          </a:p>
          <a:p>
            <a:r>
              <a:rPr lang="en-IN" dirty="0" smtClean="0"/>
              <a:t>    public interface </a:t>
            </a:r>
            <a:r>
              <a:rPr lang="en-IN" dirty="0" err="1" smtClean="0"/>
              <a:t>IErrorLogger</a:t>
            </a:r>
            <a:r>
              <a:rPr lang="en-IN" dirty="0" smtClean="0"/>
              <a:t>  </a:t>
            </a:r>
          </a:p>
          <a:p>
            <a:r>
              <a:rPr lang="en-IN" dirty="0" smtClean="0"/>
              <a:t>    {  </a:t>
            </a:r>
          </a:p>
          <a:p>
            <a:r>
              <a:rPr lang="en-IN" dirty="0" smtClean="0"/>
              <a:t>        void </a:t>
            </a:r>
            <a:r>
              <a:rPr lang="en-IN" dirty="0" err="1" smtClean="0"/>
              <a:t>LogMessage</a:t>
            </a:r>
            <a:r>
              <a:rPr lang="en-IN" dirty="0" smtClean="0"/>
              <a:t>(Exception ex);  </a:t>
            </a:r>
          </a:p>
          <a:p>
            <a:r>
              <a:rPr lang="en-IN" dirty="0" smtClean="0"/>
              <a:t>    }  </a:t>
            </a:r>
          </a:p>
          <a:p>
            <a:r>
              <a:rPr lang="en-IN" dirty="0" smtClean="0"/>
              <a:t>} </a:t>
            </a:r>
            <a:endParaRPr lang="en-IN" dirty="0"/>
          </a:p>
        </p:txBody>
      </p:sp>
    </p:spTree>
    <p:extLst>
      <p:ext uri="{BB962C8B-B14F-4D97-AF65-F5344CB8AC3E}">
        <p14:creationId xmlns:p14="http://schemas.microsoft.com/office/powerpoint/2010/main" val="3041066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623"/>
            <a:ext cx="12292642" cy="7571303"/>
          </a:xfrm>
          <a:prstGeom prst="rect">
            <a:avLst/>
          </a:prstGeom>
        </p:spPr>
        <p:txBody>
          <a:bodyPr wrap="square">
            <a:spAutoFit/>
          </a:bodyPr>
          <a:lstStyle/>
          <a:p>
            <a:r>
              <a:rPr lang="en-IN" dirty="0" smtClean="0"/>
              <a:t>using System;  </a:t>
            </a:r>
          </a:p>
          <a:p>
            <a:r>
              <a:rPr lang="en-IN" dirty="0" smtClean="0"/>
              <a:t>using </a:t>
            </a:r>
            <a:r>
              <a:rPr lang="en-IN" dirty="0" err="1" smtClean="0"/>
              <a:t>System.Configuration</a:t>
            </a:r>
            <a:r>
              <a:rPr lang="en-IN" dirty="0" smtClean="0"/>
              <a:t>;  </a:t>
            </a:r>
          </a:p>
          <a:p>
            <a:r>
              <a:rPr lang="en-IN" dirty="0" smtClean="0"/>
              <a:t>using System.IO;  </a:t>
            </a:r>
          </a:p>
          <a:p>
            <a:r>
              <a:rPr lang="en-IN" dirty="0" smtClean="0"/>
              <a:t>  </a:t>
            </a:r>
          </a:p>
          <a:p>
            <a:r>
              <a:rPr lang="en-IN" dirty="0" smtClean="0"/>
              <a:t>namespace </a:t>
            </a:r>
            <a:r>
              <a:rPr lang="en-IN" dirty="0" err="1" smtClean="0"/>
              <a:t>DependencyInjection</a:t>
            </a:r>
            <a:r>
              <a:rPr lang="en-IN" dirty="0" smtClean="0"/>
              <a:t>  </a:t>
            </a:r>
          </a:p>
          <a:p>
            <a:r>
              <a:rPr lang="en-IN" dirty="0" smtClean="0"/>
              <a:t>{  </a:t>
            </a:r>
          </a:p>
          <a:p>
            <a:r>
              <a:rPr lang="en-IN" dirty="0" smtClean="0"/>
              <a:t>    public class </a:t>
            </a:r>
            <a:r>
              <a:rPr lang="en-IN" dirty="0" err="1" smtClean="0"/>
              <a:t>FileLogger</a:t>
            </a:r>
            <a:r>
              <a:rPr lang="en-IN" dirty="0" smtClean="0"/>
              <a:t> : </a:t>
            </a:r>
            <a:r>
              <a:rPr lang="en-IN" dirty="0" err="1" smtClean="0"/>
              <a:t>IErrorLogger</a:t>
            </a:r>
            <a:r>
              <a:rPr lang="en-IN" dirty="0" smtClean="0"/>
              <a:t>  </a:t>
            </a:r>
          </a:p>
          <a:p>
            <a:r>
              <a:rPr lang="en-IN" dirty="0" smtClean="0"/>
              <a:t>    {  </a:t>
            </a:r>
          </a:p>
          <a:p>
            <a:r>
              <a:rPr lang="en-IN" dirty="0" smtClean="0"/>
              <a:t>        public void </a:t>
            </a:r>
            <a:r>
              <a:rPr lang="en-IN" dirty="0" err="1" smtClean="0"/>
              <a:t>LogMessage</a:t>
            </a:r>
            <a:r>
              <a:rPr lang="en-IN" dirty="0" smtClean="0"/>
              <a:t>(Exception ex)  </a:t>
            </a:r>
          </a:p>
          <a:p>
            <a:r>
              <a:rPr lang="en-IN" dirty="0" smtClean="0"/>
              <a:t>        {  </a:t>
            </a:r>
          </a:p>
          <a:p>
            <a:r>
              <a:rPr lang="en-IN" dirty="0" smtClean="0"/>
              <a:t>            string </a:t>
            </a:r>
            <a:r>
              <a:rPr lang="en-IN" dirty="0" err="1" smtClean="0"/>
              <a:t>folderPath</a:t>
            </a:r>
            <a:r>
              <a:rPr lang="en-IN" dirty="0" smtClean="0"/>
              <a:t> = </a:t>
            </a:r>
            <a:r>
              <a:rPr lang="en-IN" dirty="0" err="1" smtClean="0"/>
              <a:t>ConfigurationManager.AppSettings</a:t>
            </a:r>
            <a:r>
              <a:rPr lang="en-IN" dirty="0" smtClean="0"/>
              <a:t>["</a:t>
            </a:r>
            <a:r>
              <a:rPr lang="en-IN" dirty="0" err="1" smtClean="0"/>
              <a:t>ErrorFolder</a:t>
            </a:r>
            <a:r>
              <a:rPr lang="en-IN" dirty="0" smtClean="0"/>
              <a:t>"];  </a:t>
            </a:r>
          </a:p>
          <a:p>
            <a:r>
              <a:rPr lang="en-IN" dirty="0" smtClean="0"/>
              <a:t>            if (!(</a:t>
            </a:r>
            <a:r>
              <a:rPr lang="en-IN" dirty="0" err="1" smtClean="0"/>
              <a:t>Directory.Exists</a:t>
            </a:r>
            <a:r>
              <a:rPr lang="en-IN" dirty="0" smtClean="0"/>
              <a:t>(</a:t>
            </a:r>
            <a:r>
              <a:rPr lang="en-IN" dirty="0" err="1" smtClean="0"/>
              <a:t>folderPath</a:t>
            </a:r>
            <a:r>
              <a:rPr lang="en-IN" dirty="0" smtClean="0"/>
              <a:t>)))  </a:t>
            </a:r>
          </a:p>
          <a:p>
            <a:r>
              <a:rPr lang="en-IN" dirty="0" smtClean="0"/>
              <a:t>            {  </a:t>
            </a:r>
          </a:p>
          <a:p>
            <a:r>
              <a:rPr lang="en-IN" dirty="0" smtClean="0"/>
              <a:t>                </a:t>
            </a:r>
            <a:r>
              <a:rPr lang="en-IN" dirty="0" err="1" smtClean="0"/>
              <a:t>Directory.CreateDirectory</a:t>
            </a:r>
            <a:r>
              <a:rPr lang="en-IN" dirty="0" smtClean="0"/>
              <a:t>(</a:t>
            </a:r>
            <a:r>
              <a:rPr lang="en-IN" dirty="0" err="1" smtClean="0"/>
              <a:t>folderPath</a:t>
            </a:r>
            <a:r>
              <a:rPr lang="en-IN" dirty="0" smtClean="0"/>
              <a:t>);  </a:t>
            </a:r>
          </a:p>
          <a:p>
            <a:r>
              <a:rPr lang="en-IN" dirty="0" smtClean="0"/>
              <a:t>            }  </a:t>
            </a:r>
          </a:p>
          <a:p>
            <a:r>
              <a:rPr lang="en-IN" dirty="0" smtClean="0"/>
              <a:t>            </a:t>
            </a:r>
            <a:r>
              <a:rPr lang="en-IN" dirty="0" err="1" smtClean="0"/>
              <a:t>FileStream</a:t>
            </a:r>
            <a:r>
              <a:rPr lang="en-IN" dirty="0" smtClean="0"/>
              <a:t> </a:t>
            </a:r>
            <a:r>
              <a:rPr lang="en-IN" dirty="0" err="1" smtClean="0"/>
              <a:t>objFileStrome</a:t>
            </a:r>
            <a:r>
              <a:rPr lang="en-IN" dirty="0" smtClean="0"/>
              <a:t> = new </a:t>
            </a:r>
            <a:r>
              <a:rPr lang="en-IN" dirty="0" err="1" smtClean="0"/>
              <a:t>FileStream</a:t>
            </a:r>
            <a:r>
              <a:rPr lang="en-IN" dirty="0" smtClean="0"/>
              <a:t>(</a:t>
            </a:r>
            <a:r>
              <a:rPr lang="en-IN" dirty="0" err="1" smtClean="0"/>
              <a:t>folderPath</a:t>
            </a:r>
            <a:r>
              <a:rPr lang="en-IN" dirty="0" smtClean="0"/>
              <a:t> + "errlog.txt", </a:t>
            </a:r>
            <a:r>
              <a:rPr lang="en-IN" dirty="0" err="1" smtClean="0"/>
              <a:t>FileMode.Append</a:t>
            </a:r>
            <a:r>
              <a:rPr lang="en-IN" dirty="0" smtClean="0"/>
              <a:t>, </a:t>
            </a:r>
            <a:r>
              <a:rPr lang="en-IN" dirty="0" err="1" smtClean="0"/>
              <a:t>FileAccess.Write</a:t>
            </a:r>
            <a:r>
              <a:rPr lang="en-IN" dirty="0" smtClean="0"/>
              <a:t>);  </a:t>
            </a:r>
          </a:p>
          <a:p>
            <a:r>
              <a:rPr lang="en-IN" dirty="0" smtClean="0"/>
              <a:t>            </a:t>
            </a:r>
            <a:r>
              <a:rPr lang="en-IN" dirty="0" err="1" smtClean="0"/>
              <a:t>StreamWriter</a:t>
            </a:r>
            <a:r>
              <a:rPr lang="en-IN" dirty="0" smtClean="0"/>
              <a:t> </a:t>
            </a:r>
            <a:r>
              <a:rPr lang="en-IN" dirty="0" err="1" smtClean="0"/>
              <a:t>objStreamWriter</a:t>
            </a:r>
            <a:r>
              <a:rPr lang="en-IN" dirty="0" smtClean="0"/>
              <a:t> = new </a:t>
            </a:r>
            <a:r>
              <a:rPr lang="en-IN" dirty="0" err="1" smtClean="0"/>
              <a:t>StreamWriter</a:t>
            </a:r>
            <a:r>
              <a:rPr lang="en-IN" dirty="0" smtClean="0"/>
              <a:t>(</a:t>
            </a:r>
            <a:r>
              <a:rPr lang="en-IN" dirty="0" err="1" smtClean="0"/>
              <a:t>objFileStrome</a:t>
            </a:r>
            <a:r>
              <a:rPr lang="en-IN" dirty="0" smtClean="0"/>
              <a:t>);  </a:t>
            </a:r>
          </a:p>
          <a:p>
            <a:r>
              <a:rPr lang="en-IN" dirty="0" smtClean="0"/>
              <a:t>            </a:t>
            </a:r>
            <a:r>
              <a:rPr lang="en-IN" dirty="0" err="1" smtClean="0"/>
              <a:t>objStreamWriter.Write</a:t>
            </a:r>
            <a:r>
              <a:rPr lang="en-IN" dirty="0" smtClean="0"/>
              <a:t>("Message: " + </a:t>
            </a:r>
            <a:r>
              <a:rPr lang="en-IN" dirty="0" err="1" smtClean="0"/>
              <a:t>ex.Message</a:t>
            </a:r>
            <a:r>
              <a:rPr lang="en-IN" dirty="0" smtClean="0"/>
              <a:t>);  </a:t>
            </a:r>
          </a:p>
          <a:p>
            <a:r>
              <a:rPr lang="en-IN" dirty="0" smtClean="0"/>
              <a:t>            </a:t>
            </a:r>
            <a:r>
              <a:rPr lang="en-IN" dirty="0" err="1" smtClean="0"/>
              <a:t>objStreamWriter.Write</a:t>
            </a:r>
            <a:r>
              <a:rPr lang="en-IN" dirty="0" smtClean="0"/>
              <a:t>("</a:t>
            </a:r>
            <a:r>
              <a:rPr lang="en-IN" dirty="0" err="1" smtClean="0"/>
              <a:t>StackTrace</a:t>
            </a:r>
            <a:r>
              <a:rPr lang="en-IN" dirty="0" smtClean="0"/>
              <a:t>: " + </a:t>
            </a:r>
            <a:r>
              <a:rPr lang="en-IN" dirty="0" err="1" smtClean="0"/>
              <a:t>ex.StackTrace</a:t>
            </a:r>
            <a:r>
              <a:rPr lang="en-IN" dirty="0" smtClean="0"/>
              <a:t>);  </a:t>
            </a:r>
          </a:p>
          <a:p>
            <a:r>
              <a:rPr lang="en-IN" dirty="0" smtClean="0"/>
              <a:t>            </a:t>
            </a:r>
            <a:r>
              <a:rPr lang="en-IN" dirty="0" err="1" smtClean="0"/>
              <a:t>objStreamWriter.Write</a:t>
            </a:r>
            <a:r>
              <a:rPr lang="en-IN" dirty="0" smtClean="0"/>
              <a:t>("Date/Time: " + </a:t>
            </a:r>
            <a:r>
              <a:rPr lang="en-IN" dirty="0" err="1" smtClean="0"/>
              <a:t>DateTime.Now.ToString</a:t>
            </a:r>
            <a:r>
              <a:rPr lang="en-IN" dirty="0" smtClean="0"/>
              <a:t>());  </a:t>
            </a:r>
          </a:p>
          <a:p>
            <a:r>
              <a:rPr lang="en-IN" dirty="0" smtClean="0"/>
              <a:t>            </a:t>
            </a:r>
            <a:r>
              <a:rPr lang="en-IN" dirty="0" err="1" smtClean="0"/>
              <a:t>objStreamWriter.Write</a:t>
            </a:r>
            <a:r>
              <a:rPr lang="en-IN" dirty="0" smtClean="0"/>
              <a:t>("============================================");  </a:t>
            </a:r>
          </a:p>
          <a:p>
            <a:r>
              <a:rPr lang="en-IN" dirty="0" smtClean="0"/>
              <a:t>            </a:t>
            </a:r>
            <a:r>
              <a:rPr lang="en-IN" dirty="0" err="1" smtClean="0"/>
              <a:t>objStreamWriter.Close</a:t>
            </a:r>
            <a:r>
              <a:rPr lang="en-IN" dirty="0" smtClean="0"/>
              <a:t>();  </a:t>
            </a:r>
          </a:p>
          <a:p>
            <a:r>
              <a:rPr lang="en-IN" dirty="0" smtClean="0"/>
              <a:t>            </a:t>
            </a:r>
            <a:r>
              <a:rPr lang="en-IN" dirty="0" err="1" smtClean="0"/>
              <a:t>objFileStrome.Close</a:t>
            </a:r>
            <a:r>
              <a:rPr lang="en-IN" dirty="0" smtClean="0"/>
              <a:t>();  </a:t>
            </a:r>
          </a:p>
          <a:p>
            <a:r>
              <a:rPr lang="en-IN" dirty="0" smtClean="0"/>
              <a:t>        }  </a:t>
            </a:r>
          </a:p>
          <a:p>
            <a:r>
              <a:rPr lang="en-IN" dirty="0" smtClean="0"/>
              <a:t>    }  </a:t>
            </a:r>
          </a:p>
          <a:p>
            <a:r>
              <a:rPr lang="en-IN" dirty="0" smtClean="0"/>
              <a:t>} </a:t>
            </a:r>
            <a:endParaRPr lang="en-IN" dirty="0"/>
          </a:p>
        </p:txBody>
      </p:sp>
    </p:spTree>
    <p:extLst>
      <p:ext uri="{BB962C8B-B14F-4D97-AF65-F5344CB8AC3E}">
        <p14:creationId xmlns:p14="http://schemas.microsoft.com/office/powerpoint/2010/main" val="401248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04"/>
            <a:ext cx="12192000" cy="6740307"/>
          </a:xfrm>
          <a:prstGeom prst="rect">
            <a:avLst/>
          </a:prstGeom>
        </p:spPr>
        <p:txBody>
          <a:bodyPr wrap="square">
            <a:spAutoFit/>
          </a:bodyPr>
          <a:lstStyle/>
          <a:p>
            <a:r>
              <a:rPr lang="en-IN" dirty="0" smtClean="0"/>
              <a:t>using System;  </a:t>
            </a:r>
          </a:p>
          <a:p>
            <a:r>
              <a:rPr lang="en-IN" dirty="0" smtClean="0"/>
              <a:t>using </a:t>
            </a:r>
            <a:r>
              <a:rPr lang="en-IN" dirty="0" err="1" smtClean="0"/>
              <a:t>System.Configuration</a:t>
            </a:r>
            <a:r>
              <a:rPr lang="en-IN" dirty="0" smtClean="0"/>
              <a:t>;  </a:t>
            </a:r>
          </a:p>
          <a:p>
            <a:r>
              <a:rPr lang="en-IN" dirty="0" smtClean="0"/>
              <a:t>using </a:t>
            </a:r>
            <a:r>
              <a:rPr lang="en-IN" dirty="0" err="1" smtClean="0"/>
              <a:t>System.Diagnostics</a:t>
            </a:r>
            <a:r>
              <a:rPr lang="en-IN" dirty="0" smtClean="0"/>
              <a:t>;  </a:t>
            </a:r>
          </a:p>
          <a:p>
            <a:r>
              <a:rPr lang="en-IN" dirty="0" smtClean="0"/>
              <a:t>  </a:t>
            </a:r>
          </a:p>
          <a:p>
            <a:r>
              <a:rPr lang="en-IN" dirty="0" smtClean="0"/>
              <a:t>namespace </a:t>
            </a:r>
            <a:r>
              <a:rPr lang="en-IN" dirty="0" err="1" smtClean="0"/>
              <a:t>DependencyInjection</a:t>
            </a:r>
            <a:r>
              <a:rPr lang="en-IN" dirty="0" smtClean="0"/>
              <a:t>  </a:t>
            </a:r>
          </a:p>
          <a:p>
            <a:r>
              <a:rPr lang="en-IN" dirty="0" smtClean="0"/>
              <a:t>{  </a:t>
            </a:r>
          </a:p>
          <a:p>
            <a:r>
              <a:rPr lang="en-IN" dirty="0" smtClean="0"/>
              <a:t>    public class </a:t>
            </a:r>
            <a:r>
              <a:rPr lang="en-IN" dirty="0" err="1" smtClean="0"/>
              <a:t>EventViewerLogger</a:t>
            </a:r>
            <a:r>
              <a:rPr lang="en-IN" dirty="0" smtClean="0"/>
              <a:t> : </a:t>
            </a:r>
            <a:r>
              <a:rPr lang="en-IN" dirty="0" err="1" smtClean="0"/>
              <a:t>IErrorLogger</a:t>
            </a:r>
            <a:r>
              <a:rPr lang="en-IN" dirty="0" smtClean="0"/>
              <a:t>  </a:t>
            </a:r>
          </a:p>
          <a:p>
            <a:r>
              <a:rPr lang="en-IN" dirty="0" smtClean="0"/>
              <a:t>    {  </a:t>
            </a:r>
          </a:p>
          <a:p>
            <a:r>
              <a:rPr lang="en-IN" dirty="0" smtClean="0"/>
              <a:t>        public void </a:t>
            </a:r>
            <a:r>
              <a:rPr lang="en-IN" dirty="0" err="1" smtClean="0"/>
              <a:t>LogMessage</a:t>
            </a:r>
            <a:r>
              <a:rPr lang="en-IN" dirty="0" smtClean="0"/>
              <a:t>(Exception ex)  </a:t>
            </a:r>
          </a:p>
          <a:p>
            <a:r>
              <a:rPr lang="en-IN" dirty="0" smtClean="0"/>
              <a:t>        {  </a:t>
            </a:r>
          </a:p>
          <a:p>
            <a:r>
              <a:rPr lang="en-IN" dirty="0" smtClean="0"/>
              <a:t>            </a:t>
            </a:r>
            <a:r>
              <a:rPr lang="en-IN" dirty="0" err="1" smtClean="0"/>
              <a:t>EventLog</a:t>
            </a:r>
            <a:r>
              <a:rPr lang="en-IN" dirty="0" smtClean="0"/>
              <a:t> </a:t>
            </a:r>
            <a:r>
              <a:rPr lang="en-IN" dirty="0" err="1" smtClean="0"/>
              <a:t>objEventLog</a:t>
            </a:r>
            <a:r>
              <a:rPr lang="en-IN" dirty="0" smtClean="0"/>
              <a:t> = new </a:t>
            </a:r>
            <a:r>
              <a:rPr lang="en-IN" dirty="0" err="1" smtClean="0"/>
              <a:t>EventLog</a:t>
            </a:r>
            <a:r>
              <a:rPr lang="en-IN" dirty="0" smtClean="0"/>
              <a:t>();  </a:t>
            </a:r>
          </a:p>
          <a:p>
            <a:r>
              <a:rPr lang="en-IN" dirty="0" smtClean="0"/>
              <a:t>            string </a:t>
            </a:r>
            <a:r>
              <a:rPr lang="en-IN" dirty="0" err="1" smtClean="0"/>
              <a:t>sourceName</a:t>
            </a:r>
            <a:r>
              <a:rPr lang="en-IN" dirty="0" smtClean="0"/>
              <a:t> = </a:t>
            </a:r>
            <a:r>
              <a:rPr lang="en-IN" dirty="0" err="1" smtClean="0"/>
              <a:t>ConfigurationManager.AppSettings</a:t>
            </a:r>
            <a:r>
              <a:rPr lang="en-IN" dirty="0" smtClean="0"/>
              <a:t>["App"];  </a:t>
            </a:r>
          </a:p>
          <a:p>
            <a:r>
              <a:rPr lang="en-IN" dirty="0" smtClean="0"/>
              <a:t>            string </a:t>
            </a:r>
            <a:r>
              <a:rPr lang="en-IN" dirty="0" err="1" smtClean="0"/>
              <a:t>logName</a:t>
            </a:r>
            <a:r>
              <a:rPr lang="en-IN" dirty="0" smtClean="0"/>
              <a:t> = </a:t>
            </a:r>
            <a:r>
              <a:rPr lang="en-IN" dirty="0" err="1" smtClean="0"/>
              <a:t>ConfigurationManager.AppSettings</a:t>
            </a:r>
            <a:r>
              <a:rPr lang="en-IN" dirty="0" smtClean="0"/>
              <a:t>["</a:t>
            </a:r>
            <a:r>
              <a:rPr lang="en-IN" dirty="0" err="1" smtClean="0"/>
              <a:t>LogName</a:t>
            </a:r>
            <a:r>
              <a:rPr lang="en-IN" dirty="0" smtClean="0"/>
              <a:t>"];  </a:t>
            </a:r>
          </a:p>
          <a:p>
            <a:r>
              <a:rPr lang="en-IN" dirty="0" smtClean="0"/>
              <a:t>            if (!(</a:t>
            </a:r>
            <a:r>
              <a:rPr lang="en-IN" dirty="0" err="1" smtClean="0"/>
              <a:t>EventLog.SourceExists</a:t>
            </a:r>
            <a:r>
              <a:rPr lang="en-IN" dirty="0" smtClean="0"/>
              <a:t>(</a:t>
            </a:r>
            <a:r>
              <a:rPr lang="en-IN" dirty="0" err="1" smtClean="0"/>
              <a:t>sourceName</a:t>
            </a:r>
            <a:r>
              <a:rPr lang="en-IN" dirty="0" smtClean="0"/>
              <a:t>)))  </a:t>
            </a:r>
          </a:p>
          <a:p>
            <a:r>
              <a:rPr lang="en-IN" dirty="0" smtClean="0"/>
              <a:t>            {  </a:t>
            </a:r>
          </a:p>
          <a:p>
            <a:r>
              <a:rPr lang="en-IN" dirty="0" smtClean="0"/>
              <a:t>                </a:t>
            </a:r>
            <a:r>
              <a:rPr lang="en-IN" dirty="0" err="1" smtClean="0"/>
              <a:t>EventLog.CreateEventSource</a:t>
            </a:r>
            <a:r>
              <a:rPr lang="en-IN" dirty="0" smtClean="0"/>
              <a:t>(</a:t>
            </a:r>
            <a:r>
              <a:rPr lang="en-IN" dirty="0" err="1" smtClean="0"/>
              <a:t>sourceName</a:t>
            </a:r>
            <a:r>
              <a:rPr lang="en-IN" dirty="0" smtClean="0"/>
              <a:t>, </a:t>
            </a:r>
            <a:r>
              <a:rPr lang="en-IN" dirty="0" err="1" smtClean="0"/>
              <a:t>logName</a:t>
            </a:r>
            <a:r>
              <a:rPr lang="en-IN" dirty="0" smtClean="0"/>
              <a:t>);  </a:t>
            </a:r>
          </a:p>
          <a:p>
            <a:r>
              <a:rPr lang="en-IN" dirty="0" smtClean="0"/>
              <a:t>            }  </a:t>
            </a:r>
          </a:p>
          <a:p>
            <a:r>
              <a:rPr lang="en-IN" dirty="0" smtClean="0"/>
              <a:t>            </a:t>
            </a:r>
            <a:r>
              <a:rPr lang="en-IN" dirty="0" err="1" smtClean="0"/>
              <a:t>objEventLog.Source</a:t>
            </a:r>
            <a:r>
              <a:rPr lang="en-IN" dirty="0" smtClean="0"/>
              <a:t> = </a:t>
            </a:r>
            <a:r>
              <a:rPr lang="en-IN" dirty="0" err="1" smtClean="0"/>
              <a:t>sourceName</a:t>
            </a:r>
            <a:r>
              <a:rPr lang="en-IN" dirty="0" smtClean="0"/>
              <a:t>;  </a:t>
            </a:r>
          </a:p>
          <a:p>
            <a:r>
              <a:rPr lang="en-IN" dirty="0" smtClean="0"/>
              <a:t>            string message = </a:t>
            </a:r>
            <a:r>
              <a:rPr lang="en-IN" dirty="0" err="1" smtClean="0"/>
              <a:t>String.Format</a:t>
            </a:r>
            <a:r>
              <a:rPr lang="en-IN" dirty="0" smtClean="0"/>
              <a:t>("Message: {0} \n </a:t>
            </a:r>
            <a:r>
              <a:rPr lang="en-IN" dirty="0" err="1" smtClean="0"/>
              <a:t>StackTrace</a:t>
            </a:r>
            <a:r>
              <a:rPr lang="en-IN" dirty="0" smtClean="0"/>
              <a:t>: {1} \n Date/Time: {2} ", </a:t>
            </a:r>
            <a:r>
              <a:rPr lang="en-IN" dirty="0" err="1" smtClean="0"/>
              <a:t>ex.Message</a:t>
            </a:r>
            <a:r>
              <a:rPr lang="en-IN" dirty="0" smtClean="0"/>
              <a:t>, </a:t>
            </a:r>
            <a:r>
              <a:rPr lang="en-IN" dirty="0" err="1" smtClean="0"/>
              <a:t>ex.StackTrace</a:t>
            </a:r>
            <a:r>
              <a:rPr lang="en-IN" dirty="0" smtClean="0"/>
              <a:t>, </a:t>
            </a:r>
            <a:r>
              <a:rPr lang="en-IN" dirty="0" err="1" smtClean="0"/>
              <a:t>DateTime.Now.ToString</a:t>
            </a:r>
            <a:r>
              <a:rPr lang="en-IN" dirty="0" smtClean="0"/>
              <a:t>());  </a:t>
            </a:r>
          </a:p>
          <a:p>
            <a:r>
              <a:rPr lang="en-IN" dirty="0" smtClean="0"/>
              <a:t>            </a:t>
            </a:r>
            <a:r>
              <a:rPr lang="en-IN" dirty="0" err="1" smtClean="0"/>
              <a:t>objEventLog.WriteEntry</a:t>
            </a:r>
            <a:r>
              <a:rPr lang="en-IN" dirty="0" smtClean="0"/>
              <a:t>(message, </a:t>
            </a:r>
            <a:r>
              <a:rPr lang="en-IN" dirty="0" err="1" smtClean="0"/>
              <a:t>EventLogEntryType.Error</a:t>
            </a:r>
            <a:r>
              <a:rPr lang="en-IN" dirty="0" smtClean="0"/>
              <a:t>);  </a:t>
            </a:r>
          </a:p>
          <a:p>
            <a:r>
              <a:rPr lang="en-IN" dirty="0" smtClean="0"/>
              <a:t>        }  </a:t>
            </a:r>
          </a:p>
          <a:p>
            <a:r>
              <a:rPr lang="en-IN" dirty="0" smtClean="0"/>
              <a:t>    }  </a:t>
            </a:r>
          </a:p>
          <a:p>
            <a:r>
              <a:rPr lang="en-IN" dirty="0" smtClean="0"/>
              <a:t>} </a:t>
            </a:r>
            <a:endParaRPr lang="en-IN" dirty="0"/>
          </a:p>
        </p:txBody>
      </p:sp>
    </p:spTree>
    <p:extLst>
      <p:ext uri="{BB962C8B-B14F-4D97-AF65-F5344CB8AC3E}">
        <p14:creationId xmlns:p14="http://schemas.microsoft.com/office/powerpoint/2010/main" val="315414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85" y="577384"/>
            <a:ext cx="10964173" cy="6186309"/>
          </a:xfrm>
          <a:prstGeom prst="rect">
            <a:avLst/>
          </a:prstGeom>
        </p:spPr>
        <p:txBody>
          <a:bodyPr wrap="square">
            <a:spAutoFit/>
          </a:bodyPr>
          <a:lstStyle/>
          <a:p>
            <a:r>
              <a:rPr lang="en-IN" dirty="0" smtClean="0"/>
              <a:t>using System;  </a:t>
            </a:r>
          </a:p>
          <a:p>
            <a:r>
              <a:rPr lang="en-IN" dirty="0" smtClean="0"/>
              <a:t>  </a:t>
            </a:r>
          </a:p>
          <a:p>
            <a:r>
              <a:rPr lang="en-IN" dirty="0" smtClean="0"/>
              <a:t>namespace </a:t>
            </a:r>
            <a:r>
              <a:rPr lang="en-IN" dirty="0" err="1" smtClean="0"/>
              <a:t>DependencyInjection</a:t>
            </a:r>
            <a:r>
              <a:rPr lang="en-IN" dirty="0" smtClean="0"/>
              <a:t>  </a:t>
            </a:r>
          </a:p>
          <a:p>
            <a:r>
              <a:rPr lang="en-IN" dirty="0" smtClean="0"/>
              <a:t>{  </a:t>
            </a:r>
          </a:p>
          <a:p>
            <a:r>
              <a:rPr lang="en-IN" dirty="0" smtClean="0"/>
              <a:t>   public class Operation  </a:t>
            </a:r>
          </a:p>
          <a:p>
            <a:r>
              <a:rPr lang="en-IN" dirty="0" smtClean="0"/>
              <a:t>    {  </a:t>
            </a:r>
          </a:p>
          <a:p>
            <a:r>
              <a:rPr lang="en-IN" dirty="0" smtClean="0"/>
              <a:t>       </a:t>
            </a:r>
            <a:r>
              <a:rPr lang="en-IN" dirty="0" err="1" smtClean="0"/>
              <a:t>IErrorLogger</a:t>
            </a:r>
            <a:r>
              <a:rPr lang="en-IN" dirty="0" smtClean="0"/>
              <a:t> logger = new </a:t>
            </a:r>
            <a:r>
              <a:rPr lang="en-IN" dirty="0" err="1" smtClean="0"/>
              <a:t>FileLogger</a:t>
            </a:r>
            <a:r>
              <a:rPr lang="en-IN" dirty="0" smtClean="0"/>
              <a:t>();  </a:t>
            </a:r>
          </a:p>
          <a:p>
            <a:r>
              <a:rPr lang="en-IN" dirty="0" smtClean="0"/>
              <a:t>       public void Division()  </a:t>
            </a:r>
          </a:p>
          <a:p>
            <a:r>
              <a:rPr lang="en-IN" dirty="0" smtClean="0"/>
              <a:t>       {  </a:t>
            </a:r>
          </a:p>
          <a:p>
            <a:r>
              <a:rPr lang="en-IN" dirty="0" smtClean="0"/>
              <a:t>           try  </a:t>
            </a:r>
          </a:p>
          <a:p>
            <a:r>
              <a:rPr lang="en-IN" dirty="0" smtClean="0"/>
              <a:t>           {  </a:t>
            </a:r>
          </a:p>
          <a:p>
            <a:r>
              <a:rPr lang="en-IN" dirty="0" smtClean="0"/>
              <a:t>               </a:t>
            </a:r>
            <a:r>
              <a:rPr lang="en-IN" dirty="0" err="1" smtClean="0"/>
              <a:t>int</a:t>
            </a:r>
            <a:r>
              <a:rPr lang="en-IN" dirty="0" smtClean="0"/>
              <a:t> </a:t>
            </a:r>
            <a:r>
              <a:rPr lang="en-IN" dirty="0" err="1" smtClean="0"/>
              <a:t>firstNumber</a:t>
            </a:r>
            <a:r>
              <a:rPr lang="en-IN" dirty="0" smtClean="0"/>
              <a:t> = 15, </a:t>
            </a:r>
            <a:r>
              <a:rPr lang="en-IN" dirty="0" err="1" smtClean="0"/>
              <a:t>secondNumber</a:t>
            </a:r>
            <a:r>
              <a:rPr lang="en-IN" dirty="0" smtClean="0"/>
              <a:t> = 0, result;  </a:t>
            </a:r>
          </a:p>
          <a:p>
            <a:r>
              <a:rPr lang="en-IN" dirty="0" smtClean="0"/>
              <a:t>               result = </a:t>
            </a:r>
            <a:r>
              <a:rPr lang="en-IN" dirty="0" err="1" smtClean="0"/>
              <a:t>firstNumber</a:t>
            </a:r>
            <a:r>
              <a:rPr lang="en-IN" dirty="0" smtClean="0"/>
              <a:t> / </a:t>
            </a:r>
            <a:r>
              <a:rPr lang="en-IN" dirty="0" err="1" smtClean="0"/>
              <a:t>secondNumber</a:t>
            </a:r>
            <a:r>
              <a:rPr lang="en-IN" dirty="0" smtClean="0"/>
              <a:t>;  </a:t>
            </a:r>
          </a:p>
          <a:p>
            <a:r>
              <a:rPr lang="en-IN" dirty="0" smtClean="0"/>
              <a:t>               </a:t>
            </a:r>
            <a:r>
              <a:rPr lang="en-IN" dirty="0" err="1" smtClean="0"/>
              <a:t>Console.WriteLine</a:t>
            </a:r>
            <a:r>
              <a:rPr lang="en-IN" dirty="0" smtClean="0"/>
              <a:t>("Result is :{0}", result);  </a:t>
            </a:r>
          </a:p>
          <a:p>
            <a:r>
              <a:rPr lang="en-IN" dirty="0" smtClean="0"/>
              <a:t>           }  </a:t>
            </a:r>
          </a:p>
          <a:p>
            <a:r>
              <a:rPr lang="en-IN" dirty="0" smtClean="0"/>
              <a:t>           catch (</a:t>
            </a:r>
            <a:r>
              <a:rPr lang="en-IN" dirty="0" err="1" smtClean="0"/>
              <a:t>DivideByZeroException</a:t>
            </a:r>
            <a:r>
              <a:rPr lang="en-IN" dirty="0" smtClean="0"/>
              <a:t> ex)  </a:t>
            </a:r>
          </a:p>
          <a:p>
            <a:r>
              <a:rPr lang="en-IN" dirty="0" smtClean="0"/>
              <a:t>           {  </a:t>
            </a:r>
          </a:p>
          <a:p>
            <a:r>
              <a:rPr lang="en-IN" dirty="0" smtClean="0"/>
              <a:t>               </a:t>
            </a:r>
            <a:r>
              <a:rPr lang="en-IN" dirty="0" err="1" smtClean="0"/>
              <a:t>logger.LogMessage</a:t>
            </a:r>
            <a:r>
              <a:rPr lang="en-IN" dirty="0" smtClean="0"/>
              <a:t>(ex);  </a:t>
            </a:r>
          </a:p>
          <a:p>
            <a:r>
              <a:rPr lang="en-IN" dirty="0" smtClean="0"/>
              <a:t>           }  </a:t>
            </a:r>
          </a:p>
          <a:p>
            <a:r>
              <a:rPr lang="en-IN" dirty="0" smtClean="0"/>
              <a:t>       }  </a:t>
            </a:r>
          </a:p>
          <a:p>
            <a:r>
              <a:rPr lang="en-IN" dirty="0" smtClean="0"/>
              <a:t>    }  </a:t>
            </a:r>
          </a:p>
          <a:p>
            <a:r>
              <a:rPr lang="en-IN" dirty="0" smtClean="0"/>
              <a:t>}</a:t>
            </a:r>
            <a:endParaRPr lang="en-IN" dirty="0"/>
          </a:p>
        </p:txBody>
      </p:sp>
      <p:sp>
        <p:nvSpPr>
          <p:cNvPr id="3" name="Rectangle 2"/>
          <p:cNvSpPr/>
          <p:nvPr/>
        </p:nvSpPr>
        <p:spPr>
          <a:xfrm>
            <a:off x="60385" y="0"/>
            <a:ext cx="11973464" cy="646331"/>
          </a:xfrm>
          <a:prstGeom prst="rect">
            <a:avLst/>
          </a:prstGeom>
        </p:spPr>
        <p:txBody>
          <a:bodyPr wrap="square">
            <a:spAutoFit/>
          </a:bodyPr>
          <a:lstStyle/>
          <a:p>
            <a:r>
              <a:rPr lang="en-US" b="0" i="0" dirty="0" smtClean="0">
                <a:solidFill>
                  <a:srgbClr val="212121"/>
                </a:solidFill>
                <a:effectLst/>
                <a:latin typeface="open sans"/>
              </a:rPr>
              <a:t>The Operation class has an interface, an </a:t>
            </a:r>
            <a:r>
              <a:rPr lang="en-US" b="0" i="0" dirty="0" err="1" smtClean="0">
                <a:solidFill>
                  <a:srgbClr val="212121"/>
                </a:solidFill>
                <a:effectLst/>
                <a:latin typeface="open sans"/>
              </a:rPr>
              <a:t>IErrorLogger</a:t>
            </a:r>
            <a:r>
              <a:rPr lang="en-US" b="0" i="0" dirty="0" smtClean="0">
                <a:solidFill>
                  <a:srgbClr val="212121"/>
                </a:solidFill>
                <a:effectLst/>
                <a:latin typeface="open sans"/>
              </a:rPr>
              <a:t> instance, created by the </a:t>
            </a:r>
            <a:r>
              <a:rPr lang="en-US" b="0" i="0" dirty="0" err="1" smtClean="0">
                <a:solidFill>
                  <a:srgbClr val="212121"/>
                </a:solidFill>
                <a:effectLst/>
                <a:latin typeface="open sans"/>
              </a:rPr>
              <a:t>FileLogger</a:t>
            </a:r>
            <a:r>
              <a:rPr lang="en-US" b="0" i="0" dirty="0" smtClean="0">
                <a:solidFill>
                  <a:srgbClr val="212121"/>
                </a:solidFill>
                <a:effectLst/>
                <a:latin typeface="open sans"/>
              </a:rPr>
              <a:t> class. In other words the Operation class object is tightly coupled with the </a:t>
            </a:r>
            <a:r>
              <a:rPr lang="en-US" b="0" i="0" dirty="0" err="1" smtClean="0">
                <a:solidFill>
                  <a:srgbClr val="212121"/>
                </a:solidFill>
                <a:effectLst/>
                <a:latin typeface="open sans"/>
              </a:rPr>
              <a:t>FileLogger</a:t>
            </a:r>
            <a:r>
              <a:rPr lang="en-US" b="0" i="0" dirty="0" smtClean="0">
                <a:solidFill>
                  <a:srgbClr val="212121"/>
                </a:solidFill>
                <a:effectLst/>
                <a:latin typeface="open sans"/>
              </a:rPr>
              <a:t> class.</a:t>
            </a:r>
            <a:endParaRPr lang="en-IN" dirty="0"/>
          </a:p>
        </p:txBody>
      </p:sp>
    </p:spTree>
    <p:extLst>
      <p:ext uri="{BB962C8B-B14F-4D97-AF65-F5344CB8AC3E}">
        <p14:creationId xmlns:p14="http://schemas.microsoft.com/office/powerpoint/2010/main" val="205710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340" y="206882"/>
            <a:ext cx="10849154" cy="646331"/>
          </a:xfrm>
          <a:prstGeom prst="rect">
            <a:avLst/>
          </a:prstGeom>
        </p:spPr>
        <p:txBody>
          <a:bodyPr wrap="square">
            <a:spAutoFit/>
          </a:bodyPr>
          <a:lstStyle/>
          <a:p>
            <a:r>
              <a:rPr lang="en-US" b="0" i="0" dirty="0" smtClean="0">
                <a:solidFill>
                  <a:srgbClr val="212121"/>
                </a:solidFill>
                <a:effectLst/>
                <a:latin typeface="open sans"/>
              </a:rPr>
              <a:t>Now call your class method in your application startup class and you get a log in the text file so your start up class</a:t>
            </a:r>
            <a:endParaRPr lang="en-IN" dirty="0"/>
          </a:p>
        </p:txBody>
      </p:sp>
      <p:sp>
        <p:nvSpPr>
          <p:cNvPr id="3" name="Rectangle 2"/>
          <p:cNvSpPr/>
          <p:nvPr/>
        </p:nvSpPr>
        <p:spPr>
          <a:xfrm>
            <a:off x="632603" y="1099262"/>
            <a:ext cx="6665343" cy="3693319"/>
          </a:xfrm>
          <a:prstGeom prst="rect">
            <a:avLst/>
          </a:prstGeom>
        </p:spPr>
        <p:txBody>
          <a:bodyPr wrap="square">
            <a:spAutoFit/>
          </a:bodyPr>
          <a:lstStyle/>
          <a:p>
            <a:r>
              <a:rPr lang="en-IN" dirty="0" smtClean="0"/>
              <a:t>using System;  </a:t>
            </a:r>
          </a:p>
          <a:p>
            <a:r>
              <a:rPr lang="en-IN" dirty="0" smtClean="0"/>
              <a:t>namespace </a:t>
            </a:r>
            <a:r>
              <a:rPr lang="en-IN" dirty="0" err="1" smtClean="0"/>
              <a:t>DependencyInjection</a:t>
            </a:r>
            <a:r>
              <a:rPr lang="en-IN" dirty="0" smtClean="0"/>
              <a:t>  </a:t>
            </a:r>
          </a:p>
          <a:p>
            <a:r>
              <a:rPr lang="en-IN" dirty="0" smtClean="0"/>
              <a:t>{  </a:t>
            </a:r>
          </a:p>
          <a:p>
            <a:r>
              <a:rPr lang="en-IN" dirty="0" smtClean="0"/>
              <a:t>    class Program  </a:t>
            </a:r>
          </a:p>
          <a:p>
            <a:r>
              <a:rPr lang="en-IN" dirty="0" smtClean="0"/>
              <a:t>    {  </a:t>
            </a:r>
          </a:p>
          <a:p>
            <a:r>
              <a:rPr lang="en-IN" dirty="0" smtClean="0"/>
              <a:t>        static void Main(string[] </a:t>
            </a:r>
            <a:r>
              <a:rPr lang="en-IN" dirty="0" err="1" smtClean="0"/>
              <a:t>args</a:t>
            </a:r>
            <a:r>
              <a:rPr lang="en-IN" dirty="0" smtClean="0"/>
              <a:t>)  </a:t>
            </a:r>
          </a:p>
          <a:p>
            <a:r>
              <a:rPr lang="en-IN" dirty="0" smtClean="0"/>
              <a:t>        {  </a:t>
            </a:r>
          </a:p>
          <a:p>
            <a:r>
              <a:rPr lang="en-IN" dirty="0" smtClean="0"/>
              <a:t>            Operation </a:t>
            </a:r>
            <a:r>
              <a:rPr lang="en-IN" dirty="0" err="1" smtClean="0"/>
              <a:t>objOperation</a:t>
            </a:r>
            <a:r>
              <a:rPr lang="en-IN" dirty="0" smtClean="0"/>
              <a:t> = new Operation();  </a:t>
            </a:r>
          </a:p>
          <a:p>
            <a:r>
              <a:rPr lang="en-IN" dirty="0" smtClean="0"/>
              <a:t>            </a:t>
            </a:r>
            <a:r>
              <a:rPr lang="en-IN" dirty="0" err="1" smtClean="0"/>
              <a:t>objOperation.Division</a:t>
            </a:r>
            <a:r>
              <a:rPr lang="en-IN" dirty="0" smtClean="0"/>
              <a:t>();  </a:t>
            </a:r>
          </a:p>
          <a:p>
            <a:r>
              <a:rPr lang="en-IN" dirty="0" smtClean="0"/>
              <a:t>            </a:t>
            </a:r>
            <a:r>
              <a:rPr lang="en-IN" dirty="0" err="1" smtClean="0"/>
              <a:t>Console.Read</a:t>
            </a:r>
            <a:r>
              <a:rPr lang="en-IN" dirty="0" smtClean="0"/>
              <a:t>();  </a:t>
            </a:r>
          </a:p>
          <a:p>
            <a:r>
              <a:rPr lang="en-IN" dirty="0" smtClean="0"/>
              <a:t>        }  </a:t>
            </a:r>
          </a:p>
          <a:p>
            <a:r>
              <a:rPr lang="en-IN" dirty="0" smtClean="0"/>
              <a:t>    }  </a:t>
            </a:r>
          </a:p>
          <a:p>
            <a:r>
              <a:rPr lang="en-IN" dirty="0" smtClean="0"/>
              <a:t>}</a:t>
            </a:r>
            <a:endParaRPr lang="en-IN" dirty="0"/>
          </a:p>
        </p:txBody>
      </p:sp>
      <p:pic>
        <p:nvPicPr>
          <p:cNvPr id="1026" name="Picture 2" descr="https://csharpcorner-mindcrackerinc.netdna-ssl.com/UploadFile/3d39b4/constructor-dependency-injection-pattern-implementation-in-c/Images/Dependency%20Injection%20Patter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971" y="4587784"/>
            <a:ext cx="57150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61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Constructor Dependency Injection Pattern</a:t>
            </a:r>
            <a:endParaRPr lang="en-IN"/>
          </a:p>
        </p:txBody>
      </p:sp>
      <p:sp>
        <p:nvSpPr>
          <p:cNvPr id="4" name="Rectangle 3"/>
          <p:cNvSpPr/>
          <p:nvPr/>
        </p:nvSpPr>
        <p:spPr>
          <a:xfrm>
            <a:off x="1184694" y="1835368"/>
            <a:ext cx="9970986" cy="1200329"/>
          </a:xfrm>
          <a:prstGeom prst="rect">
            <a:avLst/>
          </a:prstGeom>
        </p:spPr>
        <p:txBody>
          <a:bodyPr wrap="square">
            <a:spAutoFit/>
          </a:bodyPr>
          <a:lstStyle/>
          <a:p>
            <a:r>
              <a:rPr lang="en-US" b="0" i="0" dirty="0" smtClean="0">
                <a:solidFill>
                  <a:srgbClr val="212121"/>
                </a:solidFill>
                <a:effectLst/>
                <a:latin typeface="open sans"/>
              </a:rPr>
              <a:t>The Constructor Injection uses a parameter to inject dependencies so there is normally one parameterized constructor always. So in this constructor dependency the object has no default constructor and you need to pass specified values at the time of creation to initiate the object.</a:t>
            </a:r>
            <a:r>
              <a:rPr lang="en-US" dirty="0" smtClean="0"/>
              <a:t/>
            </a:r>
            <a:br>
              <a:rPr lang="en-US" dirty="0" smtClean="0"/>
            </a:br>
            <a:endParaRPr lang="en-IN" dirty="0"/>
          </a:p>
        </p:txBody>
      </p:sp>
      <p:sp>
        <p:nvSpPr>
          <p:cNvPr id="5" name="Rectangle 4"/>
          <p:cNvSpPr/>
          <p:nvPr/>
        </p:nvSpPr>
        <p:spPr>
          <a:xfrm>
            <a:off x="1253706" y="3035697"/>
            <a:ext cx="9555192" cy="646331"/>
          </a:xfrm>
          <a:prstGeom prst="rect">
            <a:avLst/>
          </a:prstGeom>
        </p:spPr>
        <p:txBody>
          <a:bodyPr wrap="square">
            <a:spAutoFit/>
          </a:bodyPr>
          <a:lstStyle/>
          <a:p>
            <a:r>
              <a:rPr lang="en-US" b="0" i="0" dirty="0" smtClean="0">
                <a:solidFill>
                  <a:srgbClr val="212121"/>
                </a:solidFill>
                <a:effectLst/>
                <a:latin typeface="open sans"/>
              </a:rPr>
              <a:t>Now create a class </a:t>
            </a:r>
            <a:r>
              <a:rPr lang="en-US" b="0" i="0" dirty="0" err="1" smtClean="0">
                <a:solidFill>
                  <a:srgbClr val="212121"/>
                </a:solidFill>
                <a:effectLst/>
                <a:latin typeface="open sans"/>
              </a:rPr>
              <a:t>OperationEvent</a:t>
            </a:r>
            <a:r>
              <a:rPr lang="en-US" b="0" i="0" dirty="0" smtClean="0">
                <a:solidFill>
                  <a:srgbClr val="212121"/>
                </a:solidFill>
                <a:effectLst/>
                <a:latin typeface="open sans"/>
              </a:rPr>
              <a:t>. That class has a parameter constructor. This constructor will be used to inject dependencies in the object.</a:t>
            </a:r>
            <a:endParaRPr lang="en-IN" dirty="0"/>
          </a:p>
        </p:txBody>
      </p:sp>
    </p:spTree>
    <p:extLst>
      <p:ext uri="{BB962C8B-B14F-4D97-AF65-F5344CB8AC3E}">
        <p14:creationId xmlns:p14="http://schemas.microsoft.com/office/powerpoint/2010/main" val="19942368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TotalTime>
  <Words>1741</Words>
  <Application>Microsoft Office PowerPoint</Application>
  <PresentationFormat>Widescreen</PresentationFormat>
  <Paragraphs>313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Consolas</vt:lpstr>
      <vt:lpstr>open sans</vt:lpstr>
      <vt:lpstr>Segoe UI</vt:lpstr>
      <vt:lpstr>Retrospect</vt:lpstr>
      <vt:lpstr>PowerPoint Presentation</vt:lpstr>
      <vt:lpstr>Dependency injection in ASP.NET Core</vt:lpstr>
      <vt:lpstr>PowerPoint Presentation</vt:lpstr>
      <vt:lpstr>The Error Log Management example</vt:lpstr>
      <vt:lpstr>PowerPoint Presentation</vt:lpstr>
      <vt:lpstr>PowerPoint Presentation</vt:lpstr>
      <vt:lpstr>PowerPoint Presentation</vt:lpstr>
      <vt:lpstr>PowerPoint Presentation</vt:lpstr>
      <vt:lpstr>Constructor Dependency Injection Pattern</vt:lpstr>
      <vt:lpstr>PowerPoint Presentation</vt:lpstr>
      <vt:lpstr>PowerPoint Presentation</vt:lpstr>
      <vt:lpstr>Services Lifetime in Dependency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for Third party DI Engines</vt:lpstr>
      <vt:lpstr>Why do we go for third party Ioc Container</vt:lpstr>
      <vt:lpstr>PowerPoint Presentation</vt:lpstr>
      <vt:lpstr>Command Line Arguments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19</cp:revision>
  <dcterms:created xsi:type="dcterms:W3CDTF">2021-12-26T07:03:40Z</dcterms:created>
  <dcterms:modified xsi:type="dcterms:W3CDTF">2021-12-26T10:47:30Z</dcterms:modified>
</cp:coreProperties>
</file>