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RDBMS</a:t>
            </a:r>
            <a:r>
              <a:rPr spc="-25" dirty="0"/>
              <a:t> </a:t>
            </a:r>
            <a:r>
              <a:rPr spc="-5" dirty="0"/>
              <a:t>Concepts/</a:t>
            </a:r>
            <a:r>
              <a:rPr spc="-30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0"/>
            <a:ext cx="762000" cy="914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RDBMS</a:t>
            </a:r>
            <a:r>
              <a:rPr spc="-25" dirty="0"/>
              <a:t> </a:t>
            </a:r>
            <a:r>
              <a:rPr spc="-5" dirty="0"/>
              <a:t>Concepts/</a:t>
            </a:r>
            <a:r>
              <a:rPr spc="-30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RDBMS</a:t>
            </a:r>
            <a:r>
              <a:rPr spc="-25" dirty="0"/>
              <a:t> </a:t>
            </a:r>
            <a:r>
              <a:rPr spc="-5" dirty="0"/>
              <a:t>Concepts/</a:t>
            </a:r>
            <a:r>
              <a:rPr spc="-30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RDBMS</a:t>
            </a:r>
            <a:r>
              <a:rPr spc="-25" dirty="0"/>
              <a:t> </a:t>
            </a:r>
            <a:r>
              <a:rPr spc="-5" dirty="0"/>
              <a:t>Concepts/</a:t>
            </a:r>
            <a:r>
              <a:rPr spc="-30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RDBMS</a:t>
            </a:r>
            <a:r>
              <a:rPr spc="-25" dirty="0"/>
              <a:t> </a:t>
            </a:r>
            <a:r>
              <a:rPr spc="-5" dirty="0"/>
              <a:t>Concepts/</a:t>
            </a:r>
            <a:r>
              <a:rPr spc="-30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4000" cy="9144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2400" y="0"/>
            <a:ext cx="762000" cy="914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60954" y="1221689"/>
            <a:ext cx="5233034" cy="112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739" y="6662115"/>
            <a:ext cx="8794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467094" y="6624015"/>
            <a:ext cx="175831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RDBMS</a:t>
            </a:r>
            <a:r>
              <a:rPr spc="-25" dirty="0"/>
              <a:t> </a:t>
            </a:r>
            <a:r>
              <a:rPr spc="-5" dirty="0"/>
              <a:t>Concepts/</a:t>
            </a:r>
            <a:r>
              <a:rPr spc="-30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45652" y="6624015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jp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11" Type="http://schemas.openxmlformats.org/officeDocument/2006/relationships/image" Target="../media/image8.png"/><Relationship Id="rId5" Type="http://schemas.openxmlformats.org/officeDocument/2006/relationships/image" Target="../media/image31.png"/><Relationship Id="rId10" Type="http://schemas.openxmlformats.org/officeDocument/2006/relationships/image" Target="../media/image15.png"/><Relationship Id="rId4" Type="http://schemas.openxmlformats.org/officeDocument/2006/relationships/image" Target="../media/image30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3" Type="http://schemas.openxmlformats.org/officeDocument/2006/relationships/image" Target="../media/image3.png"/><Relationship Id="rId7" Type="http://schemas.openxmlformats.org/officeDocument/2006/relationships/image" Target="../media/image3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31.png"/><Relationship Id="rId10" Type="http://schemas.openxmlformats.org/officeDocument/2006/relationships/image" Target="../media/image15.png"/><Relationship Id="rId4" Type="http://schemas.openxmlformats.org/officeDocument/2006/relationships/image" Target="../media/image42.png"/><Relationship Id="rId9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31.png"/><Relationship Id="rId10" Type="http://schemas.openxmlformats.org/officeDocument/2006/relationships/image" Target="../media/image15.png"/><Relationship Id="rId4" Type="http://schemas.openxmlformats.org/officeDocument/2006/relationships/image" Target="../media/image45.png"/><Relationship Id="rId9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3.png"/><Relationship Id="rId5" Type="http://schemas.openxmlformats.org/officeDocument/2006/relationships/image" Target="../media/image52.jpg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11" Type="http://schemas.openxmlformats.org/officeDocument/2006/relationships/image" Target="../media/image15.png"/><Relationship Id="rId5" Type="http://schemas.openxmlformats.org/officeDocument/2006/relationships/image" Target="../media/image55.png"/><Relationship Id="rId10" Type="http://schemas.openxmlformats.org/officeDocument/2006/relationships/image" Target="../media/image14.png"/><Relationship Id="rId4" Type="http://schemas.openxmlformats.org/officeDocument/2006/relationships/image" Target="../media/image54.png"/><Relationship Id="rId9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8.jpg"/><Relationship Id="rId5" Type="http://schemas.openxmlformats.org/officeDocument/2006/relationships/image" Target="../media/image57.png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3.png"/><Relationship Id="rId7" Type="http://schemas.openxmlformats.org/officeDocument/2006/relationships/image" Target="../media/image6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2.jpg"/><Relationship Id="rId5" Type="http://schemas.openxmlformats.org/officeDocument/2006/relationships/image" Target="../media/image71.jpg"/><Relationship Id="rId4" Type="http://schemas.openxmlformats.org/officeDocument/2006/relationships/image" Target="../media/image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.png"/><Relationship Id="rId5" Type="http://schemas.openxmlformats.org/officeDocument/2006/relationships/image" Target="../media/image31.png"/><Relationship Id="rId10" Type="http://schemas.openxmlformats.org/officeDocument/2006/relationships/image" Target="../media/image15.png"/><Relationship Id="rId4" Type="http://schemas.openxmlformats.org/officeDocument/2006/relationships/image" Target="../media/image77.png"/><Relationship Id="rId9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31.png"/><Relationship Id="rId4" Type="http://schemas.openxmlformats.org/officeDocument/2006/relationships/image" Target="../media/image78.png"/><Relationship Id="rId9" Type="http://schemas.openxmlformats.org/officeDocument/2006/relationships/image" Target="../media/image7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3.png"/><Relationship Id="rId7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hyperlink" Target="mailto:nadroj@otherdomain.com" TargetMode="External"/><Relationship Id="rId5" Type="http://schemas.openxmlformats.org/officeDocument/2006/relationships/image" Target="../media/image8.png"/><Relationship Id="rId10" Type="http://schemas.openxmlformats.org/officeDocument/2006/relationships/hyperlink" Target="mailto:selena@eff.org" TargetMode="External"/><Relationship Id="rId4" Type="http://schemas.openxmlformats.org/officeDocument/2006/relationships/image" Target="../media/image13.png"/><Relationship Id="rId9" Type="http://schemas.openxmlformats.org/officeDocument/2006/relationships/hyperlink" Target="mailto:ericd@eff.or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7316470" cy="4957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 marL="1567815">
              <a:lnSpc>
                <a:spcPct val="100000"/>
              </a:lnSpc>
              <a:spcBef>
                <a:spcPts val="1145"/>
              </a:spcBef>
            </a:pPr>
            <a:r>
              <a:rPr sz="2800" b="1" spc="-5" dirty="0">
                <a:latin typeface="Palatino Linotype"/>
                <a:cs typeface="Palatino Linotype"/>
              </a:rPr>
              <a:t>Session:</a:t>
            </a:r>
            <a:r>
              <a:rPr sz="2800" b="1" spc="-25" dirty="0">
                <a:latin typeface="Palatino Linotype"/>
                <a:cs typeface="Palatino Linotype"/>
              </a:rPr>
              <a:t> </a:t>
            </a:r>
            <a:r>
              <a:rPr sz="2800" b="1" spc="-5" dirty="0">
                <a:latin typeface="Palatino Linotype"/>
                <a:cs typeface="Palatino Linotype"/>
              </a:rPr>
              <a:t>1</a:t>
            </a:r>
            <a:endParaRPr sz="2800">
              <a:latin typeface="Palatino Linotype"/>
              <a:cs typeface="Palatino Linotype"/>
            </a:endParaRPr>
          </a:p>
          <a:p>
            <a:pPr marL="1186180" algn="ctr">
              <a:lnSpc>
                <a:spcPct val="100000"/>
              </a:lnSpc>
              <a:spcBef>
                <a:spcPts val="2470"/>
              </a:spcBef>
            </a:pPr>
            <a:r>
              <a:rPr sz="4500" b="1" i="1" spc="-5" dirty="0">
                <a:latin typeface="Palatino Linotype"/>
                <a:cs typeface="Palatino Linotype"/>
              </a:rPr>
              <a:t>Introduction</a:t>
            </a:r>
            <a:r>
              <a:rPr sz="4500" b="1" i="1" spc="-60" dirty="0">
                <a:latin typeface="Palatino Linotype"/>
                <a:cs typeface="Palatino Linotype"/>
              </a:rPr>
              <a:t> </a:t>
            </a:r>
            <a:r>
              <a:rPr sz="4500" b="1" i="1" spc="-5" dirty="0">
                <a:latin typeface="Palatino Linotype"/>
                <a:cs typeface="Palatino Linotype"/>
              </a:rPr>
              <a:t>to</a:t>
            </a:r>
            <a:r>
              <a:rPr sz="4500" b="1" i="1" spc="-15" dirty="0">
                <a:latin typeface="Palatino Linotype"/>
                <a:cs typeface="Palatino Linotype"/>
              </a:rPr>
              <a:t> </a:t>
            </a:r>
            <a:r>
              <a:rPr sz="4500" b="1" i="1" spc="-5" dirty="0">
                <a:latin typeface="Palatino Linotype"/>
                <a:cs typeface="Palatino Linotype"/>
              </a:rPr>
              <a:t>the</a:t>
            </a:r>
            <a:r>
              <a:rPr sz="4500" b="1" i="1" spc="-15" dirty="0">
                <a:latin typeface="Palatino Linotype"/>
                <a:cs typeface="Palatino Linotype"/>
              </a:rPr>
              <a:t> </a:t>
            </a:r>
            <a:r>
              <a:rPr sz="4500" b="1" i="1" spc="-5" dirty="0">
                <a:latin typeface="Palatino Linotype"/>
                <a:cs typeface="Palatino Linotype"/>
              </a:rPr>
              <a:t>Web</a:t>
            </a:r>
            <a:endParaRPr sz="4500">
              <a:latin typeface="Palatino Linotype"/>
              <a:cs typeface="Palatino Linotyp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85770" y="2916681"/>
            <a:ext cx="4673600" cy="135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Session:</a:t>
            </a:r>
            <a:r>
              <a:rPr sz="2800" b="1" spc="-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1</a:t>
            </a:r>
            <a:endParaRPr sz="28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50">
              <a:latin typeface="Palatino Linotype"/>
              <a:cs typeface="Palatino Linotype"/>
            </a:endParaRPr>
          </a:p>
          <a:p>
            <a:pPr marL="1710689">
              <a:lnSpc>
                <a:spcPct val="100000"/>
              </a:lnSpc>
            </a:pPr>
            <a:r>
              <a:rPr sz="2800" b="1" dirty="0">
                <a:solidFill>
                  <a:srgbClr val="FFFFFF"/>
                </a:solidFill>
                <a:latin typeface="Palatino Linotype"/>
                <a:cs typeface="Palatino Linotype"/>
              </a:rPr>
              <a:t>RDBMS</a:t>
            </a:r>
            <a:r>
              <a:rPr sz="2800" b="1" spc="-5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Concepts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1630" marR="5080" indent="-3295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35" dirty="0"/>
              <a:t> </a:t>
            </a:r>
            <a:r>
              <a:rPr dirty="0"/>
              <a:t>Management</a:t>
            </a:r>
            <a:r>
              <a:rPr spc="-30" dirty="0"/>
              <a:t> </a:t>
            </a:r>
            <a:r>
              <a:rPr spc="-5" dirty="0"/>
              <a:t>Using </a:t>
            </a:r>
            <a:r>
              <a:rPr spc="-885" dirty="0"/>
              <a:t> </a:t>
            </a:r>
            <a:r>
              <a:rPr dirty="0"/>
              <a:t>Microsoft</a:t>
            </a:r>
            <a:r>
              <a:rPr spc="-20" dirty="0"/>
              <a:t> </a:t>
            </a:r>
            <a:r>
              <a:rPr spc="5" dirty="0"/>
              <a:t>SQL</a:t>
            </a:r>
            <a:r>
              <a:rPr spc="-20" dirty="0"/>
              <a:t> </a:t>
            </a:r>
            <a:r>
              <a:rPr dirty="0"/>
              <a:t>Server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533" y="293243"/>
            <a:ext cx="6979564" cy="35483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1138427"/>
            <a:ext cx="8161020" cy="84734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76427" y="4035552"/>
            <a:ext cx="8161020" cy="769620"/>
            <a:chOff x="376427" y="4035552"/>
            <a:chExt cx="8161020" cy="76962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6427" y="4035552"/>
              <a:ext cx="8161020" cy="76961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4151" y="4040124"/>
              <a:ext cx="8020811" cy="76504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14299" y="1260094"/>
            <a:ext cx="7522209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DBMS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collection</a:t>
            </a:r>
            <a:r>
              <a:rPr sz="1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related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records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set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programs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that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5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manipulate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these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records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enables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enter,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store,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manage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6427" y="3043427"/>
            <a:ext cx="8161020" cy="847344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376427" y="2129027"/>
            <a:ext cx="8161020" cy="771525"/>
            <a:chOff x="376427" y="2129027"/>
            <a:chExt cx="8161020" cy="77152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6427" y="2129027"/>
              <a:ext cx="8161020" cy="7711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4151" y="2135123"/>
              <a:ext cx="8020811" cy="76504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19176" y="3165728"/>
            <a:ext cx="781367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collection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interrelated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data,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DBMS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is 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programs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add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modify this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21144" y="5016944"/>
            <a:ext cx="2342515" cy="1245235"/>
            <a:chOff x="521144" y="5016944"/>
            <a:chExt cx="2342515" cy="1245235"/>
          </a:xfrm>
        </p:grpSpPr>
        <p:sp>
          <p:nvSpPr>
            <p:cNvPr id="19" name="object 19"/>
            <p:cNvSpPr/>
            <p:nvPr/>
          </p:nvSpPr>
          <p:spPr>
            <a:xfrm>
              <a:off x="534161" y="5029962"/>
              <a:ext cx="2316480" cy="1219200"/>
            </a:xfrm>
            <a:custGeom>
              <a:avLst/>
              <a:gdLst/>
              <a:ahLst/>
              <a:cxnLst/>
              <a:rect l="l" t="t" r="r" b="b"/>
              <a:pathLst>
                <a:path w="2316480" h="1219200">
                  <a:moveTo>
                    <a:pt x="0" y="0"/>
                  </a:moveTo>
                  <a:lnTo>
                    <a:pt x="0" y="1219200"/>
                  </a:lnTo>
                  <a:lnTo>
                    <a:pt x="2316480" y="1219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5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4161" y="5029962"/>
              <a:ext cx="2316480" cy="1219200"/>
            </a:xfrm>
            <a:custGeom>
              <a:avLst/>
              <a:gdLst/>
              <a:ahLst/>
              <a:cxnLst/>
              <a:rect l="l" t="t" r="r" b="b"/>
              <a:pathLst>
                <a:path w="2316480" h="1219200">
                  <a:moveTo>
                    <a:pt x="0" y="1219200"/>
                  </a:moveTo>
                  <a:lnTo>
                    <a:pt x="0" y="0"/>
                  </a:lnTo>
                  <a:lnTo>
                    <a:pt x="2316480" y="1219200"/>
                  </a:lnTo>
                  <a:lnTo>
                    <a:pt x="0" y="12192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38631" y="5717540"/>
            <a:ext cx="1133475" cy="38925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5080" indent="34925">
              <a:lnSpc>
                <a:spcPct val="70000"/>
              </a:lnSpc>
              <a:spcBef>
                <a:spcPts val="605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Computerized </a:t>
            </a:r>
            <a:r>
              <a:rPr sz="1400" b="1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library</a:t>
            </a:r>
            <a:r>
              <a:rPr sz="14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systems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588008" y="5017008"/>
            <a:ext cx="2464435" cy="1245235"/>
            <a:chOff x="1588008" y="5017008"/>
            <a:chExt cx="2464435" cy="1245235"/>
          </a:xfrm>
        </p:grpSpPr>
        <p:sp>
          <p:nvSpPr>
            <p:cNvPr id="23" name="object 23"/>
            <p:cNvSpPr/>
            <p:nvPr/>
          </p:nvSpPr>
          <p:spPr>
            <a:xfrm>
              <a:off x="1600962" y="5029962"/>
              <a:ext cx="2438400" cy="1219200"/>
            </a:xfrm>
            <a:custGeom>
              <a:avLst/>
              <a:gdLst/>
              <a:ahLst/>
              <a:cxnLst/>
              <a:rect l="l" t="t" r="r" b="b"/>
              <a:pathLst>
                <a:path w="2438400" h="1219200">
                  <a:moveTo>
                    <a:pt x="2438400" y="0"/>
                  </a:moveTo>
                  <a:lnTo>
                    <a:pt x="0" y="0"/>
                  </a:lnTo>
                  <a:lnTo>
                    <a:pt x="2438400" y="1219200"/>
                  </a:lnTo>
                  <a:lnTo>
                    <a:pt x="2438400" y="0"/>
                  </a:lnTo>
                  <a:close/>
                </a:path>
              </a:pathLst>
            </a:custGeom>
            <a:solidFill>
              <a:srgbClr val="9437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00962" y="5029962"/>
              <a:ext cx="2438400" cy="1219200"/>
            </a:xfrm>
            <a:custGeom>
              <a:avLst/>
              <a:gdLst/>
              <a:ahLst/>
              <a:cxnLst/>
              <a:rect l="l" t="t" r="r" b="b"/>
              <a:pathLst>
                <a:path w="2438400" h="1219200">
                  <a:moveTo>
                    <a:pt x="2438400" y="0"/>
                  </a:moveTo>
                  <a:lnTo>
                    <a:pt x="2438400" y="1219200"/>
                  </a:lnTo>
                  <a:lnTo>
                    <a:pt x="0" y="0"/>
                  </a:lnTo>
                  <a:lnTo>
                    <a:pt x="2438400" y="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4559744" y="5016944"/>
            <a:ext cx="2342515" cy="1245235"/>
            <a:chOff x="4559744" y="5016944"/>
            <a:chExt cx="2342515" cy="1245235"/>
          </a:xfrm>
        </p:grpSpPr>
        <p:sp>
          <p:nvSpPr>
            <p:cNvPr id="26" name="object 26"/>
            <p:cNvSpPr/>
            <p:nvPr/>
          </p:nvSpPr>
          <p:spPr>
            <a:xfrm>
              <a:off x="4572762" y="5029962"/>
              <a:ext cx="2316480" cy="1219200"/>
            </a:xfrm>
            <a:custGeom>
              <a:avLst/>
              <a:gdLst/>
              <a:ahLst/>
              <a:cxnLst/>
              <a:rect l="l" t="t" r="r" b="b"/>
              <a:pathLst>
                <a:path w="2316479" h="1219200">
                  <a:moveTo>
                    <a:pt x="0" y="0"/>
                  </a:moveTo>
                  <a:lnTo>
                    <a:pt x="0" y="1219200"/>
                  </a:lnTo>
                  <a:lnTo>
                    <a:pt x="2316480" y="1219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72762" y="5029962"/>
              <a:ext cx="2316480" cy="1219200"/>
            </a:xfrm>
            <a:custGeom>
              <a:avLst/>
              <a:gdLst/>
              <a:ahLst/>
              <a:cxnLst/>
              <a:rect l="l" t="t" r="r" b="b"/>
              <a:pathLst>
                <a:path w="2316479" h="1219200">
                  <a:moveTo>
                    <a:pt x="0" y="1219200"/>
                  </a:moveTo>
                  <a:lnTo>
                    <a:pt x="0" y="0"/>
                  </a:lnTo>
                  <a:lnTo>
                    <a:pt x="2316480" y="1219200"/>
                  </a:lnTo>
                  <a:lnTo>
                    <a:pt x="0" y="12192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909184" y="5642864"/>
            <a:ext cx="869950" cy="53848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5080" indent="-1270" algn="ctr">
              <a:lnSpc>
                <a:spcPct val="70000"/>
              </a:lnSpc>
              <a:spcBef>
                <a:spcPts val="605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Flight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tion 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systems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626608" y="5017008"/>
            <a:ext cx="2464435" cy="1245235"/>
            <a:chOff x="5626608" y="5017008"/>
            <a:chExt cx="2464435" cy="1245235"/>
          </a:xfrm>
        </p:grpSpPr>
        <p:sp>
          <p:nvSpPr>
            <p:cNvPr id="30" name="object 30"/>
            <p:cNvSpPr/>
            <p:nvPr/>
          </p:nvSpPr>
          <p:spPr>
            <a:xfrm>
              <a:off x="5639562" y="5029962"/>
              <a:ext cx="2438400" cy="1219200"/>
            </a:xfrm>
            <a:custGeom>
              <a:avLst/>
              <a:gdLst/>
              <a:ahLst/>
              <a:cxnLst/>
              <a:rect l="l" t="t" r="r" b="b"/>
              <a:pathLst>
                <a:path w="2438400" h="1219200">
                  <a:moveTo>
                    <a:pt x="2438400" y="0"/>
                  </a:moveTo>
                  <a:lnTo>
                    <a:pt x="0" y="0"/>
                  </a:lnTo>
                  <a:lnTo>
                    <a:pt x="2438400" y="1219200"/>
                  </a:lnTo>
                  <a:lnTo>
                    <a:pt x="2438400" y="0"/>
                  </a:lnTo>
                  <a:close/>
                </a:path>
              </a:pathLst>
            </a:custGeom>
            <a:solidFill>
              <a:srgbClr val="9747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639562" y="5029962"/>
              <a:ext cx="2438400" cy="1219200"/>
            </a:xfrm>
            <a:custGeom>
              <a:avLst/>
              <a:gdLst/>
              <a:ahLst/>
              <a:cxnLst/>
              <a:rect l="l" t="t" r="r" b="b"/>
              <a:pathLst>
                <a:path w="2438400" h="1219200">
                  <a:moveTo>
                    <a:pt x="2438400" y="0"/>
                  </a:moveTo>
                  <a:lnTo>
                    <a:pt x="2438400" y="1219200"/>
                  </a:lnTo>
                  <a:lnTo>
                    <a:pt x="0" y="0"/>
                  </a:lnTo>
                  <a:lnTo>
                    <a:pt x="2438400" y="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670175" y="5074158"/>
            <a:ext cx="1288415" cy="38925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605"/>
              </a:spcBef>
            </a:pPr>
            <a:r>
              <a:rPr sz="1400" b="1" dirty="0">
                <a:solidFill>
                  <a:srgbClr val="F1F1F1"/>
                </a:solidFill>
                <a:latin typeface="Calibri"/>
                <a:cs typeface="Calibri"/>
              </a:rPr>
              <a:t>Auto</a:t>
            </a:r>
            <a:r>
              <a:rPr sz="1400" b="1" spc="-5" dirty="0">
                <a:solidFill>
                  <a:srgbClr val="F1F1F1"/>
                </a:solidFill>
                <a:latin typeface="Calibri"/>
                <a:cs typeface="Calibri"/>
              </a:rPr>
              <a:t>m</a:t>
            </a:r>
            <a:r>
              <a:rPr sz="1400" b="1" spc="-10" dirty="0">
                <a:solidFill>
                  <a:srgbClr val="F1F1F1"/>
                </a:solidFill>
                <a:latin typeface="Calibri"/>
                <a:cs typeface="Calibri"/>
              </a:rPr>
              <a:t>at</a:t>
            </a:r>
            <a:r>
              <a:rPr sz="1400" b="1" spc="-15" dirty="0">
                <a:solidFill>
                  <a:srgbClr val="F1F1F1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F1F1F1"/>
                </a:solidFill>
                <a:latin typeface="Calibri"/>
                <a:cs typeface="Calibri"/>
              </a:rPr>
              <a:t>d</a:t>
            </a:r>
            <a:r>
              <a:rPr sz="1400" b="1" spc="-5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1F1F1"/>
                </a:solidFill>
                <a:latin typeface="Calibri"/>
                <a:cs typeface="Calibri"/>
              </a:rPr>
              <a:t>t</a:t>
            </a:r>
            <a:r>
              <a:rPr sz="1400" b="1" spc="-5" dirty="0">
                <a:solidFill>
                  <a:srgbClr val="F1F1F1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F1F1F1"/>
                </a:solidFill>
                <a:latin typeface="Calibri"/>
                <a:cs typeface="Calibri"/>
              </a:rPr>
              <a:t>ll</a:t>
            </a:r>
            <a:r>
              <a:rPr sz="1400" b="1" spc="-10" dirty="0">
                <a:solidFill>
                  <a:srgbClr val="F1F1F1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F1F1F1"/>
                </a:solidFill>
                <a:latin typeface="Calibri"/>
                <a:cs typeface="Calibri"/>
              </a:rPr>
              <a:t>r  machines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RDBMS</a:t>
            </a:r>
            <a:r>
              <a:rPr spc="-25" dirty="0"/>
              <a:t> </a:t>
            </a:r>
            <a:r>
              <a:rPr spc="-5" dirty="0"/>
              <a:t>Concepts/</a:t>
            </a:r>
            <a:r>
              <a:rPr spc="-30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3" name="object 33"/>
          <p:cNvSpPr txBox="1"/>
          <p:nvPr/>
        </p:nvSpPr>
        <p:spPr>
          <a:xfrm>
            <a:off x="6785609" y="5053076"/>
            <a:ext cx="1153160" cy="53848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605"/>
              </a:spcBef>
            </a:pPr>
            <a:r>
              <a:rPr sz="1400" b="1" spc="-5" dirty="0">
                <a:solidFill>
                  <a:srgbClr val="F1F1F1"/>
                </a:solidFill>
                <a:latin typeface="Calibri"/>
                <a:cs typeface="Calibri"/>
              </a:rPr>
              <a:t>Computerized </a:t>
            </a:r>
            <a:r>
              <a:rPr sz="1400" b="1" dirty="0">
                <a:solidFill>
                  <a:srgbClr val="F1F1F1"/>
                </a:solidFill>
                <a:latin typeface="Calibri"/>
                <a:cs typeface="Calibri"/>
              </a:rPr>
              <a:t> parts</a:t>
            </a:r>
            <a:r>
              <a:rPr sz="1400" b="1" spc="-7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1F1F1"/>
                </a:solidFill>
                <a:latin typeface="Calibri"/>
                <a:cs typeface="Calibri"/>
              </a:rPr>
              <a:t>inventory </a:t>
            </a:r>
            <a:r>
              <a:rPr sz="1400" b="1" spc="-30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1F1F1"/>
                </a:solidFill>
                <a:latin typeface="Calibri"/>
                <a:cs typeface="Calibri"/>
              </a:rPr>
              <a:t>systems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533" y="293243"/>
            <a:ext cx="6979564" cy="35483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932434"/>
            <a:ext cx="4618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illustrates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database </a:t>
            </a:r>
            <a:r>
              <a:rPr sz="1800" spc="-15" dirty="0">
                <a:latin typeface="Calibri"/>
                <a:cs typeface="Calibri"/>
              </a:rPr>
              <a:t>system: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90800" y="1447800"/>
            <a:ext cx="4099559" cy="5123688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RDBMS</a:t>
            </a:r>
            <a:r>
              <a:rPr spc="-25" dirty="0"/>
              <a:t> </a:t>
            </a:r>
            <a:r>
              <a:rPr spc="-5" dirty="0"/>
              <a:t>Concepts/</a:t>
            </a:r>
            <a:r>
              <a:rPr spc="-30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9492" y="294386"/>
            <a:ext cx="3510457" cy="26441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1138427"/>
            <a:ext cx="8161020" cy="84734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76427" y="4035552"/>
            <a:ext cx="8161020" cy="769620"/>
            <a:chOff x="376427" y="4035552"/>
            <a:chExt cx="8161020" cy="76962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6427" y="4035552"/>
              <a:ext cx="8161020" cy="76961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4151" y="4040124"/>
              <a:ext cx="8020811" cy="76504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14299" y="1383538"/>
            <a:ext cx="7152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DBMS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is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responsible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converting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it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information.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6427" y="3043427"/>
            <a:ext cx="8161020" cy="847344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376427" y="2129027"/>
            <a:ext cx="8161020" cy="771525"/>
            <a:chOff x="376427" y="2129027"/>
            <a:chExt cx="8161020" cy="77152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6427" y="2129027"/>
              <a:ext cx="8161020" cy="7711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4151" y="2135123"/>
              <a:ext cx="8020811" cy="76504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19176" y="3289172"/>
            <a:ext cx="65062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reports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source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information,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processed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RDBMS</a:t>
            </a:r>
            <a:r>
              <a:rPr spc="-25" dirty="0"/>
              <a:t> </a:t>
            </a:r>
            <a:r>
              <a:rPr spc="-5" dirty="0"/>
              <a:t>Concepts/</a:t>
            </a:r>
            <a:r>
              <a:rPr spc="-30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9492" y="294386"/>
            <a:ext cx="3510457" cy="264413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45008" y="1374647"/>
            <a:ext cx="8027034" cy="4658995"/>
            <a:chOff x="445008" y="1374647"/>
            <a:chExt cx="8027034" cy="4658995"/>
          </a:xfrm>
        </p:grpSpPr>
        <p:sp>
          <p:nvSpPr>
            <p:cNvPr id="9" name="object 9"/>
            <p:cNvSpPr/>
            <p:nvPr/>
          </p:nvSpPr>
          <p:spPr>
            <a:xfrm>
              <a:off x="457962" y="1564385"/>
              <a:ext cx="8001000" cy="327660"/>
            </a:xfrm>
            <a:custGeom>
              <a:avLst/>
              <a:gdLst/>
              <a:ahLst/>
              <a:cxnLst/>
              <a:rect l="l" t="t" r="r" b="b"/>
              <a:pathLst>
                <a:path w="8001000" h="327660">
                  <a:moveTo>
                    <a:pt x="0" y="327660"/>
                  </a:moveTo>
                  <a:lnTo>
                    <a:pt x="8001000" y="327660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27660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7062" y="1387601"/>
              <a:ext cx="5524500" cy="384175"/>
            </a:xfrm>
            <a:custGeom>
              <a:avLst/>
              <a:gdLst/>
              <a:ahLst/>
              <a:cxnLst/>
              <a:rect l="l" t="t" r="r" b="b"/>
              <a:pathLst>
                <a:path w="5524500" h="384175">
                  <a:moveTo>
                    <a:pt x="5460492" y="0"/>
                  </a:moveTo>
                  <a:lnTo>
                    <a:pt x="64008" y="0"/>
                  </a:lnTo>
                  <a:lnTo>
                    <a:pt x="39095" y="5036"/>
                  </a:lnTo>
                  <a:lnTo>
                    <a:pt x="18749" y="18764"/>
                  </a:lnTo>
                  <a:lnTo>
                    <a:pt x="5030" y="39112"/>
                  </a:lnTo>
                  <a:lnTo>
                    <a:pt x="0" y="64008"/>
                  </a:lnTo>
                  <a:lnTo>
                    <a:pt x="0" y="320040"/>
                  </a:lnTo>
                  <a:lnTo>
                    <a:pt x="5030" y="344935"/>
                  </a:lnTo>
                  <a:lnTo>
                    <a:pt x="18749" y="365283"/>
                  </a:lnTo>
                  <a:lnTo>
                    <a:pt x="39095" y="379011"/>
                  </a:lnTo>
                  <a:lnTo>
                    <a:pt x="64008" y="384048"/>
                  </a:lnTo>
                  <a:lnTo>
                    <a:pt x="5460492" y="384048"/>
                  </a:lnTo>
                  <a:lnTo>
                    <a:pt x="5485387" y="379011"/>
                  </a:lnTo>
                  <a:lnTo>
                    <a:pt x="5505735" y="365283"/>
                  </a:lnTo>
                  <a:lnTo>
                    <a:pt x="5519463" y="344935"/>
                  </a:lnTo>
                  <a:lnTo>
                    <a:pt x="5524500" y="320040"/>
                  </a:lnTo>
                  <a:lnTo>
                    <a:pt x="5524500" y="64008"/>
                  </a:lnTo>
                  <a:lnTo>
                    <a:pt x="5519463" y="39112"/>
                  </a:lnTo>
                  <a:lnTo>
                    <a:pt x="5505735" y="18764"/>
                  </a:lnTo>
                  <a:lnTo>
                    <a:pt x="5485387" y="5036"/>
                  </a:lnTo>
                  <a:lnTo>
                    <a:pt x="546049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7062" y="1387601"/>
              <a:ext cx="5524500" cy="384175"/>
            </a:xfrm>
            <a:custGeom>
              <a:avLst/>
              <a:gdLst/>
              <a:ahLst/>
              <a:cxnLst/>
              <a:rect l="l" t="t" r="r" b="b"/>
              <a:pathLst>
                <a:path w="5524500" h="384175">
                  <a:moveTo>
                    <a:pt x="0" y="64008"/>
                  </a:moveTo>
                  <a:lnTo>
                    <a:pt x="5030" y="39112"/>
                  </a:lnTo>
                  <a:lnTo>
                    <a:pt x="18749" y="18764"/>
                  </a:lnTo>
                  <a:lnTo>
                    <a:pt x="39095" y="5036"/>
                  </a:lnTo>
                  <a:lnTo>
                    <a:pt x="64008" y="0"/>
                  </a:lnTo>
                  <a:lnTo>
                    <a:pt x="5460492" y="0"/>
                  </a:lnTo>
                  <a:lnTo>
                    <a:pt x="5485387" y="5036"/>
                  </a:lnTo>
                  <a:lnTo>
                    <a:pt x="5505735" y="18764"/>
                  </a:lnTo>
                  <a:lnTo>
                    <a:pt x="5519463" y="39112"/>
                  </a:lnTo>
                  <a:lnTo>
                    <a:pt x="5524500" y="64008"/>
                  </a:lnTo>
                  <a:lnTo>
                    <a:pt x="5524500" y="320040"/>
                  </a:lnTo>
                  <a:lnTo>
                    <a:pt x="5519463" y="344935"/>
                  </a:lnTo>
                  <a:lnTo>
                    <a:pt x="5505735" y="365283"/>
                  </a:lnTo>
                  <a:lnTo>
                    <a:pt x="5485387" y="379011"/>
                  </a:lnTo>
                  <a:lnTo>
                    <a:pt x="5460492" y="384048"/>
                  </a:lnTo>
                  <a:lnTo>
                    <a:pt x="64008" y="384048"/>
                  </a:lnTo>
                  <a:lnTo>
                    <a:pt x="39095" y="379011"/>
                  </a:lnTo>
                  <a:lnTo>
                    <a:pt x="18749" y="365283"/>
                  </a:lnTo>
                  <a:lnTo>
                    <a:pt x="5030" y="344935"/>
                  </a:lnTo>
                  <a:lnTo>
                    <a:pt x="0" y="320040"/>
                  </a:lnTo>
                  <a:lnTo>
                    <a:pt x="0" y="6400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962" y="2154173"/>
              <a:ext cx="8001000" cy="327660"/>
            </a:xfrm>
            <a:custGeom>
              <a:avLst/>
              <a:gdLst/>
              <a:ahLst/>
              <a:cxnLst/>
              <a:rect l="l" t="t" r="r" b="b"/>
              <a:pathLst>
                <a:path w="8001000" h="327660">
                  <a:moveTo>
                    <a:pt x="0" y="327660"/>
                  </a:moveTo>
                  <a:lnTo>
                    <a:pt x="8001000" y="327660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27660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8774" y="1962149"/>
              <a:ext cx="5600700" cy="384175"/>
            </a:xfrm>
            <a:custGeom>
              <a:avLst/>
              <a:gdLst/>
              <a:ahLst/>
              <a:cxnLst/>
              <a:rect l="l" t="t" r="r" b="b"/>
              <a:pathLst>
                <a:path w="5600700" h="384175">
                  <a:moveTo>
                    <a:pt x="5536692" y="0"/>
                  </a:moveTo>
                  <a:lnTo>
                    <a:pt x="64008" y="0"/>
                  </a:lnTo>
                  <a:lnTo>
                    <a:pt x="39090" y="5036"/>
                  </a:lnTo>
                  <a:lnTo>
                    <a:pt x="18745" y="18764"/>
                  </a:lnTo>
                  <a:lnTo>
                    <a:pt x="5029" y="39112"/>
                  </a:lnTo>
                  <a:lnTo>
                    <a:pt x="0" y="64008"/>
                  </a:lnTo>
                  <a:lnTo>
                    <a:pt x="0" y="320040"/>
                  </a:lnTo>
                  <a:lnTo>
                    <a:pt x="5029" y="344935"/>
                  </a:lnTo>
                  <a:lnTo>
                    <a:pt x="18745" y="365283"/>
                  </a:lnTo>
                  <a:lnTo>
                    <a:pt x="39090" y="379011"/>
                  </a:lnTo>
                  <a:lnTo>
                    <a:pt x="64008" y="384048"/>
                  </a:lnTo>
                  <a:lnTo>
                    <a:pt x="5536692" y="384048"/>
                  </a:lnTo>
                  <a:lnTo>
                    <a:pt x="5561587" y="379011"/>
                  </a:lnTo>
                  <a:lnTo>
                    <a:pt x="5581935" y="365283"/>
                  </a:lnTo>
                  <a:lnTo>
                    <a:pt x="5595663" y="344935"/>
                  </a:lnTo>
                  <a:lnTo>
                    <a:pt x="5600700" y="320040"/>
                  </a:lnTo>
                  <a:lnTo>
                    <a:pt x="5600700" y="64008"/>
                  </a:lnTo>
                  <a:lnTo>
                    <a:pt x="5595663" y="39112"/>
                  </a:lnTo>
                  <a:lnTo>
                    <a:pt x="5581935" y="18764"/>
                  </a:lnTo>
                  <a:lnTo>
                    <a:pt x="5561587" y="5036"/>
                  </a:lnTo>
                  <a:lnTo>
                    <a:pt x="5536692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8774" y="1962149"/>
              <a:ext cx="5600700" cy="384175"/>
            </a:xfrm>
            <a:custGeom>
              <a:avLst/>
              <a:gdLst/>
              <a:ahLst/>
              <a:cxnLst/>
              <a:rect l="l" t="t" r="r" b="b"/>
              <a:pathLst>
                <a:path w="5600700" h="384175">
                  <a:moveTo>
                    <a:pt x="0" y="64008"/>
                  </a:moveTo>
                  <a:lnTo>
                    <a:pt x="5029" y="39112"/>
                  </a:lnTo>
                  <a:lnTo>
                    <a:pt x="18745" y="18764"/>
                  </a:lnTo>
                  <a:lnTo>
                    <a:pt x="39090" y="5036"/>
                  </a:lnTo>
                  <a:lnTo>
                    <a:pt x="64008" y="0"/>
                  </a:lnTo>
                  <a:lnTo>
                    <a:pt x="5536692" y="0"/>
                  </a:lnTo>
                  <a:lnTo>
                    <a:pt x="5561587" y="5036"/>
                  </a:lnTo>
                  <a:lnTo>
                    <a:pt x="5581935" y="18764"/>
                  </a:lnTo>
                  <a:lnTo>
                    <a:pt x="5595663" y="39112"/>
                  </a:lnTo>
                  <a:lnTo>
                    <a:pt x="5600700" y="64008"/>
                  </a:lnTo>
                  <a:lnTo>
                    <a:pt x="5600700" y="320040"/>
                  </a:lnTo>
                  <a:lnTo>
                    <a:pt x="5595663" y="344935"/>
                  </a:lnTo>
                  <a:lnTo>
                    <a:pt x="5581935" y="365283"/>
                  </a:lnTo>
                  <a:lnTo>
                    <a:pt x="5561587" y="379011"/>
                  </a:lnTo>
                  <a:lnTo>
                    <a:pt x="5536692" y="384048"/>
                  </a:lnTo>
                  <a:lnTo>
                    <a:pt x="64008" y="384048"/>
                  </a:lnTo>
                  <a:lnTo>
                    <a:pt x="39090" y="379011"/>
                  </a:lnTo>
                  <a:lnTo>
                    <a:pt x="18745" y="365283"/>
                  </a:lnTo>
                  <a:lnTo>
                    <a:pt x="5029" y="344935"/>
                  </a:lnTo>
                  <a:lnTo>
                    <a:pt x="0" y="320040"/>
                  </a:lnTo>
                  <a:lnTo>
                    <a:pt x="0" y="6400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962" y="2743961"/>
              <a:ext cx="8001000" cy="327660"/>
            </a:xfrm>
            <a:custGeom>
              <a:avLst/>
              <a:gdLst/>
              <a:ahLst/>
              <a:cxnLst/>
              <a:rect l="l" t="t" r="r" b="b"/>
              <a:pathLst>
                <a:path w="8001000" h="327660">
                  <a:moveTo>
                    <a:pt x="0" y="327660"/>
                  </a:moveTo>
                  <a:lnTo>
                    <a:pt x="8001000" y="327660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27660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8774" y="2551937"/>
              <a:ext cx="5600700" cy="384175"/>
            </a:xfrm>
            <a:custGeom>
              <a:avLst/>
              <a:gdLst/>
              <a:ahLst/>
              <a:cxnLst/>
              <a:rect l="l" t="t" r="r" b="b"/>
              <a:pathLst>
                <a:path w="5600700" h="384175">
                  <a:moveTo>
                    <a:pt x="5536692" y="0"/>
                  </a:moveTo>
                  <a:lnTo>
                    <a:pt x="64008" y="0"/>
                  </a:lnTo>
                  <a:lnTo>
                    <a:pt x="39090" y="5036"/>
                  </a:lnTo>
                  <a:lnTo>
                    <a:pt x="18745" y="18764"/>
                  </a:lnTo>
                  <a:lnTo>
                    <a:pt x="5029" y="39112"/>
                  </a:lnTo>
                  <a:lnTo>
                    <a:pt x="0" y="64008"/>
                  </a:lnTo>
                  <a:lnTo>
                    <a:pt x="0" y="320040"/>
                  </a:lnTo>
                  <a:lnTo>
                    <a:pt x="5029" y="344935"/>
                  </a:lnTo>
                  <a:lnTo>
                    <a:pt x="18745" y="365283"/>
                  </a:lnTo>
                  <a:lnTo>
                    <a:pt x="39090" y="379011"/>
                  </a:lnTo>
                  <a:lnTo>
                    <a:pt x="64008" y="384048"/>
                  </a:lnTo>
                  <a:lnTo>
                    <a:pt x="5536692" y="384048"/>
                  </a:lnTo>
                  <a:lnTo>
                    <a:pt x="5561587" y="379011"/>
                  </a:lnTo>
                  <a:lnTo>
                    <a:pt x="5581935" y="365283"/>
                  </a:lnTo>
                  <a:lnTo>
                    <a:pt x="5595663" y="344935"/>
                  </a:lnTo>
                  <a:lnTo>
                    <a:pt x="5600700" y="320040"/>
                  </a:lnTo>
                  <a:lnTo>
                    <a:pt x="5600700" y="64008"/>
                  </a:lnTo>
                  <a:lnTo>
                    <a:pt x="5595663" y="39112"/>
                  </a:lnTo>
                  <a:lnTo>
                    <a:pt x="5581935" y="18764"/>
                  </a:lnTo>
                  <a:lnTo>
                    <a:pt x="5561587" y="5036"/>
                  </a:lnTo>
                  <a:lnTo>
                    <a:pt x="5536692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8774" y="2551937"/>
              <a:ext cx="5600700" cy="384175"/>
            </a:xfrm>
            <a:custGeom>
              <a:avLst/>
              <a:gdLst/>
              <a:ahLst/>
              <a:cxnLst/>
              <a:rect l="l" t="t" r="r" b="b"/>
              <a:pathLst>
                <a:path w="5600700" h="384175">
                  <a:moveTo>
                    <a:pt x="0" y="64008"/>
                  </a:moveTo>
                  <a:lnTo>
                    <a:pt x="5029" y="39112"/>
                  </a:lnTo>
                  <a:lnTo>
                    <a:pt x="18745" y="18764"/>
                  </a:lnTo>
                  <a:lnTo>
                    <a:pt x="39090" y="5036"/>
                  </a:lnTo>
                  <a:lnTo>
                    <a:pt x="64008" y="0"/>
                  </a:lnTo>
                  <a:lnTo>
                    <a:pt x="5536692" y="0"/>
                  </a:lnTo>
                  <a:lnTo>
                    <a:pt x="5561587" y="5036"/>
                  </a:lnTo>
                  <a:lnTo>
                    <a:pt x="5581935" y="18764"/>
                  </a:lnTo>
                  <a:lnTo>
                    <a:pt x="5595663" y="39112"/>
                  </a:lnTo>
                  <a:lnTo>
                    <a:pt x="5600700" y="64008"/>
                  </a:lnTo>
                  <a:lnTo>
                    <a:pt x="5600700" y="320040"/>
                  </a:lnTo>
                  <a:lnTo>
                    <a:pt x="5595663" y="344935"/>
                  </a:lnTo>
                  <a:lnTo>
                    <a:pt x="5581935" y="365283"/>
                  </a:lnTo>
                  <a:lnTo>
                    <a:pt x="5561587" y="379011"/>
                  </a:lnTo>
                  <a:lnTo>
                    <a:pt x="5536692" y="384048"/>
                  </a:lnTo>
                  <a:lnTo>
                    <a:pt x="64008" y="384048"/>
                  </a:lnTo>
                  <a:lnTo>
                    <a:pt x="39090" y="379011"/>
                  </a:lnTo>
                  <a:lnTo>
                    <a:pt x="18745" y="365283"/>
                  </a:lnTo>
                  <a:lnTo>
                    <a:pt x="5029" y="344935"/>
                  </a:lnTo>
                  <a:lnTo>
                    <a:pt x="0" y="320040"/>
                  </a:lnTo>
                  <a:lnTo>
                    <a:pt x="0" y="6400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962" y="3333749"/>
              <a:ext cx="8001000" cy="327660"/>
            </a:xfrm>
            <a:custGeom>
              <a:avLst/>
              <a:gdLst/>
              <a:ahLst/>
              <a:cxnLst/>
              <a:rect l="l" t="t" r="r" b="b"/>
              <a:pathLst>
                <a:path w="8001000" h="327660">
                  <a:moveTo>
                    <a:pt x="0" y="327660"/>
                  </a:moveTo>
                  <a:lnTo>
                    <a:pt x="8001000" y="327660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27660"/>
                  </a:lnTo>
                  <a:close/>
                </a:path>
              </a:pathLst>
            </a:custGeom>
            <a:ln w="25908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8774" y="3141725"/>
              <a:ext cx="5600700" cy="384175"/>
            </a:xfrm>
            <a:custGeom>
              <a:avLst/>
              <a:gdLst/>
              <a:ahLst/>
              <a:cxnLst/>
              <a:rect l="l" t="t" r="r" b="b"/>
              <a:pathLst>
                <a:path w="5600700" h="384175">
                  <a:moveTo>
                    <a:pt x="5536692" y="0"/>
                  </a:moveTo>
                  <a:lnTo>
                    <a:pt x="64008" y="0"/>
                  </a:lnTo>
                  <a:lnTo>
                    <a:pt x="39090" y="5036"/>
                  </a:lnTo>
                  <a:lnTo>
                    <a:pt x="18745" y="18764"/>
                  </a:lnTo>
                  <a:lnTo>
                    <a:pt x="5029" y="39112"/>
                  </a:lnTo>
                  <a:lnTo>
                    <a:pt x="0" y="64008"/>
                  </a:lnTo>
                  <a:lnTo>
                    <a:pt x="0" y="320040"/>
                  </a:lnTo>
                  <a:lnTo>
                    <a:pt x="5029" y="344935"/>
                  </a:lnTo>
                  <a:lnTo>
                    <a:pt x="18745" y="365283"/>
                  </a:lnTo>
                  <a:lnTo>
                    <a:pt x="39090" y="379011"/>
                  </a:lnTo>
                  <a:lnTo>
                    <a:pt x="64008" y="384048"/>
                  </a:lnTo>
                  <a:lnTo>
                    <a:pt x="5536692" y="384048"/>
                  </a:lnTo>
                  <a:lnTo>
                    <a:pt x="5561587" y="379011"/>
                  </a:lnTo>
                  <a:lnTo>
                    <a:pt x="5581935" y="365283"/>
                  </a:lnTo>
                  <a:lnTo>
                    <a:pt x="5595663" y="344935"/>
                  </a:lnTo>
                  <a:lnTo>
                    <a:pt x="5600700" y="320040"/>
                  </a:lnTo>
                  <a:lnTo>
                    <a:pt x="5600700" y="64008"/>
                  </a:lnTo>
                  <a:lnTo>
                    <a:pt x="5595663" y="39112"/>
                  </a:lnTo>
                  <a:lnTo>
                    <a:pt x="5581935" y="18764"/>
                  </a:lnTo>
                  <a:lnTo>
                    <a:pt x="5561587" y="5036"/>
                  </a:lnTo>
                  <a:lnTo>
                    <a:pt x="5536692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58774" y="3141725"/>
              <a:ext cx="5600700" cy="384175"/>
            </a:xfrm>
            <a:custGeom>
              <a:avLst/>
              <a:gdLst/>
              <a:ahLst/>
              <a:cxnLst/>
              <a:rect l="l" t="t" r="r" b="b"/>
              <a:pathLst>
                <a:path w="5600700" h="384175">
                  <a:moveTo>
                    <a:pt x="0" y="64008"/>
                  </a:moveTo>
                  <a:lnTo>
                    <a:pt x="5029" y="39112"/>
                  </a:lnTo>
                  <a:lnTo>
                    <a:pt x="18745" y="18764"/>
                  </a:lnTo>
                  <a:lnTo>
                    <a:pt x="39090" y="5036"/>
                  </a:lnTo>
                  <a:lnTo>
                    <a:pt x="64008" y="0"/>
                  </a:lnTo>
                  <a:lnTo>
                    <a:pt x="5536692" y="0"/>
                  </a:lnTo>
                  <a:lnTo>
                    <a:pt x="5561587" y="5036"/>
                  </a:lnTo>
                  <a:lnTo>
                    <a:pt x="5581935" y="18764"/>
                  </a:lnTo>
                  <a:lnTo>
                    <a:pt x="5595663" y="39112"/>
                  </a:lnTo>
                  <a:lnTo>
                    <a:pt x="5600700" y="64008"/>
                  </a:lnTo>
                  <a:lnTo>
                    <a:pt x="5600700" y="320040"/>
                  </a:lnTo>
                  <a:lnTo>
                    <a:pt x="5595663" y="344935"/>
                  </a:lnTo>
                  <a:lnTo>
                    <a:pt x="5581935" y="365283"/>
                  </a:lnTo>
                  <a:lnTo>
                    <a:pt x="5561587" y="379011"/>
                  </a:lnTo>
                  <a:lnTo>
                    <a:pt x="5536692" y="384048"/>
                  </a:lnTo>
                  <a:lnTo>
                    <a:pt x="64008" y="384048"/>
                  </a:lnTo>
                  <a:lnTo>
                    <a:pt x="39090" y="379011"/>
                  </a:lnTo>
                  <a:lnTo>
                    <a:pt x="18745" y="365283"/>
                  </a:lnTo>
                  <a:lnTo>
                    <a:pt x="5029" y="344935"/>
                  </a:lnTo>
                  <a:lnTo>
                    <a:pt x="0" y="320040"/>
                  </a:lnTo>
                  <a:lnTo>
                    <a:pt x="0" y="6400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7962" y="3923537"/>
              <a:ext cx="8001000" cy="327660"/>
            </a:xfrm>
            <a:custGeom>
              <a:avLst/>
              <a:gdLst/>
              <a:ahLst/>
              <a:cxnLst/>
              <a:rect l="l" t="t" r="r" b="b"/>
              <a:pathLst>
                <a:path w="8001000" h="327660">
                  <a:moveTo>
                    <a:pt x="0" y="327660"/>
                  </a:moveTo>
                  <a:lnTo>
                    <a:pt x="8001000" y="327660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27660"/>
                  </a:lnTo>
                  <a:close/>
                </a:path>
              </a:pathLst>
            </a:custGeom>
            <a:ln w="25908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58774" y="3731513"/>
              <a:ext cx="5600700" cy="384175"/>
            </a:xfrm>
            <a:custGeom>
              <a:avLst/>
              <a:gdLst/>
              <a:ahLst/>
              <a:cxnLst/>
              <a:rect l="l" t="t" r="r" b="b"/>
              <a:pathLst>
                <a:path w="5600700" h="384175">
                  <a:moveTo>
                    <a:pt x="5536692" y="0"/>
                  </a:moveTo>
                  <a:lnTo>
                    <a:pt x="64008" y="0"/>
                  </a:lnTo>
                  <a:lnTo>
                    <a:pt x="39090" y="5036"/>
                  </a:lnTo>
                  <a:lnTo>
                    <a:pt x="18745" y="18764"/>
                  </a:lnTo>
                  <a:lnTo>
                    <a:pt x="5029" y="39112"/>
                  </a:lnTo>
                  <a:lnTo>
                    <a:pt x="0" y="64007"/>
                  </a:lnTo>
                  <a:lnTo>
                    <a:pt x="0" y="320039"/>
                  </a:lnTo>
                  <a:lnTo>
                    <a:pt x="5029" y="344935"/>
                  </a:lnTo>
                  <a:lnTo>
                    <a:pt x="18745" y="365283"/>
                  </a:lnTo>
                  <a:lnTo>
                    <a:pt x="39090" y="379011"/>
                  </a:lnTo>
                  <a:lnTo>
                    <a:pt x="64008" y="384047"/>
                  </a:lnTo>
                  <a:lnTo>
                    <a:pt x="5536692" y="384047"/>
                  </a:lnTo>
                  <a:lnTo>
                    <a:pt x="5561587" y="379011"/>
                  </a:lnTo>
                  <a:lnTo>
                    <a:pt x="5581935" y="365283"/>
                  </a:lnTo>
                  <a:lnTo>
                    <a:pt x="5595663" y="344935"/>
                  </a:lnTo>
                  <a:lnTo>
                    <a:pt x="5600700" y="320039"/>
                  </a:lnTo>
                  <a:lnTo>
                    <a:pt x="5600700" y="64007"/>
                  </a:lnTo>
                  <a:lnTo>
                    <a:pt x="5595663" y="39112"/>
                  </a:lnTo>
                  <a:lnTo>
                    <a:pt x="5581935" y="18764"/>
                  </a:lnTo>
                  <a:lnTo>
                    <a:pt x="5561587" y="5036"/>
                  </a:lnTo>
                  <a:lnTo>
                    <a:pt x="5536692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58774" y="3731513"/>
              <a:ext cx="5600700" cy="384175"/>
            </a:xfrm>
            <a:custGeom>
              <a:avLst/>
              <a:gdLst/>
              <a:ahLst/>
              <a:cxnLst/>
              <a:rect l="l" t="t" r="r" b="b"/>
              <a:pathLst>
                <a:path w="5600700" h="384175">
                  <a:moveTo>
                    <a:pt x="0" y="64007"/>
                  </a:moveTo>
                  <a:lnTo>
                    <a:pt x="5029" y="39112"/>
                  </a:lnTo>
                  <a:lnTo>
                    <a:pt x="18745" y="18764"/>
                  </a:lnTo>
                  <a:lnTo>
                    <a:pt x="39090" y="5036"/>
                  </a:lnTo>
                  <a:lnTo>
                    <a:pt x="64008" y="0"/>
                  </a:lnTo>
                  <a:lnTo>
                    <a:pt x="5536692" y="0"/>
                  </a:lnTo>
                  <a:lnTo>
                    <a:pt x="5561587" y="5036"/>
                  </a:lnTo>
                  <a:lnTo>
                    <a:pt x="5581935" y="18764"/>
                  </a:lnTo>
                  <a:lnTo>
                    <a:pt x="5595663" y="39112"/>
                  </a:lnTo>
                  <a:lnTo>
                    <a:pt x="5600700" y="64007"/>
                  </a:lnTo>
                  <a:lnTo>
                    <a:pt x="5600700" y="320039"/>
                  </a:lnTo>
                  <a:lnTo>
                    <a:pt x="5595663" y="344935"/>
                  </a:lnTo>
                  <a:lnTo>
                    <a:pt x="5581935" y="365283"/>
                  </a:lnTo>
                  <a:lnTo>
                    <a:pt x="5561587" y="379011"/>
                  </a:lnTo>
                  <a:lnTo>
                    <a:pt x="5536692" y="384047"/>
                  </a:lnTo>
                  <a:lnTo>
                    <a:pt x="64008" y="384047"/>
                  </a:lnTo>
                  <a:lnTo>
                    <a:pt x="39090" y="379011"/>
                  </a:lnTo>
                  <a:lnTo>
                    <a:pt x="18745" y="365283"/>
                  </a:lnTo>
                  <a:lnTo>
                    <a:pt x="5029" y="344935"/>
                  </a:lnTo>
                  <a:lnTo>
                    <a:pt x="0" y="320039"/>
                  </a:lnTo>
                  <a:lnTo>
                    <a:pt x="0" y="6400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7962" y="4513325"/>
              <a:ext cx="8001000" cy="327660"/>
            </a:xfrm>
            <a:custGeom>
              <a:avLst/>
              <a:gdLst/>
              <a:ahLst/>
              <a:cxnLst/>
              <a:rect l="l" t="t" r="r" b="b"/>
              <a:pathLst>
                <a:path w="8001000" h="327660">
                  <a:moveTo>
                    <a:pt x="0" y="327660"/>
                  </a:moveTo>
                  <a:lnTo>
                    <a:pt x="8001000" y="327660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27660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58774" y="4321302"/>
              <a:ext cx="5600700" cy="384175"/>
            </a:xfrm>
            <a:custGeom>
              <a:avLst/>
              <a:gdLst/>
              <a:ahLst/>
              <a:cxnLst/>
              <a:rect l="l" t="t" r="r" b="b"/>
              <a:pathLst>
                <a:path w="5600700" h="384175">
                  <a:moveTo>
                    <a:pt x="5536692" y="0"/>
                  </a:moveTo>
                  <a:lnTo>
                    <a:pt x="64008" y="0"/>
                  </a:lnTo>
                  <a:lnTo>
                    <a:pt x="39090" y="5036"/>
                  </a:lnTo>
                  <a:lnTo>
                    <a:pt x="18745" y="18764"/>
                  </a:lnTo>
                  <a:lnTo>
                    <a:pt x="5029" y="39112"/>
                  </a:lnTo>
                  <a:lnTo>
                    <a:pt x="0" y="64008"/>
                  </a:lnTo>
                  <a:lnTo>
                    <a:pt x="0" y="320040"/>
                  </a:lnTo>
                  <a:lnTo>
                    <a:pt x="5029" y="344935"/>
                  </a:lnTo>
                  <a:lnTo>
                    <a:pt x="18745" y="365283"/>
                  </a:lnTo>
                  <a:lnTo>
                    <a:pt x="39090" y="379011"/>
                  </a:lnTo>
                  <a:lnTo>
                    <a:pt x="64008" y="384048"/>
                  </a:lnTo>
                  <a:lnTo>
                    <a:pt x="5536692" y="384048"/>
                  </a:lnTo>
                  <a:lnTo>
                    <a:pt x="5561587" y="379011"/>
                  </a:lnTo>
                  <a:lnTo>
                    <a:pt x="5581935" y="365283"/>
                  </a:lnTo>
                  <a:lnTo>
                    <a:pt x="5595663" y="344935"/>
                  </a:lnTo>
                  <a:lnTo>
                    <a:pt x="5600700" y="320040"/>
                  </a:lnTo>
                  <a:lnTo>
                    <a:pt x="5600700" y="64008"/>
                  </a:lnTo>
                  <a:lnTo>
                    <a:pt x="5595663" y="39112"/>
                  </a:lnTo>
                  <a:lnTo>
                    <a:pt x="5581935" y="18764"/>
                  </a:lnTo>
                  <a:lnTo>
                    <a:pt x="5561587" y="5036"/>
                  </a:lnTo>
                  <a:lnTo>
                    <a:pt x="553669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8774" y="4321302"/>
              <a:ext cx="5600700" cy="384175"/>
            </a:xfrm>
            <a:custGeom>
              <a:avLst/>
              <a:gdLst/>
              <a:ahLst/>
              <a:cxnLst/>
              <a:rect l="l" t="t" r="r" b="b"/>
              <a:pathLst>
                <a:path w="5600700" h="384175">
                  <a:moveTo>
                    <a:pt x="0" y="64008"/>
                  </a:moveTo>
                  <a:lnTo>
                    <a:pt x="5029" y="39112"/>
                  </a:lnTo>
                  <a:lnTo>
                    <a:pt x="18745" y="18764"/>
                  </a:lnTo>
                  <a:lnTo>
                    <a:pt x="39090" y="5036"/>
                  </a:lnTo>
                  <a:lnTo>
                    <a:pt x="64008" y="0"/>
                  </a:lnTo>
                  <a:lnTo>
                    <a:pt x="5536692" y="0"/>
                  </a:lnTo>
                  <a:lnTo>
                    <a:pt x="5561587" y="5036"/>
                  </a:lnTo>
                  <a:lnTo>
                    <a:pt x="5581935" y="18764"/>
                  </a:lnTo>
                  <a:lnTo>
                    <a:pt x="5595663" y="39112"/>
                  </a:lnTo>
                  <a:lnTo>
                    <a:pt x="5600700" y="64008"/>
                  </a:lnTo>
                  <a:lnTo>
                    <a:pt x="5600700" y="320040"/>
                  </a:lnTo>
                  <a:lnTo>
                    <a:pt x="5595663" y="344935"/>
                  </a:lnTo>
                  <a:lnTo>
                    <a:pt x="5581935" y="365283"/>
                  </a:lnTo>
                  <a:lnTo>
                    <a:pt x="5561587" y="379011"/>
                  </a:lnTo>
                  <a:lnTo>
                    <a:pt x="5536692" y="384048"/>
                  </a:lnTo>
                  <a:lnTo>
                    <a:pt x="64008" y="384048"/>
                  </a:lnTo>
                  <a:lnTo>
                    <a:pt x="39090" y="379011"/>
                  </a:lnTo>
                  <a:lnTo>
                    <a:pt x="18745" y="365283"/>
                  </a:lnTo>
                  <a:lnTo>
                    <a:pt x="5029" y="344935"/>
                  </a:lnTo>
                  <a:lnTo>
                    <a:pt x="0" y="320040"/>
                  </a:lnTo>
                  <a:lnTo>
                    <a:pt x="0" y="6400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7962" y="5103113"/>
              <a:ext cx="8001000" cy="327660"/>
            </a:xfrm>
            <a:custGeom>
              <a:avLst/>
              <a:gdLst/>
              <a:ahLst/>
              <a:cxnLst/>
              <a:rect l="l" t="t" r="r" b="b"/>
              <a:pathLst>
                <a:path w="8001000" h="327660">
                  <a:moveTo>
                    <a:pt x="0" y="327660"/>
                  </a:moveTo>
                  <a:lnTo>
                    <a:pt x="8001000" y="327660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27660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8774" y="4911089"/>
              <a:ext cx="5600700" cy="384175"/>
            </a:xfrm>
            <a:custGeom>
              <a:avLst/>
              <a:gdLst/>
              <a:ahLst/>
              <a:cxnLst/>
              <a:rect l="l" t="t" r="r" b="b"/>
              <a:pathLst>
                <a:path w="5600700" h="384175">
                  <a:moveTo>
                    <a:pt x="5536692" y="0"/>
                  </a:moveTo>
                  <a:lnTo>
                    <a:pt x="64008" y="0"/>
                  </a:lnTo>
                  <a:lnTo>
                    <a:pt x="39090" y="5036"/>
                  </a:lnTo>
                  <a:lnTo>
                    <a:pt x="18745" y="18764"/>
                  </a:lnTo>
                  <a:lnTo>
                    <a:pt x="5029" y="39112"/>
                  </a:lnTo>
                  <a:lnTo>
                    <a:pt x="0" y="64007"/>
                  </a:lnTo>
                  <a:lnTo>
                    <a:pt x="0" y="320039"/>
                  </a:lnTo>
                  <a:lnTo>
                    <a:pt x="5029" y="344935"/>
                  </a:lnTo>
                  <a:lnTo>
                    <a:pt x="18745" y="365283"/>
                  </a:lnTo>
                  <a:lnTo>
                    <a:pt x="39090" y="379011"/>
                  </a:lnTo>
                  <a:lnTo>
                    <a:pt x="64008" y="384047"/>
                  </a:lnTo>
                  <a:lnTo>
                    <a:pt x="5536692" y="384047"/>
                  </a:lnTo>
                  <a:lnTo>
                    <a:pt x="5561587" y="379011"/>
                  </a:lnTo>
                  <a:lnTo>
                    <a:pt x="5581935" y="365283"/>
                  </a:lnTo>
                  <a:lnTo>
                    <a:pt x="5595663" y="344935"/>
                  </a:lnTo>
                  <a:lnTo>
                    <a:pt x="5600700" y="320039"/>
                  </a:lnTo>
                  <a:lnTo>
                    <a:pt x="5600700" y="64007"/>
                  </a:lnTo>
                  <a:lnTo>
                    <a:pt x="5595663" y="39112"/>
                  </a:lnTo>
                  <a:lnTo>
                    <a:pt x="5581935" y="18764"/>
                  </a:lnTo>
                  <a:lnTo>
                    <a:pt x="5561587" y="5036"/>
                  </a:lnTo>
                  <a:lnTo>
                    <a:pt x="5536692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58774" y="4911089"/>
              <a:ext cx="5600700" cy="384175"/>
            </a:xfrm>
            <a:custGeom>
              <a:avLst/>
              <a:gdLst/>
              <a:ahLst/>
              <a:cxnLst/>
              <a:rect l="l" t="t" r="r" b="b"/>
              <a:pathLst>
                <a:path w="5600700" h="384175">
                  <a:moveTo>
                    <a:pt x="0" y="64007"/>
                  </a:moveTo>
                  <a:lnTo>
                    <a:pt x="5029" y="39112"/>
                  </a:lnTo>
                  <a:lnTo>
                    <a:pt x="18745" y="18764"/>
                  </a:lnTo>
                  <a:lnTo>
                    <a:pt x="39090" y="5036"/>
                  </a:lnTo>
                  <a:lnTo>
                    <a:pt x="64008" y="0"/>
                  </a:lnTo>
                  <a:lnTo>
                    <a:pt x="5536692" y="0"/>
                  </a:lnTo>
                  <a:lnTo>
                    <a:pt x="5561587" y="5036"/>
                  </a:lnTo>
                  <a:lnTo>
                    <a:pt x="5581935" y="18764"/>
                  </a:lnTo>
                  <a:lnTo>
                    <a:pt x="5595663" y="39112"/>
                  </a:lnTo>
                  <a:lnTo>
                    <a:pt x="5600700" y="64007"/>
                  </a:lnTo>
                  <a:lnTo>
                    <a:pt x="5600700" y="320039"/>
                  </a:lnTo>
                  <a:lnTo>
                    <a:pt x="5595663" y="344935"/>
                  </a:lnTo>
                  <a:lnTo>
                    <a:pt x="5581935" y="365283"/>
                  </a:lnTo>
                  <a:lnTo>
                    <a:pt x="5561587" y="379011"/>
                  </a:lnTo>
                  <a:lnTo>
                    <a:pt x="5536692" y="384047"/>
                  </a:lnTo>
                  <a:lnTo>
                    <a:pt x="64008" y="384047"/>
                  </a:lnTo>
                  <a:lnTo>
                    <a:pt x="39090" y="379011"/>
                  </a:lnTo>
                  <a:lnTo>
                    <a:pt x="18745" y="365283"/>
                  </a:lnTo>
                  <a:lnTo>
                    <a:pt x="5029" y="344935"/>
                  </a:lnTo>
                  <a:lnTo>
                    <a:pt x="0" y="320039"/>
                  </a:lnTo>
                  <a:lnTo>
                    <a:pt x="0" y="6400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7962" y="5692901"/>
              <a:ext cx="8001000" cy="327660"/>
            </a:xfrm>
            <a:custGeom>
              <a:avLst/>
              <a:gdLst/>
              <a:ahLst/>
              <a:cxnLst/>
              <a:rect l="l" t="t" r="r" b="b"/>
              <a:pathLst>
                <a:path w="8001000" h="327660">
                  <a:moveTo>
                    <a:pt x="0" y="327660"/>
                  </a:moveTo>
                  <a:lnTo>
                    <a:pt x="8001000" y="327660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27660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8774" y="5500877"/>
              <a:ext cx="6664959" cy="384175"/>
            </a:xfrm>
            <a:custGeom>
              <a:avLst/>
              <a:gdLst/>
              <a:ahLst/>
              <a:cxnLst/>
              <a:rect l="l" t="t" r="r" b="b"/>
              <a:pathLst>
                <a:path w="6664959" h="384175">
                  <a:moveTo>
                    <a:pt x="6600444" y="0"/>
                  </a:moveTo>
                  <a:lnTo>
                    <a:pt x="64008" y="0"/>
                  </a:lnTo>
                  <a:lnTo>
                    <a:pt x="39090" y="5036"/>
                  </a:lnTo>
                  <a:lnTo>
                    <a:pt x="18745" y="18764"/>
                  </a:lnTo>
                  <a:lnTo>
                    <a:pt x="5029" y="39112"/>
                  </a:lnTo>
                  <a:lnTo>
                    <a:pt x="0" y="64008"/>
                  </a:lnTo>
                  <a:lnTo>
                    <a:pt x="0" y="320040"/>
                  </a:lnTo>
                  <a:lnTo>
                    <a:pt x="5029" y="344957"/>
                  </a:lnTo>
                  <a:lnTo>
                    <a:pt x="18745" y="365302"/>
                  </a:lnTo>
                  <a:lnTo>
                    <a:pt x="39090" y="379018"/>
                  </a:lnTo>
                  <a:lnTo>
                    <a:pt x="64008" y="384048"/>
                  </a:lnTo>
                  <a:lnTo>
                    <a:pt x="6600444" y="384048"/>
                  </a:lnTo>
                  <a:lnTo>
                    <a:pt x="6625339" y="379018"/>
                  </a:lnTo>
                  <a:lnTo>
                    <a:pt x="6645687" y="365302"/>
                  </a:lnTo>
                  <a:lnTo>
                    <a:pt x="6659415" y="344957"/>
                  </a:lnTo>
                  <a:lnTo>
                    <a:pt x="6664452" y="320040"/>
                  </a:lnTo>
                  <a:lnTo>
                    <a:pt x="6664452" y="64008"/>
                  </a:lnTo>
                  <a:lnTo>
                    <a:pt x="6659415" y="39112"/>
                  </a:lnTo>
                  <a:lnTo>
                    <a:pt x="6645687" y="18764"/>
                  </a:lnTo>
                  <a:lnTo>
                    <a:pt x="6625339" y="5036"/>
                  </a:lnTo>
                  <a:lnTo>
                    <a:pt x="6600444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58774" y="5500877"/>
              <a:ext cx="6664959" cy="384175"/>
            </a:xfrm>
            <a:custGeom>
              <a:avLst/>
              <a:gdLst/>
              <a:ahLst/>
              <a:cxnLst/>
              <a:rect l="l" t="t" r="r" b="b"/>
              <a:pathLst>
                <a:path w="6664959" h="384175">
                  <a:moveTo>
                    <a:pt x="0" y="64008"/>
                  </a:moveTo>
                  <a:lnTo>
                    <a:pt x="5029" y="39112"/>
                  </a:lnTo>
                  <a:lnTo>
                    <a:pt x="18745" y="18764"/>
                  </a:lnTo>
                  <a:lnTo>
                    <a:pt x="39090" y="5036"/>
                  </a:lnTo>
                  <a:lnTo>
                    <a:pt x="64008" y="0"/>
                  </a:lnTo>
                  <a:lnTo>
                    <a:pt x="6600444" y="0"/>
                  </a:lnTo>
                  <a:lnTo>
                    <a:pt x="6625339" y="5036"/>
                  </a:lnTo>
                  <a:lnTo>
                    <a:pt x="6645687" y="18764"/>
                  </a:lnTo>
                  <a:lnTo>
                    <a:pt x="6659415" y="39112"/>
                  </a:lnTo>
                  <a:lnTo>
                    <a:pt x="6664452" y="64008"/>
                  </a:lnTo>
                  <a:lnTo>
                    <a:pt x="6664452" y="320040"/>
                  </a:lnTo>
                  <a:lnTo>
                    <a:pt x="6659415" y="344957"/>
                  </a:lnTo>
                  <a:lnTo>
                    <a:pt x="6645687" y="365302"/>
                  </a:lnTo>
                  <a:lnTo>
                    <a:pt x="6625339" y="379018"/>
                  </a:lnTo>
                  <a:lnTo>
                    <a:pt x="6600444" y="384048"/>
                  </a:lnTo>
                  <a:lnTo>
                    <a:pt x="64008" y="384048"/>
                  </a:lnTo>
                  <a:lnTo>
                    <a:pt x="39090" y="379018"/>
                  </a:lnTo>
                  <a:lnTo>
                    <a:pt x="18745" y="365302"/>
                  </a:lnTo>
                  <a:lnTo>
                    <a:pt x="5029" y="344957"/>
                  </a:lnTo>
                  <a:lnTo>
                    <a:pt x="0" y="320040"/>
                  </a:lnTo>
                  <a:lnTo>
                    <a:pt x="0" y="64008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075131" y="1438401"/>
            <a:ext cx="5478145" cy="43535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storage</a:t>
            </a:r>
            <a:endParaRPr sz="1400">
              <a:latin typeface="Calibri"/>
              <a:cs typeface="Calibri"/>
            </a:endParaRPr>
          </a:p>
          <a:p>
            <a:pPr marL="12700" marR="4079240">
              <a:lnSpc>
                <a:spcPts val="4640"/>
              </a:lnSpc>
              <a:spcBef>
                <a:spcPts val="535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definition 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manipulation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integrity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recovery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concurrency</a:t>
            </a:r>
            <a:endParaRPr sz="1400">
              <a:latin typeface="Calibri"/>
              <a:cs typeface="Calibri"/>
            </a:endParaRPr>
          </a:p>
          <a:p>
            <a:pPr marL="12700" marR="3529329">
              <a:lnSpc>
                <a:spcPct val="276400"/>
              </a:lnSpc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14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optimization </a:t>
            </a:r>
            <a:r>
              <a:rPr sz="1400" b="1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Multi-user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languages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Interfaces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(APIs)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RDBMS</a:t>
            </a:r>
            <a:r>
              <a:rPr spc="-25" dirty="0"/>
              <a:t> </a:t>
            </a:r>
            <a:r>
              <a:rPr spc="-5" dirty="0"/>
              <a:t>Concepts/</a:t>
            </a:r>
            <a:r>
              <a:rPr spc="-30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533" y="294131"/>
            <a:ext cx="2790342" cy="26466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1138427"/>
            <a:ext cx="8161020" cy="84734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76427" y="4035552"/>
            <a:ext cx="8161020" cy="769620"/>
            <a:chOff x="376427" y="4035552"/>
            <a:chExt cx="8161020" cy="76962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6427" y="4035552"/>
              <a:ext cx="8161020" cy="76961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4151" y="4040124"/>
              <a:ext cx="8020811" cy="76504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14299" y="1383538"/>
            <a:ext cx="69570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Databases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can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differentiated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based on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functions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6427" y="3043427"/>
            <a:ext cx="8161020" cy="847344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376427" y="2129027"/>
            <a:ext cx="8161020" cy="771525"/>
            <a:chOff x="376427" y="2129027"/>
            <a:chExt cx="8161020" cy="77152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6427" y="2129027"/>
              <a:ext cx="8161020" cy="7711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4151" y="2135123"/>
              <a:ext cx="8020811" cy="76504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19176" y="3165728"/>
            <a:ext cx="719010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design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models has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been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basis of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evolution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databases.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73608" y="5017008"/>
            <a:ext cx="1626235" cy="1169035"/>
            <a:chOff x="673608" y="5017008"/>
            <a:chExt cx="1626235" cy="1169035"/>
          </a:xfrm>
        </p:grpSpPr>
        <p:sp>
          <p:nvSpPr>
            <p:cNvPr id="19" name="object 19"/>
            <p:cNvSpPr/>
            <p:nvPr/>
          </p:nvSpPr>
          <p:spPr>
            <a:xfrm>
              <a:off x="686562" y="5029962"/>
              <a:ext cx="1600200" cy="142875"/>
            </a:xfrm>
            <a:custGeom>
              <a:avLst/>
              <a:gdLst/>
              <a:ahLst/>
              <a:cxnLst/>
              <a:rect l="l" t="t" r="r" b="b"/>
              <a:pathLst>
                <a:path w="1600200" h="142875">
                  <a:moveTo>
                    <a:pt x="1600200" y="0"/>
                  </a:moveTo>
                  <a:lnTo>
                    <a:pt x="0" y="0"/>
                  </a:lnTo>
                  <a:lnTo>
                    <a:pt x="142875" y="142875"/>
                  </a:lnTo>
                  <a:lnTo>
                    <a:pt x="1457325" y="142875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AA5E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6562" y="6030087"/>
              <a:ext cx="1600200" cy="142875"/>
            </a:xfrm>
            <a:custGeom>
              <a:avLst/>
              <a:gdLst/>
              <a:ahLst/>
              <a:cxnLst/>
              <a:rect l="l" t="t" r="r" b="b"/>
              <a:pathLst>
                <a:path w="1600200" h="142875">
                  <a:moveTo>
                    <a:pt x="1457325" y="0"/>
                  </a:moveTo>
                  <a:lnTo>
                    <a:pt x="142875" y="0"/>
                  </a:lnTo>
                  <a:lnTo>
                    <a:pt x="0" y="142875"/>
                  </a:lnTo>
                  <a:lnTo>
                    <a:pt x="1600200" y="142875"/>
                  </a:lnTo>
                  <a:lnTo>
                    <a:pt x="1457325" y="0"/>
                  </a:lnTo>
                  <a:close/>
                </a:path>
              </a:pathLst>
            </a:custGeom>
            <a:solidFill>
              <a:srgbClr val="782C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6562" y="5029962"/>
              <a:ext cx="142875" cy="1143000"/>
            </a:xfrm>
            <a:custGeom>
              <a:avLst/>
              <a:gdLst/>
              <a:ahLst/>
              <a:cxnLst/>
              <a:rect l="l" t="t" r="r" b="b"/>
              <a:pathLst>
                <a:path w="142875" h="1143000">
                  <a:moveTo>
                    <a:pt x="0" y="0"/>
                  </a:moveTo>
                  <a:lnTo>
                    <a:pt x="0" y="1143000"/>
                  </a:lnTo>
                  <a:lnTo>
                    <a:pt x="142875" y="1000125"/>
                  </a:lnTo>
                  <a:lnTo>
                    <a:pt x="142875" y="142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8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43886" y="5029962"/>
              <a:ext cx="142875" cy="1143000"/>
            </a:xfrm>
            <a:custGeom>
              <a:avLst/>
              <a:gdLst/>
              <a:ahLst/>
              <a:cxnLst/>
              <a:rect l="l" t="t" r="r" b="b"/>
              <a:pathLst>
                <a:path w="142875" h="1143000">
                  <a:moveTo>
                    <a:pt x="142875" y="0"/>
                  </a:moveTo>
                  <a:lnTo>
                    <a:pt x="0" y="142875"/>
                  </a:lnTo>
                  <a:lnTo>
                    <a:pt x="0" y="1000125"/>
                  </a:lnTo>
                  <a:lnTo>
                    <a:pt x="142875" y="1143000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5820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6562" y="5029962"/>
              <a:ext cx="1600200" cy="1143000"/>
            </a:xfrm>
            <a:custGeom>
              <a:avLst/>
              <a:gdLst/>
              <a:ahLst/>
              <a:cxnLst/>
              <a:rect l="l" t="t" r="r" b="b"/>
              <a:pathLst>
                <a:path w="1600200" h="1143000">
                  <a:moveTo>
                    <a:pt x="0" y="0"/>
                  </a:moveTo>
                  <a:lnTo>
                    <a:pt x="1600200" y="0"/>
                  </a:lnTo>
                  <a:lnTo>
                    <a:pt x="1600200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  <a:path w="1600200" h="1143000">
                  <a:moveTo>
                    <a:pt x="0" y="0"/>
                  </a:moveTo>
                  <a:lnTo>
                    <a:pt x="142875" y="142875"/>
                  </a:lnTo>
                </a:path>
                <a:path w="1600200" h="1143000">
                  <a:moveTo>
                    <a:pt x="0" y="1143000"/>
                  </a:moveTo>
                  <a:lnTo>
                    <a:pt x="142875" y="1000125"/>
                  </a:lnTo>
                </a:path>
                <a:path w="1600200" h="1143000">
                  <a:moveTo>
                    <a:pt x="1600200" y="0"/>
                  </a:moveTo>
                  <a:lnTo>
                    <a:pt x="1457325" y="142875"/>
                  </a:lnTo>
                </a:path>
                <a:path w="1600200" h="1143000">
                  <a:moveTo>
                    <a:pt x="1600200" y="1143000"/>
                  </a:moveTo>
                  <a:lnTo>
                    <a:pt x="1457325" y="1000125"/>
                  </a:lnTo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29436" y="5172836"/>
            <a:ext cx="1314450" cy="857250"/>
          </a:xfrm>
          <a:prstGeom prst="rect">
            <a:avLst/>
          </a:prstGeom>
          <a:solidFill>
            <a:srgbClr val="943735"/>
          </a:solidFill>
          <a:ln w="25908">
            <a:solidFill>
              <a:srgbClr val="385D89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ts val="143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Flat-file</a:t>
            </a:r>
            <a:r>
              <a:rPr sz="14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3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578607" y="5017008"/>
            <a:ext cx="1626235" cy="1169035"/>
            <a:chOff x="2578607" y="5017008"/>
            <a:chExt cx="1626235" cy="1169035"/>
          </a:xfrm>
        </p:grpSpPr>
        <p:sp>
          <p:nvSpPr>
            <p:cNvPr id="26" name="object 26"/>
            <p:cNvSpPr/>
            <p:nvPr/>
          </p:nvSpPr>
          <p:spPr>
            <a:xfrm>
              <a:off x="2591561" y="5029962"/>
              <a:ext cx="1600200" cy="142875"/>
            </a:xfrm>
            <a:custGeom>
              <a:avLst/>
              <a:gdLst/>
              <a:ahLst/>
              <a:cxnLst/>
              <a:rect l="l" t="t" r="r" b="b"/>
              <a:pathLst>
                <a:path w="1600200" h="142875">
                  <a:moveTo>
                    <a:pt x="1600200" y="0"/>
                  </a:moveTo>
                  <a:lnTo>
                    <a:pt x="0" y="0"/>
                  </a:lnTo>
                  <a:lnTo>
                    <a:pt x="142875" y="142875"/>
                  </a:lnTo>
                  <a:lnTo>
                    <a:pt x="1457325" y="142875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589D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91561" y="6030087"/>
              <a:ext cx="1600200" cy="142875"/>
            </a:xfrm>
            <a:custGeom>
              <a:avLst/>
              <a:gdLst/>
              <a:ahLst/>
              <a:cxnLst/>
              <a:rect l="l" t="t" r="r" b="b"/>
              <a:pathLst>
                <a:path w="1600200" h="142875">
                  <a:moveTo>
                    <a:pt x="1457325" y="0"/>
                  </a:moveTo>
                  <a:lnTo>
                    <a:pt x="142875" y="0"/>
                  </a:lnTo>
                  <a:lnTo>
                    <a:pt x="0" y="142875"/>
                  </a:lnTo>
                  <a:lnTo>
                    <a:pt x="1600200" y="142875"/>
                  </a:lnTo>
                  <a:lnTo>
                    <a:pt x="1457325" y="0"/>
                  </a:lnTo>
                  <a:close/>
                </a:path>
              </a:pathLst>
            </a:custGeom>
            <a:solidFill>
              <a:srgbClr val="276B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91561" y="5029962"/>
              <a:ext cx="142875" cy="1143000"/>
            </a:xfrm>
            <a:custGeom>
              <a:avLst/>
              <a:gdLst/>
              <a:ahLst/>
              <a:cxnLst/>
              <a:rect l="l" t="t" r="r" b="b"/>
              <a:pathLst>
                <a:path w="142875" h="1143000">
                  <a:moveTo>
                    <a:pt x="0" y="0"/>
                  </a:moveTo>
                  <a:lnTo>
                    <a:pt x="0" y="1143000"/>
                  </a:lnTo>
                  <a:lnTo>
                    <a:pt x="142875" y="1000125"/>
                  </a:lnTo>
                  <a:lnTo>
                    <a:pt x="142875" y="142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B6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48886" y="5029962"/>
              <a:ext cx="142875" cy="1143000"/>
            </a:xfrm>
            <a:custGeom>
              <a:avLst/>
              <a:gdLst/>
              <a:ahLst/>
              <a:cxnLst/>
              <a:rect l="l" t="t" r="r" b="b"/>
              <a:pathLst>
                <a:path w="142875" h="1143000">
                  <a:moveTo>
                    <a:pt x="142875" y="0"/>
                  </a:moveTo>
                  <a:lnTo>
                    <a:pt x="0" y="142875"/>
                  </a:lnTo>
                  <a:lnTo>
                    <a:pt x="0" y="1000125"/>
                  </a:lnTo>
                  <a:lnTo>
                    <a:pt x="142875" y="1143000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1D50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91561" y="5029962"/>
              <a:ext cx="1600200" cy="1143000"/>
            </a:xfrm>
            <a:custGeom>
              <a:avLst/>
              <a:gdLst/>
              <a:ahLst/>
              <a:cxnLst/>
              <a:rect l="l" t="t" r="r" b="b"/>
              <a:pathLst>
                <a:path w="1600200" h="1143000">
                  <a:moveTo>
                    <a:pt x="0" y="0"/>
                  </a:moveTo>
                  <a:lnTo>
                    <a:pt x="1600200" y="0"/>
                  </a:lnTo>
                  <a:lnTo>
                    <a:pt x="1600200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  <a:path w="1600200" h="1143000">
                  <a:moveTo>
                    <a:pt x="0" y="0"/>
                  </a:moveTo>
                  <a:lnTo>
                    <a:pt x="142875" y="142875"/>
                  </a:lnTo>
                </a:path>
                <a:path w="1600200" h="1143000">
                  <a:moveTo>
                    <a:pt x="0" y="1143000"/>
                  </a:moveTo>
                  <a:lnTo>
                    <a:pt x="142875" y="1000125"/>
                  </a:lnTo>
                </a:path>
                <a:path w="1600200" h="1143000">
                  <a:moveTo>
                    <a:pt x="1600200" y="0"/>
                  </a:moveTo>
                  <a:lnTo>
                    <a:pt x="1457325" y="142875"/>
                  </a:lnTo>
                </a:path>
                <a:path w="1600200" h="1143000">
                  <a:moveTo>
                    <a:pt x="1600200" y="1143000"/>
                  </a:moveTo>
                  <a:lnTo>
                    <a:pt x="1457325" y="1000125"/>
                  </a:lnTo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734436" y="5172836"/>
            <a:ext cx="1314450" cy="857250"/>
          </a:xfrm>
          <a:prstGeom prst="rect">
            <a:avLst/>
          </a:prstGeom>
          <a:solidFill>
            <a:srgbClr val="30859C"/>
          </a:solidFill>
          <a:ln w="25907">
            <a:solidFill>
              <a:srgbClr val="385D89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146685">
              <a:lnSpc>
                <a:spcPts val="143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Hierarchical</a:t>
            </a:r>
            <a:endParaRPr sz="1400">
              <a:latin typeface="Arial"/>
              <a:cs typeface="Arial"/>
            </a:endParaRPr>
          </a:p>
          <a:p>
            <a:pPr marL="181610">
              <a:lnSpc>
                <a:spcPts val="143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4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712208" y="5017008"/>
            <a:ext cx="1626235" cy="1169035"/>
            <a:chOff x="4712208" y="5017008"/>
            <a:chExt cx="1626235" cy="1169035"/>
          </a:xfrm>
        </p:grpSpPr>
        <p:sp>
          <p:nvSpPr>
            <p:cNvPr id="33" name="object 33"/>
            <p:cNvSpPr/>
            <p:nvPr/>
          </p:nvSpPr>
          <p:spPr>
            <a:xfrm>
              <a:off x="4725162" y="5029962"/>
              <a:ext cx="1600200" cy="142875"/>
            </a:xfrm>
            <a:custGeom>
              <a:avLst/>
              <a:gdLst/>
              <a:ahLst/>
              <a:cxnLst/>
              <a:rect l="l" t="t" r="r" b="b"/>
              <a:pathLst>
                <a:path w="1600200" h="142875">
                  <a:moveTo>
                    <a:pt x="1600200" y="0"/>
                  </a:moveTo>
                  <a:lnTo>
                    <a:pt x="0" y="0"/>
                  </a:lnTo>
                  <a:lnTo>
                    <a:pt x="142875" y="142875"/>
                  </a:lnTo>
                  <a:lnTo>
                    <a:pt x="1457325" y="142875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AC6C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725162" y="6030087"/>
              <a:ext cx="1600200" cy="142875"/>
            </a:xfrm>
            <a:custGeom>
              <a:avLst/>
              <a:gdLst/>
              <a:ahLst/>
              <a:cxnLst/>
              <a:rect l="l" t="t" r="r" b="b"/>
              <a:pathLst>
                <a:path w="1600200" h="142875">
                  <a:moveTo>
                    <a:pt x="1457325" y="0"/>
                  </a:moveTo>
                  <a:lnTo>
                    <a:pt x="142875" y="0"/>
                  </a:lnTo>
                  <a:lnTo>
                    <a:pt x="0" y="142875"/>
                  </a:lnTo>
                  <a:lnTo>
                    <a:pt x="1600200" y="142875"/>
                  </a:lnTo>
                  <a:lnTo>
                    <a:pt x="1457325" y="0"/>
                  </a:lnTo>
                  <a:close/>
                </a:path>
              </a:pathLst>
            </a:custGeom>
            <a:solidFill>
              <a:srgbClr val="7939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725162" y="5029962"/>
              <a:ext cx="142875" cy="1143000"/>
            </a:xfrm>
            <a:custGeom>
              <a:avLst/>
              <a:gdLst/>
              <a:ahLst/>
              <a:cxnLst/>
              <a:rect l="l" t="t" r="r" b="b"/>
              <a:pathLst>
                <a:path w="142875" h="1143000">
                  <a:moveTo>
                    <a:pt x="0" y="0"/>
                  </a:moveTo>
                  <a:lnTo>
                    <a:pt x="0" y="1143000"/>
                  </a:lnTo>
                  <a:lnTo>
                    <a:pt x="142875" y="1000125"/>
                  </a:lnTo>
                  <a:lnTo>
                    <a:pt x="142875" y="142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91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182487" y="5029962"/>
              <a:ext cx="142875" cy="1143000"/>
            </a:xfrm>
            <a:custGeom>
              <a:avLst/>
              <a:gdLst/>
              <a:ahLst/>
              <a:cxnLst/>
              <a:rect l="l" t="t" r="r" b="b"/>
              <a:pathLst>
                <a:path w="142875" h="1143000">
                  <a:moveTo>
                    <a:pt x="142875" y="0"/>
                  </a:moveTo>
                  <a:lnTo>
                    <a:pt x="0" y="142875"/>
                  </a:lnTo>
                  <a:lnTo>
                    <a:pt x="0" y="1000125"/>
                  </a:lnTo>
                  <a:lnTo>
                    <a:pt x="142875" y="1143000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5B2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725162" y="5029962"/>
              <a:ext cx="1600200" cy="1143000"/>
            </a:xfrm>
            <a:custGeom>
              <a:avLst/>
              <a:gdLst/>
              <a:ahLst/>
              <a:cxnLst/>
              <a:rect l="l" t="t" r="r" b="b"/>
              <a:pathLst>
                <a:path w="1600200" h="1143000">
                  <a:moveTo>
                    <a:pt x="0" y="0"/>
                  </a:moveTo>
                  <a:lnTo>
                    <a:pt x="1600200" y="0"/>
                  </a:lnTo>
                  <a:lnTo>
                    <a:pt x="1600200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  <a:path w="1600200" h="1143000">
                  <a:moveTo>
                    <a:pt x="0" y="0"/>
                  </a:moveTo>
                  <a:lnTo>
                    <a:pt x="142875" y="142875"/>
                  </a:lnTo>
                </a:path>
                <a:path w="1600200" h="1143000">
                  <a:moveTo>
                    <a:pt x="0" y="1143000"/>
                  </a:moveTo>
                  <a:lnTo>
                    <a:pt x="142875" y="1000125"/>
                  </a:lnTo>
                </a:path>
                <a:path w="1600200" h="1143000">
                  <a:moveTo>
                    <a:pt x="1600200" y="0"/>
                  </a:moveTo>
                  <a:lnTo>
                    <a:pt x="1457325" y="142875"/>
                  </a:lnTo>
                </a:path>
                <a:path w="1600200" h="1143000">
                  <a:moveTo>
                    <a:pt x="1600200" y="1143000"/>
                  </a:moveTo>
                  <a:lnTo>
                    <a:pt x="1457325" y="1000125"/>
                  </a:lnTo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868036" y="5172836"/>
            <a:ext cx="1314450" cy="857250"/>
          </a:xfrm>
          <a:prstGeom prst="rect">
            <a:avLst/>
          </a:prstGeom>
          <a:solidFill>
            <a:srgbClr val="974706"/>
          </a:solidFill>
          <a:ln w="25907">
            <a:solidFill>
              <a:srgbClr val="385D89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1905" algn="ctr">
              <a:lnSpc>
                <a:spcPts val="143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3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4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617207" y="5017008"/>
            <a:ext cx="1626235" cy="1169035"/>
            <a:chOff x="6617207" y="5017008"/>
            <a:chExt cx="1626235" cy="1169035"/>
          </a:xfrm>
        </p:grpSpPr>
        <p:sp>
          <p:nvSpPr>
            <p:cNvPr id="40" name="object 40"/>
            <p:cNvSpPr/>
            <p:nvPr/>
          </p:nvSpPr>
          <p:spPr>
            <a:xfrm>
              <a:off x="6630161" y="5029962"/>
              <a:ext cx="1600200" cy="142875"/>
            </a:xfrm>
            <a:custGeom>
              <a:avLst/>
              <a:gdLst/>
              <a:ahLst/>
              <a:cxnLst/>
              <a:rect l="l" t="t" r="r" b="b"/>
              <a:pathLst>
                <a:path w="1600200" h="142875">
                  <a:moveTo>
                    <a:pt x="1600200" y="0"/>
                  </a:moveTo>
                  <a:lnTo>
                    <a:pt x="0" y="0"/>
                  </a:lnTo>
                  <a:lnTo>
                    <a:pt x="142875" y="142875"/>
                  </a:lnTo>
                  <a:lnTo>
                    <a:pt x="1457325" y="142875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7E6C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30161" y="6030087"/>
              <a:ext cx="1600200" cy="142875"/>
            </a:xfrm>
            <a:custGeom>
              <a:avLst/>
              <a:gdLst/>
              <a:ahLst/>
              <a:cxnLst/>
              <a:rect l="l" t="t" r="r" b="b"/>
              <a:pathLst>
                <a:path w="1600200" h="142875">
                  <a:moveTo>
                    <a:pt x="1457325" y="0"/>
                  </a:moveTo>
                  <a:lnTo>
                    <a:pt x="142875" y="0"/>
                  </a:lnTo>
                  <a:lnTo>
                    <a:pt x="0" y="142875"/>
                  </a:lnTo>
                  <a:lnTo>
                    <a:pt x="1600200" y="142875"/>
                  </a:lnTo>
                  <a:lnTo>
                    <a:pt x="1457325" y="0"/>
                  </a:lnTo>
                  <a:close/>
                </a:path>
              </a:pathLst>
            </a:custGeom>
            <a:solidFill>
              <a:srgbClr val="4D3A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30161" y="5029962"/>
              <a:ext cx="142875" cy="1143000"/>
            </a:xfrm>
            <a:custGeom>
              <a:avLst/>
              <a:gdLst/>
              <a:ahLst/>
              <a:cxnLst/>
              <a:rect l="l" t="t" r="r" b="b"/>
              <a:pathLst>
                <a:path w="142875" h="1143000">
                  <a:moveTo>
                    <a:pt x="0" y="0"/>
                  </a:moveTo>
                  <a:lnTo>
                    <a:pt x="0" y="1143000"/>
                  </a:lnTo>
                  <a:lnTo>
                    <a:pt x="142875" y="1000125"/>
                  </a:lnTo>
                  <a:lnTo>
                    <a:pt x="142875" y="142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92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087486" y="5029962"/>
              <a:ext cx="142875" cy="1143000"/>
            </a:xfrm>
            <a:custGeom>
              <a:avLst/>
              <a:gdLst/>
              <a:ahLst/>
              <a:cxnLst/>
              <a:rect l="l" t="t" r="r" b="b"/>
              <a:pathLst>
                <a:path w="142875" h="1143000">
                  <a:moveTo>
                    <a:pt x="142875" y="0"/>
                  </a:moveTo>
                  <a:lnTo>
                    <a:pt x="0" y="142875"/>
                  </a:lnTo>
                  <a:lnTo>
                    <a:pt x="0" y="1000125"/>
                  </a:lnTo>
                  <a:lnTo>
                    <a:pt x="142875" y="1143000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392C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630161" y="5029962"/>
              <a:ext cx="1600200" cy="1143000"/>
            </a:xfrm>
            <a:custGeom>
              <a:avLst/>
              <a:gdLst/>
              <a:ahLst/>
              <a:cxnLst/>
              <a:rect l="l" t="t" r="r" b="b"/>
              <a:pathLst>
                <a:path w="1600200" h="1143000">
                  <a:moveTo>
                    <a:pt x="0" y="0"/>
                  </a:moveTo>
                  <a:lnTo>
                    <a:pt x="1600200" y="0"/>
                  </a:lnTo>
                  <a:lnTo>
                    <a:pt x="1600200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  <a:path w="1600200" h="1143000">
                  <a:moveTo>
                    <a:pt x="0" y="0"/>
                  </a:moveTo>
                  <a:lnTo>
                    <a:pt x="142875" y="142875"/>
                  </a:lnTo>
                </a:path>
                <a:path w="1600200" h="1143000">
                  <a:moveTo>
                    <a:pt x="0" y="1143000"/>
                  </a:moveTo>
                  <a:lnTo>
                    <a:pt x="142875" y="1000125"/>
                  </a:lnTo>
                </a:path>
                <a:path w="1600200" h="1143000">
                  <a:moveTo>
                    <a:pt x="1600200" y="0"/>
                  </a:moveTo>
                  <a:lnTo>
                    <a:pt x="1457325" y="142875"/>
                  </a:lnTo>
                </a:path>
                <a:path w="1600200" h="1143000">
                  <a:moveTo>
                    <a:pt x="1600200" y="1143000"/>
                  </a:moveTo>
                  <a:lnTo>
                    <a:pt x="1457325" y="1000125"/>
                  </a:lnTo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773036" y="5172836"/>
            <a:ext cx="1314450" cy="857250"/>
          </a:xfrm>
          <a:prstGeom prst="rect">
            <a:avLst/>
          </a:prstGeom>
          <a:solidFill>
            <a:srgbClr val="5F497A"/>
          </a:solidFill>
          <a:ln w="25907">
            <a:solidFill>
              <a:srgbClr val="385D89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232410">
              <a:lnSpc>
                <a:spcPts val="143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Relational</a:t>
            </a:r>
            <a:endParaRPr sz="1400">
              <a:latin typeface="Arial"/>
              <a:cs typeface="Arial"/>
            </a:endParaRPr>
          </a:p>
          <a:p>
            <a:pPr marL="182245">
              <a:lnSpc>
                <a:spcPts val="143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4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RDBMS</a:t>
            </a:r>
            <a:r>
              <a:rPr spc="-25" dirty="0"/>
              <a:t> </a:t>
            </a:r>
            <a:r>
              <a:rPr spc="-5" dirty="0"/>
              <a:t>Concepts/</a:t>
            </a:r>
            <a:r>
              <a:rPr spc="-30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177" y="294131"/>
            <a:ext cx="3282441" cy="26466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1138427"/>
            <a:ext cx="8161020" cy="8473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299" y="1383538"/>
            <a:ext cx="5605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 this model,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consists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file.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6427" y="2129027"/>
            <a:ext cx="8161020" cy="771525"/>
            <a:chOff x="376427" y="2129027"/>
            <a:chExt cx="8161020" cy="77152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6427" y="2129027"/>
              <a:ext cx="8161020" cy="7711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4151" y="2129027"/>
              <a:ext cx="8020811" cy="765048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6427" y="3043427"/>
            <a:ext cx="8161020" cy="84734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59740" y="3165728"/>
            <a:ext cx="7816215" cy="107886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71755" marR="5080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cannot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handle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very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complex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data.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cause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redundancy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repeated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than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once.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depicts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structure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flat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RDBMS</a:t>
            </a:r>
            <a:r>
              <a:rPr spc="-25" dirty="0"/>
              <a:t> </a:t>
            </a:r>
            <a:r>
              <a:rPr spc="-5" dirty="0"/>
              <a:t>Concepts/</a:t>
            </a:r>
            <a:r>
              <a:rPr spc="-30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060450" y="4337050"/>
          <a:ext cx="6859270" cy="2094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7140"/>
                <a:gridCol w="1247140"/>
                <a:gridCol w="1544955"/>
                <a:gridCol w="1711325"/>
                <a:gridCol w="1108710"/>
              </a:tblGrid>
              <a:tr h="731519">
                <a:tc>
                  <a:txBody>
                    <a:bodyPr/>
                    <a:lstStyle/>
                    <a:p>
                      <a:pPr marL="241300" marR="232410" indent="190500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Roll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Nu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6375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First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6375E"/>
                    </a:solidFill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Last</a:t>
                      </a:r>
                      <a:r>
                        <a:rPr sz="16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6375E"/>
                    </a:solidFill>
                  </a:tcPr>
                </a:tc>
                <a:tc>
                  <a:txBody>
                    <a:bodyPr/>
                    <a:lstStyle/>
                    <a:p>
                      <a:pPr marL="490220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Subject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6375E"/>
                    </a:solidFill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Marks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6375E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45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Jones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Bill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Maths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300" spc="15" dirty="0">
                          <a:latin typeface="Arial MT"/>
                          <a:cs typeface="Arial MT"/>
                        </a:rPr>
                        <a:t>84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45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Jones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Bill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300" spc="15" dirty="0">
                          <a:latin typeface="Arial MT"/>
                          <a:cs typeface="Arial MT"/>
                        </a:rPr>
                        <a:t>Science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300" spc="15" dirty="0">
                          <a:latin typeface="Arial MT"/>
                          <a:cs typeface="Arial MT"/>
                        </a:rPr>
                        <a:t>75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</a:tr>
              <a:tr h="5505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50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64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Mary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64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Mathew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64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300" spc="15" dirty="0">
                          <a:latin typeface="Arial MT"/>
                          <a:cs typeface="Arial MT"/>
                        </a:rPr>
                        <a:t>Science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300" spc="15" dirty="0">
                          <a:latin typeface="Arial MT"/>
                          <a:cs typeface="Arial MT"/>
                        </a:rPr>
                        <a:t>80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9314" y="294131"/>
            <a:ext cx="4556099" cy="26466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1138427"/>
            <a:ext cx="8161020" cy="84734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76427" y="4035552"/>
            <a:ext cx="8161020" cy="769620"/>
            <a:chOff x="376427" y="4035552"/>
            <a:chExt cx="8161020" cy="76962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6427" y="4035552"/>
              <a:ext cx="8161020" cy="76961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4151" y="4040124"/>
              <a:ext cx="8020811" cy="76504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14299" y="1260094"/>
            <a:ext cx="7460615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model,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records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inter-related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through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hierarchical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tree-like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5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structures.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6427" y="3043427"/>
            <a:ext cx="8161020" cy="847344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376427" y="2129027"/>
            <a:ext cx="8161020" cy="771525"/>
            <a:chOff x="376427" y="2129027"/>
            <a:chExt cx="8161020" cy="77152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6427" y="2129027"/>
              <a:ext cx="8161020" cy="7711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4151" y="2135123"/>
              <a:ext cx="8020811" cy="76504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19176" y="3289172"/>
            <a:ext cx="7400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parent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record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several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children,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child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only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parent.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4948428"/>
            <a:ext cx="8161020" cy="84734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14299" y="5071109"/>
            <a:ext cx="7404734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Windows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Registry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an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hierarchical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storing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configuration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5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settings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options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Microsoft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Windows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operating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systems.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RDBMS</a:t>
            </a:r>
            <a:r>
              <a:rPr spc="-25" dirty="0"/>
              <a:t> </a:t>
            </a:r>
            <a:r>
              <a:rPr spc="-5" dirty="0"/>
              <a:t>Concepts/</a:t>
            </a:r>
            <a:r>
              <a:rPr spc="-30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9314" y="294131"/>
            <a:ext cx="4556099" cy="26466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1020317"/>
            <a:ext cx="693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illustrates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10" dirty="0">
                <a:latin typeface="Calibri"/>
                <a:cs typeface="Calibri"/>
              </a:rPr>
              <a:t>example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hierarchical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representation: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33600" y="1447800"/>
            <a:ext cx="4514088" cy="32766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9740" y="4743450"/>
            <a:ext cx="709930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7785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Within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hierarchical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perceived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segment.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tables,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Employee,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children.</a:t>
            </a:r>
            <a:endParaRPr sz="1800">
              <a:latin typeface="Calibri"/>
              <a:cs typeface="Calibri"/>
            </a:endParaRPr>
          </a:p>
          <a:p>
            <a:pPr marL="354330" marR="123825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path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traces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segments beginning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left,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defines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tree.</a:t>
            </a:r>
            <a:endParaRPr sz="1800">
              <a:latin typeface="Calibri"/>
              <a:cs typeface="Calibri"/>
            </a:endParaRPr>
          </a:p>
          <a:p>
            <a:pPr marL="354330" marR="508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spc="-10" dirty="0">
                <a:latin typeface="Calibri"/>
                <a:cs typeface="Calibri"/>
              </a:rPr>
              <a:t>ordered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sequencing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segments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tracing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hierarchical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structure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hierarchical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path.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RDBMS</a:t>
            </a:r>
            <a:r>
              <a:rPr spc="-25" dirty="0"/>
              <a:t> </a:t>
            </a:r>
            <a:r>
              <a:rPr spc="-5" dirty="0"/>
              <a:t>Concepts/</a:t>
            </a:r>
            <a:r>
              <a:rPr spc="-30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9314" y="294131"/>
            <a:ext cx="4556099" cy="26466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1008634"/>
            <a:ext cx="5363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advantages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hierarchical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as </a:t>
            </a: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5008" y="1607819"/>
            <a:ext cx="8027034" cy="1073150"/>
            <a:chOff x="445008" y="1607819"/>
            <a:chExt cx="8027034" cy="1073150"/>
          </a:xfrm>
        </p:grpSpPr>
        <p:sp>
          <p:nvSpPr>
            <p:cNvPr id="10" name="object 10"/>
            <p:cNvSpPr/>
            <p:nvPr/>
          </p:nvSpPr>
          <p:spPr>
            <a:xfrm>
              <a:off x="457962" y="1988057"/>
              <a:ext cx="8001000" cy="680085"/>
            </a:xfrm>
            <a:custGeom>
              <a:avLst/>
              <a:gdLst/>
              <a:ahLst/>
              <a:cxnLst/>
              <a:rect l="l" t="t" r="r" b="b"/>
              <a:pathLst>
                <a:path w="8001000" h="680085">
                  <a:moveTo>
                    <a:pt x="0" y="679703"/>
                  </a:moveTo>
                  <a:lnTo>
                    <a:pt x="8001000" y="679703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679703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7062" y="1620773"/>
              <a:ext cx="7216140" cy="797560"/>
            </a:xfrm>
            <a:custGeom>
              <a:avLst/>
              <a:gdLst/>
              <a:ahLst/>
              <a:cxnLst/>
              <a:rect l="l" t="t" r="r" b="b"/>
              <a:pathLst>
                <a:path w="7216140" h="797560">
                  <a:moveTo>
                    <a:pt x="7083298" y="0"/>
                  </a:moveTo>
                  <a:lnTo>
                    <a:pt x="132842" y="0"/>
                  </a:lnTo>
                  <a:lnTo>
                    <a:pt x="90853" y="6768"/>
                  </a:lnTo>
                  <a:lnTo>
                    <a:pt x="54386" y="25619"/>
                  </a:lnTo>
                  <a:lnTo>
                    <a:pt x="25630" y="54370"/>
                  </a:lnTo>
                  <a:lnTo>
                    <a:pt x="6772" y="90838"/>
                  </a:lnTo>
                  <a:lnTo>
                    <a:pt x="0" y="132841"/>
                  </a:lnTo>
                  <a:lnTo>
                    <a:pt x="0" y="664209"/>
                  </a:lnTo>
                  <a:lnTo>
                    <a:pt x="6772" y="706213"/>
                  </a:lnTo>
                  <a:lnTo>
                    <a:pt x="25630" y="742681"/>
                  </a:lnTo>
                  <a:lnTo>
                    <a:pt x="54386" y="771432"/>
                  </a:lnTo>
                  <a:lnTo>
                    <a:pt x="90853" y="790283"/>
                  </a:lnTo>
                  <a:lnTo>
                    <a:pt x="132842" y="797051"/>
                  </a:lnTo>
                  <a:lnTo>
                    <a:pt x="7083298" y="797051"/>
                  </a:lnTo>
                  <a:lnTo>
                    <a:pt x="7125301" y="790283"/>
                  </a:lnTo>
                  <a:lnTo>
                    <a:pt x="7161769" y="771432"/>
                  </a:lnTo>
                  <a:lnTo>
                    <a:pt x="7190520" y="742681"/>
                  </a:lnTo>
                  <a:lnTo>
                    <a:pt x="7209371" y="706213"/>
                  </a:lnTo>
                  <a:lnTo>
                    <a:pt x="7216140" y="664209"/>
                  </a:lnTo>
                  <a:lnTo>
                    <a:pt x="7216140" y="132841"/>
                  </a:lnTo>
                  <a:lnTo>
                    <a:pt x="7209371" y="90838"/>
                  </a:lnTo>
                  <a:lnTo>
                    <a:pt x="7190520" y="54370"/>
                  </a:lnTo>
                  <a:lnTo>
                    <a:pt x="7161769" y="25619"/>
                  </a:lnTo>
                  <a:lnTo>
                    <a:pt x="7125301" y="6768"/>
                  </a:lnTo>
                  <a:lnTo>
                    <a:pt x="7083298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7062" y="1620773"/>
              <a:ext cx="7216140" cy="797560"/>
            </a:xfrm>
            <a:custGeom>
              <a:avLst/>
              <a:gdLst/>
              <a:ahLst/>
              <a:cxnLst/>
              <a:rect l="l" t="t" r="r" b="b"/>
              <a:pathLst>
                <a:path w="7216140" h="797560">
                  <a:moveTo>
                    <a:pt x="0" y="132841"/>
                  </a:moveTo>
                  <a:lnTo>
                    <a:pt x="6772" y="90838"/>
                  </a:lnTo>
                  <a:lnTo>
                    <a:pt x="25630" y="54370"/>
                  </a:lnTo>
                  <a:lnTo>
                    <a:pt x="54386" y="25619"/>
                  </a:lnTo>
                  <a:lnTo>
                    <a:pt x="90853" y="6768"/>
                  </a:lnTo>
                  <a:lnTo>
                    <a:pt x="132842" y="0"/>
                  </a:lnTo>
                  <a:lnTo>
                    <a:pt x="7083298" y="0"/>
                  </a:lnTo>
                  <a:lnTo>
                    <a:pt x="7125301" y="6768"/>
                  </a:lnTo>
                  <a:lnTo>
                    <a:pt x="7161769" y="25619"/>
                  </a:lnTo>
                  <a:lnTo>
                    <a:pt x="7190520" y="54370"/>
                  </a:lnTo>
                  <a:lnTo>
                    <a:pt x="7209371" y="90838"/>
                  </a:lnTo>
                  <a:lnTo>
                    <a:pt x="7216140" y="132841"/>
                  </a:lnTo>
                  <a:lnTo>
                    <a:pt x="7216140" y="664209"/>
                  </a:lnTo>
                  <a:lnTo>
                    <a:pt x="7209371" y="706213"/>
                  </a:lnTo>
                  <a:lnTo>
                    <a:pt x="7190520" y="742681"/>
                  </a:lnTo>
                  <a:lnTo>
                    <a:pt x="7161769" y="771432"/>
                  </a:lnTo>
                  <a:lnTo>
                    <a:pt x="7125301" y="790283"/>
                  </a:lnTo>
                  <a:lnTo>
                    <a:pt x="7083298" y="797051"/>
                  </a:lnTo>
                  <a:lnTo>
                    <a:pt x="132842" y="797051"/>
                  </a:lnTo>
                  <a:lnTo>
                    <a:pt x="90853" y="790283"/>
                  </a:lnTo>
                  <a:lnTo>
                    <a:pt x="54386" y="771432"/>
                  </a:lnTo>
                  <a:lnTo>
                    <a:pt x="25630" y="742681"/>
                  </a:lnTo>
                  <a:lnTo>
                    <a:pt x="6772" y="706213"/>
                  </a:lnTo>
                  <a:lnTo>
                    <a:pt x="0" y="664209"/>
                  </a:lnTo>
                  <a:lnTo>
                    <a:pt x="0" y="13284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14450" y="1749298"/>
            <a:ext cx="6042025" cy="4914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1750"/>
              </a:lnSpc>
              <a:spcBef>
                <a:spcPts val="2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held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common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sharing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becomes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easier,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600" b="1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provided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enforced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DBMS.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45008" y="2801111"/>
            <a:ext cx="8027034" cy="1104900"/>
            <a:chOff x="445008" y="2801111"/>
            <a:chExt cx="8027034" cy="1104900"/>
          </a:xfrm>
        </p:grpSpPr>
        <p:sp>
          <p:nvSpPr>
            <p:cNvPr id="15" name="object 15"/>
            <p:cNvSpPr/>
            <p:nvPr/>
          </p:nvSpPr>
          <p:spPr>
            <a:xfrm>
              <a:off x="457962" y="3213353"/>
              <a:ext cx="8001000" cy="680085"/>
            </a:xfrm>
            <a:custGeom>
              <a:avLst/>
              <a:gdLst/>
              <a:ahLst/>
              <a:cxnLst/>
              <a:rect l="l" t="t" r="r" b="b"/>
              <a:pathLst>
                <a:path w="8001000" h="680085">
                  <a:moveTo>
                    <a:pt x="0" y="679704"/>
                  </a:moveTo>
                  <a:lnTo>
                    <a:pt x="8001000" y="679704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679704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8774" y="2814065"/>
              <a:ext cx="7313930" cy="797560"/>
            </a:xfrm>
            <a:custGeom>
              <a:avLst/>
              <a:gdLst/>
              <a:ahLst/>
              <a:cxnLst/>
              <a:rect l="l" t="t" r="r" b="b"/>
              <a:pathLst>
                <a:path w="7313930" h="797560">
                  <a:moveTo>
                    <a:pt x="7180833" y="0"/>
                  </a:moveTo>
                  <a:lnTo>
                    <a:pt x="132842" y="0"/>
                  </a:lnTo>
                  <a:lnTo>
                    <a:pt x="90853" y="6768"/>
                  </a:lnTo>
                  <a:lnTo>
                    <a:pt x="54386" y="25619"/>
                  </a:lnTo>
                  <a:lnTo>
                    <a:pt x="25630" y="54370"/>
                  </a:lnTo>
                  <a:lnTo>
                    <a:pt x="6772" y="90838"/>
                  </a:lnTo>
                  <a:lnTo>
                    <a:pt x="0" y="132841"/>
                  </a:lnTo>
                  <a:lnTo>
                    <a:pt x="0" y="664209"/>
                  </a:lnTo>
                  <a:lnTo>
                    <a:pt x="6772" y="706213"/>
                  </a:lnTo>
                  <a:lnTo>
                    <a:pt x="25630" y="742681"/>
                  </a:lnTo>
                  <a:lnTo>
                    <a:pt x="54386" y="771432"/>
                  </a:lnTo>
                  <a:lnTo>
                    <a:pt x="90853" y="790283"/>
                  </a:lnTo>
                  <a:lnTo>
                    <a:pt x="132842" y="797051"/>
                  </a:lnTo>
                  <a:lnTo>
                    <a:pt x="7180833" y="797051"/>
                  </a:lnTo>
                  <a:lnTo>
                    <a:pt x="7222837" y="790283"/>
                  </a:lnTo>
                  <a:lnTo>
                    <a:pt x="7259305" y="771432"/>
                  </a:lnTo>
                  <a:lnTo>
                    <a:pt x="7288056" y="742681"/>
                  </a:lnTo>
                  <a:lnTo>
                    <a:pt x="7306907" y="706213"/>
                  </a:lnTo>
                  <a:lnTo>
                    <a:pt x="7313676" y="664209"/>
                  </a:lnTo>
                  <a:lnTo>
                    <a:pt x="7313676" y="132841"/>
                  </a:lnTo>
                  <a:lnTo>
                    <a:pt x="7306907" y="90838"/>
                  </a:lnTo>
                  <a:lnTo>
                    <a:pt x="7288056" y="54370"/>
                  </a:lnTo>
                  <a:lnTo>
                    <a:pt x="7259305" y="25619"/>
                  </a:lnTo>
                  <a:lnTo>
                    <a:pt x="7222837" y="6768"/>
                  </a:lnTo>
                  <a:lnTo>
                    <a:pt x="7180833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8774" y="2814065"/>
              <a:ext cx="7313930" cy="797560"/>
            </a:xfrm>
            <a:custGeom>
              <a:avLst/>
              <a:gdLst/>
              <a:ahLst/>
              <a:cxnLst/>
              <a:rect l="l" t="t" r="r" b="b"/>
              <a:pathLst>
                <a:path w="7313930" h="797560">
                  <a:moveTo>
                    <a:pt x="0" y="132841"/>
                  </a:moveTo>
                  <a:lnTo>
                    <a:pt x="6772" y="90838"/>
                  </a:lnTo>
                  <a:lnTo>
                    <a:pt x="25630" y="54370"/>
                  </a:lnTo>
                  <a:lnTo>
                    <a:pt x="54386" y="25619"/>
                  </a:lnTo>
                  <a:lnTo>
                    <a:pt x="90853" y="6768"/>
                  </a:lnTo>
                  <a:lnTo>
                    <a:pt x="132842" y="0"/>
                  </a:lnTo>
                  <a:lnTo>
                    <a:pt x="7180833" y="0"/>
                  </a:lnTo>
                  <a:lnTo>
                    <a:pt x="7222837" y="6768"/>
                  </a:lnTo>
                  <a:lnTo>
                    <a:pt x="7259305" y="25619"/>
                  </a:lnTo>
                  <a:lnTo>
                    <a:pt x="7288056" y="54370"/>
                  </a:lnTo>
                  <a:lnTo>
                    <a:pt x="7306907" y="90838"/>
                  </a:lnTo>
                  <a:lnTo>
                    <a:pt x="7313676" y="132841"/>
                  </a:lnTo>
                  <a:lnTo>
                    <a:pt x="7313676" y="664209"/>
                  </a:lnTo>
                  <a:lnTo>
                    <a:pt x="7306907" y="706213"/>
                  </a:lnTo>
                  <a:lnTo>
                    <a:pt x="7288056" y="742681"/>
                  </a:lnTo>
                  <a:lnTo>
                    <a:pt x="7259305" y="771432"/>
                  </a:lnTo>
                  <a:lnTo>
                    <a:pt x="7222837" y="790283"/>
                  </a:lnTo>
                  <a:lnTo>
                    <a:pt x="7180833" y="797051"/>
                  </a:lnTo>
                  <a:lnTo>
                    <a:pt x="132842" y="797051"/>
                  </a:lnTo>
                  <a:lnTo>
                    <a:pt x="90853" y="790283"/>
                  </a:lnTo>
                  <a:lnTo>
                    <a:pt x="54386" y="771432"/>
                  </a:lnTo>
                  <a:lnTo>
                    <a:pt x="25630" y="742681"/>
                  </a:lnTo>
                  <a:lnTo>
                    <a:pt x="6772" y="706213"/>
                  </a:lnTo>
                  <a:lnTo>
                    <a:pt x="0" y="664209"/>
                  </a:lnTo>
                  <a:lnTo>
                    <a:pt x="0" y="13284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95247" y="2943224"/>
            <a:ext cx="6792595" cy="4914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1750"/>
              </a:lnSpc>
              <a:spcBef>
                <a:spcPts val="2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Data independence</a:t>
            </a:r>
            <a:r>
              <a:rPr sz="1600" b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provided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DBMS,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reduces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effort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costs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600" b="1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maintaining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program.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45008" y="4026408"/>
            <a:ext cx="8027034" cy="1104900"/>
            <a:chOff x="445008" y="4026408"/>
            <a:chExt cx="8027034" cy="1104900"/>
          </a:xfrm>
        </p:grpSpPr>
        <p:sp>
          <p:nvSpPr>
            <p:cNvPr id="20" name="object 20"/>
            <p:cNvSpPr/>
            <p:nvPr/>
          </p:nvSpPr>
          <p:spPr>
            <a:xfrm>
              <a:off x="457962" y="4437126"/>
              <a:ext cx="8001000" cy="681355"/>
            </a:xfrm>
            <a:custGeom>
              <a:avLst/>
              <a:gdLst/>
              <a:ahLst/>
              <a:cxnLst/>
              <a:rect l="l" t="t" r="r" b="b"/>
              <a:pathLst>
                <a:path w="8001000" h="681354">
                  <a:moveTo>
                    <a:pt x="0" y="681228"/>
                  </a:moveTo>
                  <a:lnTo>
                    <a:pt x="8001000" y="681228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681228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58774" y="4039362"/>
              <a:ext cx="7313930" cy="797560"/>
            </a:xfrm>
            <a:custGeom>
              <a:avLst/>
              <a:gdLst/>
              <a:ahLst/>
              <a:cxnLst/>
              <a:rect l="l" t="t" r="r" b="b"/>
              <a:pathLst>
                <a:path w="7313930" h="797560">
                  <a:moveTo>
                    <a:pt x="7180833" y="0"/>
                  </a:moveTo>
                  <a:lnTo>
                    <a:pt x="132842" y="0"/>
                  </a:lnTo>
                  <a:lnTo>
                    <a:pt x="90853" y="6768"/>
                  </a:lnTo>
                  <a:lnTo>
                    <a:pt x="54386" y="25619"/>
                  </a:lnTo>
                  <a:lnTo>
                    <a:pt x="25630" y="54370"/>
                  </a:lnTo>
                  <a:lnTo>
                    <a:pt x="6772" y="90838"/>
                  </a:lnTo>
                  <a:lnTo>
                    <a:pt x="0" y="132842"/>
                  </a:lnTo>
                  <a:lnTo>
                    <a:pt x="0" y="664210"/>
                  </a:lnTo>
                  <a:lnTo>
                    <a:pt x="6772" y="706213"/>
                  </a:lnTo>
                  <a:lnTo>
                    <a:pt x="25630" y="742681"/>
                  </a:lnTo>
                  <a:lnTo>
                    <a:pt x="54386" y="771432"/>
                  </a:lnTo>
                  <a:lnTo>
                    <a:pt x="90853" y="790283"/>
                  </a:lnTo>
                  <a:lnTo>
                    <a:pt x="132842" y="797052"/>
                  </a:lnTo>
                  <a:lnTo>
                    <a:pt x="7180833" y="797052"/>
                  </a:lnTo>
                  <a:lnTo>
                    <a:pt x="7222837" y="790283"/>
                  </a:lnTo>
                  <a:lnTo>
                    <a:pt x="7259305" y="771432"/>
                  </a:lnTo>
                  <a:lnTo>
                    <a:pt x="7288056" y="742681"/>
                  </a:lnTo>
                  <a:lnTo>
                    <a:pt x="7306907" y="706213"/>
                  </a:lnTo>
                  <a:lnTo>
                    <a:pt x="7313676" y="664210"/>
                  </a:lnTo>
                  <a:lnTo>
                    <a:pt x="7313676" y="132842"/>
                  </a:lnTo>
                  <a:lnTo>
                    <a:pt x="7306907" y="90838"/>
                  </a:lnTo>
                  <a:lnTo>
                    <a:pt x="7288056" y="54370"/>
                  </a:lnTo>
                  <a:lnTo>
                    <a:pt x="7259305" y="25619"/>
                  </a:lnTo>
                  <a:lnTo>
                    <a:pt x="7222837" y="6768"/>
                  </a:lnTo>
                  <a:lnTo>
                    <a:pt x="7180833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58774" y="4039362"/>
              <a:ext cx="7313930" cy="797560"/>
            </a:xfrm>
            <a:custGeom>
              <a:avLst/>
              <a:gdLst/>
              <a:ahLst/>
              <a:cxnLst/>
              <a:rect l="l" t="t" r="r" b="b"/>
              <a:pathLst>
                <a:path w="7313930" h="797560">
                  <a:moveTo>
                    <a:pt x="0" y="132842"/>
                  </a:moveTo>
                  <a:lnTo>
                    <a:pt x="6772" y="90838"/>
                  </a:lnTo>
                  <a:lnTo>
                    <a:pt x="25630" y="54370"/>
                  </a:lnTo>
                  <a:lnTo>
                    <a:pt x="54386" y="25619"/>
                  </a:lnTo>
                  <a:lnTo>
                    <a:pt x="90853" y="6768"/>
                  </a:lnTo>
                  <a:lnTo>
                    <a:pt x="132842" y="0"/>
                  </a:lnTo>
                  <a:lnTo>
                    <a:pt x="7180833" y="0"/>
                  </a:lnTo>
                  <a:lnTo>
                    <a:pt x="7222837" y="6768"/>
                  </a:lnTo>
                  <a:lnTo>
                    <a:pt x="7259305" y="25619"/>
                  </a:lnTo>
                  <a:lnTo>
                    <a:pt x="7288056" y="54370"/>
                  </a:lnTo>
                  <a:lnTo>
                    <a:pt x="7306907" y="90838"/>
                  </a:lnTo>
                  <a:lnTo>
                    <a:pt x="7313676" y="132842"/>
                  </a:lnTo>
                  <a:lnTo>
                    <a:pt x="7313676" y="664210"/>
                  </a:lnTo>
                  <a:lnTo>
                    <a:pt x="7306907" y="706213"/>
                  </a:lnTo>
                  <a:lnTo>
                    <a:pt x="7288056" y="742681"/>
                  </a:lnTo>
                  <a:lnTo>
                    <a:pt x="7259305" y="771432"/>
                  </a:lnTo>
                  <a:lnTo>
                    <a:pt x="7222837" y="790283"/>
                  </a:lnTo>
                  <a:lnTo>
                    <a:pt x="7180833" y="797052"/>
                  </a:lnTo>
                  <a:lnTo>
                    <a:pt x="132842" y="797052"/>
                  </a:lnTo>
                  <a:lnTo>
                    <a:pt x="90853" y="790283"/>
                  </a:lnTo>
                  <a:lnTo>
                    <a:pt x="54386" y="771432"/>
                  </a:lnTo>
                  <a:lnTo>
                    <a:pt x="25630" y="742681"/>
                  </a:lnTo>
                  <a:lnTo>
                    <a:pt x="6772" y="706213"/>
                  </a:lnTo>
                  <a:lnTo>
                    <a:pt x="0" y="664210"/>
                  </a:lnTo>
                  <a:lnTo>
                    <a:pt x="0" y="13284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095247" y="4279772"/>
            <a:ext cx="64871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is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very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efficient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contains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large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volume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data.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RDBMS</a:t>
            </a:r>
            <a:r>
              <a:rPr spc="-25" dirty="0"/>
              <a:t> </a:t>
            </a:r>
            <a:r>
              <a:rPr spc="-5" dirty="0"/>
              <a:t>Concepts/</a:t>
            </a:r>
            <a:r>
              <a:rPr spc="-30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459740" y="5364886"/>
            <a:ext cx="7686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For example,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bank's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account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system</a:t>
            </a:r>
            <a:r>
              <a:rPr sz="1800" spc="-5" dirty="0">
                <a:latin typeface="Calibri"/>
                <a:cs typeface="Calibri"/>
              </a:rPr>
              <a:t> fits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hierarchical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well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because</a:t>
            </a:r>
            <a:r>
              <a:rPr sz="1800" dirty="0">
                <a:latin typeface="Calibri"/>
                <a:cs typeface="Calibri"/>
              </a:rPr>
              <a:t> each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customer's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account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subject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number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transactions.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9314" y="294131"/>
            <a:ext cx="4005935" cy="2660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1062227"/>
            <a:ext cx="8161020" cy="77114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76427" y="3653028"/>
            <a:ext cx="8161020" cy="923925"/>
            <a:chOff x="376427" y="3653028"/>
            <a:chExt cx="8161020" cy="92392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6427" y="3653028"/>
              <a:ext cx="8161020" cy="9235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4151" y="3659124"/>
              <a:ext cx="8020811" cy="91592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14299" y="1145794"/>
            <a:ext cx="7436484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similar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Hierarchical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Model.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actually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subset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model.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6427" y="2738627"/>
            <a:ext cx="8161020" cy="847344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376427" y="1900427"/>
            <a:ext cx="8161020" cy="771525"/>
            <a:chOff x="376427" y="1900427"/>
            <a:chExt cx="8161020" cy="771525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6427" y="1900427"/>
              <a:ext cx="8161020" cy="7711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4151" y="1906523"/>
              <a:ext cx="8020811" cy="76504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19176" y="2737230"/>
            <a:ext cx="7725409" cy="7937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algn="just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set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theory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network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model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does not use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single-parent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tree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hierarchy.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allows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child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 have more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than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parent.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Thus,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records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are physically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linked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through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linked-lists.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76427" y="4643628"/>
            <a:ext cx="8161020" cy="84734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14299" y="4642866"/>
            <a:ext cx="7621270" cy="7937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portion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seen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application's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programs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that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actually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produce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desired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contained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called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sub-schema.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76427" y="5558028"/>
            <a:ext cx="8161020" cy="771525"/>
            <a:chOff x="376427" y="5558028"/>
            <a:chExt cx="8161020" cy="771525"/>
          </a:xfrm>
        </p:grpSpPr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6427" y="5558028"/>
              <a:ext cx="8161020" cy="77114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4151" y="5564124"/>
              <a:ext cx="8020811" cy="765047"/>
            </a:xfrm>
            <a:prstGeom prst="rect">
              <a:avLst/>
            </a:prstGeom>
          </p:spPr>
        </p:pic>
      </p:grp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RDBMS</a:t>
            </a:r>
            <a:r>
              <a:rPr spc="-25" dirty="0"/>
              <a:t> </a:t>
            </a:r>
            <a:r>
              <a:rPr spc="-5" dirty="0"/>
              <a:t>Concepts/</a:t>
            </a:r>
            <a:r>
              <a:rPr spc="-30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1219" y="295402"/>
            <a:ext cx="1712188" cy="35178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3540" y="990723"/>
            <a:ext cx="7625080" cy="361061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670"/>
              </a:spcBef>
              <a:buChar char="●"/>
              <a:tabLst>
                <a:tab pos="353695" algn="l"/>
                <a:tab pos="354330" algn="l"/>
              </a:tabLst>
            </a:pPr>
            <a:r>
              <a:rPr sz="2400" dirty="0">
                <a:latin typeface="Calibri"/>
                <a:cs typeface="Calibri"/>
              </a:rPr>
              <a:t>Explain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concept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</a:t>
            </a:r>
            <a:endParaRPr sz="240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spcBef>
                <a:spcPts val="580"/>
              </a:spcBef>
              <a:buChar char="●"/>
              <a:tabLst>
                <a:tab pos="353695" algn="l"/>
                <a:tab pos="354330" algn="l"/>
              </a:tabLst>
            </a:pPr>
            <a:r>
              <a:rPr sz="2400" spc="-5" dirty="0">
                <a:latin typeface="Calibri"/>
                <a:cs typeface="Calibri"/>
              </a:rPr>
              <a:t>Describe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approaches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5" dirty="0">
                <a:latin typeface="Calibri"/>
                <a:cs typeface="Calibri"/>
              </a:rPr>
              <a:t>management</a:t>
            </a:r>
            <a:endParaRPr sz="2400">
              <a:latin typeface="Calibri"/>
              <a:cs typeface="Calibri"/>
            </a:endParaRPr>
          </a:p>
          <a:p>
            <a:pPr marL="353695" marR="5080" indent="-341630">
              <a:lnSpc>
                <a:spcPct val="70000"/>
              </a:lnSpc>
              <a:spcBef>
                <a:spcPts val="1440"/>
              </a:spcBef>
              <a:buChar char="●"/>
              <a:tabLst>
                <a:tab pos="353695" algn="l"/>
                <a:tab pos="354330" algn="l"/>
              </a:tabLst>
            </a:pPr>
            <a:r>
              <a:rPr sz="2400" spc="-10" dirty="0">
                <a:latin typeface="Calibri"/>
                <a:cs typeface="Calibri"/>
              </a:rPr>
              <a:t>Define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Database </a:t>
            </a:r>
            <a:r>
              <a:rPr sz="2400" spc="-5" dirty="0">
                <a:latin typeface="Calibri"/>
                <a:cs typeface="Calibri"/>
              </a:rPr>
              <a:t>Management </a:t>
            </a:r>
            <a:r>
              <a:rPr sz="2400" spc="-20" dirty="0">
                <a:latin typeface="Calibri"/>
                <a:cs typeface="Calibri"/>
              </a:rPr>
              <a:t>System </a:t>
            </a:r>
            <a:r>
              <a:rPr sz="2400" dirty="0">
                <a:latin typeface="Calibri"/>
                <a:cs typeface="Calibri"/>
              </a:rPr>
              <a:t>(DBMS) and </a:t>
            </a: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benefits</a:t>
            </a:r>
            <a:endParaRPr sz="240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spcBef>
                <a:spcPts val="575"/>
              </a:spcBef>
              <a:buChar char="●"/>
              <a:tabLst>
                <a:tab pos="353695" algn="l"/>
                <a:tab pos="354330" algn="l"/>
              </a:tabLst>
            </a:pPr>
            <a:r>
              <a:rPr sz="2400" spc="-5" dirty="0">
                <a:latin typeface="Calibri"/>
                <a:cs typeface="Calibri"/>
              </a:rPr>
              <a:t>Explain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 </a:t>
            </a:r>
            <a:r>
              <a:rPr sz="2400" dirty="0">
                <a:latin typeface="Calibri"/>
                <a:cs typeface="Calibri"/>
              </a:rPr>
              <a:t>models</a:t>
            </a:r>
            <a:endParaRPr sz="240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spcBef>
                <a:spcPts val="580"/>
              </a:spcBef>
              <a:buChar char="●"/>
              <a:tabLst>
                <a:tab pos="353695" algn="l"/>
                <a:tab pos="354330" algn="l"/>
              </a:tabLst>
            </a:pPr>
            <a:r>
              <a:rPr sz="2400" spc="-10" dirty="0">
                <a:latin typeface="Calibri"/>
                <a:cs typeface="Calibri"/>
              </a:rPr>
              <a:t>Define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explain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RDBMS</a:t>
            </a:r>
            <a:endParaRPr sz="2400">
              <a:latin typeface="Calibri"/>
              <a:cs typeface="Calibri"/>
            </a:endParaRPr>
          </a:p>
          <a:p>
            <a:pPr marL="353695" marR="234315" indent="-341630">
              <a:lnSpc>
                <a:spcPct val="70000"/>
              </a:lnSpc>
              <a:spcBef>
                <a:spcPts val="1440"/>
              </a:spcBef>
              <a:buChar char="●"/>
              <a:tabLst>
                <a:tab pos="353695" algn="l"/>
                <a:tab pos="354330" algn="l"/>
              </a:tabLst>
            </a:pPr>
            <a:r>
              <a:rPr sz="2400" dirty="0">
                <a:latin typeface="Calibri"/>
                <a:cs typeface="Calibri"/>
              </a:rPr>
              <a:t>Describe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entities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characteristics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tables</a:t>
            </a:r>
            <a:endParaRPr sz="240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spcBef>
                <a:spcPts val="580"/>
              </a:spcBef>
              <a:buChar char="●"/>
              <a:tabLst>
                <a:tab pos="353695" algn="l"/>
                <a:tab pos="354330" algn="l"/>
              </a:tabLst>
            </a:pPr>
            <a:r>
              <a:rPr sz="2400" spc="-10" dirty="0">
                <a:latin typeface="Calibri"/>
                <a:cs typeface="Calibri"/>
              </a:rPr>
              <a:t>List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differences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between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DBMS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RDBMS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RDBMS</a:t>
            </a:r>
            <a:r>
              <a:rPr spc="-25" dirty="0"/>
              <a:t> </a:t>
            </a:r>
            <a:r>
              <a:rPr spc="-5" dirty="0"/>
              <a:t>Concepts/</a:t>
            </a:r>
            <a:r>
              <a:rPr spc="-30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723376" y="6624015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9314" y="294131"/>
            <a:ext cx="4005935" cy="2660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1020317"/>
            <a:ext cx="81426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network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illustrates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series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one-to-many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relationships: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90800" y="1752600"/>
            <a:ext cx="3200400" cy="180898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9740" y="3828669"/>
            <a:ext cx="828611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A sales</a:t>
            </a:r>
            <a:r>
              <a:rPr sz="1800" spc="-10" dirty="0">
                <a:latin typeface="Calibri"/>
                <a:cs typeface="Calibri"/>
              </a:rPr>
              <a:t> representative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write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Invoice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tickets, </a:t>
            </a:r>
            <a:r>
              <a:rPr sz="1800" spc="-5" dirty="0">
                <a:latin typeface="Calibri"/>
                <a:cs typeface="Calibri"/>
              </a:rPr>
              <a:t>but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Invoice</a:t>
            </a:r>
            <a:r>
              <a:rPr sz="1800" dirty="0">
                <a:latin typeface="Calibri"/>
                <a:cs typeface="Calibri"/>
              </a:rPr>
              <a:t> 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written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single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Sales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representative</a:t>
            </a:r>
            <a:r>
              <a:rPr sz="1800" spc="-5" dirty="0">
                <a:latin typeface="Calibri"/>
                <a:cs typeface="Calibri"/>
              </a:rPr>
              <a:t> (</a:t>
            </a:r>
            <a:r>
              <a:rPr sz="1800" b="1" spc="-5" dirty="0">
                <a:latin typeface="Calibri"/>
                <a:cs typeface="Calibri"/>
              </a:rPr>
              <a:t>Salesrep</a:t>
            </a:r>
            <a:r>
              <a:rPr sz="1800" spc="-5" dirty="0">
                <a:latin typeface="Calibri"/>
                <a:cs typeface="Calibri"/>
              </a:rPr>
              <a:t>).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b="1" spc="-10" dirty="0">
                <a:latin typeface="Calibri"/>
                <a:cs typeface="Calibri"/>
              </a:rPr>
              <a:t>Customer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might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make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purchases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occasions.</a:t>
            </a:r>
            <a:endParaRPr sz="1800">
              <a:latin typeface="Calibri"/>
              <a:cs typeface="Calibri"/>
            </a:endParaRPr>
          </a:p>
          <a:p>
            <a:pPr marL="354330" marR="9525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b="1" spc="-10" dirty="0">
                <a:latin typeface="Calibri"/>
                <a:cs typeface="Calibri"/>
              </a:rPr>
              <a:t>Customer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Invoice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tickets,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Invoice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belongs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5" dirty="0">
                <a:latin typeface="Calibri"/>
                <a:cs typeface="Calibri"/>
              </a:rPr>
              <a:t> single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customer.</a:t>
            </a:r>
            <a:endParaRPr sz="1800">
              <a:latin typeface="Calibri"/>
              <a:cs typeface="Calibri"/>
            </a:endParaRPr>
          </a:p>
          <a:p>
            <a:pPr marL="354330" marR="508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An </a:t>
            </a:r>
            <a:r>
              <a:rPr sz="1800" b="1" spc="-5" dirty="0">
                <a:latin typeface="Calibri"/>
                <a:cs typeface="Calibri"/>
              </a:rPr>
              <a:t>Invoice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ticket</a:t>
            </a:r>
            <a:r>
              <a:rPr sz="1800" spc="-15" dirty="0">
                <a:latin typeface="Calibri"/>
                <a:cs typeface="Calibri"/>
              </a:rPr>
              <a:t> may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 many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Invoice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lines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b="1" spc="-5" dirty="0">
                <a:latin typeface="Calibri"/>
                <a:cs typeface="Calibri"/>
              </a:rPr>
              <a:t>Invline</a:t>
            </a:r>
            <a:r>
              <a:rPr sz="1800" spc="-5" dirty="0">
                <a:latin typeface="Calibri"/>
                <a:cs typeface="Calibri"/>
              </a:rPr>
              <a:t>),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Invline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found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single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Invoice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ticket.</a:t>
            </a:r>
            <a:endParaRPr sz="1800">
              <a:latin typeface="Calibri"/>
              <a:cs typeface="Calibri"/>
            </a:endParaRPr>
          </a:p>
          <a:p>
            <a:pPr marL="354330" marR="320675" indent="-3422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Product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may</a:t>
            </a:r>
            <a:r>
              <a:rPr sz="1800" dirty="0">
                <a:latin typeface="Calibri"/>
                <a:cs typeface="Calibri"/>
              </a:rPr>
              <a:t> appear</a:t>
            </a:r>
            <a:r>
              <a:rPr sz="1800" spc="-5" dirty="0">
                <a:latin typeface="Calibri"/>
                <a:cs typeface="Calibri"/>
              </a:rPr>
              <a:t> 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several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Invline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but</a:t>
            </a:r>
            <a:r>
              <a:rPr sz="1800" dirty="0">
                <a:latin typeface="Calibri"/>
                <a:cs typeface="Calibri"/>
              </a:rPr>
              <a:t> each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Invline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single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Product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RDBMS</a:t>
            </a:r>
            <a:r>
              <a:rPr spc="-25" dirty="0"/>
              <a:t> </a:t>
            </a:r>
            <a:r>
              <a:rPr spc="-5" dirty="0"/>
              <a:t>Concepts/</a:t>
            </a:r>
            <a:r>
              <a:rPr spc="-30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9314" y="294131"/>
              <a:ext cx="4005935" cy="266065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33627" y="1624583"/>
            <a:ext cx="7324725" cy="1407160"/>
            <a:chOff x="833627" y="1624583"/>
            <a:chExt cx="7324725" cy="1407160"/>
          </a:xfrm>
        </p:grpSpPr>
        <p:sp>
          <p:nvSpPr>
            <p:cNvPr id="8" name="object 8"/>
            <p:cNvSpPr/>
            <p:nvPr/>
          </p:nvSpPr>
          <p:spPr>
            <a:xfrm>
              <a:off x="838199" y="1834895"/>
              <a:ext cx="7315200" cy="1191895"/>
            </a:xfrm>
            <a:custGeom>
              <a:avLst/>
              <a:gdLst/>
              <a:ahLst/>
              <a:cxnLst/>
              <a:rect l="l" t="t" r="r" b="b"/>
              <a:pathLst>
                <a:path w="7315200" h="1191895">
                  <a:moveTo>
                    <a:pt x="0" y="1191767"/>
                  </a:moveTo>
                  <a:lnTo>
                    <a:pt x="7315200" y="1191767"/>
                  </a:lnTo>
                  <a:lnTo>
                    <a:pt x="7315200" y="0"/>
                  </a:lnTo>
                  <a:lnTo>
                    <a:pt x="0" y="0"/>
                  </a:lnTo>
                  <a:lnTo>
                    <a:pt x="0" y="1191767"/>
                  </a:lnTo>
                  <a:close/>
                </a:path>
                <a:path w="7315200" h="1191895">
                  <a:moveTo>
                    <a:pt x="0" y="1191767"/>
                  </a:moveTo>
                  <a:lnTo>
                    <a:pt x="7315200" y="1191767"/>
                  </a:lnTo>
                  <a:lnTo>
                    <a:pt x="7315200" y="0"/>
                  </a:lnTo>
                  <a:lnTo>
                    <a:pt x="0" y="0"/>
                  </a:lnTo>
                  <a:lnTo>
                    <a:pt x="0" y="1191767"/>
                  </a:lnTo>
                  <a:close/>
                </a:path>
              </a:pathLst>
            </a:custGeom>
            <a:ln w="9144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9387" y="1624583"/>
              <a:ext cx="5128260" cy="42062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33627" y="3098292"/>
            <a:ext cx="7324725" cy="1141730"/>
            <a:chOff x="833627" y="3098292"/>
            <a:chExt cx="7324725" cy="1141730"/>
          </a:xfrm>
        </p:grpSpPr>
        <p:sp>
          <p:nvSpPr>
            <p:cNvPr id="11" name="object 11"/>
            <p:cNvSpPr/>
            <p:nvPr/>
          </p:nvSpPr>
          <p:spPr>
            <a:xfrm>
              <a:off x="838199" y="3308604"/>
              <a:ext cx="7315200" cy="927100"/>
            </a:xfrm>
            <a:custGeom>
              <a:avLst/>
              <a:gdLst/>
              <a:ahLst/>
              <a:cxnLst/>
              <a:rect l="l" t="t" r="r" b="b"/>
              <a:pathLst>
                <a:path w="7315200" h="927100">
                  <a:moveTo>
                    <a:pt x="0" y="926592"/>
                  </a:moveTo>
                  <a:lnTo>
                    <a:pt x="7315200" y="926592"/>
                  </a:lnTo>
                  <a:lnTo>
                    <a:pt x="7315200" y="0"/>
                  </a:lnTo>
                  <a:lnTo>
                    <a:pt x="0" y="0"/>
                  </a:lnTo>
                  <a:lnTo>
                    <a:pt x="0" y="926592"/>
                  </a:lnTo>
                  <a:close/>
                </a:path>
                <a:path w="7315200" h="927100">
                  <a:moveTo>
                    <a:pt x="0" y="926592"/>
                  </a:moveTo>
                  <a:lnTo>
                    <a:pt x="7315200" y="926592"/>
                  </a:lnTo>
                  <a:lnTo>
                    <a:pt x="7315200" y="0"/>
                  </a:lnTo>
                  <a:lnTo>
                    <a:pt x="0" y="0"/>
                  </a:lnTo>
                  <a:lnTo>
                    <a:pt x="0" y="926592"/>
                  </a:lnTo>
                  <a:close/>
                </a:path>
              </a:pathLst>
            </a:custGeom>
            <a:ln w="9144">
              <a:solidFill>
                <a:srgbClr val="5CB3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9387" y="3098292"/>
              <a:ext cx="5128260" cy="42062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33627" y="4306823"/>
            <a:ext cx="7324725" cy="887094"/>
            <a:chOff x="833627" y="4306823"/>
            <a:chExt cx="7324725" cy="887094"/>
          </a:xfrm>
        </p:grpSpPr>
        <p:sp>
          <p:nvSpPr>
            <p:cNvPr id="14" name="object 14"/>
            <p:cNvSpPr/>
            <p:nvPr/>
          </p:nvSpPr>
          <p:spPr>
            <a:xfrm>
              <a:off x="838199" y="4517135"/>
              <a:ext cx="7315200" cy="672465"/>
            </a:xfrm>
            <a:custGeom>
              <a:avLst/>
              <a:gdLst/>
              <a:ahLst/>
              <a:cxnLst/>
              <a:rect l="l" t="t" r="r" b="b"/>
              <a:pathLst>
                <a:path w="7315200" h="672464">
                  <a:moveTo>
                    <a:pt x="0" y="672083"/>
                  </a:moveTo>
                  <a:lnTo>
                    <a:pt x="7315200" y="672083"/>
                  </a:lnTo>
                  <a:lnTo>
                    <a:pt x="7315200" y="0"/>
                  </a:lnTo>
                  <a:lnTo>
                    <a:pt x="0" y="0"/>
                  </a:lnTo>
                  <a:lnTo>
                    <a:pt x="0" y="672083"/>
                  </a:lnTo>
                  <a:close/>
                </a:path>
                <a:path w="7315200" h="672464">
                  <a:moveTo>
                    <a:pt x="0" y="672083"/>
                  </a:moveTo>
                  <a:lnTo>
                    <a:pt x="7315200" y="672083"/>
                  </a:lnTo>
                  <a:lnTo>
                    <a:pt x="7315200" y="0"/>
                  </a:lnTo>
                  <a:lnTo>
                    <a:pt x="0" y="0"/>
                  </a:lnTo>
                  <a:lnTo>
                    <a:pt x="0" y="672083"/>
                  </a:lnTo>
                  <a:close/>
                </a:path>
              </a:pathLst>
            </a:custGeom>
            <a:ln w="9144">
              <a:solidFill>
                <a:srgbClr val="5F8B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9387" y="4306823"/>
              <a:ext cx="5128260" cy="420624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33627" y="5260847"/>
            <a:ext cx="7324725" cy="1141730"/>
            <a:chOff x="833627" y="5260847"/>
            <a:chExt cx="7324725" cy="1141730"/>
          </a:xfrm>
        </p:grpSpPr>
        <p:sp>
          <p:nvSpPr>
            <p:cNvPr id="17" name="object 17"/>
            <p:cNvSpPr/>
            <p:nvPr/>
          </p:nvSpPr>
          <p:spPr>
            <a:xfrm>
              <a:off x="838199" y="5471159"/>
              <a:ext cx="7315200" cy="927100"/>
            </a:xfrm>
            <a:custGeom>
              <a:avLst/>
              <a:gdLst/>
              <a:ahLst/>
              <a:cxnLst/>
              <a:rect l="l" t="t" r="r" b="b"/>
              <a:pathLst>
                <a:path w="7315200" h="927100">
                  <a:moveTo>
                    <a:pt x="0" y="926591"/>
                  </a:moveTo>
                  <a:lnTo>
                    <a:pt x="7315200" y="926591"/>
                  </a:lnTo>
                  <a:lnTo>
                    <a:pt x="7315200" y="0"/>
                  </a:lnTo>
                  <a:lnTo>
                    <a:pt x="0" y="0"/>
                  </a:lnTo>
                  <a:lnTo>
                    <a:pt x="0" y="926591"/>
                  </a:lnTo>
                  <a:close/>
                </a:path>
                <a:path w="7315200" h="927100">
                  <a:moveTo>
                    <a:pt x="0" y="926591"/>
                  </a:moveTo>
                  <a:lnTo>
                    <a:pt x="7315200" y="926591"/>
                  </a:lnTo>
                  <a:lnTo>
                    <a:pt x="7315200" y="0"/>
                  </a:lnTo>
                  <a:lnTo>
                    <a:pt x="0" y="0"/>
                  </a:lnTo>
                  <a:lnTo>
                    <a:pt x="0" y="926591"/>
                  </a:lnTo>
                  <a:close/>
                </a:path>
              </a:pathLst>
            </a:custGeom>
            <a:ln w="9144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99387" y="5260847"/>
              <a:ext cx="5128260" cy="42062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07340" y="183895"/>
            <a:ext cx="7468870" cy="6080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ahoma"/>
              <a:cs typeface="Tahoma"/>
            </a:endParaRPr>
          </a:p>
          <a:p>
            <a:pPr marL="506730" indent="-342265">
              <a:lnSpc>
                <a:spcPct val="100000"/>
              </a:lnSpc>
              <a:buFont typeface="Wingdings"/>
              <a:buChar char=""/>
              <a:tabLst>
                <a:tab pos="506095" algn="l"/>
                <a:tab pos="5073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components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language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network</a:t>
            </a:r>
            <a:r>
              <a:rPr sz="1800" dirty="0">
                <a:latin typeface="Calibri"/>
                <a:cs typeface="Calibri"/>
              </a:rPr>
              <a:t> models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as </a:t>
            </a:r>
            <a:r>
              <a:rPr sz="1800" spc="-15" dirty="0">
                <a:latin typeface="Calibri"/>
                <a:cs typeface="Calibri"/>
              </a:rPr>
              <a:t>follows: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2200" dirty="0">
              <a:latin typeface="Calibri"/>
              <a:cs typeface="Calibri"/>
            </a:endParaRPr>
          </a:p>
          <a:p>
            <a:pPr marL="1110615">
              <a:lnSpc>
                <a:spcPct val="100000"/>
              </a:lnSpc>
            </a:pP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Definition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Language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(DDL)</a:t>
            </a:r>
            <a:endParaRPr sz="2000" dirty="0">
              <a:latin typeface="Calibri"/>
              <a:cs typeface="Calibri"/>
            </a:endParaRPr>
          </a:p>
          <a:p>
            <a:pPr marL="1271270" marR="431800" lvl="1" indent="-172720">
              <a:lnSpc>
                <a:spcPct val="91400"/>
              </a:lnSpc>
              <a:spcBef>
                <a:spcPts val="1225"/>
              </a:spcBef>
              <a:buChar char="•"/>
              <a:tabLst>
                <a:tab pos="1271270" algn="l"/>
              </a:tabLst>
            </a:pPr>
            <a:r>
              <a:rPr sz="1800" dirty="0">
                <a:latin typeface="Calibri"/>
                <a:cs typeface="Calibri"/>
              </a:rPr>
              <a:t>Used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15" dirty="0">
                <a:latin typeface="Calibri"/>
                <a:cs typeface="Calibri"/>
              </a:rPr>
              <a:t>create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remove </a:t>
            </a:r>
            <a:r>
              <a:rPr sz="1800" spc="-5" dirty="0">
                <a:latin typeface="Calibri"/>
                <a:cs typeface="Calibri"/>
              </a:rPr>
              <a:t>databases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database </a:t>
            </a:r>
            <a:r>
              <a:rPr sz="1800" spc="-5" dirty="0">
                <a:latin typeface="Calibri"/>
                <a:cs typeface="Calibri"/>
              </a:rPr>
              <a:t>objects.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enables the </a:t>
            </a:r>
            <a:r>
              <a:rPr sz="1800" spc="-10" dirty="0">
                <a:latin typeface="Calibri"/>
                <a:cs typeface="Calibri"/>
              </a:rPr>
              <a:t>database administrator to </a:t>
            </a:r>
            <a:r>
              <a:rPr sz="1800" spc="-5" dirty="0">
                <a:latin typeface="Calibri"/>
                <a:cs typeface="Calibri"/>
              </a:rPr>
              <a:t>define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schema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components.</a:t>
            </a:r>
            <a:endParaRPr sz="1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Char char="•"/>
            </a:pPr>
            <a:endParaRPr sz="1650" dirty="0">
              <a:latin typeface="Calibri"/>
              <a:cs typeface="Calibri"/>
            </a:endParaRPr>
          </a:p>
          <a:p>
            <a:pPr marL="1110615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Sub-schema</a:t>
            </a:r>
            <a:r>
              <a:rPr sz="20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DDL</a:t>
            </a:r>
            <a:endParaRPr sz="2000" dirty="0">
              <a:latin typeface="Calibri"/>
              <a:cs typeface="Calibri"/>
            </a:endParaRPr>
          </a:p>
          <a:p>
            <a:pPr marL="1271270" marR="765175" lvl="1" indent="-172720">
              <a:lnSpc>
                <a:spcPts val="1970"/>
              </a:lnSpc>
              <a:spcBef>
                <a:spcPts val="1260"/>
              </a:spcBef>
              <a:buChar char="•"/>
              <a:tabLst>
                <a:tab pos="1271270" algn="l"/>
              </a:tabLst>
            </a:pPr>
            <a:r>
              <a:rPr sz="1800" spc="-5" dirty="0">
                <a:latin typeface="Calibri"/>
                <a:cs typeface="Calibri"/>
              </a:rPr>
              <a:t>Enables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database administrator to </a:t>
            </a:r>
            <a:r>
              <a:rPr sz="1800" spc="-5" dirty="0">
                <a:latin typeface="Calibri"/>
                <a:cs typeface="Calibri"/>
              </a:rPr>
              <a:t>define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database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components.</a:t>
            </a:r>
            <a:endParaRPr sz="1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Calibri"/>
              <a:buChar char="•"/>
            </a:pPr>
            <a:endParaRPr sz="1550" dirty="0">
              <a:latin typeface="Calibri"/>
              <a:cs typeface="Calibri"/>
            </a:endParaRPr>
          </a:p>
          <a:p>
            <a:pPr marL="1110615">
              <a:lnSpc>
                <a:spcPct val="100000"/>
              </a:lnSpc>
            </a:pP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Manipulation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Language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(DML)</a:t>
            </a:r>
            <a:endParaRPr sz="2000" dirty="0">
              <a:latin typeface="Calibri"/>
              <a:cs typeface="Calibri"/>
            </a:endParaRPr>
          </a:p>
          <a:p>
            <a:pPr marL="1271270" lvl="1" indent="-172720">
              <a:lnSpc>
                <a:spcPct val="100000"/>
              </a:lnSpc>
              <a:spcBef>
                <a:spcPts val="1040"/>
              </a:spcBef>
              <a:buChar char="•"/>
              <a:tabLst>
                <a:tab pos="1271270" algn="l"/>
              </a:tabLst>
            </a:pPr>
            <a:r>
              <a:rPr sz="1800" dirty="0">
                <a:latin typeface="Calibri"/>
                <a:cs typeface="Calibri"/>
              </a:rPr>
              <a:t>Used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insert,</a:t>
            </a:r>
            <a:r>
              <a:rPr sz="1800" spc="-10" dirty="0">
                <a:latin typeface="Calibri"/>
                <a:cs typeface="Calibri"/>
              </a:rPr>
              <a:t> retrieve,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modify</a:t>
            </a:r>
            <a:r>
              <a:rPr sz="1800" spc="-10" dirty="0">
                <a:latin typeface="Calibri"/>
                <a:cs typeface="Calibri"/>
              </a:rPr>
              <a:t> database information.</a:t>
            </a:r>
            <a:endParaRPr sz="1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Calibri"/>
              <a:buChar char="•"/>
            </a:pPr>
            <a:endParaRPr sz="1550" dirty="0">
              <a:latin typeface="Calibri"/>
              <a:cs typeface="Calibri"/>
            </a:endParaRPr>
          </a:p>
          <a:p>
            <a:pPr marL="1110615">
              <a:lnSpc>
                <a:spcPct val="100000"/>
              </a:lnSpc>
            </a:pP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Language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(DCL)</a:t>
            </a:r>
            <a:endParaRPr sz="2000" dirty="0">
              <a:latin typeface="Calibri"/>
              <a:cs typeface="Calibri"/>
            </a:endParaRPr>
          </a:p>
          <a:p>
            <a:pPr marL="1271270" lvl="1" indent="-172720">
              <a:lnSpc>
                <a:spcPts val="2065"/>
              </a:lnSpc>
              <a:spcBef>
                <a:spcPts val="1040"/>
              </a:spcBef>
              <a:buChar char="•"/>
              <a:tabLst>
                <a:tab pos="1271270" algn="l"/>
              </a:tabLst>
            </a:pPr>
            <a:r>
              <a:rPr sz="1800" dirty="0">
                <a:latin typeface="Calibri"/>
                <a:cs typeface="Calibri"/>
              </a:rPr>
              <a:t>Used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administer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permissions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</a:t>
            </a:r>
            <a:endParaRPr sz="1800" dirty="0">
              <a:latin typeface="Calibri"/>
              <a:cs typeface="Calibri"/>
            </a:endParaRPr>
          </a:p>
          <a:p>
            <a:pPr marL="1271270">
              <a:lnSpc>
                <a:spcPts val="2065"/>
              </a:lnSpc>
            </a:pPr>
            <a:r>
              <a:rPr sz="1800" spc="-5" dirty="0">
                <a:latin typeface="Calibri"/>
                <a:cs typeface="Calibri"/>
              </a:rPr>
              <a:t>objects.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RDBMS</a:t>
            </a:r>
            <a:r>
              <a:rPr spc="-25" dirty="0"/>
              <a:t> </a:t>
            </a:r>
            <a:r>
              <a:rPr spc="-5" dirty="0"/>
              <a:t>Concepts/</a:t>
            </a:r>
            <a:r>
              <a:rPr spc="-30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9314" y="294131"/>
            <a:ext cx="4005935" cy="2660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1020317"/>
            <a:ext cx="5854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advantages</a:t>
            </a:r>
            <a:r>
              <a:rPr sz="1800" spc="-5" dirty="0">
                <a:latin typeface="Calibri"/>
                <a:cs typeface="Calibri"/>
              </a:rPr>
              <a:t> of such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structure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specified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45008" y="1546574"/>
          <a:ext cx="8000364" cy="487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815"/>
                <a:gridCol w="7178040"/>
                <a:gridCol w="397509"/>
              </a:tblGrid>
              <a:tr h="1595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ts val="1155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Relationships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easier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implement</a:t>
                      </a:r>
                      <a:r>
                        <a:rPr sz="1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 the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network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database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model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than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 the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28575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C0504D"/>
                      </a:solidFill>
                      <a:prstDash val="solid"/>
                    </a:lnB>
                  </a:tcPr>
                </a:tc>
              </a:tr>
              <a:tr h="1666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504D"/>
                      </a:solidFill>
                      <a:prstDash val="solid"/>
                    </a:lnL>
                    <a:lnT w="28575">
                      <a:solidFill>
                        <a:srgbClr val="C0504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ts val="121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hierarchical</a:t>
                      </a:r>
                      <a:r>
                        <a:rPr sz="1400" b="1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model.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28575">
                      <a:solidFill>
                        <a:srgbClr val="C0504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0504D"/>
                      </a:solidFill>
                      <a:prstDash val="solid"/>
                    </a:lnR>
                    <a:lnT w="28575">
                      <a:solidFill>
                        <a:srgbClr val="C0504D"/>
                      </a:solidFill>
                      <a:prstDash val="solid"/>
                    </a:lnT>
                  </a:tcPr>
                </a:tc>
              </a:tr>
              <a:tr h="161032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504D"/>
                      </a:solidFill>
                      <a:prstDash val="solid"/>
                    </a:lnL>
                    <a:lnR w="28575">
                      <a:solidFill>
                        <a:srgbClr val="C0504D"/>
                      </a:solidFill>
                      <a:prstDash val="solid"/>
                    </a:lnR>
                    <a:lnB w="28575">
                      <a:solidFill>
                        <a:srgbClr val="C0504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877061" y="1527810"/>
            <a:ext cx="7190740" cy="384175"/>
          </a:xfrm>
          <a:custGeom>
            <a:avLst/>
            <a:gdLst/>
            <a:ahLst/>
            <a:cxnLst/>
            <a:rect l="l" t="t" r="r" b="b"/>
            <a:pathLst>
              <a:path w="7190740" h="384175">
                <a:moveTo>
                  <a:pt x="7126224" y="0"/>
                </a:moveTo>
                <a:lnTo>
                  <a:pt x="64008" y="0"/>
                </a:lnTo>
                <a:lnTo>
                  <a:pt x="39090" y="5036"/>
                </a:lnTo>
                <a:lnTo>
                  <a:pt x="18745" y="18764"/>
                </a:lnTo>
                <a:lnTo>
                  <a:pt x="5029" y="39112"/>
                </a:lnTo>
                <a:lnTo>
                  <a:pt x="0" y="64008"/>
                </a:lnTo>
                <a:lnTo>
                  <a:pt x="0" y="320040"/>
                </a:lnTo>
                <a:lnTo>
                  <a:pt x="5029" y="344935"/>
                </a:lnTo>
                <a:lnTo>
                  <a:pt x="18745" y="365283"/>
                </a:lnTo>
                <a:lnTo>
                  <a:pt x="39090" y="379011"/>
                </a:lnTo>
                <a:lnTo>
                  <a:pt x="64008" y="384048"/>
                </a:lnTo>
                <a:lnTo>
                  <a:pt x="7126224" y="384048"/>
                </a:lnTo>
                <a:lnTo>
                  <a:pt x="7151119" y="379011"/>
                </a:lnTo>
                <a:lnTo>
                  <a:pt x="7171467" y="365283"/>
                </a:lnTo>
                <a:lnTo>
                  <a:pt x="7185195" y="344935"/>
                </a:lnTo>
                <a:lnTo>
                  <a:pt x="7190232" y="320040"/>
                </a:lnTo>
                <a:lnTo>
                  <a:pt x="7190232" y="64008"/>
                </a:lnTo>
                <a:lnTo>
                  <a:pt x="7185195" y="39112"/>
                </a:lnTo>
                <a:lnTo>
                  <a:pt x="7171467" y="18764"/>
                </a:lnTo>
                <a:lnTo>
                  <a:pt x="7151119" y="5036"/>
                </a:lnTo>
                <a:lnTo>
                  <a:pt x="7126224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445008" y="2090927"/>
            <a:ext cx="8027034" cy="1134110"/>
            <a:chOff x="445008" y="2090927"/>
            <a:chExt cx="8027034" cy="1134110"/>
          </a:xfrm>
        </p:grpSpPr>
        <p:sp>
          <p:nvSpPr>
            <p:cNvPr id="12" name="object 12"/>
            <p:cNvSpPr/>
            <p:nvPr/>
          </p:nvSpPr>
          <p:spPr>
            <a:xfrm>
              <a:off x="457962" y="2294381"/>
              <a:ext cx="8001000" cy="327660"/>
            </a:xfrm>
            <a:custGeom>
              <a:avLst/>
              <a:gdLst/>
              <a:ahLst/>
              <a:cxnLst/>
              <a:rect l="l" t="t" r="r" b="b"/>
              <a:pathLst>
                <a:path w="8001000" h="327660">
                  <a:moveTo>
                    <a:pt x="0" y="327660"/>
                  </a:moveTo>
                  <a:lnTo>
                    <a:pt x="8001000" y="327660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27660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8774" y="2103881"/>
              <a:ext cx="5600700" cy="382905"/>
            </a:xfrm>
            <a:custGeom>
              <a:avLst/>
              <a:gdLst/>
              <a:ahLst/>
              <a:cxnLst/>
              <a:rect l="l" t="t" r="r" b="b"/>
              <a:pathLst>
                <a:path w="5600700" h="382905">
                  <a:moveTo>
                    <a:pt x="5536946" y="0"/>
                  </a:moveTo>
                  <a:lnTo>
                    <a:pt x="63753" y="0"/>
                  </a:lnTo>
                  <a:lnTo>
                    <a:pt x="38940" y="5014"/>
                  </a:lnTo>
                  <a:lnTo>
                    <a:pt x="18675" y="18684"/>
                  </a:lnTo>
                  <a:lnTo>
                    <a:pt x="5010" y="38951"/>
                  </a:lnTo>
                  <a:lnTo>
                    <a:pt x="0" y="63753"/>
                  </a:lnTo>
                  <a:lnTo>
                    <a:pt x="0" y="318769"/>
                  </a:lnTo>
                  <a:lnTo>
                    <a:pt x="5010" y="343572"/>
                  </a:lnTo>
                  <a:lnTo>
                    <a:pt x="18675" y="363839"/>
                  </a:lnTo>
                  <a:lnTo>
                    <a:pt x="38940" y="377509"/>
                  </a:lnTo>
                  <a:lnTo>
                    <a:pt x="63753" y="382523"/>
                  </a:lnTo>
                  <a:lnTo>
                    <a:pt x="5536946" y="382523"/>
                  </a:lnTo>
                  <a:lnTo>
                    <a:pt x="5561748" y="377509"/>
                  </a:lnTo>
                  <a:lnTo>
                    <a:pt x="5582015" y="363839"/>
                  </a:lnTo>
                  <a:lnTo>
                    <a:pt x="5595685" y="343572"/>
                  </a:lnTo>
                  <a:lnTo>
                    <a:pt x="5600700" y="318769"/>
                  </a:lnTo>
                  <a:lnTo>
                    <a:pt x="5600700" y="63753"/>
                  </a:lnTo>
                  <a:lnTo>
                    <a:pt x="5595685" y="38951"/>
                  </a:lnTo>
                  <a:lnTo>
                    <a:pt x="5582015" y="18684"/>
                  </a:lnTo>
                  <a:lnTo>
                    <a:pt x="5561748" y="5014"/>
                  </a:lnTo>
                  <a:lnTo>
                    <a:pt x="5536946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8774" y="2103881"/>
              <a:ext cx="5600700" cy="382905"/>
            </a:xfrm>
            <a:custGeom>
              <a:avLst/>
              <a:gdLst/>
              <a:ahLst/>
              <a:cxnLst/>
              <a:rect l="l" t="t" r="r" b="b"/>
              <a:pathLst>
                <a:path w="5600700" h="382905">
                  <a:moveTo>
                    <a:pt x="0" y="63753"/>
                  </a:moveTo>
                  <a:lnTo>
                    <a:pt x="5010" y="38951"/>
                  </a:lnTo>
                  <a:lnTo>
                    <a:pt x="18675" y="18684"/>
                  </a:lnTo>
                  <a:lnTo>
                    <a:pt x="38940" y="5014"/>
                  </a:lnTo>
                  <a:lnTo>
                    <a:pt x="63753" y="0"/>
                  </a:lnTo>
                  <a:lnTo>
                    <a:pt x="5536946" y="0"/>
                  </a:lnTo>
                  <a:lnTo>
                    <a:pt x="5561748" y="5014"/>
                  </a:lnTo>
                  <a:lnTo>
                    <a:pt x="5582015" y="18684"/>
                  </a:lnTo>
                  <a:lnTo>
                    <a:pt x="5595685" y="38951"/>
                  </a:lnTo>
                  <a:lnTo>
                    <a:pt x="5600700" y="63753"/>
                  </a:lnTo>
                  <a:lnTo>
                    <a:pt x="5600700" y="318769"/>
                  </a:lnTo>
                  <a:lnTo>
                    <a:pt x="5595685" y="343572"/>
                  </a:lnTo>
                  <a:lnTo>
                    <a:pt x="5582015" y="363839"/>
                  </a:lnTo>
                  <a:lnTo>
                    <a:pt x="5561748" y="377509"/>
                  </a:lnTo>
                  <a:lnTo>
                    <a:pt x="5536946" y="382523"/>
                  </a:lnTo>
                  <a:lnTo>
                    <a:pt x="63753" y="382523"/>
                  </a:lnTo>
                  <a:lnTo>
                    <a:pt x="38940" y="377509"/>
                  </a:lnTo>
                  <a:lnTo>
                    <a:pt x="18675" y="363839"/>
                  </a:lnTo>
                  <a:lnTo>
                    <a:pt x="5010" y="343572"/>
                  </a:lnTo>
                  <a:lnTo>
                    <a:pt x="0" y="318769"/>
                  </a:lnTo>
                  <a:lnTo>
                    <a:pt x="0" y="6375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962" y="2884169"/>
              <a:ext cx="8001000" cy="327660"/>
            </a:xfrm>
            <a:custGeom>
              <a:avLst/>
              <a:gdLst/>
              <a:ahLst/>
              <a:cxnLst/>
              <a:rect l="l" t="t" r="r" b="b"/>
              <a:pathLst>
                <a:path w="8001000" h="327660">
                  <a:moveTo>
                    <a:pt x="0" y="327660"/>
                  </a:moveTo>
                  <a:lnTo>
                    <a:pt x="8001000" y="327660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27660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8774" y="2692145"/>
              <a:ext cx="5600700" cy="384175"/>
            </a:xfrm>
            <a:custGeom>
              <a:avLst/>
              <a:gdLst/>
              <a:ahLst/>
              <a:cxnLst/>
              <a:rect l="l" t="t" r="r" b="b"/>
              <a:pathLst>
                <a:path w="5600700" h="384175">
                  <a:moveTo>
                    <a:pt x="5536692" y="0"/>
                  </a:moveTo>
                  <a:lnTo>
                    <a:pt x="64008" y="0"/>
                  </a:lnTo>
                  <a:lnTo>
                    <a:pt x="39090" y="5036"/>
                  </a:lnTo>
                  <a:lnTo>
                    <a:pt x="18745" y="18764"/>
                  </a:lnTo>
                  <a:lnTo>
                    <a:pt x="5029" y="39112"/>
                  </a:lnTo>
                  <a:lnTo>
                    <a:pt x="0" y="64008"/>
                  </a:lnTo>
                  <a:lnTo>
                    <a:pt x="0" y="320040"/>
                  </a:lnTo>
                  <a:lnTo>
                    <a:pt x="5029" y="344935"/>
                  </a:lnTo>
                  <a:lnTo>
                    <a:pt x="18745" y="365283"/>
                  </a:lnTo>
                  <a:lnTo>
                    <a:pt x="39090" y="379011"/>
                  </a:lnTo>
                  <a:lnTo>
                    <a:pt x="64008" y="384048"/>
                  </a:lnTo>
                  <a:lnTo>
                    <a:pt x="5536692" y="384048"/>
                  </a:lnTo>
                  <a:lnTo>
                    <a:pt x="5561587" y="379011"/>
                  </a:lnTo>
                  <a:lnTo>
                    <a:pt x="5581935" y="365283"/>
                  </a:lnTo>
                  <a:lnTo>
                    <a:pt x="5595663" y="344935"/>
                  </a:lnTo>
                  <a:lnTo>
                    <a:pt x="5600700" y="320040"/>
                  </a:lnTo>
                  <a:lnTo>
                    <a:pt x="5600700" y="64008"/>
                  </a:lnTo>
                  <a:lnTo>
                    <a:pt x="5595663" y="39112"/>
                  </a:lnTo>
                  <a:lnTo>
                    <a:pt x="5581935" y="18764"/>
                  </a:lnTo>
                  <a:lnTo>
                    <a:pt x="5561587" y="5036"/>
                  </a:lnTo>
                  <a:lnTo>
                    <a:pt x="5536692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8774" y="2692145"/>
              <a:ext cx="5600700" cy="384175"/>
            </a:xfrm>
            <a:custGeom>
              <a:avLst/>
              <a:gdLst/>
              <a:ahLst/>
              <a:cxnLst/>
              <a:rect l="l" t="t" r="r" b="b"/>
              <a:pathLst>
                <a:path w="5600700" h="384175">
                  <a:moveTo>
                    <a:pt x="0" y="64008"/>
                  </a:moveTo>
                  <a:lnTo>
                    <a:pt x="5029" y="39112"/>
                  </a:lnTo>
                  <a:lnTo>
                    <a:pt x="18745" y="18764"/>
                  </a:lnTo>
                  <a:lnTo>
                    <a:pt x="39090" y="5036"/>
                  </a:lnTo>
                  <a:lnTo>
                    <a:pt x="64008" y="0"/>
                  </a:lnTo>
                  <a:lnTo>
                    <a:pt x="5536692" y="0"/>
                  </a:lnTo>
                  <a:lnTo>
                    <a:pt x="5561587" y="5036"/>
                  </a:lnTo>
                  <a:lnTo>
                    <a:pt x="5581935" y="18764"/>
                  </a:lnTo>
                  <a:lnTo>
                    <a:pt x="5595663" y="39112"/>
                  </a:lnTo>
                  <a:lnTo>
                    <a:pt x="5600700" y="64008"/>
                  </a:lnTo>
                  <a:lnTo>
                    <a:pt x="5600700" y="320040"/>
                  </a:lnTo>
                  <a:lnTo>
                    <a:pt x="5595663" y="344935"/>
                  </a:lnTo>
                  <a:lnTo>
                    <a:pt x="5581935" y="365283"/>
                  </a:lnTo>
                  <a:lnTo>
                    <a:pt x="5561587" y="379011"/>
                  </a:lnTo>
                  <a:lnTo>
                    <a:pt x="5536692" y="384048"/>
                  </a:lnTo>
                  <a:lnTo>
                    <a:pt x="64008" y="384048"/>
                  </a:lnTo>
                  <a:lnTo>
                    <a:pt x="39090" y="379011"/>
                  </a:lnTo>
                  <a:lnTo>
                    <a:pt x="18745" y="365283"/>
                  </a:lnTo>
                  <a:lnTo>
                    <a:pt x="5029" y="344935"/>
                  </a:lnTo>
                  <a:lnTo>
                    <a:pt x="0" y="320040"/>
                  </a:lnTo>
                  <a:lnTo>
                    <a:pt x="0" y="6400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75131" y="2154174"/>
            <a:ext cx="3740150" cy="829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enforces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integrity.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This model achieves sufficient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independence.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9740" y="3447669"/>
            <a:ext cx="4334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disadvantages are</a:t>
            </a:r>
            <a:r>
              <a:rPr sz="1800" spc="-5" dirty="0">
                <a:latin typeface="Calibri"/>
                <a:cs typeface="Calibri"/>
              </a:rPr>
              <a:t> specified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45008" y="4029455"/>
            <a:ext cx="8027034" cy="1710055"/>
            <a:chOff x="445008" y="4029455"/>
            <a:chExt cx="8027034" cy="1710055"/>
          </a:xfrm>
        </p:grpSpPr>
        <p:sp>
          <p:nvSpPr>
            <p:cNvPr id="21" name="object 21"/>
            <p:cNvSpPr/>
            <p:nvPr/>
          </p:nvSpPr>
          <p:spPr>
            <a:xfrm>
              <a:off x="457962" y="4220717"/>
              <a:ext cx="8001000" cy="327660"/>
            </a:xfrm>
            <a:custGeom>
              <a:avLst/>
              <a:gdLst/>
              <a:ahLst/>
              <a:cxnLst/>
              <a:rect l="l" t="t" r="r" b="b"/>
              <a:pathLst>
                <a:path w="8001000" h="327660">
                  <a:moveTo>
                    <a:pt x="0" y="327660"/>
                  </a:moveTo>
                  <a:lnTo>
                    <a:pt x="8001000" y="327660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27660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77062" y="4042409"/>
              <a:ext cx="7190740" cy="384175"/>
            </a:xfrm>
            <a:custGeom>
              <a:avLst/>
              <a:gdLst/>
              <a:ahLst/>
              <a:cxnLst/>
              <a:rect l="l" t="t" r="r" b="b"/>
              <a:pathLst>
                <a:path w="7190740" h="384175">
                  <a:moveTo>
                    <a:pt x="7126224" y="0"/>
                  </a:moveTo>
                  <a:lnTo>
                    <a:pt x="64008" y="0"/>
                  </a:lnTo>
                  <a:lnTo>
                    <a:pt x="39090" y="5036"/>
                  </a:lnTo>
                  <a:lnTo>
                    <a:pt x="18745" y="18764"/>
                  </a:lnTo>
                  <a:lnTo>
                    <a:pt x="5029" y="39112"/>
                  </a:lnTo>
                  <a:lnTo>
                    <a:pt x="0" y="64007"/>
                  </a:lnTo>
                  <a:lnTo>
                    <a:pt x="0" y="320039"/>
                  </a:lnTo>
                  <a:lnTo>
                    <a:pt x="5029" y="344935"/>
                  </a:lnTo>
                  <a:lnTo>
                    <a:pt x="18745" y="365283"/>
                  </a:lnTo>
                  <a:lnTo>
                    <a:pt x="39090" y="379011"/>
                  </a:lnTo>
                  <a:lnTo>
                    <a:pt x="64008" y="384047"/>
                  </a:lnTo>
                  <a:lnTo>
                    <a:pt x="7126224" y="384047"/>
                  </a:lnTo>
                  <a:lnTo>
                    <a:pt x="7151119" y="379011"/>
                  </a:lnTo>
                  <a:lnTo>
                    <a:pt x="7171467" y="365283"/>
                  </a:lnTo>
                  <a:lnTo>
                    <a:pt x="7185195" y="344935"/>
                  </a:lnTo>
                  <a:lnTo>
                    <a:pt x="7190232" y="320039"/>
                  </a:lnTo>
                  <a:lnTo>
                    <a:pt x="7190232" y="64007"/>
                  </a:lnTo>
                  <a:lnTo>
                    <a:pt x="7185195" y="39112"/>
                  </a:lnTo>
                  <a:lnTo>
                    <a:pt x="7171467" y="18764"/>
                  </a:lnTo>
                  <a:lnTo>
                    <a:pt x="7151119" y="5036"/>
                  </a:lnTo>
                  <a:lnTo>
                    <a:pt x="712622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77062" y="4042409"/>
              <a:ext cx="7190740" cy="384175"/>
            </a:xfrm>
            <a:custGeom>
              <a:avLst/>
              <a:gdLst/>
              <a:ahLst/>
              <a:cxnLst/>
              <a:rect l="l" t="t" r="r" b="b"/>
              <a:pathLst>
                <a:path w="7190740" h="384175">
                  <a:moveTo>
                    <a:pt x="0" y="64007"/>
                  </a:moveTo>
                  <a:lnTo>
                    <a:pt x="5029" y="39112"/>
                  </a:lnTo>
                  <a:lnTo>
                    <a:pt x="18745" y="18764"/>
                  </a:lnTo>
                  <a:lnTo>
                    <a:pt x="39090" y="5036"/>
                  </a:lnTo>
                  <a:lnTo>
                    <a:pt x="64008" y="0"/>
                  </a:lnTo>
                  <a:lnTo>
                    <a:pt x="7126224" y="0"/>
                  </a:lnTo>
                  <a:lnTo>
                    <a:pt x="7151119" y="5036"/>
                  </a:lnTo>
                  <a:lnTo>
                    <a:pt x="7171467" y="18764"/>
                  </a:lnTo>
                  <a:lnTo>
                    <a:pt x="7185195" y="39112"/>
                  </a:lnTo>
                  <a:lnTo>
                    <a:pt x="7190232" y="64007"/>
                  </a:lnTo>
                  <a:lnTo>
                    <a:pt x="7190232" y="320039"/>
                  </a:lnTo>
                  <a:lnTo>
                    <a:pt x="7185195" y="344935"/>
                  </a:lnTo>
                  <a:lnTo>
                    <a:pt x="7171467" y="365283"/>
                  </a:lnTo>
                  <a:lnTo>
                    <a:pt x="7151119" y="379011"/>
                  </a:lnTo>
                  <a:lnTo>
                    <a:pt x="7126224" y="384047"/>
                  </a:lnTo>
                  <a:lnTo>
                    <a:pt x="64008" y="384047"/>
                  </a:lnTo>
                  <a:lnTo>
                    <a:pt x="39090" y="379011"/>
                  </a:lnTo>
                  <a:lnTo>
                    <a:pt x="18745" y="365283"/>
                  </a:lnTo>
                  <a:lnTo>
                    <a:pt x="5029" y="344935"/>
                  </a:lnTo>
                  <a:lnTo>
                    <a:pt x="0" y="320039"/>
                  </a:lnTo>
                  <a:lnTo>
                    <a:pt x="0" y="6400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7962" y="4808981"/>
              <a:ext cx="8001000" cy="327660"/>
            </a:xfrm>
            <a:custGeom>
              <a:avLst/>
              <a:gdLst/>
              <a:ahLst/>
              <a:cxnLst/>
              <a:rect l="l" t="t" r="r" b="b"/>
              <a:pathLst>
                <a:path w="8001000" h="327660">
                  <a:moveTo>
                    <a:pt x="0" y="327660"/>
                  </a:moveTo>
                  <a:lnTo>
                    <a:pt x="8001000" y="327660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27660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57250" y="4618481"/>
              <a:ext cx="7157084" cy="382905"/>
            </a:xfrm>
            <a:custGeom>
              <a:avLst/>
              <a:gdLst/>
              <a:ahLst/>
              <a:cxnLst/>
              <a:rect l="l" t="t" r="r" b="b"/>
              <a:pathLst>
                <a:path w="7157084" h="382904">
                  <a:moveTo>
                    <a:pt x="7092950" y="0"/>
                  </a:moveTo>
                  <a:lnTo>
                    <a:pt x="63753" y="0"/>
                  </a:lnTo>
                  <a:lnTo>
                    <a:pt x="38940" y="5014"/>
                  </a:lnTo>
                  <a:lnTo>
                    <a:pt x="18675" y="18684"/>
                  </a:lnTo>
                  <a:lnTo>
                    <a:pt x="5010" y="38951"/>
                  </a:lnTo>
                  <a:lnTo>
                    <a:pt x="0" y="63754"/>
                  </a:lnTo>
                  <a:lnTo>
                    <a:pt x="0" y="318770"/>
                  </a:lnTo>
                  <a:lnTo>
                    <a:pt x="5010" y="343572"/>
                  </a:lnTo>
                  <a:lnTo>
                    <a:pt x="18675" y="363839"/>
                  </a:lnTo>
                  <a:lnTo>
                    <a:pt x="38940" y="377509"/>
                  </a:lnTo>
                  <a:lnTo>
                    <a:pt x="63753" y="382524"/>
                  </a:lnTo>
                  <a:lnTo>
                    <a:pt x="7092950" y="382524"/>
                  </a:lnTo>
                  <a:lnTo>
                    <a:pt x="7117752" y="377509"/>
                  </a:lnTo>
                  <a:lnTo>
                    <a:pt x="7138019" y="363839"/>
                  </a:lnTo>
                  <a:lnTo>
                    <a:pt x="7151689" y="343572"/>
                  </a:lnTo>
                  <a:lnTo>
                    <a:pt x="7156704" y="318770"/>
                  </a:lnTo>
                  <a:lnTo>
                    <a:pt x="7156704" y="63754"/>
                  </a:lnTo>
                  <a:lnTo>
                    <a:pt x="7151689" y="38951"/>
                  </a:lnTo>
                  <a:lnTo>
                    <a:pt x="7138019" y="18684"/>
                  </a:lnTo>
                  <a:lnTo>
                    <a:pt x="7117752" y="5014"/>
                  </a:lnTo>
                  <a:lnTo>
                    <a:pt x="709295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7250" y="4618481"/>
              <a:ext cx="7157084" cy="382905"/>
            </a:xfrm>
            <a:custGeom>
              <a:avLst/>
              <a:gdLst/>
              <a:ahLst/>
              <a:cxnLst/>
              <a:rect l="l" t="t" r="r" b="b"/>
              <a:pathLst>
                <a:path w="7157084" h="382904">
                  <a:moveTo>
                    <a:pt x="0" y="63754"/>
                  </a:moveTo>
                  <a:lnTo>
                    <a:pt x="5010" y="38951"/>
                  </a:lnTo>
                  <a:lnTo>
                    <a:pt x="18675" y="18684"/>
                  </a:lnTo>
                  <a:lnTo>
                    <a:pt x="38940" y="5014"/>
                  </a:lnTo>
                  <a:lnTo>
                    <a:pt x="63753" y="0"/>
                  </a:lnTo>
                  <a:lnTo>
                    <a:pt x="7092950" y="0"/>
                  </a:lnTo>
                  <a:lnTo>
                    <a:pt x="7117752" y="5014"/>
                  </a:lnTo>
                  <a:lnTo>
                    <a:pt x="7138019" y="18684"/>
                  </a:lnTo>
                  <a:lnTo>
                    <a:pt x="7151689" y="38951"/>
                  </a:lnTo>
                  <a:lnTo>
                    <a:pt x="7156704" y="63754"/>
                  </a:lnTo>
                  <a:lnTo>
                    <a:pt x="7156704" y="318770"/>
                  </a:lnTo>
                  <a:lnTo>
                    <a:pt x="7151689" y="343572"/>
                  </a:lnTo>
                  <a:lnTo>
                    <a:pt x="7138019" y="363839"/>
                  </a:lnTo>
                  <a:lnTo>
                    <a:pt x="7117752" y="377509"/>
                  </a:lnTo>
                  <a:lnTo>
                    <a:pt x="7092950" y="382524"/>
                  </a:lnTo>
                  <a:lnTo>
                    <a:pt x="63753" y="382524"/>
                  </a:lnTo>
                  <a:lnTo>
                    <a:pt x="38940" y="377509"/>
                  </a:lnTo>
                  <a:lnTo>
                    <a:pt x="18675" y="363839"/>
                  </a:lnTo>
                  <a:lnTo>
                    <a:pt x="5010" y="343572"/>
                  </a:lnTo>
                  <a:lnTo>
                    <a:pt x="0" y="318770"/>
                  </a:lnTo>
                  <a:lnTo>
                    <a:pt x="0" y="6375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7962" y="5398769"/>
              <a:ext cx="8001000" cy="327660"/>
            </a:xfrm>
            <a:custGeom>
              <a:avLst/>
              <a:gdLst/>
              <a:ahLst/>
              <a:cxnLst/>
              <a:rect l="l" t="t" r="r" b="b"/>
              <a:pathLst>
                <a:path w="8001000" h="327660">
                  <a:moveTo>
                    <a:pt x="0" y="327659"/>
                  </a:moveTo>
                  <a:lnTo>
                    <a:pt x="8001000" y="327659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27659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8774" y="5206745"/>
              <a:ext cx="5600700" cy="384175"/>
            </a:xfrm>
            <a:custGeom>
              <a:avLst/>
              <a:gdLst/>
              <a:ahLst/>
              <a:cxnLst/>
              <a:rect l="l" t="t" r="r" b="b"/>
              <a:pathLst>
                <a:path w="5600700" h="384175">
                  <a:moveTo>
                    <a:pt x="5536692" y="0"/>
                  </a:moveTo>
                  <a:lnTo>
                    <a:pt x="64008" y="0"/>
                  </a:lnTo>
                  <a:lnTo>
                    <a:pt x="39090" y="5036"/>
                  </a:lnTo>
                  <a:lnTo>
                    <a:pt x="18745" y="18764"/>
                  </a:lnTo>
                  <a:lnTo>
                    <a:pt x="5029" y="39112"/>
                  </a:lnTo>
                  <a:lnTo>
                    <a:pt x="0" y="64007"/>
                  </a:lnTo>
                  <a:lnTo>
                    <a:pt x="0" y="320039"/>
                  </a:lnTo>
                  <a:lnTo>
                    <a:pt x="5029" y="344935"/>
                  </a:lnTo>
                  <a:lnTo>
                    <a:pt x="18745" y="365283"/>
                  </a:lnTo>
                  <a:lnTo>
                    <a:pt x="39090" y="379011"/>
                  </a:lnTo>
                  <a:lnTo>
                    <a:pt x="64008" y="384047"/>
                  </a:lnTo>
                  <a:lnTo>
                    <a:pt x="5536692" y="384047"/>
                  </a:lnTo>
                  <a:lnTo>
                    <a:pt x="5561587" y="379011"/>
                  </a:lnTo>
                  <a:lnTo>
                    <a:pt x="5581935" y="365283"/>
                  </a:lnTo>
                  <a:lnTo>
                    <a:pt x="5595663" y="344935"/>
                  </a:lnTo>
                  <a:lnTo>
                    <a:pt x="5600700" y="320039"/>
                  </a:lnTo>
                  <a:lnTo>
                    <a:pt x="5600700" y="64007"/>
                  </a:lnTo>
                  <a:lnTo>
                    <a:pt x="5595663" y="39112"/>
                  </a:lnTo>
                  <a:lnTo>
                    <a:pt x="5581935" y="18764"/>
                  </a:lnTo>
                  <a:lnTo>
                    <a:pt x="5561587" y="5036"/>
                  </a:lnTo>
                  <a:lnTo>
                    <a:pt x="5536692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58774" y="5206745"/>
              <a:ext cx="5600700" cy="384175"/>
            </a:xfrm>
            <a:custGeom>
              <a:avLst/>
              <a:gdLst/>
              <a:ahLst/>
              <a:cxnLst/>
              <a:rect l="l" t="t" r="r" b="b"/>
              <a:pathLst>
                <a:path w="5600700" h="384175">
                  <a:moveTo>
                    <a:pt x="0" y="64007"/>
                  </a:moveTo>
                  <a:lnTo>
                    <a:pt x="5029" y="39112"/>
                  </a:lnTo>
                  <a:lnTo>
                    <a:pt x="18745" y="18764"/>
                  </a:lnTo>
                  <a:lnTo>
                    <a:pt x="39090" y="5036"/>
                  </a:lnTo>
                  <a:lnTo>
                    <a:pt x="64008" y="0"/>
                  </a:lnTo>
                  <a:lnTo>
                    <a:pt x="5536692" y="0"/>
                  </a:lnTo>
                  <a:lnTo>
                    <a:pt x="5561587" y="5036"/>
                  </a:lnTo>
                  <a:lnTo>
                    <a:pt x="5581935" y="18764"/>
                  </a:lnTo>
                  <a:lnTo>
                    <a:pt x="5595663" y="39112"/>
                  </a:lnTo>
                  <a:lnTo>
                    <a:pt x="5600700" y="64007"/>
                  </a:lnTo>
                  <a:lnTo>
                    <a:pt x="5600700" y="320039"/>
                  </a:lnTo>
                  <a:lnTo>
                    <a:pt x="5595663" y="344935"/>
                  </a:lnTo>
                  <a:lnTo>
                    <a:pt x="5581935" y="365283"/>
                  </a:lnTo>
                  <a:lnTo>
                    <a:pt x="5561587" y="379011"/>
                  </a:lnTo>
                  <a:lnTo>
                    <a:pt x="5536692" y="384047"/>
                  </a:lnTo>
                  <a:lnTo>
                    <a:pt x="64008" y="384047"/>
                  </a:lnTo>
                  <a:lnTo>
                    <a:pt x="39090" y="379011"/>
                  </a:lnTo>
                  <a:lnTo>
                    <a:pt x="18745" y="365283"/>
                  </a:lnTo>
                  <a:lnTo>
                    <a:pt x="5029" y="344935"/>
                  </a:lnTo>
                  <a:lnTo>
                    <a:pt x="0" y="320039"/>
                  </a:lnTo>
                  <a:lnTo>
                    <a:pt x="0" y="6400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074826" y="4094479"/>
            <a:ext cx="6401435" cy="1403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databases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in this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difficult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design.</a:t>
            </a:r>
            <a:endParaRPr sz="1400">
              <a:latin typeface="Calibri"/>
              <a:cs typeface="Calibri"/>
            </a:endParaRPr>
          </a:p>
          <a:p>
            <a:pPr marL="12700" marR="5080" indent="-635">
              <a:lnSpc>
                <a:spcPts val="4640"/>
              </a:lnSpc>
              <a:spcBef>
                <a:spcPts val="335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The programmer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familiar with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internal structures to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access the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database. </a:t>
            </a:r>
            <a:r>
              <a:rPr sz="1400" b="1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model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navigational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environment.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RDBMS</a:t>
            </a:r>
            <a:r>
              <a:rPr spc="-25" dirty="0"/>
              <a:t> </a:t>
            </a:r>
            <a:r>
              <a:rPr spc="-5" dirty="0"/>
              <a:t>Concepts/</a:t>
            </a:r>
            <a:r>
              <a:rPr spc="-30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459740" y="5926023"/>
            <a:ext cx="64674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difficult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implement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maintain.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Computer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programmers,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rather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utilize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dirty="0">
                <a:latin typeface="Calibri"/>
                <a:cs typeface="Calibri"/>
              </a:rPr>
              <a:t> model.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9835" y="294131"/>
            <a:ext cx="4237824" cy="26466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1062227"/>
            <a:ext cx="8161020" cy="77114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76427" y="3729228"/>
            <a:ext cx="8161020" cy="923925"/>
            <a:chOff x="376427" y="3729228"/>
            <a:chExt cx="8161020" cy="92392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6427" y="3729228"/>
              <a:ext cx="8161020" cy="8473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4151" y="3736848"/>
              <a:ext cx="8020811" cy="91592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14299" y="1145794"/>
            <a:ext cx="7666990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needs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grew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sophisticated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databases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applications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were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required,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design,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management,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became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too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cumbersome.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6427" y="2814827"/>
            <a:ext cx="8161020" cy="771144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376427" y="1900427"/>
            <a:ext cx="8161020" cy="771525"/>
            <a:chOff x="376427" y="1900427"/>
            <a:chExt cx="8161020" cy="771525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6427" y="1900427"/>
              <a:ext cx="8161020" cy="7711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4151" y="1906523"/>
              <a:ext cx="8020811" cy="76504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19176" y="2898470"/>
            <a:ext cx="7728584" cy="54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term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'Relation'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derived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theory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mathematics.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Relational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55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Model,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unlike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Hierarchical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models,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physical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links.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4719828"/>
            <a:ext cx="8161020" cy="77114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14299" y="4804409"/>
            <a:ext cx="7603490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Operators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provided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operating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rows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 tables.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model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represents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the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 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collection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relations.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RDBMS</a:t>
            </a:r>
            <a:r>
              <a:rPr spc="-25" dirty="0"/>
              <a:t> </a:t>
            </a:r>
            <a:r>
              <a:rPr spc="-5" dirty="0"/>
              <a:t>Concepts/</a:t>
            </a:r>
            <a:r>
              <a:rPr spc="-30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9835" y="294131"/>
            <a:ext cx="4237824" cy="26466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1062227"/>
            <a:ext cx="8161020" cy="77114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76427" y="3729228"/>
            <a:ext cx="8161020" cy="923925"/>
            <a:chOff x="376427" y="3729228"/>
            <a:chExt cx="8161020" cy="92392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6427" y="3729228"/>
              <a:ext cx="8161020" cy="8473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4151" y="3736848"/>
              <a:ext cx="8020811" cy="91592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14299" y="1269238"/>
            <a:ext cx="7355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row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called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tuple,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column,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attribute,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called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relation.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6427" y="2814827"/>
            <a:ext cx="8161020" cy="771144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376427" y="1900427"/>
            <a:ext cx="8161020" cy="771525"/>
            <a:chOff x="376427" y="1900427"/>
            <a:chExt cx="8161020" cy="771525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6427" y="1900427"/>
              <a:ext cx="8161020" cy="7711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4151" y="1906523"/>
              <a:ext cx="8020811" cy="76504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19176" y="3022472"/>
            <a:ext cx="4692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Several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attributes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belong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same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domain.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4719828"/>
            <a:ext cx="8161020" cy="77114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14299" y="4927854"/>
            <a:ext cx="5960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number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tuples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determines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cardinality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relation.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RDBMS</a:t>
            </a:r>
            <a:r>
              <a:rPr spc="-25" dirty="0"/>
              <a:t> </a:t>
            </a:r>
            <a:r>
              <a:rPr spc="-5" dirty="0"/>
              <a:t>Concepts/</a:t>
            </a:r>
            <a:r>
              <a:rPr spc="-30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9835" y="294131"/>
            <a:ext cx="4237824" cy="26466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1011173"/>
            <a:ext cx="81311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u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el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ona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id</a:t>
            </a:r>
            <a:r>
              <a:rPr sz="1800" dirty="0">
                <a:latin typeface="Calibri"/>
                <a:cs typeface="Calibri"/>
              </a:rPr>
              <a:t>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Student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710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Mark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700" dirty="0">
                <a:latin typeface="Courier New"/>
                <a:cs typeface="Courier New"/>
              </a:rPr>
              <a:t>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able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0600" y="1828800"/>
            <a:ext cx="3276600" cy="22677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48200" y="1828800"/>
            <a:ext cx="3692652" cy="22860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755394" y="4159072"/>
            <a:ext cx="110998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Calibri"/>
                <a:cs typeface="Calibri"/>
              </a:rPr>
              <a:t>S</a:t>
            </a:r>
            <a:r>
              <a:rPr sz="1400" b="1" dirty="0">
                <a:latin typeface="Calibri"/>
                <a:cs typeface="Calibri"/>
              </a:rPr>
              <a:t>tude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dirty="0">
                <a:latin typeface="Calibri"/>
                <a:cs typeface="Calibri"/>
              </a:rPr>
              <a:t>ts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110" dirty="0">
                <a:latin typeface="Calibri"/>
                <a:cs typeface="Calibri"/>
              </a:rPr>
              <a:t>T</a:t>
            </a:r>
            <a:r>
              <a:rPr sz="1400" b="1" dirty="0">
                <a:latin typeface="Calibri"/>
                <a:cs typeface="Calibri"/>
              </a:rPr>
              <a:t>able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RDBMS</a:t>
            </a:r>
            <a:r>
              <a:rPr spc="-25" dirty="0"/>
              <a:t> </a:t>
            </a:r>
            <a:r>
              <a:rPr spc="-5" dirty="0"/>
              <a:t>Concepts/</a:t>
            </a:r>
            <a:r>
              <a:rPr spc="-30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5871209" y="4138421"/>
            <a:ext cx="9194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Marks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Table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9740" y="4429505"/>
            <a:ext cx="8279130" cy="205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Student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710" dirty="0">
                <a:latin typeface="Courier New"/>
                <a:cs typeface="Courier New"/>
              </a:rPr>
              <a:t>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b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35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s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Ro</a:t>
            </a:r>
            <a:r>
              <a:rPr sz="1800" b="1" spc="5" dirty="0">
                <a:latin typeface="Courier New"/>
                <a:cs typeface="Courier New"/>
              </a:rPr>
              <a:t>l</a:t>
            </a:r>
            <a:r>
              <a:rPr sz="1800" b="1" dirty="0">
                <a:latin typeface="Courier New"/>
                <a:cs typeface="Courier New"/>
              </a:rPr>
              <a:t>l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Nu</a:t>
            </a:r>
            <a:r>
              <a:rPr sz="1800" b="1" spc="5" dirty="0">
                <a:latin typeface="Courier New"/>
                <a:cs typeface="Courier New"/>
              </a:rPr>
              <a:t>m</a:t>
            </a:r>
            <a:r>
              <a:rPr sz="1800" b="1" spc="-5" dirty="0">
                <a:latin typeface="Courier New"/>
                <a:cs typeface="Courier New"/>
              </a:rPr>
              <a:t>be</a:t>
            </a:r>
            <a:r>
              <a:rPr sz="1800" b="1" dirty="0">
                <a:latin typeface="Courier New"/>
                <a:cs typeface="Courier New"/>
              </a:rPr>
              <a:t>r</a:t>
            </a:r>
            <a:r>
              <a:rPr sz="1800" b="1" spc="-715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Studen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69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Name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Mark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700" dirty="0">
                <a:latin typeface="Courier New"/>
                <a:cs typeface="Courier New"/>
              </a:rPr>
              <a:t>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displ</a:t>
            </a:r>
            <a:r>
              <a:rPr sz="1800" spc="-4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s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Rol</a:t>
            </a:r>
            <a:r>
              <a:rPr sz="1800" b="1" dirty="0">
                <a:latin typeface="Courier New"/>
                <a:cs typeface="Courier New"/>
              </a:rPr>
              <a:t>l</a:t>
            </a:r>
            <a:r>
              <a:rPr sz="1800" b="1" spc="-68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Numbe</a:t>
            </a:r>
            <a:r>
              <a:rPr sz="1800" b="1" dirty="0">
                <a:latin typeface="Courier New"/>
                <a:cs typeface="Courier New"/>
              </a:rPr>
              <a:t>r</a:t>
            </a:r>
            <a:r>
              <a:rPr sz="1800" b="1" spc="-695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Mark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69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b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ained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y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tud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ts.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spcBef>
                <a:spcPts val="55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8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locate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students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marks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above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40:</a:t>
            </a:r>
            <a:endParaRPr sz="1800">
              <a:latin typeface="Calibri"/>
              <a:cs typeface="Calibri"/>
            </a:endParaRPr>
          </a:p>
          <a:p>
            <a:pPr marL="735330" lvl="1" indent="-342265">
              <a:lnSpc>
                <a:spcPts val="2125"/>
              </a:lnSpc>
              <a:spcBef>
                <a:spcPts val="335"/>
              </a:spcBef>
              <a:buFont typeface="Arial MT"/>
              <a:buChar char="•"/>
              <a:tabLst>
                <a:tab pos="734695" algn="l"/>
                <a:tab pos="735965" algn="l"/>
              </a:tabLst>
            </a:pPr>
            <a:r>
              <a:rPr sz="1800" spc="-15" dirty="0">
                <a:latin typeface="Calibri"/>
                <a:cs typeface="Calibri"/>
              </a:rPr>
              <a:t>First,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locate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roll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numbers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those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 scored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above </a:t>
            </a:r>
            <a:r>
              <a:rPr sz="1800" dirty="0">
                <a:latin typeface="Calibri"/>
                <a:cs typeface="Calibri"/>
              </a:rPr>
              <a:t>50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735330">
              <a:lnSpc>
                <a:spcPts val="2125"/>
              </a:lnSpc>
            </a:pPr>
            <a:r>
              <a:rPr sz="1800" b="1" spc="-5" dirty="0">
                <a:latin typeface="Courier New"/>
                <a:cs typeface="Courier New"/>
              </a:rPr>
              <a:t>Mark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700" dirty="0">
                <a:latin typeface="Courier New"/>
                <a:cs typeface="Courier New"/>
              </a:rPr>
              <a:t>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able.</a:t>
            </a:r>
            <a:endParaRPr sz="1800">
              <a:latin typeface="Calibri"/>
              <a:cs typeface="Calibri"/>
            </a:endParaRPr>
          </a:p>
          <a:p>
            <a:pPr marL="735330" marR="65405" lvl="1" indent="-341630">
              <a:lnSpc>
                <a:spcPts val="2230"/>
              </a:lnSpc>
              <a:spcBef>
                <a:spcPts val="15"/>
              </a:spcBef>
              <a:buFont typeface="Arial MT"/>
              <a:buChar char="•"/>
              <a:tabLst>
                <a:tab pos="734695" algn="l"/>
                <a:tab pos="735965" algn="l"/>
              </a:tabLst>
            </a:pPr>
            <a:r>
              <a:rPr sz="1800" spc="-10" dirty="0">
                <a:latin typeface="Calibri"/>
                <a:cs typeface="Calibri"/>
              </a:rPr>
              <a:t>Second,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be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located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Students</a:t>
            </a:r>
            <a:r>
              <a:rPr sz="1800" b="1" spc="-69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matching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roll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number.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9835" y="294131"/>
            <a:ext cx="4237824" cy="26466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00200" y="1447800"/>
            <a:ext cx="5425440" cy="144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9740" y="1020317"/>
            <a:ext cx="5407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result</a:t>
            </a:r>
            <a:r>
              <a:rPr sz="1800" spc="-5" dirty="0">
                <a:latin typeface="Calibri"/>
                <a:cs typeface="Calibri"/>
              </a:rPr>
              <a:t> is </a:t>
            </a:r>
            <a:r>
              <a:rPr sz="1800" spc="-10" dirty="0">
                <a:latin typeface="Calibri"/>
                <a:cs typeface="Calibri"/>
              </a:rPr>
              <a:t>displayed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40" y="2990469"/>
            <a:ext cx="5874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possible </a:t>
            </a:r>
            <a:r>
              <a:rPr sz="1800" spc="-10" dirty="0">
                <a:latin typeface="Calibri"/>
                <a:cs typeface="Calibri"/>
              </a:rPr>
              <a:t>to get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because 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two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facts: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5008" y="3541776"/>
            <a:ext cx="8027034" cy="763905"/>
            <a:chOff x="445008" y="3541776"/>
            <a:chExt cx="8027034" cy="763905"/>
          </a:xfrm>
        </p:grpSpPr>
        <p:sp>
          <p:nvSpPr>
            <p:cNvPr id="12" name="object 12"/>
            <p:cNvSpPr/>
            <p:nvPr/>
          </p:nvSpPr>
          <p:spPr>
            <a:xfrm>
              <a:off x="457962" y="3813810"/>
              <a:ext cx="8001000" cy="478790"/>
            </a:xfrm>
            <a:custGeom>
              <a:avLst/>
              <a:gdLst/>
              <a:ahLst/>
              <a:cxnLst/>
              <a:rect l="l" t="t" r="r" b="b"/>
              <a:pathLst>
                <a:path w="8001000" h="478789">
                  <a:moveTo>
                    <a:pt x="0" y="478536"/>
                  </a:moveTo>
                  <a:lnTo>
                    <a:pt x="8001000" y="478536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478536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7062" y="3554730"/>
              <a:ext cx="7190740" cy="562610"/>
            </a:xfrm>
            <a:custGeom>
              <a:avLst/>
              <a:gdLst/>
              <a:ahLst/>
              <a:cxnLst/>
              <a:rect l="l" t="t" r="r" b="b"/>
              <a:pathLst>
                <a:path w="7190740" h="562610">
                  <a:moveTo>
                    <a:pt x="7096506" y="0"/>
                  </a:moveTo>
                  <a:lnTo>
                    <a:pt x="93726" y="0"/>
                  </a:lnTo>
                  <a:lnTo>
                    <a:pt x="57242" y="7358"/>
                  </a:lnTo>
                  <a:lnTo>
                    <a:pt x="27451" y="27432"/>
                  </a:lnTo>
                  <a:lnTo>
                    <a:pt x="7365" y="57221"/>
                  </a:lnTo>
                  <a:lnTo>
                    <a:pt x="0" y="93726"/>
                  </a:lnTo>
                  <a:lnTo>
                    <a:pt x="0" y="468630"/>
                  </a:lnTo>
                  <a:lnTo>
                    <a:pt x="7365" y="505134"/>
                  </a:lnTo>
                  <a:lnTo>
                    <a:pt x="27451" y="534924"/>
                  </a:lnTo>
                  <a:lnTo>
                    <a:pt x="57242" y="554997"/>
                  </a:lnTo>
                  <a:lnTo>
                    <a:pt x="93726" y="562356"/>
                  </a:lnTo>
                  <a:lnTo>
                    <a:pt x="7096506" y="562356"/>
                  </a:lnTo>
                  <a:lnTo>
                    <a:pt x="7133010" y="554997"/>
                  </a:lnTo>
                  <a:lnTo>
                    <a:pt x="7162800" y="534924"/>
                  </a:lnTo>
                  <a:lnTo>
                    <a:pt x="7182873" y="505134"/>
                  </a:lnTo>
                  <a:lnTo>
                    <a:pt x="7190232" y="468630"/>
                  </a:lnTo>
                  <a:lnTo>
                    <a:pt x="7190232" y="93726"/>
                  </a:lnTo>
                  <a:lnTo>
                    <a:pt x="7182873" y="57221"/>
                  </a:lnTo>
                  <a:lnTo>
                    <a:pt x="7162800" y="27432"/>
                  </a:lnTo>
                  <a:lnTo>
                    <a:pt x="7133010" y="7358"/>
                  </a:lnTo>
                  <a:lnTo>
                    <a:pt x="7096506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7062" y="3554730"/>
              <a:ext cx="7190740" cy="562610"/>
            </a:xfrm>
            <a:custGeom>
              <a:avLst/>
              <a:gdLst/>
              <a:ahLst/>
              <a:cxnLst/>
              <a:rect l="l" t="t" r="r" b="b"/>
              <a:pathLst>
                <a:path w="7190740" h="562610">
                  <a:moveTo>
                    <a:pt x="0" y="93726"/>
                  </a:moveTo>
                  <a:lnTo>
                    <a:pt x="7365" y="57221"/>
                  </a:lnTo>
                  <a:lnTo>
                    <a:pt x="27451" y="27432"/>
                  </a:lnTo>
                  <a:lnTo>
                    <a:pt x="57242" y="7358"/>
                  </a:lnTo>
                  <a:lnTo>
                    <a:pt x="93726" y="0"/>
                  </a:lnTo>
                  <a:lnTo>
                    <a:pt x="7096506" y="0"/>
                  </a:lnTo>
                  <a:lnTo>
                    <a:pt x="7133010" y="7358"/>
                  </a:lnTo>
                  <a:lnTo>
                    <a:pt x="7162800" y="27432"/>
                  </a:lnTo>
                  <a:lnTo>
                    <a:pt x="7182873" y="57221"/>
                  </a:lnTo>
                  <a:lnTo>
                    <a:pt x="7190232" y="93726"/>
                  </a:lnTo>
                  <a:lnTo>
                    <a:pt x="7190232" y="468630"/>
                  </a:lnTo>
                  <a:lnTo>
                    <a:pt x="7182873" y="505134"/>
                  </a:lnTo>
                  <a:lnTo>
                    <a:pt x="7162800" y="534924"/>
                  </a:lnTo>
                  <a:lnTo>
                    <a:pt x="7133010" y="554997"/>
                  </a:lnTo>
                  <a:lnTo>
                    <a:pt x="7096506" y="562356"/>
                  </a:lnTo>
                  <a:lnTo>
                    <a:pt x="93726" y="562356"/>
                  </a:lnTo>
                  <a:lnTo>
                    <a:pt x="57242" y="554997"/>
                  </a:lnTo>
                  <a:lnTo>
                    <a:pt x="27451" y="534924"/>
                  </a:lnTo>
                  <a:lnTo>
                    <a:pt x="7365" y="505134"/>
                  </a:lnTo>
                  <a:lnTo>
                    <a:pt x="0" y="468630"/>
                  </a:lnTo>
                  <a:lnTo>
                    <a:pt x="0" y="93726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78903" y="3678428"/>
            <a:ext cx="71869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First,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column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common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both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r>
              <a:rPr sz="1600" b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Roll</a:t>
            </a:r>
            <a:r>
              <a:rPr sz="1600" b="1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ourier New"/>
                <a:cs typeface="Courier New"/>
              </a:rPr>
              <a:t>Number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45008" y="4395978"/>
          <a:ext cx="8001635" cy="7589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320"/>
                <a:gridCol w="7153275"/>
                <a:gridCol w="447040"/>
              </a:tblGrid>
              <a:tr h="2804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Second,</a:t>
                      </a:r>
                      <a:r>
                        <a:rPr sz="16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based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16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column,</a:t>
                      </a:r>
                      <a:r>
                        <a:rPr sz="16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records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two</a:t>
                      </a:r>
                      <a:r>
                        <a:rPr sz="16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different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tables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could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B w="28575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253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AACC5"/>
                      </a:solidFill>
                      <a:prstDash val="solid"/>
                    </a:lnL>
                    <a:lnT w="28575">
                      <a:solidFill>
                        <a:srgbClr val="4AACC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ts val="164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matched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required</a:t>
                      </a:r>
                      <a:r>
                        <a:rPr sz="16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could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obtained.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28575">
                      <a:solidFill>
                        <a:srgbClr val="4AACC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</a:tcPr>
                </a:tc>
              </a:tr>
              <a:tr h="22552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AACC5"/>
                      </a:solidFill>
                      <a:prstDash val="solid"/>
                    </a:lnL>
                    <a:lnR w="28575">
                      <a:solidFill>
                        <a:srgbClr val="4AACC5"/>
                      </a:solidFill>
                      <a:prstDash val="solid"/>
                    </a:lnR>
                    <a:lnB w="28575">
                      <a:solidFill>
                        <a:srgbClr val="4AACC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857250" y="4395978"/>
            <a:ext cx="7157084" cy="561340"/>
          </a:xfrm>
          <a:custGeom>
            <a:avLst/>
            <a:gdLst/>
            <a:ahLst/>
            <a:cxnLst/>
            <a:rect l="l" t="t" r="r" b="b"/>
            <a:pathLst>
              <a:path w="7157084" h="561339">
                <a:moveTo>
                  <a:pt x="7063232" y="0"/>
                </a:moveTo>
                <a:lnTo>
                  <a:pt x="93472" y="0"/>
                </a:lnTo>
                <a:lnTo>
                  <a:pt x="57087" y="7354"/>
                </a:lnTo>
                <a:lnTo>
                  <a:pt x="27376" y="27400"/>
                </a:lnTo>
                <a:lnTo>
                  <a:pt x="7345" y="57114"/>
                </a:lnTo>
                <a:lnTo>
                  <a:pt x="0" y="93472"/>
                </a:lnTo>
                <a:lnTo>
                  <a:pt x="0" y="467360"/>
                </a:lnTo>
                <a:lnTo>
                  <a:pt x="7345" y="503717"/>
                </a:lnTo>
                <a:lnTo>
                  <a:pt x="27376" y="533431"/>
                </a:lnTo>
                <a:lnTo>
                  <a:pt x="57087" y="553477"/>
                </a:lnTo>
                <a:lnTo>
                  <a:pt x="93472" y="560832"/>
                </a:lnTo>
                <a:lnTo>
                  <a:pt x="7063232" y="560832"/>
                </a:lnTo>
                <a:lnTo>
                  <a:pt x="7099589" y="553477"/>
                </a:lnTo>
                <a:lnTo>
                  <a:pt x="7129303" y="533431"/>
                </a:lnTo>
                <a:lnTo>
                  <a:pt x="7149349" y="503717"/>
                </a:lnTo>
                <a:lnTo>
                  <a:pt x="7156704" y="467360"/>
                </a:lnTo>
                <a:lnTo>
                  <a:pt x="7156704" y="93472"/>
                </a:lnTo>
                <a:lnTo>
                  <a:pt x="7149349" y="57114"/>
                </a:lnTo>
                <a:lnTo>
                  <a:pt x="7129303" y="27400"/>
                </a:lnTo>
                <a:lnTo>
                  <a:pt x="7099589" y="7354"/>
                </a:lnTo>
                <a:lnTo>
                  <a:pt x="7063232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59740" y="5288660"/>
            <a:ext cx="66484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relational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15" dirty="0">
                <a:latin typeface="Calibri"/>
                <a:cs typeface="Calibri"/>
              </a:rPr>
              <a:t>stored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tables.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table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database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unique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identifies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contents.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Each table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defined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10" dirty="0">
                <a:latin typeface="Calibri"/>
                <a:cs typeface="Calibri"/>
              </a:rPr>
              <a:t>intersection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rows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RDBMS</a:t>
            </a:r>
            <a:r>
              <a:rPr spc="-25" dirty="0"/>
              <a:t> </a:t>
            </a:r>
            <a:r>
              <a:rPr spc="-5" dirty="0"/>
              <a:t>Concepts/</a:t>
            </a:r>
            <a:r>
              <a:rPr spc="-30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9835" y="294131"/>
            <a:ext cx="4237824" cy="26466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28827" y="1223772"/>
            <a:ext cx="8315325" cy="3013075"/>
            <a:chOff x="528827" y="1223772"/>
            <a:chExt cx="8315325" cy="3013075"/>
          </a:xfrm>
        </p:grpSpPr>
        <p:sp>
          <p:nvSpPr>
            <p:cNvPr id="9" name="object 9"/>
            <p:cNvSpPr/>
            <p:nvPr/>
          </p:nvSpPr>
          <p:spPr>
            <a:xfrm>
              <a:off x="533399" y="1522476"/>
              <a:ext cx="8305800" cy="2710180"/>
            </a:xfrm>
            <a:custGeom>
              <a:avLst/>
              <a:gdLst/>
              <a:ahLst/>
              <a:cxnLst/>
              <a:rect l="l" t="t" r="r" b="b"/>
              <a:pathLst>
                <a:path w="8305800" h="2710179">
                  <a:moveTo>
                    <a:pt x="0" y="2709672"/>
                  </a:moveTo>
                  <a:lnTo>
                    <a:pt x="8305800" y="2709672"/>
                  </a:lnTo>
                  <a:lnTo>
                    <a:pt x="8305800" y="0"/>
                  </a:lnTo>
                  <a:lnTo>
                    <a:pt x="0" y="0"/>
                  </a:lnTo>
                  <a:lnTo>
                    <a:pt x="0" y="2709672"/>
                  </a:lnTo>
                  <a:close/>
                </a:path>
                <a:path w="8305800" h="2710179">
                  <a:moveTo>
                    <a:pt x="0" y="2709672"/>
                  </a:moveTo>
                  <a:lnTo>
                    <a:pt x="8305800" y="2709672"/>
                  </a:lnTo>
                  <a:lnTo>
                    <a:pt x="8305800" y="0"/>
                  </a:lnTo>
                  <a:lnTo>
                    <a:pt x="0" y="0"/>
                  </a:lnTo>
                  <a:lnTo>
                    <a:pt x="0" y="2709672"/>
                  </a:lnTo>
                  <a:close/>
                </a:path>
              </a:pathLst>
            </a:custGeom>
            <a:ln w="9144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4879" y="1223772"/>
              <a:ext cx="5925312" cy="59893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165656" y="1327150"/>
            <a:ext cx="7023734" cy="2452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Advantages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relational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model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Calibri"/>
              <a:cs typeface="Calibri"/>
            </a:endParaRPr>
          </a:p>
          <a:p>
            <a:pPr marL="184785" indent="-172720">
              <a:lnSpc>
                <a:spcPts val="2065"/>
              </a:lnSpc>
              <a:buChar char="•"/>
              <a:tabLst>
                <a:tab pos="185420" algn="l"/>
              </a:tabLst>
            </a:pPr>
            <a:r>
              <a:rPr sz="1800" spc="-5" dirty="0">
                <a:latin typeface="Calibri"/>
                <a:cs typeface="Calibri"/>
              </a:rPr>
              <a:t>Gives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programmer </a:t>
            </a:r>
            <a:r>
              <a:rPr sz="1800" spc="-5" dirty="0">
                <a:latin typeface="Calibri"/>
                <a:cs typeface="Calibri"/>
              </a:rPr>
              <a:t>time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concentrate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logical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184785">
              <a:lnSpc>
                <a:spcPts val="2065"/>
              </a:lnSpc>
            </a:pPr>
            <a:r>
              <a:rPr sz="1800" spc="-10" dirty="0">
                <a:latin typeface="Calibri"/>
                <a:cs typeface="Calibri"/>
              </a:rPr>
              <a:t>database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rather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bothered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about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physical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view.</a:t>
            </a:r>
            <a:endParaRPr sz="1800">
              <a:latin typeface="Calibri"/>
              <a:cs typeface="Calibri"/>
            </a:endParaRPr>
          </a:p>
          <a:p>
            <a:pPr marL="184785" marR="357505" indent="-172720">
              <a:lnSpc>
                <a:spcPts val="1980"/>
              </a:lnSpc>
              <a:spcBef>
                <a:spcPts val="370"/>
              </a:spcBef>
              <a:buChar char="•"/>
              <a:tabLst>
                <a:tab pos="185420" algn="l"/>
              </a:tabLst>
            </a:pPr>
            <a:r>
              <a:rPr sz="1800" spc="-10" dirty="0">
                <a:latin typeface="Calibri"/>
                <a:cs typeface="Calibri"/>
              </a:rPr>
              <a:t>Provides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querying </a:t>
            </a:r>
            <a:r>
              <a:rPr sz="1800" spc="-10" dirty="0">
                <a:latin typeface="Calibri"/>
                <a:cs typeface="Calibri"/>
              </a:rPr>
              <a:t>flexibility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hence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popularity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relational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databases.</a:t>
            </a:r>
            <a:endParaRPr sz="1800">
              <a:latin typeface="Calibri"/>
              <a:cs typeface="Calibri"/>
            </a:endParaRPr>
          </a:p>
          <a:p>
            <a:pPr marL="184785" marR="5080" indent="-172720">
              <a:lnSpc>
                <a:spcPct val="91500"/>
              </a:lnSpc>
              <a:spcBef>
                <a:spcPts val="295"/>
              </a:spcBef>
              <a:buChar char="•"/>
              <a:tabLst>
                <a:tab pos="185420" algn="l"/>
              </a:tabLst>
            </a:pPr>
            <a:r>
              <a:rPr sz="1800" spc="-20" dirty="0">
                <a:latin typeface="Calibri"/>
                <a:cs typeface="Calibri"/>
              </a:rPr>
              <a:t>Easy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handle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extent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even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untrained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people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easy 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generate </a:t>
            </a:r>
            <a:r>
              <a:rPr sz="1800" spc="-5" dirty="0">
                <a:latin typeface="Calibri"/>
                <a:cs typeface="Calibri"/>
              </a:rPr>
              <a:t>handy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reports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queries,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without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giving </a:t>
            </a:r>
            <a:r>
              <a:rPr sz="1800" dirty="0">
                <a:latin typeface="Calibri"/>
                <a:cs typeface="Calibri"/>
              </a:rPr>
              <a:t>much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thought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design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28827" y="4335779"/>
            <a:ext cx="8315325" cy="1374775"/>
            <a:chOff x="528827" y="4335779"/>
            <a:chExt cx="8315325" cy="1374775"/>
          </a:xfrm>
        </p:grpSpPr>
        <p:sp>
          <p:nvSpPr>
            <p:cNvPr id="13" name="object 13"/>
            <p:cNvSpPr/>
            <p:nvPr/>
          </p:nvSpPr>
          <p:spPr>
            <a:xfrm>
              <a:off x="533399" y="4636007"/>
              <a:ext cx="8305800" cy="1069975"/>
            </a:xfrm>
            <a:custGeom>
              <a:avLst/>
              <a:gdLst/>
              <a:ahLst/>
              <a:cxnLst/>
              <a:rect l="l" t="t" r="r" b="b"/>
              <a:pathLst>
                <a:path w="8305800" h="1069975">
                  <a:moveTo>
                    <a:pt x="0" y="1069847"/>
                  </a:moveTo>
                  <a:lnTo>
                    <a:pt x="8305800" y="1069847"/>
                  </a:lnTo>
                  <a:lnTo>
                    <a:pt x="8305800" y="0"/>
                  </a:lnTo>
                  <a:lnTo>
                    <a:pt x="0" y="0"/>
                  </a:lnTo>
                  <a:lnTo>
                    <a:pt x="0" y="1069847"/>
                  </a:lnTo>
                  <a:close/>
                </a:path>
                <a:path w="8305800" h="1069975">
                  <a:moveTo>
                    <a:pt x="0" y="1069847"/>
                  </a:moveTo>
                  <a:lnTo>
                    <a:pt x="8305800" y="1069847"/>
                  </a:lnTo>
                  <a:lnTo>
                    <a:pt x="8305800" y="0"/>
                  </a:lnTo>
                  <a:lnTo>
                    <a:pt x="0" y="0"/>
                  </a:lnTo>
                  <a:lnTo>
                    <a:pt x="0" y="1069847"/>
                  </a:lnTo>
                  <a:close/>
                </a:path>
              </a:pathLst>
            </a:custGeom>
            <a:ln w="9144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4879" y="4335779"/>
              <a:ext cx="5821680" cy="598932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65656" y="4440173"/>
            <a:ext cx="6823709" cy="1112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Disadvantages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relational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Calibri"/>
              <a:cs typeface="Calibri"/>
            </a:endParaRPr>
          </a:p>
          <a:p>
            <a:pPr marL="184785" indent="-172720">
              <a:lnSpc>
                <a:spcPts val="2065"/>
              </a:lnSpc>
              <a:buChar char="•"/>
              <a:tabLst>
                <a:tab pos="185420" algn="l"/>
              </a:tabLst>
            </a:pPr>
            <a:r>
              <a:rPr sz="1800" spc="-5" dirty="0">
                <a:latin typeface="Calibri"/>
                <a:cs typeface="Calibri"/>
              </a:rPr>
              <a:t>Hides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complexities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system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-5" dirty="0">
                <a:latin typeface="Calibri"/>
                <a:cs typeface="Calibri"/>
              </a:rPr>
              <a:t> hence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tends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be</a:t>
            </a:r>
            <a:r>
              <a:rPr sz="1800" spc="-10" dirty="0">
                <a:latin typeface="Calibri"/>
                <a:cs typeface="Calibri"/>
              </a:rPr>
              <a:t> slower</a:t>
            </a:r>
            <a:endParaRPr sz="1800">
              <a:latin typeface="Calibri"/>
              <a:cs typeface="Calibri"/>
            </a:endParaRPr>
          </a:p>
          <a:p>
            <a:pPr marL="184785">
              <a:lnSpc>
                <a:spcPts val="2065"/>
              </a:lnSpc>
            </a:pPr>
            <a:r>
              <a:rPr sz="1800" dirty="0">
                <a:latin typeface="Calibri"/>
                <a:cs typeface="Calibri"/>
              </a:rPr>
              <a:t>than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spc="-10" dirty="0">
                <a:latin typeface="Calibri"/>
                <a:cs typeface="Calibri"/>
              </a:rPr>
              <a:t> database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systems.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RDBMS</a:t>
            </a:r>
            <a:r>
              <a:rPr spc="-25" dirty="0"/>
              <a:t> </a:t>
            </a:r>
            <a:r>
              <a:rPr spc="-5" dirty="0"/>
              <a:t>Concepts/</a:t>
            </a:r>
            <a:r>
              <a:rPr spc="-30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69835" y="80772"/>
            <a:ext cx="6756400" cy="768985"/>
            <a:chOff x="1169835" y="80772"/>
            <a:chExt cx="6756400" cy="76898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9835" y="80772"/>
              <a:ext cx="6755980" cy="3539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3182" y="506602"/>
              <a:ext cx="2129739" cy="342773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6427" y="986027"/>
            <a:ext cx="8161020" cy="77114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376427" y="3806952"/>
            <a:ext cx="8161020" cy="920750"/>
            <a:chOff x="376427" y="3806952"/>
            <a:chExt cx="8161020" cy="92075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6427" y="3806952"/>
              <a:ext cx="8161020" cy="8458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151" y="3811524"/>
              <a:ext cx="8020811" cy="91592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14299" y="1193038"/>
            <a:ext cx="5845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Relational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attempt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simplify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structures.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76427" y="2814827"/>
            <a:ext cx="8161020" cy="847344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376427" y="1900427"/>
            <a:ext cx="8161020" cy="771525"/>
            <a:chOff x="376427" y="1900427"/>
            <a:chExt cx="8161020" cy="771525"/>
          </a:xfrm>
        </p:grpSpPr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6427" y="1900427"/>
              <a:ext cx="8161020" cy="77114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4151" y="1906523"/>
              <a:ext cx="8020811" cy="765048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19176" y="2937128"/>
            <a:ext cx="760666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RDBMS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program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that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helps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create,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maintain,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manipulate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relational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database.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6427" y="4796028"/>
            <a:ext cx="8161020" cy="771144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514299" y="4880609"/>
            <a:ext cx="7825740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related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relational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database,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allowing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adequate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be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retrieved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single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query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(although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desired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exist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than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table).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76427" y="5710428"/>
            <a:ext cx="8161020" cy="771525"/>
            <a:chOff x="376427" y="5710428"/>
            <a:chExt cx="8161020" cy="771525"/>
          </a:xfrm>
        </p:grpSpPr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6427" y="5710428"/>
              <a:ext cx="8161020" cy="77114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4151" y="5716524"/>
              <a:ext cx="8020811" cy="765047"/>
            </a:xfrm>
            <a:prstGeom prst="rect">
              <a:avLst/>
            </a:prstGeom>
          </p:spPr>
        </p:pic>
      </p:grp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RDBMS</a:t>
            </a:r>
            <a:r>
              <a:rPr spc="-25" dirty="0"/>
              <a:t> </a:t>
            </a:r>
            <a:r>
              <a:rPr spc="-5" dirty="0"/>
              <a:t>Concepts/</a:t>
            </a:r>
            <a:r>
              <a:rPr spc="-30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69835" y="80772"/>
            <a:ext cx="6756400" cy="768985"/>
            <a:chOff x="1169835" y="80772"/>
            <a:chExt cx="6756400" cy="76898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9835" y="80772"/>
              <a:ext cx="6755980" cy="3539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3182" y="506602"/>
              <a:ext cx="2129739" cy="34277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59740" y="1020317"/>
            <a:ext cx="785875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shows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two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related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another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through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common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key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(data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relational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86000" y="1676400"/>
            <a:ext cx="4648200" cy="333756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59740" y="5164073"/>
            <a:ext cx="82867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Thus,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relational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database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database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structured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relational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model.</a:t>
            </a:r>
            <a:endParaRPr sz="1800">
              <a:latin typeface="Calibri"/>
              <a:cs typeface="Calibri"/>
            </a:endParaRPr>
          </a:p>
          <a:p>
            <a:pPr marL="354330" marR="508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Basic</a:t>
            </a:r>
            <a:r>
              <a:rPr sz="1800" spc="-10" dirty="0">
                <a:latin typeface="Calibri"/>
                <a:cs typeface="Calibri"/>
              </a:rPr>
              <a:t> characteristic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relational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 is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relational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relations.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RDBMS</a:t>
            </a:r>
            <a:r>
              <a:rPr spc="-25" dirty="0"/>
              <a:t> </a:t>
            </a:r>
            <a:r>
              <a:rPr spc="-5" dirty="0"/>
              <a:t>Concepts/</a:t>
            </a:r>
            <a:r>
              <a:rPr spc="-30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9835" y="294386"/>
            <a:ext cx="2036533" cy="26441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3540" y="1161034"/>
            <a:ext cx="785050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marR="277495" indent="-34163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10" dirty="0">
                <a:latin typeface="Calibri"/>
                <a:cs typeface="Calibri"/>
              </a:rPr>
              <a:t>Organizations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often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maintain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large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generated</a:t>
            </a:r>
            <a:r>
              <a:rPr sz="1800" dirty="0">
                <a:latin typeface="Calibri"/>
                <a:cs typeface="Calibri"/>
              </a:rPr>
              <a:t> as a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day-to-day operations.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database:</a:t>
            </a:r>
            <a:endParaRPr sz="1800">
              <a:latin typeface="Calibri"/>
              <a:cs typeface="Calibri"/>
            </a:endParaRPr>
          </a:p>
          <a:p>
            <a:pPr marL="640715" lvl="1" indent="-287655">
              <a:lnSpc>
                <a:spcPct val="100000"/>
              </a:lnSpc>
              <a:buFont typeface="Arial MT"/>
              <a:buChar char="•"/>
              <a:tabLst>
                <a:tab pos="640715" algn="l"/>
                <a:tab pos="641350" algn="l"/>
              </a:tabLst>
            </a:pP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organized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640715" lvl="1" indent="-287655">
              <a:lnSpc>
                <a:spcPct val="100000"/>
              </a:lnSpc>
              <a:buFont typeface="Arial MT"/>
              <a:buChar char="•"/>
              <a:tabLst>
                <a:tab pos="640715" algn="l"/>
                <a:tab pos="641350" algn="l"/>
              </a:tabLst>
            </a:pPr>
            <a:r>
              <a:rPr sz="1800" spc="-15" dirty="0">
                <a:latin typeface="Calibri"/>
                <a:cs typeface="Calibri"/>
              </a:rPr>
              <a:t>may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consist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related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items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records.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640715" lvl="1" indent="-287655">
              <a:lnSpc>
                <a:spcPct val="100000"/>
              </a:lnSpc>
              <a:buFont typeface="Arial MT"/>
              <a:buChar char="•"/>
              <a:tabLst>
                <a:tab pos="640715" algn="l"/>
                <a:tab pos="641350" algn="l"/>
              </a:tabLst>
            </a:pP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collection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questions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asked.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example,</a:t>
            </a:r>
            <a:endParaRPr sz="1800">
              <a:latin typeface="Calibri"/>
              <a:cs typeface="Calibri"/>
            </a:endParaRPr>
          </a:p>
          <a:p>
            <a:pPr marL="640715" lvl="1" indent="-287655">
              <a:lnSpc>
                <a:spcPct val="100000"/>
              </a:lnSpc>
              <a:buFont typeface="Arial MT"/>
              <a:buChar char="•"/>
              <a:tabLst>
                <a:tab pos="640715" algn="l"/>
                <a:tab pos="641350" algn="l"/>
              </a:tabLst>
            </a:pPr>
            <a:r>
              <a:rPr sz="1800" spc="-5" dirty="0">
                <a:latin typeface="Calibri"/>
                <a:cs typeface="Calibri"/>
              </a:rPr>
              <a:t>'What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phone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numbers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addresses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nearest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offices?'</a:t>
            </a:r>
            <a:endParaRPr sz="1800">
              <a:latin typeface="Calibri"/>
              <a:cs typeface="Calibri"/>
            </a:endParaRPr>
          </a:p>
          <a:p>
            <a:pPr marL="64071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  <a:p>
            <a:pPr marL="640715" lvl="1" indent="-287655">
              <a:lnSpc>
                <a:spcPct val="100000"/>
              </a:lnSpc>
              <a:buFont typeface="Arial MT"/>
              <a:buChar char="•"/>
              <a:tabLst>
                <a:tab pos="640715" algn="l"/>
                <a:tab pos="641350" algn="l"/>
              </a:tabLst>
            </a:pPr>
            <a:r>
              <a:rPr sz="1800" dirty="0">
                <a:latin typeface="Calibri"/>
                <a:cs typeface="Calibri"/>
              </a:rPr>
              <a:t>'Do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books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library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health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food?'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RDBMS</a:t>
            </a:r>
            <a:r>
              <a:rPr spc="-25" dirty="0"/>
              <a:t> </a:t>
            </a:r>
            <a:r>
              <a:rPr spc="-5" dirty="0"/>
              <a:t>Concepts/</a:t>
            </a:r>
            <a:r>
              <a:rPr spc="-30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723376" y="6624015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69835" y="80772"/>
            <a:ext cx="6756400" cy="768985"/>
            <a:chOff x="1169835" y="80772"/>
            <a:chExt cx="6756400" cy="76898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9835" y="80772"/>
              <a:ext cx="6755980" cy="3539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3182" y="506602"/>
              <a:ext cx="2129739" cy="34277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59740" y="1011173"/>
            <a:ext cx="8148320" cy="583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54330" marR="5080" indent="-342265">
              <a:lnSpc>
                <a:spcPct val="103400"/>
              </a:lnSpc>
              <a:spcBef>
                <a:spcPts val="2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2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Capital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710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dirty="0">
                <a:latin typeface="Courier New"/>
                <a:cs typeface="Courier New"/>
              </a:rPr>
              <a:t>Currency</a:t>
            </a:r>
            <a:r>
              <a:rPr sz="1800" b="1" spc="-700" dirty="0">
                <a:latin typeface="Courier New"/>
                <a:cs typeface="Courier New"/>
              </a:rPr>
              <a:t>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ables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h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 their </a:t>
            </a:r>
            <a:r>
              <a:rPr sz="1800" spc="-10" dirty="0">
                <a:latin typeface="Calibri"/>
                <a:cs typeface="Calibri"/>
              </a:rPr>
              <a:t>capitals,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countries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local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currencies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respectively: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24000" y="1752600"/>
            <a:ext cx="2209800" cy="193395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67200" y="1752600"/>
            <a:ext cx="2354579" cy="19050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983994" y="3754373"/>
            <a:ext cx="1041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Capitals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Table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RDBMS</a:t>
            </a:r>
            <a:r>
              <a:rPr spc="-25" dirty="0"/>
              <a:t> </a:t>
            </a:r>
            <a:r>
              <a:rPr spc="-5" dirty="0"/>
              <a:t>Concepts/</a:t>
            </a:r>
            <a:r>
              <a:rPr spc="-30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4956428" y="3733291"/>
            <a:ext cx="11144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Cu</a:t>
            </a:r>
            <a:r>
              <a:rPr sz="1400" b="1" spc="5" dirty="0">
                <a:latin typeface="Calibri"/>
                <a:cs typeface="Calibri"/>
              </a:rPr>
              <a:t>r</a:t>
            </a:r>
            <a:r>
              <a:rPr sz="1400" b="1" spc="-10" dirty="0">
                <a:latin typeface="Calibri"/>
                <a:cs typeface="Calibri"/>
              </a:rPr>
              <a:t>r</a:t>
            </a:r>
            <a:r>
              <a:rPr sz="1400" b="1" spc="-5" dirty="0">
                <a:latin typeface="Calibri"/>
                <a:cs typeface="Calibri"/>
              </a:rPr>
              <a:t>en</a:t>
            </a:r>
            <a:r>
              <a:rPr sz="1400" b="1" dirty="0">
                <a:latin typeface="Calibri"/>
                <a:cs typeface="Calibri"/>
              </a:rPr>
              <a:t>cy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spc="-110" dirty="0">
                <a:latin typeface="Calibri"/>
                <a:cs typeface="Calibri"/>
              </a:rPr>
              <a:t>T</a:t>
            </a:r>
            <a:r>
              <a:rPr sz="1400" b="1" dirty="0">
                <a:latin typeface="Calibri"/>
                <a:cs typeface="Calibri"/>
              </a:rPr>
              <a:t>able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9740" y="4163948"/>
            <a:ext cx="825055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Both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ables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</a:t>
            </a:r>
            <a:r>
              <a:rPr sz="1800" spc="-2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ommo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um</a:t>
            </a:r>
            <a:r>
              <a:rPr sz="1800" dirty="0">
                <a:latin typeface="Calibri"/>
                <a:cs typeface="Calibri"/>
              </a:rPr>
              <a:t>n,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b="1" dirty="0">
                <a:latin typeface="Courier New"/>
                <a:cs typeface="Courier New"/>
              </a:rPr>
              <a:t>Country</a:t>
            </a:r>
            <a:r>
              <a:rPr sz="1800" b="1" spc="-72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um</a:t>
            </a:r>
            <a:r>
              <a:rPr sz="1800" dirty="0">
                <a:latin typeface="Calibri"/>
                <a:cs typeface="Calibri"/>
              </a:rPr>
              <a:t>n.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ts val="2125"/>
              </a:lnSpc>
              <a:spcBef>
                <a:spcPts val="7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45" dirty="0">
                <a:latin typeface="Calibri"/>
                <a:cs typeface="Calibri"/>
              </a:rPr>
              <a:t>Now,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about the </a:t>
            </a:r>
            <a:r>
              <a:rPr sz="1800" spc="-5" dirty="0">
                <a:latin typeface="Calibri"/>
                <a:cs typeface="Calibri"/>
              </a:rPr>
              <a:t>currency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dirty="0">
                <a:latin typeface="Calibri"/>
                <a:cs typeface="Calibri"/>
              </a:rPr>
              <a:t> 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Rome,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first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name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ts val="2125"/>
              </a:lnSpc>
            </a:pP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country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which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Rome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belongs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table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Capitals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Next,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country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should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looked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Currency</a:t>
            </a:r>
            <a:r>
              <a:rPr sz="1800" b="1" spc="-71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20" dirty="0">
                <a:latin typeface="Calibri"/>
                <a:cs typeface="Calibri"/>
              </a:rPr>
              <a:t>currency.</a:t>
            </a:r>
            <a:endParaRPr sz="1800">
              <a:latin typeface="Calibri"/>
              <a:cs typeface="Calibri"/>
            </a:endParaRPr>
          </a:p>
          <a:p>
            <a:pPr marL="354330" marR="565785" indent="-342265">
              <a:lnSpc>
                <a:spcPts val="2090"/>
              </a:lnSpc>
              <a:spcBef>
                <a:spcPts val="2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It is </a:t>
            </a:r>
            <a:r>
              <a:rPr sz="1800" spc="-5" dirty="0">
                <a:latin typeface="Calibri"/>
                <a:cs typeface="Calibri"/>
              </a:rPr>
              <a:t>possible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because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possible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establish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relation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two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through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called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Country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3078" y="294131"/>
            <a:ext cx="4768075" cy="26466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1020317"/>
            <a:ext cx="79717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There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certain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terms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mostly</a:t>
            </a:r>
            <a:r>
              <a:rPr sz="1800" dirty="0">
                <a:latin typeface="Calibri"/>
                <a:cs typeface="Calibri"/>
              </a:rPr>
              <a:t> used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5" dirty="0">
                <a:latin typeface="Calibri"/>
                <a:cs typeface="Calibri"/>
              </a:rPr>
              <a:t>RDBMS.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described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5008" y="1872995"/>
            <a:ext cx="8027034" cy="803275"/>
            <a:chOff x="445008" y="1872995"/>
            <a:chExt cx="8027034" cy="803275"/>
          </a:xfrm>
        </p:grpSpPr>
        <p:sp>
          <p:nvSpPr>
            <p:cNvPr id="10" name="object 10"/>
            <p:cNvSpPr/>
            <p:nvPr/>
          </p:nvSpPr>
          <p:spPr>
            <a:xfrm>
              <a:off x="457962" y="2158745"/>
              <a:ext cx="8001000" cy="504825"/>
            </a:xfrm>
            <a:custGeom>
              <a:avLst/>
              <a:gdLst/>
              <a:ahLst/>
              <a:cxnLst/>
              <a:rect l="l" t="t" r="r" b="b"/>
              <a:pathLst>
                <a:path w="8001000" h="504825">
                  <a:moveTo>
                    <a:pt x="0" y="504443"/>
                  </a:moveTo>
                  <a:lnTo>
                    <a:pt x="8001000" y="504443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7062" y="1885949"/>
              <a:ext cx="5524500" cy="591820"/>
            </a:xfrm>
            <a:custGeom>
              <a:avLst/>
              <a:gdLst/>
              <a:ahLst/>
              <a:cxnLst/>
              <a:rect l="l" t="t" r="r" b="b"/>
              <a:pathLst>
                <a:path w="5524500" h="591819">
                  <a:moveTo>
                    <a:pt x="5425948" y="0"/>
                  </a:moveTo>
                  <a:lnTo>
                    <a:pt x="98552" y="0"/>
                  </a:lnTo>
                  <a:lnTo>
                    <a:pt x="60189" y="7737"/>
                  </a:lnTo>
                  <a:lnTo>
                    <a:pt x="28863" y="28844"/>
                  </a:lnTo>
                  <a:lnTo>
                    <a:pt x="7744" y="60168"/>
                  </a:lnTo>
                  <a:lnTo>
                    <a:pt x="0" y="98551"/>
                  </a:lnTo>
                  <a:lnTo>
                    <a:pt x="0" y="492759"/>
                  </a:lnTo>
                  <a:lnTo>
                    <a:pt x="7744" y="531143"/>
                  </a:lnTo>
                  <a:lnTo>
                    <a:pt x="28863" y="562467"/>
                  </a:lnTo>
                  <a:lnTo>
                    <a:pt x="60189" y="583574"/>
                  </a:lnTo>
                  <a:lnTo>
                    <a:pt x="98552" y="591311"/>
                  </a:lnTo>
                  <a:lnTo>
                    <a:pt x="5425948" y="591311"/>
                  </a:lnTo>
                  <a:lnTo>
                    <a:pt x="5464331" y="583574"/>
                  </a:lnTo>
                  <a:lnTo>
                    <a:pt x="5495655" y="562467"/>
                  </a:lnTo>
                  <a:lnTo>
                    <a:pt x="5516762" y="531143"/>
                  </a:lnTo>
                  <a:lnTo>
                    <a:pt x="5524500" y="492759"/>
                  </a:lnTo>
                  <a:lnTo>
                    <a:pt x="5524500" y="98551"/>
                  </a:lnTo>
                  <a:lnTo>
                    <a:pt x="5516762" y="60168"/>
                  </a:lnTo>
                  <a:lnTo>
                    <a:pt x="5495655" y="28844"/>
                  </a:lnTo>
                  <a:lnTo>
                    <a:pt x="5464331" y="7737"/>
                  </a:lnTo>
                  <a:lnTo>
                    <a:pt x="5425948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7062" y="1885949"/>
              <a:ext cx="5524500" cy="591820"/>
            </a:xfrm>
            <a:custGeom>
              <a:avLst/>
              <a:gdLst/>
              <a:ahLst/>
              <a:cxnLst/>
              <a:rect l="l" t="t" r="r" b="b"/>
              <a:pathLst>
                <a:path w="5524500" h="591819">
                  <a:moveTo>
                    <a:pt x="0" y="98551"/>
                  </a:moveTo>
                  <a:lnTo>
                    <a:pt x="7744" y="60168"/>
                  </a:lnTo>
                  <a:lnTo>
                    <a:pt x="28863" y="28844"/>
                  </a:lnTo>
                  <a:lnTo>
                    <a:pt x="60189" y="7737"/>
                  </a:lnTo>
                  <a:lnTo>
                    <a:pt x="98552" y="0"/>
                  </a:lnTo>
                  <a:lnTo>
                    <a:pt x="5425948" y="0"/>
                  </a:lnTo>
                  <a:lnTo>
                    <a:pt x="5464331" y="7737"/>
                  </a:lnTo>
                  <a:lnTo>
                    <a:pt x="5495655" y="28844"/>
                  </a:lnTo>
                  <a:lnTo>
                    <a:pt x="5516762" y="60168"/>
                  </a:lnTo>
                  <a:lnTo>
                    <a:pt x="5524500" y="98551"/>
                  </a:lnTo>
                  <a:lnTo>
                    <a:pt x="5524500" y="492759"/>
                  </a:lnTo>
                  <a:lnTo>
                    <a:pt x="5516762" y="531143"/>
                  </a:lnTo>
                  <a:lnTo>
                    <a:pt x="5495655" y="562467"/>
                  </a:lnTo>
                  <a:lnTo>
                    <a:pt x="5464331" y="583574"/>
                  </a:lnTo>
                  <a:lnTo>
                    <a:pt x="5425948" y="591311"/>
                  </a:lnTo>
                  <a:lnTo>
                    <a:pt x="98552" y="591311"/>
                  </a:lnTo>
                  <a:lnTo>
                    <a:pt x="60189" y="583574"/>
                  </a:lnTo>
                  <a:lnTo>
                    <a:pt x="28863" y="562467"/>
                  </a:lnTo>
                  <a:lnTo>
                    <a:pt x="7744" y="531143"/>
                  </a:lnTo>
                  <a:lnTo>
                    <a:pt x="0" y="492759"/>
                  </a:lnTo>
                  <a:lnTo>
                    <a:pt x="0" y="9855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45008" y="2758439"/>
            <a:ext cx="8027034" cy="824865"/>
            <a:chOff x="445008" y="2758439"/>
            <a:chExt cx="8027034" cy="824865"/>
          </a:xfrm>
        </p:grpSpPr>
        <p:sp>
          <p:nvSpPr>
            <p:cNvPr id="14" name="object 14"/>
            <p:cNvSpPr/>
            <p:nvPr/>
          </p:nvSpPr>
          <p:spPr>
            <a:xfrm>
              <a:off x="457962" y="3065525"/>
              <a:ext cx="8001000" cy="504825"/>
            </a:xfrm>
            <a:custGeom>
              <a:avLst/>
              <a:gdLst/>
              <a:ahLst/>
              <a:cxnLst/>
              <a:rect l="l" t="t" r="r" b="b"/>
              <a:pathLst>
                <a:path w="8001000" h="504825">
                  <a:moveTo>
                    <a:pt x="0" y="504444"/>
                  </a:moveTo>
                  <a:lnTo>
                    <a:pt x="8001000" y="504444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504444"/>
                  </a:lnTo>
                  <a:close/>
                </a:path>
              </a:pathLst>
            </a:custGeom>
            <a:ln w="25908">
              <a:solidFill>
                <a:srgbClr val="685D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8774" y="2771393"/>
              <a:ext cx="5600700" cy="589915"/>
            </a:xfrm>
            <a:custGeom>
              <a:avLst/>
              <a:gdLst/>
              <a:ahLst/>
              <a:cxnLst/>
              <a:rect l="l" t="t" r="r" b="b"/>
              <a:pathLst>
                <a:path w="5600700" h="589914">
                  <a:moveTo>
                    <a:pt x="5502402" y="0"/>
                  </a:moveTo>
                  <a:lnTo>
                    <a:pt x="98298" y="0"/>
                  </a:lnTo>
                  <a:lnTo>
                    <a:pt x="60034" y="7733"/>
                  </a:lnTo>
                  <a:lnTo>
                    <a:pt x="28789" y="28813"/>
                  </a:lnTo>
                  <a:lnTo>
                    <a:pt x="7724" y="60061"/>
                  </a:lnTo>
                  <a:lnTo>
                    <a:pt x="0" y="98298"/>
                  </a:lnTo>
                  <a:lnTo>
                    <a:pt x="0" y="491490"/>
                  </a:lnTo>
                  <a:lnTo>
                    <a:pt x="7724" y="529726"/>
                  </a:lnTo>
                  <a:lnTo>
                    <a:pt x="28789" y="560974"/>
                  </a:lnTo>
                  <a:lnTo>
                    <a:pt x="60034" y="582054"/>
                  </a:lnTo>
                  <a:lnTo>
                    <a:pt x="98298" y="589788"/>
                  </a:lnTo>
                  <a:lnTo>
                    <a:pt x="5502402" y="589788"/>
                  </a:lnTo>
                  <a:lnTo>
                    <a:pt x="5540638" y="582054"/>
                  </a:lnTo>
                  <a:lnTo>
                    <a:pt x="5571886" y="560974"/>
                  </a:lnTo>
                  <a:lnTo>
                    <a:pt x="5592966" y="529726"/>
                  </a:lnTo>
                  <a:lnTo>
                    <a:pt x="5600700" y="491490"/>
                  </a:lnTo>
                  <a:lnTo>
                    <a:pt x="5600700" y="98298"/>
                  </a:lnTo>
                  <a:lnTo>
                    <a:pt x="5592966" y="60061"/>
                  </a:lnTo>
                  <a:lnTo>
                    <a:pt x="5571886" y="28813"/>
                  </a:lnTo>
                  <a:lnTo>
                    <a:pt x="5540638" y="7733"/>
                  </a:lnTo>
                  <a:lnTo>
                    <a:pt x="5502402" y="0"/>
                  </a:lnTo>
                  <a:close/>
                </a:path>
              </a:pathLst>
            </a:custGeom>
            <a:solidFill>
              <a:srgbClr val="685D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8774" y="2771393"/>
              <a:ext cx="5600700" cy="589915"/>
            </a:xfrm>
            <a:custGeom>
              <a:avLst/>
              <a:gdLst/>
              <a:ahLst/>
              <a:cxnLst/>
              <a:rect l="l" t="t" r="r" b="b"/>
              <a:pathLst>
                <a:path w="5600700" h="589914">
                  <a:moveTo>
                    <a:pt x="0" y="98298"/>
                  </a:moveTo>
                  <a:lnTo>
                    <a:pt x="7724" y="60061"/>
                  </a:lnTo>
                  <a:lnTo>
                    <a:pt x="28789" y="28813"/>
                  </a:lnTo>
                  <a:lnTo>
                    <a:pt x="60034" y="7733"/>
                  </a:lnTo>
                  <a:lnTo>
                    <a:pt x="98298" y="0"/>
                  </a:lnTo>
                  <a:lnTo>
                    <a:pt x="5502402" y="0"/>
                  </a:lnTo>
                  <a:lnTo>
                    <a:pt x="5540638" y="7733"/>
                  </a:lnTo>
                  <a:lnTo>
                    <a:pt x="5571886" y="28813"/>
                  </a:lnTo>
                  <a:lnTo>
                    <a:pt x="5592966" y="60061"/>
                  </a:lnTo>
                  <a:lnTo>
                    <a:pt x="5600700" y="98298"/>
                  </a:lnTo>
                  <a:lnTo>
                    <a:pt x="5600700" y="491490"/>
                  </a:lnTo>
                  <a:lnTo>
                    <a:pt x="5592966" y="529726"/>
                  </a:lnTo>
                  <a:lnTo>
                    <a:pt x="5571886" y="560974"/>
                  </a:lnTo>
                  <a:lnTo>
                    <a:pt x="5540638" y="582054"/>
                  </a:lnTo>
                  <a:lnTo>
                    <a:pt x="5502402" y="589788"/>
                  </a:lnTo>
                  <a:lnTo>
                    <a:pt x="98298" y="589788"/>
                  </a:lnTo>
                  <a:lnTo>
                    <a:pt x="60034" y="582054"/>
                  </a:lnTo>
                  <a:lnTo>
                    <a:pt x="28789" y="560974"/>
                  </a:lnTo>
                  <a:lnTo>
                    <a:pt x="7724" y="529726"/>
                  </a:lnTo>
                  <a:lnTo>
                    <a:pt x="0" y="491490"/>
                  </a:lnTo>
                  <a:lnTo>
                    <a:pt x="0" y="98298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45008" y="3665220"/>
            <a:ext cx="8027034" cy="824865"/>
            <a:chOff x="445008" y="3665220"/>
            <a:chExt cx="8027034" cy="824865"/>
          </a:xfrm>
        </p:grpSpPr>
        <p:sp>
          <p:nvSpPr>
            <p:cNvPr id="18" name="object 18"/>
            <p:cNvSpPr/>
            <p:nvPr/>
          </p:nvSpPr>
          <p:spPr>
            <a:xfrm>
              <a:off x="457962" y="3972306"/>
              <a:ext cx="8001000" cy="504825"/>
            </a:xfrm>
            <a:custGeom>
              <a:avLst/>
              <a:gdLst/>
              <a:ahLst/>
              <a:cxnLst/>
              <a:rect l="l" t="t" r="r" b="b"/>
              <a:pathLst>
                <a:path w="8001000" h="504825">
                  <a:moveTo>
                    <a:pt x="0" y="504444"/>
                  </a:moveTo>
                  <a:lnTo>
                    <a:pt x="8001000" y="504444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504444"/>
                  </a:lnTo>
                  <a:close/>
                </a:path>
              </a:pathLst>
            </a:custGeom>
            <a:ln w="25908">
              <a:solidFill>
                <a:srgbClr val="566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8774" y="3678174"/>
              <a:ext cx="5600700" cy="589915"/>
            </a:xfrm>
            <a:custGeom>
              <a:avLst/>
              <a:gdLst/>
              <a:ahLst/>
              <a:cxnLst/>
              <a:rect l="l" t="t" r="r" b="b"/>
              <a:pathLst>
                <a:path w="5600700" h="589914">
                  <a:moveTo>
                    <a:pt x="5502402" y="0"/>
                  </a:moveTo>
                  <a:lnTo>
                    <a:pt x="98298" y="0"/>
                  </a:lnTo>
                  <a:lnTo>
                    <a:pt x="60034" y="7733"/>
                  </a:lnTo>
                  <a:lnTo>
                    <a:pt x="28789" y="28813"/>
                  </a:lnTo>
                  <a:lnTo>
                    <a:pt x="7724" y="60061"/>
                  </a:lnTo>
                  <a:lnTo>
                    <a:pt x="0" y="98298"/>
                  </a:lnTo>
                  <a:lnTo>
                    <a:pt x="0" y="491490"/>
                  </a:lnTo>
                  <a:lnTo>
                    <a:pt x="7724" y="529726"/>
                  </a:lnTo>
                  <a:lnTo>
                    <a:pt x="28789" y="560974"/>
                  </a:lnTo>
                  <a:lnTo>
                    <a:pt x="60034" y="582054"/>
                  </a:lnTo>
                  <a:lnTo>
                    <a:pt x="98298" y="589788"/>
                  </a:lnTo>
                  <a:lnTo>
                    <a:pt x="5502402" y="589788"/>
                  </a:lnTo>
                  <a:lnTo>
                    <a:pt x="5540638" y="582054"/>
                  </a:lnTo>
                  <a:lnTo>
                    <a:pt x="5571886" y="560974"/>
                  </a:lnTo>
                  <a:lnTo>
                    <a:pt x="5592966" y="529726"/>
                  </a:lnTo>
                  <a:lnTo>
                    <a:pt x="5600700" y="491490"/>
                  </a:lnTo>
                  <a:lnTo>
                    <a:pt x="5600700" y="98298"/>
                  </a:lnTo>
                  <a:lnTo>
                    <a:pt x="5592966" y="60061"/>
                  </a:lnTo>
                  <a:lnTo>
                    <a:pt x="5571886" y="28813"/>
                  </a:lnTo>
                  <a:lnTo>
                    <a:pt x="5540638" y="7733"/>
                  </a:lnTo>
                  <a:lnTo>
                    <a:pt x="5502402" y="0"/>
                  </a:lnTo>
                  <a:close/>
                </a:path>
              </a:pathLst>
            </a:custGeom>
            <a:solidFill>
              <a:srgbClr val="566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58774" y="3678174"/>
              <a:ext cx="5600700" cy="589915"/>
            </a:xfrm>
            <a:custGeom>
              <a:avLst/>
              <a:gdLst/>
              <a:ahLst/>
              <a:cxnLst/>
              <a:rect l="l" t="t" r="r" b="b"/>
              <a:pathLst>
                <a:path w="5600700" h="589914">
                  <a:moveTo>
                    <a:pt x="0" y="98298"/>
                  </a:moveTo>
                  <a:lnTo>
                    <a:pt x="7724" y="60061"/>
                  </a:lnTo>
                  <a:lnTo>
                    <a:pt x="28789" y="28813"/>
                  </a:lnTo>
                  <a:lnTo>
                    <a:pt x="60034" y="7733"/>
                  </a:lnTo>
                  <a:lnTo>
                    <a:pt x="98298" y="0"/>
                  </a:lnTo>
                  <a:lnTo>
                    <a:pt x="5502402" y="0"/>
                  </a:lnTo>
                  <a:lnTo>
                    <a:pt x="5540638" y="7733"/>
                  </a:lnTo>
                  <a:lnTo>
                    <a:pt x="5571886" y="28813"/>
                  </a:lnTo>
                  <a:lnTo>
                    <a:pt x="5592966" y="60061"/>
                  </a:lnTo>
                  <a:lnTo>
                    <a:pt x="5600700" y="98298"/>
                  </a:lnTo>
                  <a:lnTo>
                    <a:pt x="5600700" y="491490"/>
                  </a:lnTo>
                  <a:lnTo>
                    <a:pt x="5592966" y="529726"/>
                  </a:lnTo>
                  <a:lnTo>
                    <a:pt x="5571886" y="560974"/>
                  </a:lnTo>
                  <a:lnTo>
                    <a:pt x="5540638" y="582054"/>
                  </a:lnTo>
                  <a:lnTo>
                    <a:pt x="5502402" y="589788"/>
                  </a:lnTo>
                  <a:lnTo>
                    <a:pt x="98298" y="589788"/>
                  </a:lnTo>
                  <a:lnTo>
                    <a:pt x="60034" y="582054"/>
                  </a:lnTo>
                  <a:lnTo>
                    <a:pt x="28789" y="560974"/>
                  </a:lnTo>
                  <a:lnTo>
                    <a:pt x="7724" y="529726"/>
                  </a:lnTo>
                  <a:lnTo>
                    <a:pt x="0" y="491490"/>
                  </a:lnTo>
                  <a:lnTo>
                    <a:pt x="0" y="98298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45008" y="4572000"/>
            <a:ext cx="8027034" cy="824865"/>
            <a:chOff x="445008" y="4572000"/>
            <a:chExt cx="8027034" cy="824865"/>
          </a:xfrm>
        </p:grpSpPr>
        <p:sp>
          <p:nvSpPr>
            <p:cNvPr id="22" name="object 22"/>
            <p:cNvSpPr/>
            <p:nvPr/>
          </p:nvSpPr>
          <p:spPr>
            <a:xfrm>
              <a:off x="457962" y="4880609"/>
              <a:ext cx="8001000" cy="502920"/>
            </a:xfrm>
            <a:custGeom>
              <a:avLst/>
              <a:gdLst/>
              <a:ahLst/>
              <a:cxnLst/>
              <a:rect l="l" t="t" r="r" b="b"/>
              <a:pathLst>
                <a:path w="8001000" h="502920">
                  <a:moveTo>
                    <a:pt x="0" y="502919"/>
                  </a:moveTo>
                  <a:lnTo>
                    <a:pt x="8001000" y="502919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502919"/>
                  </a:lnTo>
                  <a:close/>
                </a:path>
              </a:pathLst>
            </a:custGeom>
            <a:ln w="25908">
              <a:solidFill>
                <a:srgbClr val="5185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58774" y="4584953"/>
              <a:ext cx="5600700" cy="589915"/>
            </a:xfrm>
            <a:custGeom>
              <a:avLst/>
              <a:gdLst/>
              <a:ahLst/>
              <a:cxnLst/>
              <a:rect l="l" t="t" r="r" b="b"/>
              <a:pathLst>
                <a:path w="5600700" h="589914">
                  <a:moveTo>
                    <a:pt x="5502402" y="0"/>
                  </a:moveTo>
                  <a:lnTo>
                    <a:pt x="98298" y="0"/>
                  </a:lnTo>
                  <a:lnTo>
                    <a:pt x="60034" y="7733"/>
                  </a:lnTo>
                  <a:lnTo>
                    <a:pt x="28789" y="28813"/>
                  </a:lnTo>
                  <a:lnTo>
                    <a:pt x="7724" y="60061"/>
                  </a:lnTo>
                  <a:lnTo>
                    <a:pt x="0" y="98298"/>
                  </a:lnTo>
                  <a:lnTo>
                    <a:pt x="0" y="491490"/>
                  </a:lnTo>
                  <a:lnTo>
                    <a:pt x="7724" y="529726"/>
                  </a:lnTo>
                  <a:lnTo>
                    <a:pt x="28789" y="560974"/>
                  </a:lnTo>
                  <a:lnTo>
                    <a:pt x="60034" y="582054"/>
                  </a:lnTo>
                  <a:lnTo>
                    <a:pt x="98298" y="589788"/>
                  </a:lnTo>
                  <a:lnTo>
                    <a:pt x="5502402" y="589788"/>
                  </a:lnTo>
                  <a:lnTo>
                    <a:pt x="5540638" y="582054"/>
                  </a:lnTo>
                  <a:lnTo>
                    <a:pt x="5571886" y="560974"/>
                  </a:lnTo>
                  <a:lnTo>
                    <a:pt x="5592966" y="529726"/>
                  </a:lnTo>
                  <a:lnTo>
                    <a:pt x="5600700" y="491490"/>
                  </a:lnTo>
                  <a:lnTo>
                    <a:pt x="5600700" y="98298"/>
                  </a:lnTo>
                  <a:lnTo>
                    <a:pt x="5592966" y="60061"/>
                  </a:lnTo>
                  <a:lnTo>
                    <a:pt x="5571886" y="28813"/>
                  </a:lnTo>
                  <a:lnTo>
                    <a:pt x="5540638" y="7733"/>
                  </a:lnTo>
                  <a:lnTo>
                    <a:pt x="5502402" y="0"/>
                  </a:lnTo>
                  <a:close/>
                </a:path>
              </a:pathLst>
            </a:custGeom>
            <a:solidFill>
              <a:srgbClr val="518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58774" y="4584953"/>
              <a:ext cx="5600700" cy="589915"/>
            </a:xfrm>
            <a:custGeom>
              <a:avLst/>
              <a:gdLst/>
              <a:ahLst/>
              <a:cxnLst/>
              <a:rect l="l" t="t" r="r" b="b"/>
              <a:pathLst>
                <a:path w="5600700" h="589914">
                  <a:moveTo>
                    <a:pt x="0" y="98298"/>
                  </a:moveTo>
                  <a:lnTo>
                    <a:pt x="7724" y="60061"/>
                  </a:lnTo>
                  <a:lnTo>
                    <a:pt x="28789" y="28813"/>
                  </a:lnTo>
                  <a:lnTo>
                    <a:pt x="60034" y="7733"/>
                  </a:lnTo>
                  <a:lnTo>
                    <a:pt x="98298" y="0"/>
                  </a:lnTo>
                  <a:lnTo>
                    <a:pt x="5502402" y="0"/>
                  </a:lnTo>
                  <a:lnTo>
                    <a:pt x="5540638" y="7733"/>
                  </a:lnTo>
                  <a:lnTo>
                    <a:pt x="5571886" y="28813"/>
                  </a:lnTo>
                  <a:lnTo>
                    <a:pt x="5592966" y="60061"/>
                  </a:lnTo>
                  <a:lnTo>
                    <a:pt x="5600700" y="98298"/>
                  </a:lnTo>
                  <a:lnTo>
                    <a:pt x="5600700" y="491490"/>
                  </a:lnTo>
                  <a:lnTo>
                    <a:pt x="5592966" y="529726"/>
                  </a:lnTo>
                  <a:lnTo>
                    <a:pt x="5571886" y="560974"/>
                  </a:lnTo>
                  <a:lnTo>
                    <a:pt x="5540638" y="582054"/>
                  </a:lnTo>
                  <a:lnTo>
                    <a:pt x="5502402" y="589788"/>
                  </a:lnTo>
                  <a:lnTo>
                    <a:pt x="98298" y="589788"/>
                  </a:lnTo>
                  <a:lnTo>
                    <a:pt x="60034" y="582054"/>
                  </a:lnTo>
                  <a:lnTo>
                    <a:pt x="28789" y="560974"/>
                  </a:lnTo>
                  <a:lnTo>
                    <a:pt x="7724" y="529726"/>
                  </a:lnTo>
                  <a:lnTo>
                    <a:pt x="0" y="491490"/>
                  </a:lnTo>
                  <a:lnTo>
                    <a:pt x="0" y="98298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445008" y="5478779"/>
            <a:ext cx="8027034" cy="826135"/>
            <a:chOff x="445008" y="5478779"/>
            <a:chExt cx="8027034" cy="826135"/>
          </a:xfrm>
        </p:grpSpPr>
        <p:sp>
          <p:nvSpPr>
            <p:cNvPr id="26" name="object 26"/>
            <p:cNvSpPr/>
            <p:nvPr/>
          </p:nvSpPr>
          <p:spPr>
            <a:xfrm>
              <a:off x="457962" y="5787389"/>
              <a:ext cx="8001000" cy="504825"/>
            </a:xfrm>
            <a:custGeom>
              <a:avLst/>
              <a:gdLst/>
              <a:ahLst/>
              <a:cxnLst/>
              <a:rect l="l" t="t" r="r" b="b"/>
              <a:pathLst>
                <a:path w="8001000" h="504825">
                  <a:moveTo>
                    <a:pt x="0" y="504444"/>
                  </a:moveTo>
                  <a:lnTo>
                    <a:pt x="8001000" y="504444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504444"/>
                  </a:lnTo>
                  <a:close/>
                </a:path>
              </a:pathLst>
            </a:custGeom>
            <a:ln w="25908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58774" y="5491733"/>
              <a:ext cx="7161530" cy="591820"/>
            </a:xfrm>
            <a:custGeom>
              <a:avLst/>
              <a:gdLst/>
              <a:ahLst/>
              <a:cxnLst/>
              <a:rect l="l" t="t" r="r" b="b"/>
              <a:pathLst>
                <a:path w="7161530" h="591820">
                  <a:moveTo>
                    <a:pt x="7062724" y="0"/>
                  </a:moveTo>
                  <a:lnTo>
                    <a:pt x="98552" y="0"/>
                  </a:lnTo>
                  <a:lnTo>
                    <a:pt x="60189" y="7737"/>
                  </a:lnTo>
                  <a:lnTo>
                    <a:pt x="28863" y="28844"/>
                  </a:lnTo>
                  <a:lnTo>
                    <a:pt x="7744" y="60168"/>
                  </a:lnTo>
                  <a:lnTo>
                    <a:pt x="0" y="98551"/>
                  </a:lnTo>
                  <a:lnTo>
                    <a:pt x="0" y="492759"/>
                  </a:lnTo>
                  <a:lnTo>
                    <a:pt x="7744" y="531122"/>
                  </a:lnTo>
                  <a:lnTo>
                    <a:pt x="28863" y="562448"/>
                  </a:lnTo>
                  <a:lnTo>
                    <a:pt x="60189" y="583567"/>
                  </a:lnTo>
                  <a:lnTo>
                    <a:pt x="98552" y="591311"/>
                  </a:lnTo>
                  <a:lnTo>
                    <a:pt x="7062724" y="591311"/>
                  </a:lnTo>
                  <a:lnTo>
                    <a:pt x="7101107" y="583567"/>
                  </a:lnTo>
                  <a:lnTo>
                    <a:pt x="7132431" y="562448"/>
                  </a:lnTo>
                  <a:lnTo>
                    <a:pt x="7153538" y="531122"/>
                  </a:lnTo>
                  <a:lnTo>
                    <a:pt x="7161276" y="492759"/>
                  </a:lnTo>
                  <a:lnTo>
                    <a:pt x="7161276" y="98551"/>
                  </a:lnTo>
                  <a:lnTo>
                    <a:pt x="7153538" y="60168"/>
                  </a:lnTo>
                  <a:lnTo>
                    <a:pt x="7132431" y="28844"/>
                  </a:lnTo>
                  <a:lnTo>
                    <a:pt x="7101107" y="7737"/>
                  </a:lnTo>
                  <a:lnTo>
                    <a:pt x="7062724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8774" y="5491733"/>
              <a:ext cx="7161530" cy="591820"/>
            </a:xfrm>
            <a:custGeom>
              <a:avLst/>
              <a:gdLst/>
              <a:ahLst/>
              <a:cxnLst/>
              <a:rect l="l" t="t" r="r" b="b"/>
              <a:pathLst>
                <a:path w="7161530" h="591820">
                  <a:moveTo>
                    <a:pt x="0" y="98551"/>
                  </a:moveTo>
                  <a:lnTo>
                    <a:pt x="7744" y="60168"/>
                  </a:lnTo>
                  <a:lnTo>
                    <a:pt x="28863" y="28844"/>
                  </a:lnTo>
                  <a:lnTo>
                    <a:pt x="60189" y="7737"/>
                  </a:lnTo>
                  <a:lnTo>
                    <a:pt x="98552" y="0"/>
                  </a:lnTo>
                  <a:lnTo>
                    <a:pt x="7062724" y="0"/>
                  </a:lnTo>
                  <a:lnTo>
                    <a:pt x="7101107" y="7737"/>
                  </a:lnTo>
                  <a:lnTo>
                    <a:pt x="7132431" y="28844"/>
                  </a:lnTo>
                  <a:lnTo>
                    <a:pt x="7153538" y="60168"/>
                  </a:lnTo>
                  <a:lnTo>
                    <a:pt x="7161276" y="98551"/>
                  </a:lnTo>
                  <a:lnTo>
                    <a:pt x="7161276" y="492759"/>
                  </a:lnTo>
                  <a:lnTo>
                    <a:pt x="7153538" y="531122"/>
                  </a:lnTo>
                  <a:lnTo>
                    <a:pt x="7132431" y="562448"/>
                  </a:lnTo>
                  <a:lnTo>
                    <a:pt x="7101107" y="583567"/>
                  </a:lnTo>
                  <a:lnTo>
                    <a:pt x="7062724" y="591311"/>
                  </a:lnTo>
                  <a:lnTo>
                    <a:pt x="98552" y="591311"/>
                  </a:lnTo>
                  <a:lnTo>
                    <a:pt x="60189" y="583567"/>
                  </a:lnTo>
                  <a:lnTo>
                    <a:pt x="28863" y="562448"/>
                  </a:lnTo>
                  <a:lnTo>
                    <a:pt x="7744" y="531122"/>
                  </a:lnTo>
                  <a:lnTo>
                    <a:pt x="0" y="492759"/>
                  </a:lnTo>
                  <a:lnTo>
                    <a:pt x="0" y="9855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60710" y="2005076"/>
            <a:ext cx="7157720" cy="4030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904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presented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collection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relations.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 dirty="0">
              <a:latin typeface="Calibri"/>
              <a:cs typeface="Calibri"/>
            </a:endParaRPr>
          </a:p>
          <a:p>
            <a:pPr marL="236854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Each relation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depicted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as a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table.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 dirty="0">
              <a:latin typeface="Calibri"/>
              <a:cs typeface="Calibri"/>
            </a:endParaRPr>
          </a:p>
          <a:p>
            <a:pPr marL="236854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Columns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are attributes.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 dirty="0">
              <a:latin typeface="Calibri"/>
              <a:cs typeface="Calibri"/>
            </a:endParaRPr>
          </a:p>
          <a:p>
            <a:pPr marL="236854">
              <a:lnSpc>
                <a:spcPct val="100000"/>
              </a:lnSpc>
            </a:pP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Rows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('tuples')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represent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entities.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 dirty="0">
              <a:latin typeface="Calibri"/>
              <a:cs typeface="Calibri"/>
            </a:endParaRPr>
          </a:p>
          <a:p>
            <a:pPr marL="236854" marR="591820">
              <a:lnSpc>
                <a:spcPts val="1970"/>
              </a:lnSpc>
              <a:spcBef>
                <a:spcPts val="5"/>
              </a:spcBef>
            </a:pP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Every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table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has a set of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attributes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taken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together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as a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'key' </a:t>
            </a:r>
            <a:r>
              <a:rPr sz="1800" b="1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(technically,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'superkey'),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uniquely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identifies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each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entity.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RDBMS</a:t>
            </a:r>
            <a:r>
              <a:rPr spc="-25" dirty="0"/>
              <a:t> </a:t>
            </a:r>
            <a:r>
              <a:rPr spc="-5" dirty="0"/>
              <a:t>Concepts/</a:t>
            </a:r>
            <a:r>
              <a:rPr spc="-30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3078" y="294131"/>
            <a:ext cx="4768075" cy="26466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1020317"/>
            <a:ext cx="81991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Consider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scenario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company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maintaining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order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customer-order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details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specific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month,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say,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August.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following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-10" dirty="0">
                <a:latin typeface="Calibri"/>
                <a:cs typeface="Calibri"/>
              </a:rPr>
              <a:t> to </a:t>
            </a:r>
            <a:r>
              <a:rPr sz="1800" spc="-15" dirty="0">
                <a:latin typeface="Calibri"/>
                <a:cs typeface="Calibri"/>
              </a:rPr>
              <a:t>illustrate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 scenario: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600" y="2133600"/>
            <a:ext cx="4053840" cy="15240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05400" y="2133600"/>
            <a:ext cx="3307079" cy="153771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95400" y="4191000"/>
            <a:ext cx="2674620" cy="202692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724400" y="4495800"/>
            <a:ext cx="2961131" cy="15240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060194" y="6293611"/>
            <a:ext cx="10572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Order_Details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RDBMS</a:t>
            </a:r>
            <a:r>
              <a:rPr spc="-25" dirty="0"/>
              <a:t> </a:t>
            </a:r>
            <a:r>
              <a:rPr spc="-5" dirty="0"/>
              <a:t>Concepts/</a:t>
            </a:r>
            <a:r>
              <a:rPr spc="-30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5718809" y="6065011"/>
            <a:ext cx="10629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Order_August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36394" y="3678173"/>
            <a:ext cx="7416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Customer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09690" y="3657091"/>
            <a:ext cx="4394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t</a:t>
            </a:r>
            <a:r>
              <a:rPr sz="1400" b="1" spc="-5" dirty="0">
                <a:latin typeface="Calibri"/>
                <a:cs typeface="Calibri"/>
              </a:rPr>
              <a:t>ems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3078" y="294131"/>
            <a:ext cx="4768075" cy="26466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944117"/>
            <a:ext cx="4774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lists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terms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related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tables: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43000" y="1295400"/>
            <a:ext cx="6324600" cy="525780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RDBMS</a:t>
            </a:r>
            <a:r>
              <a:rPr spc="-25" dirty="0"/>
              <a:t> </a:t>
            </a:r>
            <a:r>
              <a:rPr spc="-5" dirty="0"/>
              <a:t>Concepts/</a:t>
            </a:r>
            <a:r>
              <a:rPr spc="-30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9835" y="306831"/>
            <a:ext cx="2905086" cy="25196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833627" y="1626107"/>
            <a:ext cx="7324725" cy="2484120"/>
            <a:chOff x="833627" y="1626107"/>
            <a:chExt cx="7324725" cy="2484120"/>
          </a:xfrm>
        </p:grpSpPr>
        <p:sp>
          <p:nvSpPr>
            <p:cNvPr id="9" name="object 9"/>
            <p:cNvSpPr/>
            <p:nvPr/>
          </p:nvSpPr>
          <p:spPr>
            <a:xfrm>
              <a:off x="838199" y="1894331"/>
              <a:ext cx="7315200" cy="2211705"/>
            </a:xfrm>
            <a:custGeom>
              <a:avLst/>
              <a:gdLst/>
              <a:ahLst/>
              <a:cxnLst/>
              <a:rect l="l" t="t" r="r" b="b"/>
              <a:pathLst>
                <a:path w="7315200" h="2211704">
                  <a:moveTo>
                    <a:pt x="0" y="2211324"/>
                  </a:moveTo>
                  <a:lnTo>
                    <a:pt x="7315200" y="2211324"/>
                  </a:lnTo>
                  <a:lnTo>
                    <a:pt x="7315200" y="0"/>
                  </a:lnTo>
                  <a:lnTo>
                    <a:pt x="0" y="0"/>
                  </a:lnTo>
                  <a:lnTo>
                    <a:pt x="0" y="2211324"/>
                  </a:lnTo>
                  <a:close/>
                </a:path>
                <a:path w="7315200" h="2211704">
                  <a:moveTo>
                    <a:pt x="0" y="2211324"/>
                  </a:moveTo>
                  <a:lnTo>
                    <a:pt x="7315200" y="2211324"/>
                  </a:lnTo>
                  <a:lnTo>
                    <a:pt x="7315200" y="0"/>
                  </a:lnTo>
                  <a:lnTo>
                    <a:pt x="0" y="0"/>
                  </a:lnTo>
                  <a:lnTo>
                    <a:pt x="0" y="2211324"/>
                  </a:lnTo>
                  <a:close/>
                </a:path>
              </a:pathLst>
            </a:custGeom>
            <a:ln w="9144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9387" y="1626107"/>
              <a:ext cx="5128260" cy="53797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59740" y="944117"/>
            <a:ext cx="8073390" cy="2999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Many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persons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involved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design,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use,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maintenance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large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database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few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hundred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Calibri"/>
              <a:cs typeface="Calibri"/>
            </a:endParaRPr>
          </a:p>
          <a:p>
            <a:pPr marL="963294">
              <a:lnSpc>
                <a:spcPct val="100000"/>
              </a:lnSpc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Database Administrator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(DBA)</a:t>
            </a:r>
            <a:endParaRPr sz="2000">
              <a:latin typeface="Calibri"/>
              <a:cs typeface="Calibri"/>
            </a:endParaRPr>
          </a:p>
          <a:p>
            <a:pPr marL="1118870" lvl="1" indent="-172720">
              <a:lnSpc>
                <a:spcPct val="100000"/>
              </a:lnSpc>
              <a:spcBef>
                <a:spcPts val="1695"/>
              </a:spcBef>
              <a:buChar char="•"/>
              <a:tabLst>
                <a:tab pos="1118870" algn="l"/>
              </a:tabLst>
            </a:pPr>
            <a:r>
              <a:rPr sz="1800" spc="-5" dirty="0">
                <a:latin typeface="Calibri"/>
                <a:cs typeface="Calibri"/>
              </a:rPr>
              <a:t>Collects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information</a:t>
            </a:r>
            <a:r>
              <a:rPr sz="1800" spc="-5" dirty="0">
                <a:latin typeface="Calibri"/>
                <a:cs typeface="Calibri"/>
              </a:rPr>
              <a:t> 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stored</a:t>
            </a:r>
            <a:r>
              <a:rPr sz="1800" spc="-5" dirty="0">
                <a:latin typeface="Calibri"/>
                <a:cs typeface="Calibri"/>
              </a:rPr>
              <a:t> 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database</a:t>
            </a:r>
            <a:endParaRPr sz="1800">
              <a:latin typeface="Calibri"/>
              <a:cs typeface="Calibri"/>
            </a:endParaRPr>
          </a:p>
          <a:p>
            <a:pPr marL="1118870" lvl="1" indent="-172720">
              <a:lnSpc>
                <a:spcPct val="100000"/>
              </a:lnSpc>
              <a:spcBef>
                <a:spcPts val="145"/>
              </a:spcBef>
              <a:buChar char="•"/>
              <a:tabLst>
                <a:tab pos="1118870" algn="l"/>
              </a:tabLst>
            </a:pPr>
            <a:r>
              <a:rPr sz="1800" spc="-10" dirty="0">
                <a:latin typeface="Calibri"/>
                <a:cs typeface="Calibri"/>
              </a:rPr>
              <a:t>Responsible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authorizing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access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database</a:t>
            </a:r>
            <a:endParaRPr sz="1800">
              <a:latin typeface="Calibri"/>
              <a:cs typeface="Calibri"/>
            </a:endParaRPr>
          </a:p>
          <a:p>
            <a:pPr marL="1118870" lvl="1" indent="-172720">
              <a:lnSpc>
                <a:spcPct val="100000"/>
              </a:lnSpc>
              <a:spcBef>
                <a:spcPts val="145"/>
              </a:spcBef>
              <a:buChar char="•"/>
              <a:tabLst>
                <a:tab pos="1118870" algn="l"/>
              </a:tabLst>
            </a:pPr>
            <a:r>
              <a:rPr sz="1800" spc="-10" dirty="0">
                <a:latin typeface="Calibri"/>
                <a:cs typeface="Calibri"/>
              </a:rPr>
              <a:t>Coordinating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monitoring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</a:t>
            </a:r>
            <a:endParaRPr sz="1800">
              <a:latin typeface="Calibri"/>
              <a:cs typeface="Calibri"/>
            </a:endParaRPr>
          </a:p>
          <a:p>
            <a:pPr marL="1118870" lvl="1" indent="-172720">
              <a:lnSpc>
                <a:spcPct val="100000"/>
              </a:lnSpc>
              <a:spcBef>
                <a:spcPts val="145"/>
              </a:spcBef>
              <a:buChar char="•"/>
              <a:tabLst>
                <a:tab pos="1118870" algn="l"/>
              </a:tabLst>
            </a:pPr>
            <a:r>
              <a:rPr sz="1800" spc="-5" dirty="0">
                <a:latin typeface="Calibri"/>
                <a:cs typeface="Calibri"/>
              </a:rPr>
              <a:t>Acquiring </a:t>
            </a:r>
            <a:r>
              <a:rPr sz="1800" spc="-10" dirty="0">
                <a:latin typeface="Calibri"/>
                <a:cs typeface="Calibri"/>
              </a:rPr>
              <a:t>software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hardware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resources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needed</a:t>
            </a:r>
            <a:endParaRPr sz="1800">
              <a:latin typeface="Calibri"/>
              <a:cs typeface="Calibri"/>
            </a:endParaRPr>
          </a:p>
          <a:p>
            <a:pPr marL="1118870" lvl="1" indent="-172720">
              <a:lnSpc>
                <a:spcPts val="2070"/>
              </a:lnSpc>
              <a:spcBef>
                <a:spcPts val="155"/>
              </a:spcBef>
              <a:buChar char="•"/>
              <a:tabLst>
                <a:tab pos="1118870" algn="l"/>
              </a:tabLst>
            </a:pPr>
            <a:r>
              <a:rPr sz="1800" spc="-10" dirty="0">
                <a:latin typeface="Calibri"/>
                <a:cs typeface="Calibri"/>
              </a:rPr>
              <a:t>Accountable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problems</a:t>
            </a:r>
            <a:r>
              <a:rPr sz="1800" spc="-5" dirty="0">
                <a:latin typeface="Calibri"/>
                <a:cs typeface="Calibri"/>
              </a:rPr>
              <a:t> such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breach of security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poor</a:t>
            </a:r>
            <a:endParaRPr sz="1800">
              <a:latin typeface="Calibri"/>
              <a:cs typeface="Calibri"/>
            </a:endParaRPr>
          </a:p>
          <a:p>
            <a:pPr marL="1118870">
              <a:lnSpc>
                <a:spcPts val="2070"/>
              </a:lnSpc>
            </a:pPr>
            <a:r>
              <a:rPr sz="1800" spc="-20" dirty="0">
                <a:latin typeface="Calibri"/>
                <a:cs typeface="Calibri"/>
              </a:rPr>
              <a:t>system </a:t>
            </a:r>
            <a:r>
              <a:rPr sz="1800" spc="-10" dirty="0">
                <a:latin typeface="Calibri"/>
                <a:cs typeface="Calibri"/>
              </a:rPr>
              <a:t>response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33627" y="4200144"/>
            <a:ext cx="7324725" cy="2202180"/>
            <a:chOff x="833627" y="4200144"/>
            <a:chExt cx="7324725" cy="2202180"/>
          </a:xfrm>
        </p:grpSpPr>
        <p:sp>
          <p:nvSpPr>
            <p:cNvPr id="13" name="object 13"/>
            <p:cNvSpPr/>
            <p:nvPr/>
          </p:nvSpPr>
          <p:spPr>
            <a:xfrm>
              <a:off x="838199" y="4469892"/>
              <a:ext cx="7315200" cy="1927860"/>
            </a:xfrm>
            <a:custGeom>
              <a:avLst/>
              <a:gdLst/>
              <a:ahLst/>
              <a:cxnLst/>
              <a:rect l="l" t="t" r="r" b="b"/>
              <a:pathLst>
                <a:path w="7315200" h="1927860">
                  <a:moveTo>
                    <a:pt x="0" y="1927860"/>
                  </a:moveTo>
                  <a:lnTo>
                    <a:pt x="7315200" y="1927860"/>
                  </a:lnTo>
                  <a:lnTo>
                    <a:pt x="7315200" y="0"/>
                  </a:lnTo>
                  <a:lnTo>
                    <a:pt x="0" y="0"/>
                  </a:lnTo>
                  <a:lnTo>
                    <a:pt x="0" y="1927860"/>
                  </a:lnTo>
                  <a:close/>
                </a:path>
                <a:path w="7315200" h="1927860">
                  <a:moveTo>
                    <a:pt x="0" y="1927860"/>
                  </a:moveTo>
                  <a:lnTo>
                    <a:pt x="7315200" y="1927860"/>
                  </a:lnTo>
                  <a:lnTo>
                    <a:pt x="7315200" y="0"/>
                  </a:lnTo>
                  <a:lnTo>
                    <a:pt x="0" y="0"/>
                  </a:lnTo>
                  <a:lnTo>
                    <a:pt x="0" y="1927860"/>
                  </a:lnTo>
                  <a:close/>
                </a:path>
              </a:pathLst>
            </a:custGeom>
            <a:ln w="9144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9387" y="4200144"/>
              <a:ext cx="5128260" cy="53797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393697" y="4274058"/>
            <a:ext cx="6157595" cy="1950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Designer</a:t>
            </a:r>
            <a:endParaRPr sz="20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695"/>
              </a:spcBef>
              <a:buChar char="•"/>
              <a:tabLst>
                <a:tab pos="185420" algn="l"/>
              </a:tabLst>
            </a:pPr>
            <a:r>
              <a:rPr sz="1800" spc="-10" dirty="0">
                <a:latin typeface="Calibri"/>
                <a:cs typeface="Calibri"/>
              </a:rPr>
              <a:t>Responsible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identifying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database</a:t>
            </a:r>
            <a:endParaRPr sz="18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45"/>
              </a:spcBef>
              <a:buChar char="•"/>
              <a:tabLst>
                <a:tab pos="185420" algn="l"/>
              </a:tabLst>
            </a:pPr>
            <a:r>
              <a:rPr sz="1800" spc="-5" dirty="0">
                <a:latin typeface="Calibri"/>
                <a:cs typeface="Calibri"/>
              </a:rPr>
              <a:t>Choosing</a:t>
            </a:r>
            <a:r>
              <a:rPr sz="1800" spc="-10" dirty="0">
                <a:latin typeface="Calibri"/>
                <a:cs typeface="Calibri"/>
              </a:rPr>
              <a:t> appropriate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structures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</a:t>
            </a:r>
            <a:r>
              <a:rPr sz="1800" dirty="0">
                <a:latin typeface="Calibri"/>
                <a:cs typeface="Calibri"/>
              </a:rPr>
              <a:t> this </a:t>
            </a:r>
            <a:r>
              <a:rPr sz="1800" spc="-15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marL="184785" indent="-172720">
              <a:lnSpc>
                <a:spcPts val="2070"/>
              </a:lnSpc>
              <a:spcBef>
                <a:spcPts val="145"/>
              </a:spcBef>
              <a:buChar char="•"/>
              <a:tabLst>
                <a:tab pos="185420" algn="l"/>
              </a:tabLst>
            </a:pPr>
            <a:r>
              <a:rPr sz="1800" spc="-10" dirty="0">
                <a:latin typeface="Calibri"/>
                <a:cs typeface="Calibri"/>
              </a:rPr>
              <a:t>Communicate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prospective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database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order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  <a:p>
            <a:pPr marL="184785">
              <a:lnSpc>
                <a:spcPts val="2070"/>
              </a:lnSpc>
            </a:pPr>
            <a:r>
              <a:rPr sz="1800" spc="-15" dirty="0">
                <a:latin typeface="Calibri"/>
                <a:cs typeface="Calibri"/>
              </a:rPr>
              <a:t>understand</a:t>
            </a:r>
            <a:r>
              <a:rPr sz="1800" spc="-5" dirty="0">
                <a:latin typeface="Calibri"/>
                <a:cs typeface="Calibri"/>
              </a:rPr>
              <a:t> their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requirements</a:t>
            </a:r>
            <a:endParaRPr sz="18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45"/>
              </a:spcBef>
              <a:buChar char="•"/>
              <a:tabLst>
                <a:tab pos="185420" algn="l"/>
              </a:tabLst>
            </a:pPr>
            <a:r>
              <a:rPr sz="1800" spc="-8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come </a:t>
            </a:r>
            <a:r>
              <a:rPr sz="1800" spc="-5" dirty="0">
                <a:latin typeface="Calibri"/>
                <a:cs typeface="Calibri"/>
              </a:rPr>
              <a:t>up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design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meets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requirements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RDBMS</a:t>
            </a:r>
            <a:r>
              <a:rPr spc="-25" dirty="0"/>
              <a:t> </a:t>
            </a:r>
            <a:r>
              <a:rPr spc="-5" dirty="0"/>
              <a:t>Concepts/</a:t>
            </a:r>
            <a:r>
              <a:rPr spc="-30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9835" y="306831"/>
            <a:ext cx="2905086" cy="25196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28827" y="1245108"/>
            <a:ext cx="8315325" cy="2534920"/>
            <a:chOff x="528827" y="1245108"/>
            <a:chExt cx="8315325" cy="2534920"/>
          </a:xfrm>
        </p:grpSpPr>
        <p:sp>
          <p:nvSpPr>
            <p:cNvPr id="9" name="object 9"/>
            <p:cNvSpPr/>
            <p:nvPr/>
          </p:nvSpPr>
          <p:spPr>
            <a:xfrm>
              <a:off x="533399" y="1441704"/>
              <a:ext cx="8305800" cy="2333625"/>
            </a:xfrm>
            <a:custGeom>
              <a:avLst/>
              <a:gdLst/>
              <a:ahLst/>
              <a:cxnLst/>
              <a:rect l="l" t="t" r="r" b="b"/>
              <a:pathLst>
                <a:path w="8305800" h="2333625">
                  <a:moveTo>
                    <a:pt x="0" y="2333244"/>
                  </a:moveTo>
                  <a:lnTo>
                    <a:pt x="8305800" y="2333244"/>
                  </a:lnTo>
                  <a:lnTo>
                    <a:pt x="8305800" y="0"/>
                  </a:lnTo>
                  <a:lnTo>
                    <a:pt x="0" y="0"/>
                  </a:lnTo>
                  <a:lnTo>
                    <a:pt x="0" y="2333244"/>
                  </a:lnTo>
                  <a:close/>
                </a:path>
                <a:path w="8305800" h="2333625">
                  <a:moveTo>
                    <a:pt x="0" y="2333244"/>
                  </a:moveTo>
                  <a:lnTo>
                    <a:pt x="8305800" y="2333244"/>
                  </a:lnTo>
                  <a:lnTo>
                    <a:pt x="8305800" y="0"/>
                  </a:lnTo>
                  <a:lnTo>
                    <a:pt x="0" y="0"/>
                  </a:lnTo>
                  <a:lnTo>
                    <a:pt x="0" y="2333244"/>
                  </a:lnTo>
                  <a:close/>
                </a:path>
              </a:pathLst>
            </a:custGeom>
            <a:ln w="9144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4879" y="1245108"/>
              <a:ext cx="5925312" cy="391667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28827" y="3842003"/>
            <a:ext cx="8315325" cy="1122045"/>
            <a:chOff x="528827" y="3842003"/>
            <a:chExt cx="8315325" cy="1122045"/>
          </a:xfrm>
        </p:grpSpPr>
        <p:sp>
          <p:nvSpPr>
            <p:cNvPr id="12" name="object 12"/>
            <p:cNvSpPr/>
            <p:nvPr/>
          </p:nvSpPr>
          <p:spPr>
            <a:xfrm>
              <a:off x="533399" y="4037075"/>
              <a:ext cx="8305800" cy="922019"/>
            </a:xfrm>
            <a:custGeom>
              <a:avLst/>
              <a:gdLst/>
              <a:ahLst/>
              <a:cxnLst/>
              <a:rect l="l" t="t" r="r" b="b"/>
              <a:pathLst>
                <a:path w="8305800" h="922020">
                  <a:moveTo>
                    <a:pt x="0" y="922019"/>
                  </a:moveTo>
                  <a:lnTo>
                    <a:pt x="8305800" y="922019"/>
                  </a:lnTo>
                  <a:lnTo>
                    <a:pt x="8305800" y="0"/>
                  </a:lnTo>
                  <a:lnTo>
                    <a:pt x="0" y="0"/>
                  </a:lnTo>
                  <a:lnTo>
                    <a:pt x="0" y="922019"/>
                  </a:lnTo>
                  <a:close/>
                </a:path>
                <a:path w="8305800" h="922020">
                  <a:moveTo>
                    <a:pt x="0" y="922019"/>
                  </a:moveTo>
                  <a:lnTo>
                    <a:pt x="8305800" y="922019"/>
                  </a:lnTo>
                  <a:lnTo>
                    <a:pt x="8305800" y="0"/>
                  </a:lnTo>
                  <a:lnTo>
                    <a:pt x="0" y="0"/>
                  </a:lnTo>
                  <a:lnTo>
                    <a:pt x="0" y="922019"/>
                  </a:lnTo>
                  <a:close/>
                </a:path>
              </a:pathLst>
            </a:custGeom>
            <a:ln w="9144">
              <a:solidFill>
                <a:srgbClr val="566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4879" y="3842003"/>
              <a:ext cx="5821680" cy="391668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28827" y="5024628"/>
            <a:ext cx="8315325" cy="1122045"/>
            <a:chOff x="528827" y="5024628"/>
            <a:chExt cx="8315325" cy="1122045"/>
          </a:xfrm>
        </p:grpSpPr>
        <p:sp>
          <p:nvSpPr>
            <p:cNvPr id="15" name="object 15"/>
            <p:cNvSpPr/>
            <p:nvPr/>
          </p:nvSpPr>
          <p:spPr>
            <a:xfrm>
              <a:off x="533399" y="5221224"/>
              <a:ext cx="8305800" cy="920750"/>
            </a:xfrm>
            <a:custGeom>
              <a:avLst/>
              <a:gdLst/>
              <a:ahLst/>
              <a:cxnLst/>
              <a:rect l="l" t="t" r="r" b="b"/>
              <a:pathLst>
                <a:path w="8305800" h="920750">
                  <a:moveTo>
                    <a:pt x="0" y="920495"/>
                  </a:moveTo>
                  <a:lnTo>
                    <a:pt x="8305800" y="920495"/>
                  </a:lnTo>
                  <a:lnTo>
                    <a:pt x="8305800" y="0"/>
                  </a:lnTo>
                  <a:lnTo>
                    <a:pt x="0" y="0"/>
                  </a:lnTo>
                  <a:lnTo>
                    <a:pt x="0" y="920495"/>
                  </a:lnTo>
                  <a:close/>
                </a:path>
                <a:path w="8305800" h="920750">
                  <a:moveTo>
                    <a:pt x="0" y="920495"/>
                  </a:moveTo>
                  <a:lnTo>
                    <a:pt x="8305800" y="920495"/>
                  </a:lnTo>
                  <a:lnTo>
                    <a:pt x="8305800" y="0"/>
                  </a:lnTo>
                  <a:lnTo>
                    <a:pt x="0" y="0"/>
                  </a:lnTo>
                  <a:lnTo>
                    <a:pt x="0" y="920495"/>
                  </a:lnTo>
                  <a:close/>
                </a:path>
              </a:pathLst>
            </a:custGeom>
            <a:ln w="9144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4879" y="5024628"/>
              <a:ext cx="5821680" cy="39166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165656" y="1120580"/>
            <a:ext cx="6971030" cy="487172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80"/>
              </a:spcBef>
            </a:pP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Analysts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Programmers</a:t>
            </a:r>
            <a:endParaRPr sz="20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880"/>
              </a:spcBef>
              <a:buChar char="•"/>
              <a:tabLst>
                <a:tab pos="185420" algn="l"/>
              </a:tabLst>
            </a:pPr>
            <a:r>
              <a:rPr sz="1800" spc="-10" dirty="0">
                <a:latin typeface="Calibri"/>
                <a:cs typeface="Calibri"/>
              </a:rPr>
              <a:t>Determine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requirements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end</a:t>
            </a:r>
            <a:r>
              <a:rPr sz="1800" spc="-10" dirty="0">
                <a:latin typeface="Calibri"/>
                <a:cs typeface="Calibri"/>
              </a:rPr>
              <a:t> users</a:t>
            </a:r>
            <a:endParaRPr sz="1800">
              <a:latin typeface="Calibri"/>
              <a:cs typeface="Calibri"/>
            </a:endParaRPr>
          </a:p>
          <a:p>
            <a:pPr marL="184785" marR="144145" indent="-172720">
              <a:lnSpc>
                <a:spcPts val="1980"/>
              </a:lnSpc>
              <a:spcBef>
                <a:spcPts val="359"/>
              </a:spcBef>
              <a:buChar char="•"/>
              <a:tabLst>
                <a:tab pos="185420" algn="l"/>
              </a:tabLst>
            </a:pPr>
            <a:r>
              <a:rPr sz="1800" spc="-5" dirty="0">
                <a:latin typeface="Calibri"/>
                <a:cs typeface="Calibri"/>
              </a:rPr>
              <a:t>Develop </a:t>
            </a:r>
            <a:r>
              <a:rPr sz="1800" spc="-10" dirty="0">
                <a:latin typeface="Calibri"/>
                <a:cs typeface="Calibri"/>
              </a:rPr>
              <a:t>specifications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pre-determined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transactions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meet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these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requirements</a:t>
            </a:r>
            <a:endParaRPr sz="18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10"/>
              </a:spcBef>
              <a:buChar char="•"/>
              <a:tabLst>
                <a:tab pos="185420" algn="l"/>
              </a:tabLst>
            </a:pPr>
            <a:r>
              <a:rPr sz="1800" spc="-5" dirty="0">
                <a:latin typeface="Calibri"/>
                <a:cs typeface="Calibri"/>
              </a:rPr>
              <a:t>Implement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-10" dirty="0">
                <a:latin typeface="Calibri"/>
                <a:cs typeface="Calibri"/>
              </a:rPr>
              <a:t> specifications</a:t>
            </a:r>
            <a:r>
              <a:rPr sz="1800" dirty="0">
                <a:latin typeface="Calibri"/>
                <a:cs typeface="Calibri"/>
              </a:rPr>
              <a:t> 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programs</a:t>
            </a:r>
            <a:endParaRPr sz="18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45"/>
              </a:spcBef>
              <a:buChar char="•"/>
              <a:tabLst>
                <a:tab pos="185420" algn="l"/>
              </a:tabLst>
            </a:pPr>
            <a:r>
              <a:rPr sz="1800" spc="-40" dirty="0">
                <a:latin typeface="Calibri"/>
                <a:cs typeface="Calibri"/>
              </a:rPr>
              <a:t>Test,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debug,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document,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maintain</a:t>
            </a:r>
            <a:r>
              <a:rPr sz="1800" dirty="0">
                <a:latin typeface="Calibri"/>
                <a:cs typeface="Calibri"/>
              </a:rPr>
              <a:t> these</a:t>
            </a:r>
            <a:r>
              <a:rPr sz="1800" spc="-5" dirty="0">
                <a:latin typeface="Calibri"/>
                <a:cs typeface="Calibri"/>
              </a:rPr>
              <a:t> pre-determined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transactions</a:t>
            </a:r>
            <a:endParaRPr sz="1800">
              <a:latin typeface="Calibri"/>
              <a:cs typeface="Calibri"/>
            </a:endParaRPr>
          </a:p>
          <a:p>
            <a:pPr marL="184785" marR="213360" indent="-172720">
              <a:lnSpc>
                <a:spcPts val="1970"/>
              </a:lnSpc>
              <a:spcBef>
                <a:spcPts val="380"/>
              </a:spcBef>
              <a:buChar char="•"/>
              <a:tabLst>
                <a:tab pos="185420" algn="l"/>
              </a:tabLst>
            </a:pPr>
            <a:r>
              <a:rPr sz="1800" spc="-5" dirty="0">
                <a:latin typeface="Calibri"/>
                <a:cs typeface="Calibri"/>
              </a:rPr>
              <a:t>Design, development,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operation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DBMS </a:t>
            </a:r>
            <a:r>
              <a:rPr sz="1800" spc="-10" dirty="0">
                <a:latin typeface="Calibri"/>
                <a:cs typeface="Calibri"/>
              </a:rPr>
              <a:t>software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20" dirty="0">
                <a:latin typeface="Calibri"/>
                <a:cs typeface="Calibri"/>
              </a:rPr>
              <a:t>system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environment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Char char="•"/>
            </a:pPr>
            <a:endParaRPr sz="1450">
              <a:latin typeface="Calibri"/>
              <a:cs typeface="Calibri"/>
            </a:endParaRPr>
          </a:p>
          <a:p>
            <a:pPr marL="2159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DBMS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Designers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Implementers</a:t>
            </a:r>
            <a:endParaRPr sz="2000">
              <a:latin typeface="Calibri"/>
              <a:cs typeface="Calibri"/>
            </a:endParaRPr>
          </a:p>
          <a:p>
            <a:pPr marL="184785" marR="215900" indent="-172720">
              <a:lnSpc>
                <a:spcPts val="1970"/>
              </a:lnSpc>
              <a:spcBef>
                <a:spcPts val="1100"/>
              </a:spcBef>
              <a:buChar char="•"/>
              <a:tabLst>
                <a:tab pos="185420" algn="l"/>
              </a:tabLst>
            </a:pPr>
            <a:r>
              <a:rPr sz="1800" spc="-5" dirty="0">
                <a:latin typeface="Calibri"/>
                <a:cs typeface="Calibri"/>
              </a:rPr>
              <a:t>Design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implement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DBMS modules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interfaces </a:t>
            </a:r>
            <a:r>
              <a:rPr sz="1800" dirty="0">
                <a:latin typeface="Calibri"/>
                <a:cs typeface="Calibri"/>
              </a:rPr>
              <a:t>as a </a:t>
            </a:r>
            <a:r>
              <a:rPr sz="1800" spc="-10" dirty="0">
                <a:latin typeface="Calibri"/>
                <a:cs typeface="Calibri"/>
              </a:rPr>
              <a:t>software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package.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Calibri"/>
              <a:buChar char="•"/>
            </a:pPr>
            <a:endParaRPr sz="1500">
              <a:latin typeface="Calibri"/>
              <a:cs typeface="Calibri"/>
            </a:endParaRPr>
          </a:p>
          <a:p>
            <a:pPr marL="2159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End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endParaRPr sz="2000">
              <a:latin typeface="Calibri"/>
              <a:cs typeface="Calibri"/>
            </a:endParaRPr>
          </a:p>
          <a:p>
            <a:pPr marL="184785" indent="-172720">
              <a:lnSpc>
                <a:spcPts val="2065"/>
              </a:lnSpc>
              <a:spcBef>
                <a:spcPts val="875"/>
              </a:spcBef>
              <a:buChar char="•"/>
              <a:tabLst>
                <a:tab pos="18542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end </a:t>
            </a:r>
            <a:r>
              <a:rPr sz="1800" spc="-5" dirty="0">
                <a:latin typeface="Calibri"/>
                <a:cs typeface="Calibri"/>
              </a:rPr>
              <a:t>user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invokes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application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interact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system,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writes</a:t>
            </a:r>
            <a:endParaRPr sz="1800">
              <a:latin typeface="Calibri"/>
              <a:cs typeface="Calibri"/>
            </a:endParaRPr>
          </a:p>
          <a:p>
            <a:pPr marL="184785">
              <a:lnSpc>
                <a:spcPts val="2065"/>
              </a:lnSpc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query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easy retrieval,</a:t>
            </a:r>
            <a:r>
              <a:rPr sz="1800" spc="-5" dirty="0">
                <a:latin typeface="Calibri"/>
                <a:cs typeface="Calibri"/>
              </a:rPr>
              <a:t> modification,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deletion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RDBMS</a:t>
            </a:r>
            <a:r>
              <a:rPr spc="-25" dirty="0"/>
              <a:t> </a:t>
            </a:r>
            <a:r>
              <a:rPr spc="-5" dirty="0"/>
              <a:t>Concepts/</a:t>
            </a:r>
            <a:r>
              <a:rPr spc="-30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1054" y="301752"/>
            <a:ext cx="969276" cy="34493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986027"/>
            <a:ext cx="8161020" cy="77114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76427" y="3806952"/>
            <a:ext cx="8161020" cy="920750"/>
            <a:chOff x="376427" y="3806952"/>
            <a:chExt cx="8161020" cy="92075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6427" y="3806952"/>
              <a:ext cx="8161020" cy="84581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4151" y="3811524"/>
              <a:ext cx="8020811" cy="91592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14299" y="1069594"/>
            <a:ext cx="752919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entity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person,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place,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thing,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object,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event,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even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concept,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distinctly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identified.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6427" y="2814827"/>
            <a:ext cx="8161020" cy="847344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376427" y="1900427"/>
            <a:ext cx="8161020" cy="771525"/>
            <a:chOff x="376427" y="1900427"/>
            <a:chExt cx="8161020" cy="771525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6427" y="1900427"/>
              <a:ext cx="8161020" cy="7711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4151" y="1906523"/>
              <a:ext cx="8020811" cy="76504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19176" y="3060572"/>
            <a:ext cx="5450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entity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certain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characteristics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known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attributes.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4796028"/>
            <a:ext cx="8161020" cy="77114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14299" y="4880609"/>
            <a:ext cx="7836534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grouping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related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entities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becomes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entity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set.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entity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given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name.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name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entity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reflects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contents.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76427" y="5715000"/>
            <a:ext cx="8161020" cy="771525"/>
            <a:chOff x="376427" y="5710428"/>
            <a:chExt cx="8161020" cy="771525"/>
          </a:xfrm>
        </p:grpSpPr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6427" y="5710428"/>
              <a:ext cx="8161020" cy="77114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4151" y="5716524"/>
              <a:ext cx="8020811" cy="765047"/>
            </a:xfrm>
            <a:prstGeom prst="rect">
              <a:avLst/>
            </a:prstGeom>
          </p:spPr>
        </p:pic>
      </p:grp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RDBMS</a:t>
            </a:r>
            <a:r>
              <a:rPr spc="-25" dirty="0"/>
              <a:t> </a:t>
            </a:r>
            <a:r>
              <a:rPr spc="-5" dirty="0"/>
              <a:t>Concepts/</a:t>
            </a:r>
            <a:r>
              <a:rPr spc="-30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3078" y="294131"/>
            <a:ext cx="5679427" cy="26466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986027"/>
            <a:ext cx="8161020" cy="7711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299" y="1069594"/>
            <a:ext cx="674179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manipulation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facilitated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creation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relationships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construct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known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 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table.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6427" y="2814827"/>
            <a:ext cx="8161020" cy="84734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376427" y="1900427"/>
            <a:ext cx="8161020" cy="771525"/>
            <a:chOff x="376427" y="1900427"/>
            <a:chExt cx="8161020" cy="77152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6427" y="1900427"/>
              <a:ext cx="8161020" cy="7711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151" y="1906523"/>
              <a:ext cx="8020811" cy="76504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59740" y="2937128"/>
            <a:ext cx="7392034" cy="111506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71755" marR="5080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also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called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relation.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rows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known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tuples.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columns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known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attributes.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highlights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characteristics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table: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24000" y="4114800"/>
            <a:ext cx="5486400" cy="2380488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RDBMS</a:t>
            </a:r>
            <a:r>
              <a:rPr spc="-25" dirty="0"/>
              <a:t> </a:t>
            </a:r>
            <a:r>
              <a:rPr spc="-5" dirty="0"/>
              <a:t>Concepts/</a:t>
            </a:r>
            <a:r>
              <a:rPr spc="-30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3078" y="294131"/>
              <a:ext cx="5679427" cy="264668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445008" y="1432560"/>
            <a:ext cx="8027034" cy="4846320"/>
            <a:chOff x="445008" y="1432560"/>
            <a:chExt cx="8027034" cy="4846320"/>
          </a:xfrm>
        </p:grpSpPr>
        <p:sp>
          <p:nvSpPr>
            <p:cNvPr id="8" name="object 8"/>
            <p:cNvSpPr/>
            <p:nvPr/>
          </p:nvSpPr>
          <p:spPr>
            <a:xfrm>
              <a:off x="457962" y="1608582"/>
              <a:ext cx="8001000" cy="303530"/>
            </a:xfrm>
            <a:custGeom>
              <a:avLst/>
              <a:gdLst/>
              <a:ahLst/>
              <a:cxnLst/>
              <a:rect l="l" t="t" r="r" b="b"/>
              <a:pathLst>
                <a:path w="8001000" h="303530">
                  <a:moveTo>
                    <a:pt x="0" y="303275"/>
                  </a:moveTo>
                  <a:lnTo>
                    <a:pt x="8001000" y="303275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03275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7062" y="1445514"/>
              <a:ext cx="7200900" cy="355600"/>
            </a:xfrm>
            <a:custGeom>
              <a:avLst/>
              <a:gdLst/>
              <a:ahLst/>
              <a:cxnLst/>
              <a:rect l="l" t="t" r="r" b="b"/>
              <a:pathLst>
                <a:path w="7200900" h="355600">
                  <a:moveTo>
                    <a:pt x="7141718" y="0"/>
                  </a:moveTo>
                  <a:lnTo>
                    <a:pt x="59182" y="0"/>
                  </a:lnTo>
                  <a:lnTo>
                    <a:pt x="36143" y="4657"/>
                  </a:lnTo>
                  <a:lnTo>
                    <a:pt x="17332" y="17351"/>
                  </a:lnTo>
                  <a:lnTo>
                    <a:pt x="4650" y="36165"/>
                  </a:lnTo>
                  <a:lnTo>
                    <a:pt x="0" y="59182"/>
                  </a:lnTo>
                  <a:lnTo>
                    <a:pt x="0" y="295910"/>
                  </a:lnTo>
                  <a:lnTo>
                    <a:pt x="4650" y="318926"/>
                  </a:lnTo>
                  <a:lnTo>
                    <a:pt x="17332" y="337740"/>
                  </a:lnTo>
                  <a:lnTo>
                    <a:pt x="36143" y="350434"/>
                  </a:lnTo>
                  <a:lnTo>
                    <a:pt x="59182" y="355092"/>
                  </a:lnTo>
                  <a:lnTo>
                    <a:pt x="7141718" y="355092"/>
                  </a:lnTo>
                  <a:lnTo>
                    <a:pt x="7164734" y="350434"/>
                  </a:lnTo>
                  <a:lnTo>
                    <a:pt x="7183548" y="337740"/>
                  </a:lnTo>
                  <a:lnTo>
                    <a:pt x="7196242" y="318926"/>
                  </a:lnTo>
                  <a:lnTo>
                    <a:pt x="7200900" y="295910"/>
                  </a:lnTo>
                  <a:lnTo>
                    <a:pt x="7200900" y="59182"/>
                  </a:lnTo>
                  <a:lnTo>
                    <a:pt x="7196242" y="36165"/>
                  </a:lnTo>
                  <a:lnTo>
                    <a:pt x="7183548" y="17351"/>
                  </a:lnTo>
                  <a:lnTo>
                    <a:pt x="7164734" y="4657"/>
                  </a:lnTo>
                  <a:lnTo>
                    <a:pt x="7141718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7062" y="1445514"/>
              <a:ext cx="7200900" cy="355600"/>
            </a:xfrm>
            <a:custGeom>
              <a:avLst/>
              <a:gdLst/>
              <a:ahLst/>
              <a:cxnLst/>
              <a:rect l="l" t="t" r="r" b="b"/>
              <a:pathLst>
                <a:path w="7200900" h="355600">
                  <a:moveTo>
                    <a:pt x="0" y="59182"/>
                  </a:moveTo>
                  <a:lnTo>
                    <a:pt x="4650" y="36165"/>
                  </a:lnTo>
                  <a:lnTo>
                    <a:pt x="17332" y="17351"/>
                  </a:lnTo>
                  <a:lnTo>
                    <a:pt x="36143" y="4657"/>
                  </a:lnTo>
                  <a:lnTo>
                    <a:pt x="59182" y="0"/>
                  </a:lnTo>
                  <a:lnTo>
                    <a:pt x="7141718" y="0"/>
                  </a:lnTo>
                  <a:lnTo>
                    <a:pt x="7164734" y="4657"/>
                  </a:lnTo>
                  <a:lnTo>
                    <a:pt x="7183548" y="17351"/>
                  </a:lnTo>
                  <a:lnTo>
                    <a:pt x="7196242" y="36165"/>
                  </a:lnTo>
                  <a:lnTo>
                    <a:pt x="7200900" y="59182"/>
                  </a:lnTo>
                  <a:lnTo>
                    <a:pt x="7200900" y="295910"/>
                  </a:lnTo>
                  <a:lnTo>
                    <a:pt x="7196242" y="318926"/>
                  </a:lnTo>
                  <a:lnTo>
                    <a:pt x="7183548" y="337740"/>
                  </a:lnTo>
                  <a:lnTo>
                    <a:pt x="7164734" y="350434"/>
                  </a:lnTo>
                  <a:lnTo>
                    <a:pt x="7141718" y="355092"/>
                  </a:lnTo>
                  <a:lnTo>
                    <a:pt x="59182" y="355092"/>
                  </a:lnTo>
                  <a:lnTo>
                    <a:pt x="36143" y="350434"/>
                  </a:lnTo>
                  <a:lnTo>
                    <a:pt x="17332" y="337740"/>
                  </a:lnTo>
                  <a:lnTo>
                    <a:pt x="4650" y="318926"/>
                  </a:lnTo>
                  <a:lnTo>
                    <a:pt x="0" y="295910"/>
                  </a:lnTo>
                  <a:lnTo>
                    <a:pt x="0" y="5918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962" y="2152650"/>
              <a:ext cx="8001000" cy="303530"/>
            </a:xfrm>
            <a:custGeom>
              <a:avLst/>
              <a:gdLst/>
              <a:ahLst/>
              <a:cxnLst/>
              <a:rect l="l" t="t" r="r" b="b"/>
              <a:pathLst>
                <a:path w="8001000" h="303530">
                  <a:moveTo>
                    <a:pt x="0" y="303275"/>
                  </a:moveTo>
                  <a:lnTo>
                    <a:pt x="8001000" y="303275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03275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8774" y="1975866"/>
              <a:ext cx="5600700" cy="355600"/>
            </a:xfrm>
            <a:custGeom>
              <a:avLst/>
              <a:gdLst/>
              <a:ahLst/>
              <a:cxnLst/>
              <a:rect l="l" t="t" r="r" b="b"/>
              <a:pathLst>
                <a:path w="5600700" h="355600">
                  <a:moveTo>
                    <a:pt x="5541518" y="0"/>
                  </a:moveTo>
                  <a:lnTo>
                    <a:pt x="59182" y="0"/>
                  </a:lnTo>
                  <a:lnTo>
                    <a:pt x="36143" y="4657"/>
                  </a:lnTo>
                  <a:lnTo>
                    <a:pt x="17332" y="17351"/>
                  </a:lnTo>
                  <a:lnTo>
                    <a:pt x="4650" y="36165"/>
                  </a:lnTo>
                  <a:lnTo>
                    <a:pt x="0" y="59182"/>
                  </a:lnTo>
                  <a:lnTo>
                    <a:pt x="0" y="295910"/>
                  </a:lnTo>
                  <a:lnTo>
                    <a:pt x="4650" y="318926"/>
                  </a:lnTo>
                  <a:lnTo>
                    <a:pt x="17332" y="337740"/>
                  </a:lnTo>
                  <a:lnTo>
                    <a:pt x="36143" y="350434"/>
                  </a:lnTo>
                  <a:lnTo>
                    <a:pt x="59182" y="355092"/>
                  </a:lnTo>
                  <a:lnTo>
                    <a:pt x="5541518" y="355092"/>
                  </a:lnTo>
                  <a:lnTo>
                    <a:pt x="5564534" y="350434"/>
                  </a:lnTo>
                  <a:lnTo>
                    <a:pt x="5583348" y="337740"/>
                  </a:lnTo>
                  <a:lnTo>
                    <a:pt x="5596042" y="318926"/>
                  </a:lnTo>
                  <a:lnTo>
                    <a:pt x="5600700" y="295910"/>
                  </a:lnTo>
                  <a:lnTo>
                    <a:pt x="5600700" y="59182"/>
                  </a:lnTo>
                  <a:lnTo>
                    <a:pt x="5596042" y="36165"/>
                  </a:lnTo>
                  <a:lnTo>
                    <a:pt x="5583348" y="17351"/>
                  </a:lnTo>
                  <a:lnTo>
                    <a:pt x="5564534" y="4657"/>
                  </a:lnTo>
                  <a:lnTo>
                    <a:pt x="554151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8774" y="1975866"/>
              <a:ext cx="5600700" cy="355600"/>
            </a:xfrm>
            <a:custGeom>
              <a:avLst/>
              <a:gdLst/>
              <a:ahLst/>
              <a:cxnLst/>
              <a:rect l="l" t="t" r="r" b="b"/>
              <a:pathLst>
                <a:path w="5600700" h="355600">
                  <a:moveTo>
                    <a:pt x="0" y="59182"/>
                  </a:moveTo>
                  <a:lnTo>
                    <a:pt x="4650" y="36165"/>
                  </a:lnTo>
                  <a:lnTo>
                    <a:pt x="17332" y="17351"/>
                  </a:lnTo>
                  <a:lnTo>
                    <a:pt x="36143" y="4657"/>
                  </a:lnTo>
                  <a:lnTo>
                    <a:pt x="59182" y="0"/>
                  </a:lnTo>
                  <a:lnTo>
                    <a:pt x="5541518" y="0"/>
                  </a:lnTo>
                  <a:lnTo>
                    <a:pt x="5564534" y="4657"/>
                  </a:lnTo>
                  <a:lnTo>
                    <a:pt x="5583348" y="17351"/>
                  </a:lnTo>
                  <a:lnTo>
                    <a:pt x="5596042" y="36165"/>
                  </a:lnTo>
                  <a:lnTo>
                    <a:pt x="5600700" y="59182"/>
                  </a:lnTo>
                  <a:lnTo>
                    <a:pt x="5600700" y="295910"/>
                  </a:lnTo>
                  <a:lnTo>
                    <a:pt x="5596042" y="318926"/>
                  </a:lnTo>
                  <a:lnTo>
                    <a:pt x="5583348" y="337740"/>
                  </a:lnTo>
                  <a:lnTo>
                    <a:pt x="5564534" y="350434"/>
                  </a:lnTo>
                  <a:lnTo>
                    <a:pt x="5541518" y="355092"/>
                  </a:lnTo>
                  <a:lnTo>
                    <a:pt x="59182" y="355092"/>
                  </a:lnTo>
                  <a:lnTo>
                    <a:pt x="36143" y="350434"/>
                  </a:lnTo>
                  <a:lnTo>
                    <a:pt x="17332" y="337740"/>
                  </a:lnTo>
                  <a:lnTo>
                    <a:pt x="4650" y="318926"/>
                  </a:lnTo>
                  <a:lnTo>
                    <a:pt x="0" y="295910"/>
                  </a:lnTo>
                  <a:lnTo>
                    <a:pt x="0" y="5918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962" y="2698242"/>
              <a:ext cx="8001000" cy="302260"/>
            </a:xfrm>
            <a:custGeom>
              <a:avLst/>
              <a:gdLst/>
              <a:ahLst/>
              <a:cxnLst/>
              <a:rect l="l" t="t" r="r" b="b"/>
              <a:pathLst>
                <a:path w="8001000" h="302260">
                  <a:moveTo>
                    <a:pt x="0" y="301751"/>
                  </a:moveTo>
                  <a:lnTo>
                    <a:pt x="8001000" y="301751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01751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8774" y="2519934"/>
              <a:ext cx="5600700" cy="355600"/>
            </a:xfrm>
            <a:custGeom>
              <a:avLst/>
              <a:gdLst/>
              <a:ahLst/>
              <a:cxnLst/>
              <a:rect l="l" t="t" r="r" b="b"/>
              <a:pathLst>
                <a:path w="5600700" h="355600">
                  <a:moveTo>
                    <a:pt x="5541518" y="0"/>
                  </a:moveTo>
                  <a:lnTo>
                    <a:pt x="59182" y="0"/>
                  </a:lnTo>
                  <a:lnTo>
                    <a:pt x="36143" y="4657"/>
                  </a:lnTo>
                  <a:lnTo>
                    <a:pt x="17332" y="17351"/>
                  </a:lnTo>
                  <a:lnTo>
                    <a:pt x="4650" y="36165"/>
                  </a:lnTo>
                  <a:lnTo>
                    <a:pt x="0" y="59182"/>
                  </a:lnTo>
                  <a:lnTo>
                    <a:pt x="0" y="295910"/>
                  </a:lnTo>
                  <a:lnTo>
                    <a:pt x="4650" y="318926"/>
                  </a:lnTo>
                  <a:lnTo>
                    <a:pt x="17332" y="337740"/>
                  </a:lnTo>
                  <a:lnTo>
                    <a:pt x="36143" y="350434"/>
                  </a:lnTo>
                  <a:lnTo>
                    <a:pt x="59182" y="355092"/>
                  </a:lnTo>
                  <a:lnTo>
                    <a:pt x="5541518" y="355092"/>
                  </a:lnTo>
                  <a:lnTo>
                    <a:pt x="5564534" y="350434"/>
                  </a:lnTo>
                  <a:lnTo>
                    <a:pt x="5583348" y="337740"/>
                  </a:lnTo>
                  <a:lnTo>
                    <a:pt x="5596042" y="318926"/>
                  </a:lnTo>
                  <a:lnTo>
                    <a:pt x="5600700" y="295910"/>
                  </a:lnTo>
                  <a:lnTo>
                    <a:pt x="5600700" y="59182"/>
                  </a:lnTo>
                  <a:lnTo>
                    <a:pt x="5596042" y="36165"/>
                  </a:lnTo>
                  <a:lnTo>
                    <a:pt x="5583348" y="17351"/>
                  </a:lnTo>
                  <a:lnTo>
                    <a:pt x="5564534" y="4657"/>
                  </a:lnTo>
                  <a:lnTo>
                    <a:pt x="5541518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8774" y="2519934"/>
              <a:ext cx="5600700" cy="355600"/>
            </a:xfrm>
            <a:custGeom>
              <a:avLst/>
              <a:gdLst/>
              <a:ahLst/>
              <a:cxnLst/>
              <a:rect l="l" t="t" r="r" b="b"/>
              <a:pathLst>
                <a:path w="5600700" h="355600">
                  <a:moveTo>
                    <a:pt x="0" y="59182"/>
                  </a:moveTo>
                  <a:lnTo>
                    <a:pt x="4650" y="36165"/>
                  </a:lnTo>
                  <a:lnTo>
                    <a:pt x="17332" y="17351"/>
                  </a:lnTo>
                  <a:lnTo>
                    <a:pt x="36143" y="4657"/>
                  </a:lnTo>
                  <a:lnTo>
                    <a:pt x="59182" y="0"/>
                  </a:lnTo>
                  <a:lnTo>
                    <a:pt x="5541518" y="0"/>
                  </a:lnTo>
                  <a:lnTo>
                    <a:pt x="5564534" y="4657"/>
                  </a:lnTo>
                  <a:lnTo>
                    <a:pt x="5583348" y="17351"/>
                  </a:lnTo>
                  <a:lnTo>
                    <a:pt x="5596042" y="36165"/>
                  </a:lnTo>
                  <a:lnTo>
                    <a:pt x="5600700" y="59182"/>
                  </a:lnTo>
                  <a:lnTo>
                    <a:pt x="5600700" y="295910"/>
                  </a:lnTo>
                  <a:lnTo>
                    <a:pt x="5596042" y="318926"/>
                  </a:lnTo>
                  <a:lnTo>
                    <a:pt x="5583348" y="337740"/>
                  </a:lnTo>
                  <a:lnTo>
                    <a:pt x="5564534" y="350434"/>
                  </a:lnTo>
                  <a:lnTo>
                    <a:pt x="5541518" y="355092"/>
                  </a:lnTo>
                  <a:lnTo>
                    <a:pt x="59182" y="355092"/>
                  </a:lnTo>
                  <a:lnTo>
                    <a:pt x="36143" y="350434"/>
                  </a:lnTo>
                  <a:lnTo>
                    <a:pt x="17332" y="337740"/>
                  </a:lnTo>
                  <a:lnTo>
                    <a:pt x="4650" y="318926"/>
                  </a:lnTo>
                  <a:lnTo>
                    <a:pt x="0" y="295910"/>
                  </a:lnTo>
                  <a:lnTo>
                    <a:pt x="0" y="5918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962" y="3242310"/>
              <a:ext cx="8001000" cy="302260"/>
            </a:xfrm>
            <a:custGeom>
              <a:avLst/>
              <a:gdLst/>
              <a:ahLst/>
              <a:cxnLst/>
              <a:rect l="l" t="t" r="r" b="b"/>
              <a:pathLst>
                <a:path w="8001000" h="302260">
                  <a:moveTo>
                    <a:pt x="0" y="301751"/>
                  </a:moveTo>
                  <a:lnTo>
                    <a:pt x="8001000" y="301751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01751"/>
                  </a:lnTo>
                  <a:close/>
                </a:path>
              </a:pathLst>
            </a:custGeom>
            <a:ln w="25908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8774" y="3065526"/>
              <a:ext cx="5600700" cy="353695"/>
            </a:xfrm>
            <a:custGeom>
              <a:avLst/>
              <a:gdLst/>
              <a:ahLst/>
              <a:cxnLst/>
              <a:rect l="l" t="t" r="r" b="b"/>
              <a:pathLst>
                <a:path w="5600700" h="353695">
                  <a:moveTo>
                    <a:pt x="5541772" y="0"/>
                  </a:moveTo>
                  <a:lnTo>
                    <a:pt x="58927" y="0"/>
                  </a:lnTo>
                  <a:lnTo>
                    <a:pt x="35988" y="4635"/>
                  </a:lnTo>
                  <a:lnTo>
                    <a:pt x="17257" y="17271"/>
                  </a:lnTo>
                  <a:lnTo>
                    <a:pt x="4630" y="36004"/>
                  </a:lnTo>
                  <a:lnTo>
                    <a:pt x="0" y="58927"/>
                  </a:lnTo>
                  <a:lnTo>
                    <a:pt x="0" y="294639"/>
                  </a:lnTo>
                  <a:lnTo>
                    <a:pt x="4630" y="317563"/>
                  </a:lnTo>
                  <a:lnTo>
                    <a:pt x="17257" y="336295"/>
                  </a:lnTo>
                  <a:lnTo>
                    <a:pt x="35988" y="348932"/>
                  </a:lnTo>
                  <a:lnTo>
                    <a:pt x="58927" y="353567"/>
                  </a:lnTo>
                  <a:lnTo>
                    <a:pt x="5541772" y="353567"/>
                  </a:lnTo>
                  <a:lnTo>
                    <a:pt x="5564695" y="348932"/>
                  </a:lnTo>
                  <a:lnTo>
                    <a:pt x="5583428" y="336295"/>
                  </a:lnTo>
                  <a:lnTo>
                    <a:pt x="5596064" y="317563"/>
                  </a:lnTo>
                  <a:lnTo>
                    <a:pt x="5600700" y="294639"/>
                  </a:lnTo>
                  <a:lnTo>
                    <a:pt x="5600700" y="58927"/>
                  </a:lnTo>
                  <a:lnTo>
                    <a:pt x="5596064" y="36004"/>
                  </a:lnTo>
                  <a:lnTo>
                    <a:pt x="5583428" y="17271"/>
                  </a:lnTo>
                  <a:lnTo>
                    <a:pt x="5564695" y="4635"/>
                  </a:lnTo>
                  <a:lnTo>
                    <a:pt x="5541772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8774" y="3065526"/>
              <a:ext cx="5600700" cy="353695"/>
            </a:xfrm>
            <a:custGeom>
              <a:avLst/>
              <a:gdLst/>
              <a:ahLst/>
              <a:cxnLst/>
              <a:rect l="l" t="t" r="r" b="b"/>
              <a:pathLst>
                <a:path w="5600700" h="353695">
                  <a:moveTo>
                    <a:pt x="0" y="58927"/>
                  </a:moveTo>
                  <a:lnTo>
                    <a:pt x="4630" y="36004"/>
                  </a:lnTo>
                  <a:lnTo>
                    <a:pt x="17257" y="17271"/>
                  </a:lnTo>
                  <a:lnTo>
                    <a:pt x="35988" y="4635"/>
                  </a:lnTo>
                  <a:lnTo>
                    <a:pt x="58927" y="0"/>
                  </a:lnTo>
                  <a:lnTo>
                    <a:pt x="5541772" y="0"/>
                  </a:lnTo>
                  <a:lnTo>
                    <a:pt x="5564695" y="4635"/>
                  </a:lnTo>
                  <a:lnTo>
                    <a:pt x="5583428" y="17271"/>
                  </a:lnTo>
                  <a:lnTo>
                    <a:pt x="5596064" y="36004"/>
                  </a:lnTo>
                  <a:lnTo>
                    <a:pt x="5600700" y="58927"/>
                  </a:lnTo>
                  <a:lnTo>
                    <a:pt x="5600700" y="294639"/>
                  </a:lnTo>
                  <a:lnTo>
                    <a:pt x="5596064" y="317563"/>
                  </a:lnTo>
                  <a:lnTo>
                    <a:pt x="5583428" y="336295"/>
                  </a:lnTo>
                  <a:lnTo>
                    <a:pt x="5564695" y="348932"/>
                  </a:lnTo>
                  <a:lnTo>
                    <a:pt x="5541772" y="353567"/>
                  </a:lnTo>
                  <a:lnTo>
                    <a:pt x="58927" y="353567"/>
                  </a:lnTo>
                  <a:lnTo>
                    <a:pt x="35988" y="348932"/>
                  </a:lnTo>
                  <a:lnTo>
                    <a:pt x="17257" y="336295"/>
                  </a:lnTo>
                  <a:lnTo>
                    <a:pt x="4630" y="317563"/>
                  </a:lnTo>
                  <a:lnTo>
                    <a:pt x="0" y="294639"/>
                  </a:lnTo>
                  <a:lnTo>
                    <a:pt x="0" y="5892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962" y="3786377"/>
              <a:ext cx="8001000" cy="302260"/>
            </a:xfrm>
            <a:custGeom>
              <a:avLst/>
              <a:gdLst/>
              <a:ahLst/>
              <a:cxnLst/>
              <a:rect l="l" t="t" r="r" b="b"/>
              <a:pathLst>
                <a:path w="8001000" h="302260">
                  <a:moveTo>
                    <a:pt x="0" y="301752"/>
                  </a:moveTo>
                  <a:lnTo>
                    <a:pt x="8001000" y="301752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25908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58774" y="3609594"/>
              <a:ext cx="6858000" cy="353695"/>
            </a:xfrm>
            <a:custGeom>
              <a:avLst/>
              <a:gdLst/>
              <a:ahLst/>
              <a:cxnLst/>
              <a:rect l="l" t="t" r="r" b="b"/>
              <a:pathLst>
                <a:path w="6858000" h="353695">
                  <a:moveTo>
                    <a:pt x="6799072" y="0"/>
                  </a:moveTo>
                  <a:lnTo>
                    <a:pt x="58927" y="0"/>
                  </a:lnTo>
                  <a:lnTo>
                    <a:pt x="35988" y="4635"/>
                  </a:lnTo>
                  <a:lnTo>
                    <a:pt x="17257" y="17271"/>
                  </a:lnTo>
                  <a:lnTo>
                    <a:pt x="4630" y="36004"/>
                  </a:lnTo>
                  <a:lnTo>
                    <a:pt x="0" y="58927"/>
                  </a:lnTo>
                  <a:lnTo>
                    <a:pt x="0" y="294639"/>
                  </a:lnTo>
                  <a:lnTo>
                    <a:pt x="4630" y="317563"/>
                  </a:lnTo>
                  <a:lnTo>
                    <a:pt x="17257" y="336295"/>
                  </a:lnTo>
                  <a:lnTo>
                    <a:pt x="35988" y="348932"/>
                  </a:lnTo>
                  <a:lnTo>
                    <a:pt x="58927" y="353567"/>
                  </a:lnTo>
                  <a:lnTo>
                    <a:pt x="6799072" y="353567"/>
                  </a:lnTo>
                  <a:lnTo>
                    <a:pt x="6821995" y="348932"/>
                  </a:lnTo>
                  <a:lnTo>
                    <a:pt x="6840728" y="336295"/>
                  </a:lnTo>
                  <a:lnTo>
                    <a:pt x="6853364" y="317563"/>
                  </a:lnTo>
                  <a:lnTo>
                    <a:pt x="6858000" y="294639"/>
                  </a:lnTo>
                  <a:lnTo>
                    <a:pt x="6858000" y="58927"/>
                  </a:lnTo>
                  <a:lnTo>
                    <a:pt x="6853364" y="36004"/>
                  </a:lnTo>
                  <a:lnTo>
                    <a:pt x="6840728" y="17271"/>
                  </a:lnTo>
                  <a:lnTo>
                    <a:pt x="6821995" y="4635"/>
                  </a:lnTo>
                  <a:lnTo>
                    <a:pt x="6799072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58774" y="3609594"/>
              <a:ext cx="6858000" cy="353695"/>
            </a:xfrm>
            <a:custGeom>
              <a:avLst/>
              <a:gdLst/>
              <a:ahLst/>
              <a:cxnLst/>
              <a:rect l="l" t="t" r="r" b="b"/>
              <a:pathLst>
                <a:path w="6858000" h="353695">
                  <a:moveTo>
                    <a:pt x="0" y="58927"/>
                  </a:moveTo>
                  <a:lnTo>
                    <a:pt x="4630" y="36004"/>
                  </a:lnTo>
                  <a:lnTo>
                    <a:pt x="17257" y="17271"/>
                  </a:lnTo>
                  <a:lnTo>
                    <a:pt x="35988" y="4635"/>
                  </a:lnTo>
                  <a:lnTo>
                    <a:pt x="58927" y="0"/>
                  </a:lnTo>
                  <a:lnTo>
                    <a:pt x="6799072" y="0"/>
                  </a:lnTo>
                  <a:lnTo>
                    <a:pt x="6821995" y="4635"/>
                  </a:lnTo>
                  <a:lnTo>
                    <a:pt x="6840728" y="17271"/>
                  </a:lnTo>
                  <a:lnTo>
                    <a:pt x="6853364" y="36004"/>
                  </a:lnTo>
                  <a:lnTo>
                    <a:pt x="6858000" y="58927"/>
                  </a:lnTo>
                  <a:lnTo>
                    <a:pt x="6858000" y="294639"/>
                  </a:lnTo>
                  <a:lnTo>
                    <a:pt x="6853364" y="317563"/>
                  </a:lnTo>
                  <a:lnTo>
                    <a:pt x="6840728" y="336295"/>
                  </a:lnTo>
                  <a:lnTo>
                    <a:pt x="6821995" y="348932"/>
                  </a:lnTo>
                  <a:lnTo>
                    <a:pt x="6799072" y="353567"/>
                  </a:lnTo>
                  <a:lnTo>
                    <a:pt x="58927" y="353567"/>
                  </a:lnTo>
                  <a:lnTo>
                    <a:pt x="35988" y="348932"/>
                  </a:lnTo>
                  <a:lnTo>
                    <a:pt x="17257" y="336295"/>
                  </a:lnTo>
                  <a:lnTo>
                    <a:pt x="4630" y="317563"/>
                  </a:lnTo>
                  <a:lnTo>
                    <a:pt x="0" y="294639"/>
                  </a:lnTo>
                  <a:lnTo>
                    <a:pt x="0" y="5892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962" y="4330445"/>
              <a:ext cx="8001000" cy="302260"/>
            </a:xfrm>
            <a:custGeom>
              <a:avLst/>
              <a:gdLst/>
              <a:ahLst/>
              <a:cxnLst/>
              <a:rect l="l" t="t" r="r" b="b"/>
              <a:pathLst>
                <a:path w="8001000" h="302260">
                  <a:moveTo>
                    <a:pt x="0" y="301751"/>
                  </a:moveTo>
                  <a:lnTo>
                    <a:pt x="8001000" y="301751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01751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58774" y="4153661"/>
              <a:ext cx="5600700" cy="353695"/>
            </a:xfrm>
            <a:custGeom>
              <a:avLst/>
              <a:gdLst/>
              <a:ahLst/>
              <a:cxnLst/>
              <a:rect l="l" t="t" r="r" b="b"/>
              <a:pathLst>
                <a:path w="5600700" h="353695">
                  <a:moveTo>
                    <a:pt x="5541772" y="0"/>
                  </a:moveTo>
                  <a:lnTo>
                    <a:pt x="58927" y="0"/>
                  </a:lnTo>
                  <a:lnTo>
                    <a:pt x="35988" y="4635"/>
                  </a:lnTo>
                  <a:lnTo>
                    <a:pt x="17257" y="17271"/>
                  </a:lnTo>
                  <a:lnTo>
                    <a:pt x="4630" y="36004"/>
                  </a:lnTo>
                  <a:lnTo>
                    <a:pt x="0" y="58927"/>
                  </a:lnTo>
                  <a:lnTo>
                    <a:pt x="0" y="294639"/>
                  </a:lnTo>
                  <a:lnTo>
                    <a:pt x="4630" y="317563"/>
                  </a:lnTo>
                  <a:lnTo>
                    <a:pt x="17257" y="336295"/>
                  </a:lnTo>
                  <a:lnTo>
                    <a:pt x="35988" y="348932"/>
                  </a:lnTo>
                  <a:lnTo>
                    <a:pt x="58927" y="353567"/>
                  </a:lnTo>
                  <a:lnTo>
                    <a:pt x="5541772" y="353567"/>
                  </a:lnTo>
                  <a:lnTo>
                    <a:pt x="5564695" y="348932"/>
                  </a:lnTo>
                  <a:lnTo>
                    <a:pt x="5583428" y="336295"/>
                  </a:lnTo>
                  <a:lnTo>
                    <a:pt x="5596064" y="317563"/>
                  </a:lnTo>
                  <a:lnTo>
                    <a:pt x="5600700" y="294639"/>
                  </a:lnTo>
                  <a:lnTo>
                    <a:pt x="5600700" y="58927"/>
                  </a:lnTo>
                  <a:lnTo>
                    <a:pt x="5596064" y="36004"/>
                  </a:lnTo>
                  <a:lnTo>
                    <a:pt x="5583428" y="17271"/>
                  </a:lnTo>
                  <a:lnTo>
                    <a:pt x="5564695" y="4635"/>
                  </a:lnTo>
                  <a:lnTo>
                    <a:pt x="554177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58774" y="4153661"/>
              <a:ext cx="5600700" cy="353695"/>
            </a:xfrm>
            <a:custGeom>
              <a:avLst/>
              <a:gdLst/>
              <a:ahLst/>
              <a:cxnLst/>
              <a:rect l="l" t="t" r="r" b="b"/>
              <a:pathLst>
                <a:path w="5600700" h="353695">
                  <a:moveTo>
                    <a:pt x="0" y="58927"/>
                  </a:moveTo>
                  <a:lnTo>
                    <a:pt x="4630" y="36004"/>
                  </a:lnTo>
                  <a:lnTo>
                    <a:pt x="17257" y="17271"/>
                  </a:lnTo>
                  <a:lnTo>
                    <a:pt x="35988" y="4635"/>
                  </a:lnTo>
                  <a:lnTo>
                    <a:pt x="58927" y="0"/>
                  </a:lnTo>
                  <a:lnTo>
                    <a:pt x="5541772" y="0"/>
                  </a:lnTo>
                  <a:lnTo>
                    <a:pt x="5564695" y="4635"/>
                  </a:lnTo>
                  <a:lnTo>
                    <a:pt x="5583428" y="17271"/>
                  </a:lnTo>
                  <a:lnTo>
                    <a:pt x="5596064" y="36004"/>
                  </a:lnTo>
                  <a:lnTo>
                    <a:pt x="5600700" y="58927"/>
                  </a:lnTo>
                  <a:lnTo>
                    <a:pt x="5600700" y="294639"/>
                  </a:lnTo>
                  <a:lnTo>
                    <a:pt x="5596064" y="317563"/>
                  </a:lnTo>
                  <a:lnTo>
                    <a:pt x="5583428" y="336295"/>
                  </a:lnTo>
                  <a:lnTo>
                    <a:pt x="5564695" y="348932"/>
                  </a:lnTo>
                  <a:lnTo>
                    <a:pt x="5541772" y="353567"/>
                  </a:lnTo>
                  <a:lnTo>
                    <a:pt x="58927" y="353567"/>
                  </a:lnTo>
                  <a:lnTo>
                    <a:pt x="35988" y="348932"/>
                  </a:lnTo>
                  <a:lnTo>
                    <a:pt x="17257" y="336295"/>
                  </a:lnTo>
                  <a:lnTo>
                    <a:pt x="4630" y="317563"/>
                  </a:lnTo>
                  <a:lnTo>
                    <a:pt x="0" y="294639"/>
                  </a:lnTo>
                  <a:lnTo>
                    <a:pt x="0" y="5892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7962" y="4874513"/>
              <a:ext cx="8001000" cy="303530"/>
            </a:xfrm>
            <a:custGeom>
              <a:avLst/>
              <a:gdLst/>
              <a:ahLst/>
              <a:cxnLst/>
              <a:rect l="l" t="t" r="r" b="b"/>
              <a:pathLst>
                <a:path w="8001000" h="303529">
                  <a:moveTo>
                    <a:pt x="0" y="303275"/>
                  </a:moveTo>
                  <a:lnTo>
                    <a:pt x="8001000" y="303275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03275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58774" y="4697730"/>
              <a:ext cx="6400800" cy="353695"/>
            </a:xfrm>
            <a:custGeom>
              <a:avLst/>
              <a:gdLst/>
              <a:ahLst/>
              <a:cxnLst/>
              <a:rect l="l" t="t" r="r" b="b"/>
              <a:pathLst>
                <a:path w="6400800" h="353695">
                  <a:moveTo>
                    <a:pt x="6341872" y="0"/>
                  </a:moveTo>
                  <a:lnTo>
                    <a:pt x="58927" y="0"/>
                  </a:lnTo>
                  <a:lnTo>
                    <a:pt x="35988" y="4635"/>
                  </a:lnTo>
                  <a:lnTo>
                    <a:pt x="17257" y="17272"/>
                  </a:lnTo>
                  <a:lnTo>
                    <a:pt x="4630" y="36004"/>
                  </a:lnTo>
                  <a:lnTo>
                    <a:pt x="0" y="58928"/>
                  </a:lnTo>
                  <a:lnTo>
                    <a:pt x="0" y="294640"/>
                  </a:lnTo>
                  <a:lnTo>
                    <a:pt x="4630" y="317563"/>
                  </a:lnTo>
                  <a:lnTo>
                    <a:pt x="17257" y="336296"/>
                  </a:lnTo>
                  <a:lnTo>
                    <a:pt x="35988" y="348932"/>
                  </a:lnTo>
                  <a:lnTo>
                    <a:pt x="58927" y="353568"/>
                  </a:lnTo>
                  <a:lnTo>
                    <a:pt x="6341872" y="353568"/>
                  </a:lnTo>
                  <a:lnTo>
                    <a:pt x="6364795" y="348932"/>
                  </a:lnTo>
                  <a:lnTo>
                    <a:pt x="6383528" y="336296"/>
                  </a:lnTo>
                  <a:lnTo>
                    <a:pt x="6396164" y="317563"/>
                  </a:lnTo>
                  <a:lnTo>
                    <a:pt x="6400800" y="294640"/>
                  </a:lnTo>
                  <a:lnTo>
                    <a:pt x="6400800" y="58928"/>
                  </a:lnTo>
                  <a:lnTo>
                    <a:pt x="6396164" y="36004"/>
                  </a:lnTo>
                  <a:lnTo>
                    <a:pt x="6383528" y="17272"/>
                  </a:lnTo>
                  <a:lnTo>
                    <a:pt x="6364795" y="4635"/>
                  </a:lnTo>
                  <a:lnTo>
                    <a:pt x="6341872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8774" y="4697730"/>
              <a:ext cx="6400800" cy="353695"/>
            </a:xfrm>
            <a:custGeom>
              <a:avLst/>
              <a:gdLst/>
              <a:ahLst/>
              <a:cxnLst/>
              <a:rect l="l" t="t" r="r" b="b"/>
              <a:pathLst>
                <a:path w="6400800" h="353695">
                  <a:moveTo>
                    <a:pt x="0" y="58928"/>
                  </a:moveTo>
                  <a:lnTo>
                    <a:pt x="4630" y="36004"/>
                  </a:lnTo>
                  <a:lnTo>
                    <a:pt x="17257" y="17272"/>
                  </a:lnTo>
                  <a:lnTo>
                    <a:pt x="35988" y="4635"/>
                  </a:lnTo>
                  <a:lnTo>
                    <a:pt x="58927" y="0"/>
                  </a:lnTo>
                  <a:lnTo>
                    <a:pt x="6341872" y="0"/>
                  </a:lnTo>
                  <a:lnTo>
                    <a:pt x="6364795" y="4635"/>
                  </a:lnTo>
                  <a:lnTo>
                    <a:pt x="6383528" y="17272"/>
                  </a:lnTo>
                  <a:lnTo>
                    <a:pt x="6396164" y="36004"/>
                  </a:lnTo>
                  <a:lnTo>
                    <a:pt x="6400800" y="58928"/>
                  </a:lnTo>
                  <a:lnTo>
                    <a:pt x="6400800" y="294640"/>
                  </a:lnTo>
                  <a:lnTo>
                    <a:pt x="6396164" y="317563"/>
                  </a:lnTo>
                  <a:lnTo>
                    <a:pt x="6383528" y="336296"/>
                  </a:lnTo>
                  <a:lnTo>
                    <a:pt x="6364795" y="348932"/>
                  </a:lnTo>
                  <a:lnTo>
                    <a:pt x="6341872" y="353568"/>
                  </a:lnTo>
                  <a:lnTo>
                    <a:pt x="58927" y="353568"/>
                  </a:lnTo>
                  <a:lnTo>
                    <a:pt x="35988" y="348932"/>
                  </a:lnTo>
                  <a:lnTo>
                    <a:pt x="17257" y="336296"/>
                  </a:lnTo>
                  <a:lnTo>
                    <a:pt x="4630" y="317563"/>
                  </a:lnTo>
                  <a:lnTo>
                    <a:pt x="0" y="294640"/>
                  </a:lnTo>
                  <a:lnTo>
                    <a:pt x="0" y="5892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7962" y="5418581"/>
              <a:ext cx="8001000" cy="303530"/>
            </a:xfrm>
            <a:custGeom>
              <a:avLst/>
              <a:gdLst/>
              <a:ahLst/>
              <a:cxnLst/>
              <a:rect l="l" t="t" r="r" b="b"/>
              <a:pathLst>
                <a:path w="8001000" h="303529">
                  <a:moveTo>
                    <a:pt x="0" y="303275"/>
                  </a:moveTo>
                  <a:lnTo>
                    <a:pt x="8001000" y="303275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03275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8774" y="5241798"/>
              <a:ext cx="5640705" cy="355600"/>
            </a:xfrm>
            <a:custGeom>
              <a:avLst/>
              <a:gdLst/>
              <a:ahLst/>
              <a:cxnLst/>
              <a:rect l="l" t="t" r="r" b="b"/>
              <a:pathLst>
                <a:path w="5640705" h="355600">
                  <a:moveTo>
                    <a:pt x="5581142" y="0"/>
                  </a:moveTo>
                  <a:lnTo>
                    <a:pt x="59182" y="0"/>
                  </a:lnTo>
                  <a:lnTo>
                    <a:pt x="36143" y="4657"/>
                  </a:lnTo>
                  <a:lnTo>
                    <a:pt x="17332" y="17351"/>
                  </a:lnTo>
                  <a:lnTo>
                    <a:pt x="4650" y="36165"/>
                  </a:lnTo>
                  <a:lnTo>
                    <a:pt x="0" y="59181"/>
                  </a:lnTo>
                  <a:lnTo>
                    <a:pt x="0" y="295909"/>
                  </a:lnTo>
                  <a:lnTo>
                    <a:pt x="4650" y="318926"/>
                  </a:lnTo>
                  <a:lnTo>
                    <a:pt x="17332" y="337740"/>
                  </a:lnTo>
                  <a:lnTo>
                    <a:pt x="36143" y="350434"/>
                  </a:lnTo>
                  <a:lnTo>
                    <a:pt x="59182" y="355091"/>
                  </a:lnTo>
                  <a:lnTo>
                    <a:pt x="5581142" y="355091"/>
                  </a:lnTo>
                  <a:lnTo>
                    <a:pt x="5604158" y="350434"/>
                  </a:lnTo>
                  <a:lnTo>
                    <a:pt x="5622972" y="337740"/>
                  </a:lnTo>
                  <a:lnTo>
                    <a:pt x="5635666" y="318926"/>
                  </a:lnTo>
                  <a:lnTo>
                    <a:pt x="5640324" y="295909"/>
                  </a:lnTo>
                  <a:lnTo>
                    <a:pt x="5640324" y="59181"/>
                  </a:lnTo>
                  <a:lnTo>
                    <a:pt x="5635666" y="36165"/>
                  </a:lnTo>
                  <a:lnTo>
                    <a:pt x="5622972" y="17351"/>
                  </a:lnTo>
                  <a:lnTo>
                    <a:pt x="5604158" y="4657"/>
                  </a:lnTo>
                  <a:lnTo>
                    <a:pt x="5581142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8774" y="5241798"/>
              <a:ext cx="5640705" cy="355600"/>
            </a:xfrm>
            <a:custGeom>
              <a:avLst/>
              <a:gdLst/>
              <a:ahLst/>
              <a:cxnLst/>
              <a:rect l="l" t="t" r="r" b="b"/>
              <a:pathLst>
                <a:path w="5640705" h="355600">
                  <a:moveTo>
                    <a:pt x="0" y="59181"/>
                  </a:moveTo>
                  <a:lnTo>
                    <a:pt x="4650" y="36165"/>
                  </a:lnTo>
                  <a:lnTo>
                    <a:pt x="17332" y="17351"/>
                  </a:lnTo>
                  <a:lnTo>
                    <a:pt x="36143" y="4657"/>
                  </a:lnTo>
                  <a:lnTo>
                    <a:pt x="59182" y="0"/>
                  </a:lnTo>
                  <a:lnTo>
                    <a:pt x="5581142" y="0"/>
                  </a:lnTo>
                  <a:lnTo>
                    <a:pt x="5604158" y="4657"/>
                  </a:lnTo>
                  <a:lnTo>
                    <a:pt x="5622972" y="17351"/>
                  </a:lnTo>
                  <a:lnTo>
                    <a:pt x="5635666" y="36165"/>
                  </a:lnTo>
                  <a:lnTo>
                    <a:pt x="5640324" y="59181"/>
                  </a:lnTo>
                  <a:lnTo>
                    <a:pt x="5640324" y="295909"/>
                  </a:lnTo>
                  <a:lnTo>
                    <a:pt x="5635666" y="318926"/>
                  </a:lnTo>
                  <a:lnTo>
                    <a:pt x="5622972" y="337740"/>
                  </a:lnTo>
                  <a:lnTo>
                    <a:pt x="5604158" y="350434"/>
                  </a:lnTo>
                  <a:lnTo>
                    <a:pt x="5581142" y="355091"/>
                  </a:lnTo>
                  <a:lnTo>
                    <a:pt x="59182" y="355091"/>
                  </a:lnTo>
                  <a:lnTo>
                    <a:pt x="36143" y="350434"/>
                  </a:lnTo>
                  <a:lnTo>
                    <a:pt x="17332" y="337740"/>
                  </a:lnTo>
                  <a:lnTo>
                    <a:pt x="4650" y="318926"/>
                  </a:lnTo>
                  <a:lnTo>
                    <a:pt x="0" y="295909"/>
                  </a:lnTo>
                  <a:lnTo>
                    <a:pt x="0" y="5918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7962" y="5964174"/>
              <a:ext cx="8001000" cy="302260"/>
            </a:xfrm>
            <a:custGeom>
              <a:avLst/>
              <a:gdLst/>
              <a:ahLst/>
              <a:cxnLst/>
              <a:rect l="l" t="t" r="r" b="b"/>
              <a:pathLst>
                <a:path w="8001000" h="302260">
                  <a:moveTo>
                    <a:pt x="0" y="301752"/>
                  </a:moveTo>
                  <a:lnTo>
                    <a:pt x="8001000" y="301752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25908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58774" y="5785866"/>
              <a:ext cx="5600700" cy="355600"/>
            </a:xfrm>
            <a:custGeom>
              <a:avLst/>
              <a:gdLst/>
              <a:ahLst/>
              <a:cxnLst/>
              <a:rect l="l" t="t" r="r" b="b"/>
              <a:pathLst>
                <a:path w="5600700" h="355600">
                  <a:moveTo>
                    <a:pt x="5541518" y="0"/>
                  </a:moveTo>
                  <a:lnTo>
                    <a:pt x="59182" y="0"/>
                  </a:lnTo>
                  <a:lnTo>
                    <a:pt x="36143" y="4650"/>
                  </a:lnTo>
                  <a:lnTo>
                    <a:pt x="17332" y="17332"/>
                  </a:lnTo>
                  <a:lnTo>
                    <a:pt x="4650" y="36143"/>
                  </a:lnTo>
                  <a:lnTo>
                    <a:pt x="0" y="59182"/>
                  </a:lnTo>
                  <a:lnTo>
                    <a:pt x="0" y="295910"/>
                  </a:lnTo>
                  <a:lnTo>
                    <a:pt x="4650" y="318942"/>
                  </a:lnTo>
                  <a:lnTo>
                    <a:pt x="17332" y="337754"/>
                  </a:lnTo>
                  <a:lnTo>
                    <a:pt x="36143" y="350440"/>
                  </a:lnTo>
                  <a:lnTo>
                    <a:pt x="59182" y="355092"/>
                  </a:lnTo>
                  <a:lnTo>
                    <a:pt x="5541518" y="355092"/>
                  </a:lnTo>
                  <a:lnTo>
                    <a:pt x="5564534" y="350440"/>
                  </a:lnTo>
                  <a:lnTo>
                    <a:pt x="5583348" y="337754"/>
                  </a:lnTo>
                  <a:lnTo>
                    <a:pt x="5596042" y="318942"/>
                  </a:lnTo>
                  <a:lnTo>
                    <a:pt x="5600700" y="295910"/>
                  </a:lnTo>
                  <a:lnTo>
                    <a:pt x="5600700" y="59182"/>
                  </a:lnTo>
                  <a:lnTo>
                    <a:pt x="5596042" y="36143"/>
                  </a:lnTo>
                  <a:lnTo>
                    <a:pt x="5583348" y="17332"/>
                  </a:lnTo>
                  <a:lnTo>
                    <a:pt x="5564534" y="4650"/>
                  </a:lnTo>
                  <a:lnTo>
                    <a:pt x="5541518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58774" y="5785866"/>
              <a:ext cx="5600700" cy="355600"/>
            </a:xfrm>
            <a:custGeom>
              <a:avLst/>
              <a:gdLst/>
              <a:ahLst/>
              <a:cxnLst/>
              <a:rect l="l" t="t" r="r" b="b"/>
              <a:pathLst>
                <a:path w="5600700" h="355600">
                  <a:moveTo>
                    <a:pt x="0" y="59182"/>
                  </a:moveTo>
                  <a:lnTo>
                    <a:pt x="4650" y="36143"/>
                  </a:lnTo>
                  <a:lnTo>
                    <a:pt x="17332" y="17332"/>
                  </a:lnTo>
                  <a:lnTo>
                    <a:pt x="36143" y="4650"/>
                  </a:lnTo>
                  <a:lnTo>
                    <a:pt x="59182" y="0"/>
                  </a:lnTo>
                  <a:lnTo>
                    <a:pt x="5541518" y="0"/>
                  </a:lnTo>
                  <a:lnTo>
                    <a:pt x="5564534" y="4650"/>
                  </a:lnTo>
                  <a:lnTo>
                    <a:pt x="5583348" y="17332"/>
                  </a:lnTo>
                  <a:lnTo>
                    <a:pt x="5596042" y="36143"/>
                  </a:lnTo>
                  <a:lnTo>
                    <a:pt x="5600700" y="59182"/>
                  </a:lnTo>
                  <a:lnTo>
                    <a:pt x="5600700" y="295910"/>
                  </a:lnTo>
                  <a:lnTo>
                    <a:pt x="5596042" y="318942"/>
                  </a:lnTo>
                  <a:lnTo>
                    <a:pt x="5583348" y="337754"/>
                  </a:lnTo>
                  <a:lnTo>
                    <a:pt x="5564534" y="350440"/>
                  </a:lnTo>
                  <a:lnTo>
                    <a:pt x="5541518" y="355092"/>
                  </a:lnTo>
                  <a:lnTo>
                    <a:pt x="59182" y="355092"/>
                  </a:lnTo>
                  <a:lnTo>
                    <a:pt x="36143" y="350440"/>
                  </a:lnTo>
                  <a:lnTo>
                    <a:pt x="17332" y="337754"/>
                  </a:lnTo>
                  <a:lnTo>
                    <a:pt x="4650" y="318942"/>
                  </a:lnTo>
                  <a:lnTo>
                    <a:pt x="0" y="295910"/>
                  </a:lnTo>
                  <a:lnTo>
                    <a:pt x="0" y="5918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07340" y="183895"/>
            <a:ext cx="6999605" cy="587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300">
              <a:latin typeface="Tahoma"/>
              <a:cs typeface="Tahoma"/>
            </a:endParaRPr>
          </a:p>
          <a:p>
            <a:pPr marL="506730" indent="-3422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506095" algn="l"/>
                <a:tab pos="50736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characteristics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5" dirty="0">
                <a:latin typeface="Calibri"/>
                <a:cs typeface="Calibri"/>
              </a:rPr>
              <a:t> follows: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alibri"/>
              <a:cs typeface="Calibri"/>
            </a:endParaRPr>
          </a:p>
          <a:p>
            <a:pPr marL="79756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two-dimensional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structure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composed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 rows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columns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perceived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 table.</a:t>
            </a:r>
            <a:endParaRPr sz="1400">
              <a:latin typeface="Calibri"/>
              <a:cs typeface="Calibri"/>
            </a:endParaRPr>
          </a:p>
          <a:p>
            <a:pPr marL="778510" marR="1968500">
              <a:lnSpc>
                <a:spcPts val="4290"/>
              </a:lnSpc>
              <a:spcBef>
                <a:spcPts val="465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Each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tuple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represents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single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entity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within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entity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set. </a:t>
            </a:r>
            <a:r>
              <a:rPr sz="1400" b="1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column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distinct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name.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Calibri"/>
              <a:cs typeface="Calibri"/>
            </a:endParaRPr>
          </a:p>
          <a:p>
            <a:pPr marL="77851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Each row/column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intersection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represents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single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value.</a:t>
            </a:r>
            <a:endParaRPr sz="1400">
              <a:latin typeface="Calibri"/>
              <a:cs typeface="Calibri"/>
            </a:endParaRPr>
          </a:p>
          <a:p>
            <a:pPr marL="778510" marR="58419">
              <a:lnSpc>
                <a:spcPct val="255100"/>
              </a:lnSpc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Each table must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known as primary 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uniquely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identifies each 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row. </a:t>
            </a:r>
            <a:r>
              <a:rPr sz="1400" b="1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column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must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conform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same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format.</a:t>
            </a:r>
            <a:endParaRPr sz="1400">
              <a:latin typeface="Calibri"/>
              <a:cs typeface="Calibri"/>
            </a:endParaRPr>
          </a:p>
          <a:p>
            <a:pPr marL="778510" marR="739775">
              <a:lnSpc>
                <a:spcPct val="255100"/>
              </a:lnSpc>
              <a:spcBef>
                <a:spcPts val="5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Each column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 specific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range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values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known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attribute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domain. </a:t>
            </a:r>
            <a:r>
              <a:rPr sz="1400" b="1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Each row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carries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describing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entity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occurrence.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marL="778510">
              <a:lnSpc>
                <a:spcPct val="100000"/>
              </a:lnSpc>
              <a:spcBef>
                <a:spcPts val="894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order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of the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rows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columns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immaterial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DBMS.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RDBMS</a:t>
            </a:r>
            <a:r>
              <a:rPr spc="-25" dirty="0"/>
              <a:t> </a:t>
            </a:r>
            <a:r>
              <a:rPr spc="-5" dirty="0"/>
              <a:t>Concepts/</a:t>
            </a:r>
            <a:r>
              <a:rPr spc="-30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533" y="294386"/>
            <a:ext cx="7436637" cy="264414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50850" y="1289050"/>
          <a:ext cx="8229600" cy="455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2400"/>
                <a:gridCol w="4267200"/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DBMS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637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RDBMS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6375E"/>
                    </a:solidFill>
                  </a:tcPr>
                </a:tc>
              </a:tr>
              <a:tr h="853439">
                <a:tc>
                  <a:txBody>
                    <a:bodyPr/>
                    <a:lstStyle/>
                    <a:p>
                      <a:pPr marL="91440" marR="78930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It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does not need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have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data in tabular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structure nor does it enforce tabular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relationships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between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data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items.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65100">
                        <a:lnSpc>
                          <a:spcPts val="168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In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an RDBMS, tabular structure is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must and table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relationships are enforced by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system. These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relationships enable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user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apply and manage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business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rules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minimal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coding.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91440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Small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amount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data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can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stored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and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ts val="162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retrieved.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RDBMS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can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store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retrieve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large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amount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of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ts val="162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data.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</a:tr>
              <a:tr h="55054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DBMS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less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secure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than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RDBMS.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RDBMS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is more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secure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than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DBMS.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</a:tr>
              <a:tr h="55067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It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single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user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system.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It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multiuser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system.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</a:tr>
              <a:tr h="550545">
                <a:tc>
                  <a:txBody>
                    <a:bodyPr/>
                    <a:lstStyle/>
                    <a:p>
                      <a:pPr marL="91440" marR="63881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Most DBMSs do not support client/server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architecture.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It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supports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client/server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architecture.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</a:tr>
              <a:tr h="1066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1440" marR="31813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Here, entities are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given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more importance and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there is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no relation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established among these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entities.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3980">
                        <a:lnSpc>
                          <a:spcPts val="1680"/>
                        </a:lnSpc>
                        <a:spcBef>
                          <a:spcPts val="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Here,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relation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given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more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importance.</a:t>
                      </a:r>
                      <a:r>
                        <a:rPr sz="14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Thus,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tables in an RDBMS are dependent and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user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can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establish</a:t>
                      </a:r>
                      <a:r>
                        <a:rPr sz="14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various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integrity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constraints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on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these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92075" marR="394970">
                        <a:lnSpc>
                          <a:spcPts val="168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tables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so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that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ultimate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data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used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by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user </a:t>
                      </a:r>
                      <a:r>
                        <a:rPr sz="1400" spc="-3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remains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correct.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RDBMS</a:t>
            </a:r>
            <a:r>
              <a:rPr spc="-25" dirty="0"/>
              <a:t> </a:t>
            </a:r>
            <a:r>
              <a:rPr spc="-5" dirty="0"/>
              <a:t>Concepts/</a:t>
            </a:r>
            <a:r>
              <a:rPr spc="-30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533" y="294386"/>
            <a:ext cx="3037611" cy="26441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1138427"/>
            <a:ext cx="8161020" cy="8473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6427" y="2129027"/>
            <a:ext cx="8161020" cy="84734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14299" y="1260094"/>
            <a:ext cx="6802755" cy="1414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gathered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analyzed,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yields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information.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Intelligent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50"/>
              </a:lnSpc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interpretation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yields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information.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Calibri"/>
              <a:cs typeface="Calibri"/>
            </a:endParaRPr>
          </a:p>
          <a:p>
            <a:pPr marL="1714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Information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helps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 foresee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plan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events.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9200" y="3685032"/>
            <a:ext cx="3048000" cy="279196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7952" y="3197351"/>
            <a:ext cx="4120896" cy="84429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79856" y="3194684"/>
            <a:ext cx="3714115" cy="7937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algn="just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database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organized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collection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such that its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contents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can be easily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accessed,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managed,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updated.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68808" y="4255008"/>
            <a:ext cx="4598035" cy="2007235"/>
            <a:chOff x="368808" y="4255008"/>
            <a:chExt cx="4598035" cy="2007235"/>
          </a:xfrm>
        </p:grpSpPr>
        <p:sp>
          <p:nvSpPr>
            <p:cNvPr id="15" name="object 15"/>
            <p:cNvSpPr/>
            <p:nvPr/>
          </p:nvSpPr>
          <p:spPr>
            <a:xfrm>
              <a:off x="381762" y="4267962"/>
              <a:ext cx="4572000" cy="1981200"/>
            </a:xfrm>
            <a:custGeom>
              <a:avLst/>
              <a:gdLst/>
              <a:ahLst/>
              <a:cxnLst/>
              <a:rect l="l" t="t" r="r" b="b"/>
              <a:pathLst>
                <a:path w="4572000" h="1981200">
                  <a:moveTo>
                    <a:pt x="3073781" y="0"/>
                  </a:moveTo>
                  <a:lnTo>
                    <a:pt x="2286000" y="532002"/>
                  </a:lnTo>
                  <a:lnTo>
                    <a:pt x="1767839" y="210438"/>
                  </a:lnTo>
                  <a:lnTo>
                    <a:pt x="1547749" y="579627"/>
                  </a:lnTo>
                  <a:lnTo>
                    <a:pt x="78320" y="210438"/>
                  </a:lnTo>
                  <a:lnTo>
                    <a:pt x="979424" y="698626"/>
                  </a:lnTo>
                  <a:lnTo>
                    <a:pt x="0" y="790193"/>
                  </a:lnTo>
                  <a:lnTo>
                    <a:pt x="787819" y="1080008"/>
                  </a:lnTo>
                  <a:lnTo>
                    <a:pt x="28575" y="1337957"/>
                  </a:lnTo>
                  <a:lnTo>
                    <a:pt x="1199515" y="1278382"/>
                  </a:lnTo>
                  <a:lnTo>
                    <a:pt x="1007999" y="1615871"/>
                  </a:lnTo>
                  <a:lnTo>
                    <a:pt x="1632965" y="1433347"/>
                  </a:lnTo>
                  <a:lnTo>
                    <a:pt x="1796034" y="1981200"/>
                  </a:lnTo>
                  <a:lnTo>
                    <a:pt x="2229231" y="1369872"/>
                  </a:lnTo>
                  <a:lnTo>
                    <a:pt x="2803906" y="1810321"/>
                  </a:lnTo>
                  <a:lnTo>
                    <a:pt x="2967609" y="1326032"/>
                  </a:lnTo>
                  <a:lnTo>
                    <a:pt x="3840734" y="1659712"/>
                  </a:lnTo>
                  <a:lnTo>
                    <a:pt x="3563874" y="1187068"/>
                  </a:lnTo>
                  <a:lnTo>
                    <a:pt x="4572000" y="1218945"/>
                  </a:lnTo>
                  <a:lnTo>
                    <a:pt x="3726815" y="960754"/>
                  </a:lnTo>
                  <a:lnTo>
                    <a:pt x="4465574" y="746378"/>
                  </a:lnTo>
                  <a:lnTo>
                    <a:pt x="3535299" y="670940"/>
                  </a:lnTo>
                  <a:lnTo>
                    <a:pt x="3890391" y="408812"/>
                  </a:lnTo>
                  <a:lnTo>
                    <a:pt x="2996184" y="488441"/>
                  </a:lnTo>
                  <a:lnTo>
                    <a:pt x="3073781" y="0"/>
                  </a:lnTo>
                  <a:close/>
                </a:path>
              </a:pathLst>
            </a:custGeom>
            <a:solidFill>
              <a:srgbClr val="9437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1762" y="4267962"/>
              <a:ext cx="4572000" cy="1981200"/>
            </a:xfrm>
            <a:custGeom>
              <a:avLst/>
              <a:gdLst/>
              <a:ahLst/>
              <a:cxnLst/>
              <a:rect l="l" t="t" r="r" b="b"/>
              <a:pathLst>
                <a:path w="4572000" h="1981200">
                  <a:moveTo>
                    <a:pt x="2286000" y="532002"/>
                  </a:moveTo>
                  <a:lnTo>
                    <a:pt x="3073781" y="0"/>
                  </a:lnTo>
                  <a:lnTo>
                    <a:pt x="2996184" y="488441"/>
                  </a:lnTo>
                  <a:lnTo>
                    <a:pt x="3890391" y="408812"/>
                  </a:lnTo>
                  <a:lnTo>
                    <a:pt x="3535299" y="670940"/>
                  </a:lnTo>
                  <a:lnTo>
                    <a:pt x="4465574" y="746378"/>
                  </a:lnTo>
                  <a:lnTo>
                    <a:pt x="3726815" y="960754"/>
                  </a:lnTo>
                  <a:lnTo>
                    <a:pt x="4572000" y="1218945"/>
                  </a:lnTo>
                  <a:lnTo>
                    <a:pt x="3563874" y="1187068"/>
                  </a:lnTo>
                  <a:lnTo>
                    <a:pt x="3840734" y="1659712"/>
                  </a:lnTo>
                  <a:lnTo>
                    <a:pt x="2967609" y="1326032"/>
                  </a:lnTo>
                  <a:lnTo>
                    <a:pt x="2803906" y="1810321"/>
                  </a:lnTo>
                  <a:lnTo>
                    <a:pt x="2229231" y="1369872"/>
                  </a:lnTo>
                  <a:lnTo>
                    <a:pt x="1796034" y="1981200"/>
                  </a:lnTo>
                  <a:lnTo>
                    <a:pt x="1632965" y="1433347"/>
                  </a:lnTo>
                  <a:lnTo>
                    <a:pt x="1007999" y="1615871"/>
                  </a:lnTo>
                  <a:lnTo>
                    <a:pt x="1199515" y="1278382"/>
                  </a:lnTo>
                  <a:lnTo>
                    <a:pt x="28575" y="1337957"/>
                  </a:lnTo>
                  <a:lnTo>
                    <a:pt x="787819" y="1080008"/>
                  </a:lnTo>
                  <a:lnTo>
                    <a:pt x="0" y="790193"/>
                  </a:lnTo>
                  <a:lnTo>
                    <a:pt x="979424" y="698626"/>
                  </a:lnTo>
                  <a:lnTo>
                    <a:pt x="78320" y="210438"/>
                  </a:lnTo>
                  <a:lnTo>
                    <a:pt x="1547749" y="579627"/>
                  </a:lnTo>
                  <a:lnTo>
                    <a:pt x="1767839" y="210438"/>
                  </a:lnTo>
                  <a:lnTo>
                    <a:pt x="2286000" y="532002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482597" y="4768722"/>
            <a:ext cx="2310130" cy="78105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080" algn="ctr">
              <a:lnSpc>
                <a:spcPct val="70000"/>
              </a:lnSpc>
              <a:spcBef>
                <a:spcPts val="670"/>
              </a:spcBef>
            </a:pPr>
            <a:r>
              <a:rPr sz="1600" spc="-5" dirty="0">
                <a:solidFill>
                  <a:srgbClr val="F1F1F1"/>
                </a:solidFill>
                <a:latin typeface="Calibri"/>
                <a:cs typeface="Calibri"/>
              </a:rPr>
              <a:t>A</a:t>
            </a:r>
            <a:r>
              <a:rPr sz="1600" spc="-1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1F1F1"/>
                </a:solidFill>
                <a:latin typeface="Calibri"/>
                <a:cs typeface="Calibri"/>
              </a:rPr>
              <a:t>phone</a:t>
            </a:r>
            <a:r>
              <a:rPr sz="1600" b="1" spc="2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1F1F1"/>
                </a:solidFill>
                <a:latin typeface="Calibri"/>
                <a:cs typeface="Calibri"/>
              </a:rPr>
              <a:t>book</a:t>
            </a:r>
            <a:r>
              <a:rPr sz="1600" b="1" spc="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1F1F1"/>
                </a:solidFill>
                <a:latin typeface="Calibri"/>
                <a:cs typeface="Calibri"/>
              </a:rPr>
              <a:t>is a</a:t>
            </a:r>
            <a:r>
              <a:rPr sz="1600" spc="-2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1F1F1"/>
                </a:solidFill>
                <a:latin typeface="Calibri"/>
                <a:cs typeface="Calibri"/>
              </a:rPr>
              <a:t>database </a:t>
            </a:r>
            <a:r>
              <a:rPr sz="1600" spc="-35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1F1F1"/>
                </a:solidFill>
                <a:latin typeface="Calibri"/>
                <a:cs typeface="Calibri"/>
              </a:rPr>
              <a:t>consisting </a:t>
            </a:r>
            <a:r>
              <a:rPr sz="1600" spc="-5" dirty="0">
                <a:solidFill>
                  <a:srgbClr val="F1F1F1"/>
                </a:solidFill>
                <a:latin typeface="Calibri"/>
                <a:cs typeface="Calibri"/>
              </a:rPr>
              <a:t>of </a:t>
            </a:r>
            <a:r>
              <a:rPr sz="1600" spc="-10" dirty="0">
                <a:solidFill>
                  <a:srgbClr val="F1F1F1"/>
                </a:solidFill>
                <a:latin typeface="Calibri"/>
                <a:cs typeface="Calibri"/>
              </a:rPr>
              <a:t>names, </a:t>
            </a:r>
            <a:r>
              <a:rPr sz="1600" spc="-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1F1F1"/>
                </a:solidFill>
                <a:latin typeface="Calibri"/>
                <a:cs typeface="Calibri"/>
              </a:rPr>
              <a:t>addresses,</a:t>
            </a:r>
            <a:r>
              <a:rPr sz="1600" spc="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1F1F1"/>
                </a:solidFill>
                <a:latin typeface="Calibri"/>
                <a:cs typeface="Calibri"/>
              </a:rPr>
              <a:t>and</a:t>
            </a:r>
            <a:r>
              <a:rPr sz="1600" spc="-1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1F1F1"/>
                </a:solidFill>
                <a:latin typeface="Calibri"/>
                <a:cs typeface="Calibri"/>
              </a:rPr>
              <a:t>telephone </a:t>
            </a:r>
            <a:r>
              <a:rPr sz="160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1F1F1"/>
                </a:solidFill>
                <a:latin typeface="Calibri"/>
                <a:cs typeface="Calibri"/>
              </a:rPr>
              <a:t>numbers.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RDBMS</a:t>
            </a:r>
            <a:r>
              <a:rPr spc="-25" dirty="0"/>
              <a:t> </a:t>
            </a:r>
            <a:r>
              <a:rPr spc="-5" dirty="0"/>
              <a:t>Concepts/</a:t>
            </a:r>
            <a:r>
              <a:rPr spc="-30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723376" y="6624015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27828" y="3066669"/>
            <a:ext cx="3166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marR="5080" indent="-34163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illustrates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concept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database: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6426" y="306831"/>
            <a:ext cx="1555216" cy="33985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3540" y="1037589"/>
            <a:ext cx="7974965" cy="3675379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530"/>
              </a:spcBef>
              <a:buChar char="●"/>
              <a:tabLst>
                <a:tab pos="353695" algn="l"/>
                <a:tab pos="354330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database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collection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related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stored</a:t>
            </a:r>
            <a:r>
              <a:rPr sz="1800" dirty="0">
                <a:latin typeface="Calibri"/>
                <a:cs typeface="Calibri"/>
              </a:rPr>
              <a:t> 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table.</a:t>
            </a:r>
            <a:endParaRPr sz="1800">
              <a:latin typeface="Calibri"/>
              <a:cs typeface="Calibri"/>
            </a:endParaRPr>
          </a:p>
          <a:p>
            <a:pPr marL="353695" indent="-341630">
              <a:lnSpc>
                <a:spcPts val="1835"/>
              </a:lnSpc>
              <a:spcBef>
                <a:spcPts val="434"/>
              </a:spcBef>
              <a:buChar char="●"/>
              <a:tabLst>
                <a:tab pos="353695" algn="l"/>
                <a:tab pos="354330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model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describes</a:t>
            </a:r>
            <a:r>
              <a:rPr sz="1800" dirty="0">
                <a:latin typeface="Calibri"/>
                <a:cs typeface="Calibri"/>
              </a:rPr>
              <a:t> a </a:t>
            </a:r>
            <a:r>
              <a:rPr sz="1800" spc="-10" dirty="0">
                <a:latin typeface="Calibri"/>
                <a:cs typeface="Calibri"/>
              </a:rPr>
              <a:t>container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storing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storing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353695">
              <a:lnSpc>
                <a:spcPts val="1835"/>
              </a:lnSpc>
            </a:pPr>
            <a:r>
              <a:rPr sz="1800" spc="-10" dirty="0">
                <a:latin typeface="Calibri"/>
                <a:cs typeface="Calibri"/>
              </a:rPr>
              <a:t>retrieving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spc="-25" dirty="0">
                <a:latin typeface="Calibri"/>
                <a:cs typeface="Calibri"/>
              </a:rPr>
              <a:t>container.</a:t>
            </a:r>
            <a:endParaRPr sz="1800">
              <a:latin typeface="Calibri"/>
              <a:cs typeface="Calibri"/>
            </a:endParaRPr>
          </a:p>
          <a:p>
            <a:pPr marL="353695" marR="374015" indent="-341630">
              <a:lnSpc>
                <a:spcPct val="70000"/>
              </a:lnSpc>
              <a:spcBef>
                <a:spcPts val="1080"/>
              </a:spcBef>
              <a:buChar char="●"/>
              <a:tabLst>
                <a:tab pos="353695" algn="l"/>
                <a:tab pos="354330" algn="l"/>
              </a:tabLst>
            </a:pPr>
            <a:r>
              <a:rPr sz="1800" dirty="0">
                <a:latin typeface="Calibri"/>
                <a:cs typeface="Calibri"/>
              </a:rPr>
              <a:t>A DBMS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collection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programs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enables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modify,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extract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database.</a:t>
            </a:r>
            <a:endParaRPr sz="1800">
              <a:latin typeface="Calibri"/>
              <a:cs typeface="Calibri"/>
            </a:endParaRPr>
          </a:p>
          <a:p>
            <a:pPr marL="353695" marR="513715" indent="-341630">
              <a:lnSpc>
                <a:spcPct val="70000"/>
              </a:lnSpc>
              <a:spcBef>
                <a:spcPts val="1080"/>
              </a:spcBef>
              <a:buChar char="●"/>
              <a:tabLst>
                <a:tab pos="353695" algn="l"/>
                <a:tab pos="354330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Relational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</a:t>
            </a:r>
            <a:r>
              <a:rPr sz="1800" dirty="0">
                <a:latin typeface="Calibri"/>
                <a:cs typeface="Calibri"/>
              </a:rPr>
              <a:t> Management</a:t>
            </a:r>
            <a:r>
              <a:rPr sz="1800" spc="-15" dirty="0">
                <a:latin typeface="Calibri"/>
                <a:cs typeface="Calibri"/>
              </a:rPr>
              <a:t> System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(RDBMS)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 </a:t>
            </a:r>
            <a:r>
              <a:rPr sz="1800" spc="-10" dirty="0">
                <a:latin typeface="Calibri"/>
                <a:cs typeface="Calibri"/>
              </a:rPr>
              <a:t>suite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software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creating,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maintaining,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modifying,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manipulating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relational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database.</a:t>
            </a:r>
            <a:endParaRPr sz="1800">
              <a:latin typeface="Calibri"/>
              <a:cs typeface="Calibri"/>
            </a:endParaRPr>
          </a:p>
          <a:p>
            <a:pPr marL="353695" marR="120650" indent="-341630" algn="just">
              <a:lnSpc>
                <a:spcPct val="70000"/>
              </a:lnSpc>
              <a:spcBef>
                <a:spcPts val="1085"/>
              </a:spcBef>
              <a:buChar char="●"/>
              <a:tabLst>
                <a:tab pos="354330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relational </a:t>
            </a:r>
            <a:r>
              <a:rPr sz="1800" spc="-5" dirty="0">
                <a:latin typeface="Calibri"/>
                <a:cs typeface="Calibri"/>
              </a:rPr>
              <a:t>database </a:t>
            </a:r>
            <a:r>
              <a:rPr sz="1800" dirty="0">
                <a:latin typeface="Calibri"/>
                <a:cs typeface="Calibri"/>
              </a:rPr>
              <a:t>is divided </a:t>
            </a:r>
            <a:r>
              <a:rPr sz="1800" spc="-10" dirty="0">
                <a:latin typeface="Calibri"/>
                <a:cs typeface="Calibri"/>
              </a:rPr>
              <a:t>into </a:t>
            </a:r>
            <a:r>
              <a:rPr sz="1800" spc="-5" dirty="0">
                <a:latin typeface="Calibri"/>
                <a:cs typeface="Calibri"/>
              </a:rPr>
              <a:t>logical units called tables. These logical units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interrelated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within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database.</a:t>
            </a:r>
            <a:endParaRPr sz="1800">
              <a:latin typeface="Calibri"/>
              <a:cs typeface="Calibri"/>
            </a:endParaRPr>
          </a:p>
          <a:p>
            <a:pPr marL="353695" indent="-341630" algn="just">
              <a:lnSpc>
                <a:spcPct val="100000"/>
              </a:lnSpc>
              <a:spcBef>
                <a:spcPts val="430"/>
              </a:spcBef>
              <a:buChar char="●"/>
              <a:tabLst>
                <a:tab pos="354330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main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components 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RDBMS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entities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tables.</a:t>
            </a:r>
            <a:endParaRPr sz="1800">
              <a:latin typeface="Calibri"/>
              <a:cs typeface="Calibri"/>
            </a:endParaRPr>
          </a:p>
          <a:p>
            <a:pPr marL="353695" marR="281305" indent="-341630" algn="just">
              <a:lnSpc>
                <a:spcPct val="70100"/>
              </a:lnSpc>
              <a:spcBef>
                <a:spcPts val="1075"/>
              </a:spcBef>
              <a:buChar char="●"/>
              <a:tabLst>
                <a:tab pos="354330" algn="l"/>
              </a:tabLst>
            </a:pPr>
            <a:r>
              <a:rPr sz="1800" dirty="0">
                <a:latin typeface="Calibri"/>
                <a:cs typeface="Calibri"/>
              </a:rPr>
              <a:t>In an RDBMS, a </a:t>
            </a:r>
            <a:r>
              <a:rPr sz="1800" spc="-10" dirty="0">
                <a:latin typeface="Calibri"/>
                <a:cs typeface="Calibri"/>
              </a:rPr>
              <a:t>relation </a:t>
            </a:r>
            <a:r>
              <a:rPr sz="1800" spc="-5" dirty="0">
                <a:latin typeface="Calibri"/>
                <a:cs typeface="Calibri"/>
              </a:rPr>
              <a:t>is given </a:t>
            </a:r>
            <a:r>
              <a:rPr sz="1800" spc="-10" dirty="0">
                <a:latin typeface="Calibri"/>
                <a:cs typeface="Calibri"/>
              </a:rPr>
              <a:t>more </a:t>
            </a:r>
            <a:r>
              <a:rPr sz="1800" spc="-5" dirty="0">
                <a:latin typeface="Calibri"/>
                <a:cs typeface="Calibri"/>
              </a:rPr>
              <a:t>importance, whereas, </a:t>
            </a:r>
            <a:r>
              <a:rPr sz="180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case of </a:t>
            </a:r>
            <a:r>
              <a:rPr sz="1800" dirty="0">
                <a:latin typeface="Calibri"/>
                <a:cs typeface="Calibri"/>
              </a:rPr>
              <a:t>a DBMS,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entities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given </a:t>
            </a:r>
            <a:r>
              <a:rPr sz="1800" spc="-10" dirty="0">
                <a:latin typeface="Calibri"/>
                <a:cs typeface="Calibri"/>
              </a:rPr>
              <a:t>more </a:t>
            </a:r>
            <a:r>
              <a:rPr sz="1800" spc="-5" dirty="0">
                <a:latin typeface="Calibri"/>
                <a:cs typeface="Calibri"/>
              </a:rPr>
              <a:t>importance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there is </a:t>
            </a:r>
            <a:r>
              <a:rPr sz="1800" dirty="0">
                <a:latin typeface="Calibri"/>
                <a:cs typeface="Calibri"/>
              </a:rPr>
              <a:t>no </a:t>
            </a:r>
            <a:r>
              <a:rPr sz="1800" spc="-10" dirty="0">
                <a:latin typeface="Calibri"/>
                <a:cs typeface="Calibri"/>
              </a:rPr>
              <a:t>relation </a:t>
            </a:r>
            <a:r>
              <a:rPr sz="1800" spc="-5" dirty="0">
                <a:latin typeface="Calibri"/>
                <a:cs typeface="Calibri"/>
              </a:rPr>
              <a:t>established </a:t>
            </a:r>
            <a:r>
              <a:rPr sz="1800" dirty="0">
                <a:latin typeface="Calibri"/>
                <a:cs typeface="Calibri"/>
              </a:rPr>
              <a:t>among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 </a:t>
            </a:r>
            <a:r>
              <a:rPr sz="1800" spc="-5" dirty="0">
                <a:latin typeface="Calibri"/>
                <a:cs typeface="Calibri"/>
              </a:rPr>
              <a:t>entities.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RDBMS</a:t>
            </a:r>
            <a:r>
              <a:rPr spc="-25" dirty="0"/>
              <a:t> </a:t>
            </a:r>
            <a:r>
              <a:rPr spc="-5" dirty="0"/>
              <a:t>Concepts/</a:t>
            </a:r>
            <a:r>
              <a:rPr spc="-30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533" y="310134"/>
            <a:ext cx="2983509" cy="33794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1138427"/>
            <a:ext cx="8161020" cy="8473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299" y="1260094"/>
            <a:ext cx="7052945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deals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managing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large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amount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of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information,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5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involves: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6427" y="3272028"/>
            <a:ext cx="8161020" cy="84734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19176" y="3517772"/>
            <a:ext cx="5811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approaches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managing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9740" y="2152015"/>
            <a:ext cx="65766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storage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provision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mechanisms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manipulation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providing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safety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under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various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circumstances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68744" y="4254944"/>
            <a:ext cx="4598035" cy="2007235"/>
            <a:chOff x="368744" y="4254944"/>
            <a:chExt cx="4598035" cy="2007235"/>
          </a:xfrm>
        </p:grpSpPr>
        <p:sp>
          <p:nvSpPr>
            <p:cNvPr id="14" name="object 14"/>
            <p:cNvSpPr/>
            <p:nvPr/>
          </p:nvSpPr>
          <p:spPr>
            <a:xfrm>
              <a:off x="381761" y="4267962"/>
              <a:ext cx="4572000" cy="1981200"/>
            </a:xfrm>
            <a:custGeom>
              <a:avLst/>
              <a:gdLst/>
              <a:ahLst/>
              <a:cxnLst/>
              <a:rect l="l" t="t" r="r" b="b"/>
              <a:pathLst>
                <a:path w="4572000" h="1981200">
                  <a:moveTo>
                    <a:pt x="3073781" y="0"/>
                  </a:moveTo>
                  <a:lnTo>
                    <a:pt x="2286000" y="532002"/>
                  </a:lnTo>
                  <a:lnTo>
                    <a:pt x="1767839" y="210438"/>
                  </a:lnTo>
                  <a:lnTo>
                    <a:pt x="1547749" y="579627"/>
                  </a:lnTo>
                  <a:lnTo>
                    <a:pt x="78320" y="210438"/>
                  </a:lnTo>
                  <a:lnTo>
                    <a:pt x="979424" y="698626"/>
                  </a:lnTo>
                  <a:lnTo>
                    <a:pt x="0" y="790193"/>
                  </a:lnTo>
                  <a:lnTo>
                    <a:pt x="787819" y="1080008"/>
                  </a:lnTo>
                  <a:lnTo>
                    <a:pt x="28575" y="1337957"/>
                  </a:lnTo>
                  <a:lnTo>
                    <a:pt x="1199515" y="1278382"/>
                  </a:lnTo>
                  <a:lnTo>
                    <a:pt x="1007999" y="1615871"/>
                  </a:lnTo>
                  <a:lnTo>
                    <a:pt x="1632965" y="1433347"/>
                  </a:lnTo>
                  <a:lnTo>
                    <a:pt x="1796034" y="1981200"/>
                  </a:lnTo>
                  <a:lnTo>
                    <a:pt x="2229231" y="1369872"/>
                  </a:lnTo>
                  <a:lnTo>
                    <a:pt x="2803906" y="1810321"/>
                  </a:lnTo>
                  <a:lnTo>
                    <a:pt x="2967609" y="1326032"/>
                  </a:lnTo>
                  <a:lnTo>
                    <a:pt x="3840734" y="1659712"/>
                  </a:lnTo>
                  <a:lnTo>
                    <a:pt x="3563874" y="1187068"/>
                  </a:lnTo>
                  <a:lnTo>
                    <a:pt x="4572000" y="1218945"/>
                  </a:lnTo>
                  <a:lnTo>
                    <a:pt x="3726815" y="960754"/>
                  </a:lnTo>
                  <a:lnTo>
                    <a:pt x="4465574" y="746378"/>
                  </a:lnTo>
                  <a:lnTo>
                    <a:pt x="3535299" y="670940"/>
                  </a:lnTo>
                  <a:lnTo>
                    <a:pt x="3890391" y="408812"/>
                  </a:lnTo>
                  <a:lnTo>
                    <a:pt x="2996184" y="488441"/>
                  </a:lnTo>
                  <a:lnTo>
                    <a:pt x="3073781" y="0"/>
                  </a:lnTo>
                  <a:close/>
                </a:path>
              </a:pathLst>
            </a:custGeom>
            <a:solidFill>
              <a:srgbClr val="16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1761" y="4267962"/>
              <a:ext cx="4572000" cy="1981200"/>
            </a:xfrm>
            <a:custGeom>
              <a:avLst/>
              <a:gdLst/>
              <a:ahLst/>
              <a:cxnLst/>
              <a:rect l="l" t="t" r="r" b="b"/>
              <a:pathLst>
                <a:path w="4572000" h="1981200">
                  <a:moveTo>
                    <a:pt x="2286000" y="532002"/>
                  </a:moveTo>
                  <a:lnTo>
                    <a:pt x="3073781" y="0"/>
                  </a:lnTo>
                  <a:lnTo>
                    <a:pt x="2996184" y="488441"/>
                  </a:lnTo>
                  <a:lnTo>
                    <a:pt x="3890391" y="408812"/>
                  </a:lnTo>
                  <a:lnTo>
                    <a:pt x="3535299" y="670940"/>
                  </a:lnTo>
                  <a:lnTo>
                    <a:pt x="4465574" y="746378"/>
                  </a:lnTo>
                  <a:lnTo>
                    <a:pt x="3726815" y="960754"/>
                  </a:lnTo>
                  <a:lnTo>
                    <a:pt x="4572000" y="1218945"/>
                  </a:lnTo>
                  <a:lnTo>
                    <a:pt x="3563874" y="1187068"/>
                  </a:lnTo>
                  <a:lnTo>
                    <a:pt x="3840734" y="1659712"/>
                  </a:lnTo>
                  <a:lnTo>
                    <a:pt x="2967609" y="1326032"/>
                  </a:lnTo>
                  <a:lnTo>
                    <a:pt x="2803906" y="1810321"/>
                  </a:lnTo>
                  <a:lnTo>
                    <a:pt x="2229231" y="1369872"/>
                  </a:lnTo>
                  <a:lnTo>
                    <a:pt x="1796034" y="1981200"/>
                  </a:lnTo>
                  <a:lnTo>
                    <a:pt x="1632965" y="1433347"/>
                  </a:lnTo>
                  <a:lnTo>
                    <a:pt x="1007999" y="1615871"/>
                  </a:lnTo>
                  <a:lnTo>
                    <a:pt x="1199515" y="1278382"/>
                  </a:lnTo>
                  <a:lnTo>
                    <a:pt x="28575" y="1337957"/>
                  </a:lnTo>
                  <a:lnTo>
                    <a:pt x="787819" y="1080008"/>
                  </a:lnTo>
                  <a:lnTo>
                    <a:pt x="0" y="790193"/>
                  </a:lnTo>
                  <a:lnTo>
                    <a:pt x="979424" y="698626"/>
                  </a:lnTo>
                  <a:lnTo>
                    <a:pt x="78320" y="210438"/>
                  </a:lnTo>
                  <a:lnTo>
                    <a:pt x="1547749" y="579627"/>
                  </a:lnTo>
                  <a:lnTo>
                    <a:pt x="1767839" y="210438"/>
                  </a:lnTo>
                  <a:lnTo>
                    <a:pt x="2286000" y="532002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741677" y="5004942"/>
            <a:ext cx="17932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1F1F1"/>
                </a:solidFill>
                <a:latin typeface="Calibri"/>
                <a:cs typeface="Calibri"/>
              </a:rPr>
              <a:t>File-based</a:t>
            </a:r>
            <a:r>
              <a:rPr sz="1800" b="1" spc="-4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1F1F1"/>
                </a:solidFill>
                <a:latin typeface="Calibri"/>
                <a:cs typeface="Calibri"/>
              </a:rPr>
              <a:t>systems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559808" y="4407408"/>
            <a:ext cx="4598035" cy="2007235"/>
            <a:chOff x="4559808" y="4407408"/>
            <a:chExt cx="4598035" cy="2007235"/>
          </a:xfrm>
        </p:grpSpPr>
        <p:sp>
          <p:nvSpPr>
            <p:cNvPr id="18" name="object 18"/>
            <p:cNvSpPr/>
            <p:nvPr/>
          </p:nvSpPr>
          <p:spPr>
            <a:xfrm>
              <a:off x="4572762" y="4420362"/>
              <a:ext cx="4572000" cy="1981200"/>
            </a:xfrm>
            <a:custGeom>
              <a:avLst/>
              <a:gdLst/>
              <a:ahLst/>
              <a:cxnLst/>
              <a:rect l="l" t="t" r="r" b="b"/>
              <a:pathLst>
                <a:path w="4572000" h="1981200">
                  <a:moveTo>
                    <a:pt x="3073781" y="0"/>
                  </a:moveTo>
                  <a:lnTo>
                    <a:pt x="2286000" y="532002"/>
                  </a:lnTo>
                  <a:lnTo>
                    <a:pt x="1767839" y="210438"/>
                  </a:lnTo>
                  <a:lnTo>
                    <a:pt x="1547749" y="579627"/>
                  </a:lnTo>
                  <a:lnTo>
                    <a:pt x="78358" y="210438"/>
                  </a:lnTo>
                  <a:lnTo>
                    <a:pt x="979424" y="698626"/>
                  </a:lnTo>
                  <a:lnTo>
                    <a:pt x="0" y="790193"/>
                  </a:lnTo>
                  <a:lnTo>
                    <a:pt x="787781" y="1080008"/>
                  </a:lnTo>
                  <a:lnTo>
                    <a:pt x="28575" y="1337957"/>
                  </a:lnTo>
                  <a:lnTo>
                    <a:pt x="1199515" y="1278331"/>
                  </a:lnTo>
                  <a:lnTo>
                    <a:pt x="1007999" y="1615871"/>
                  </a:lnTo>
                  <a:lnTo>
                    <a:pt x="1632965" y="1433347"/>
                  </a:lnTo>
                  <a:lnTo>
                    <a:pt x="1796034" y="1981200"/>
                  </a:lnTo>
                  <a:lnTo>
                    <a:pt x="2229231" y="1369872"/>
                  </a:lnTo>
                  <a:lnTo>
                    <a:pt x="2803906" y="1810321"/>
                  </a:lnTo>
                  <a:lnTo>
                    <a:pt x="2967609" y="1326032"/>
                  </a:lnTo>
                  <a:lnTo>
                    <a:pt x="3840734" y="1659712"/>
                  </a:lnTo>
                  <a:lnTo>
                    <a:pt x="3563874" y="1187068"/>
                  </a:lnTo>
                  <a:lnTo>
                    <a:pt x="4572000" y="1218984"/>
                  </a:lnTo>
                  <a:lnTo>
                    <a:pt x="3726815" y="960754"/>
                  </a:lnTo>
                  <a:lnTo>
                    <a:pt x="4465574" y="746378"/>
                  </a:lnTo>
                  <a:lnTo>
                    <a:pt x="3535299" y="670940"/>
                  </a:lnTo>
                  <a:lnTo>
                    <a:pt x="3890391" y="408812"/>
                  </a:lnTo>
                  <a:lnTo>
                    <a:pt x="2996184" y="488441"/>
                  </a:lnTo>
                  <a:lnTo>
                    <a:pt x="3073781" y="0"/>
                  </a:lnTo>
                  <a:close/>
                </a:path>
              </a:pathLst>
            </a:custGeom>
            <a:solidFill>
              <a:srgbClr val="7792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2762" y="4420362"/>
              <a:ext cx="4572000" cy="1981200"/>
            </a:xfrm>
            <a:custGeom>
              <a:avLst/>
              <a:gdLst/>
              <a:ahLst/>
              <a:cxnLst/>
              <a:rect l="l" t="t" r="r" b="b"/>
              <a:pathLst>
                <a:path w="4572000" h="1981200">
                  <a:moveTo>
                    <a:pt x="2286000" y="532002"/>
                  </a:moveTo>
                  <a:lnTo>
                    <a:pt x="3073781" y="0"/>
                  </a:lnTo>
                  <a:lnTo>
                    <a:pt x="2996184" y="488441"/>
                  </a:lnTo>
                  <a:lnTo>
                    <a:pt x="3890391" y="408812"/>
                  </a:lnTo>
                  <a:lnTo>
                    <a:pt x="3535299" y="670940"/>
                  </a:lnTo>
                  <a:lnTo>
                    <a:pt x="4465574" y="746378"/>
                  </a:lnTo>
                  <a:lnTo>
                    <a:pt x="3726815" y="960754"/>
                  </a:lnTo>
                  <a:lnTo>
                    <a:pt x="4572000" y="1218984"/>
                  </a:lnTo>
                  <a:lnTo>
                    <a:pt x="3563874" y="1187068"/>
                  </a:lnTo>
                  <a:lnTo>
                    <a:pt x="3840734" y="1659712"/>
                  </a:lnTo>
                  <a:lnTo>
                    <a:pt x="2967609" y="1326032"/>
                  </a:lnTo>
                  <a:lnTo>
                    <a:pt x="2803906" y="1810321"/>
                  </a:lnTo>
                  <a:lnTo>
                    <a:pt x="2229231" y="1369872"/>
                  </a:lnTo>
                  <a:lnTo>
                    <a:pt x="1796034" y="1981200"/>
                  </a:lnTo>
                  <a:lnTo>
                    <a:pt x="1632965" y="1433347"/>
                  </a:lnTo>
                  <a:lnTo>
                    <a:pt x="1007999" y="1615871"/>
                  </a:lnTo>
                  <a:lnTo>
                    <a:pt x="1199515" y="1278331"/>
                  </a:lnTo>
                  <a:lnTo>
                    <a:pt x="28575" y="1337957"/>
                  </a:lnTo>
                  <a:lnTo>
                    <a:pt x="787781" y="1080008"/>
                  </a:lnTo>
                  <a:lnTo>
                    <a:pt x="0" y="790193"/>
                  </a:lnTo>
                  <a:lnTo>
                    <a:pt x="979424" y="698626"/>
                  </a:lnTo>
                  <a:lnTo>
                    <a:pt x="78358" y="210438"/>
                  </a:lnTo>
                  <a:lnTo>
                    <a:pt x="1547749" y="579627"/>
                  </a:lnTo>
                  <a:lnTo>
                    <a:pt x="1767839" y="210438"/>
                  </a:lnTo>
                  <a:lnTo>
                    <a:pt x="2286000" y="532002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971794" y="5157342"/>
            <a:ext cx="171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1F1F1"/>
                </a:solidFill>
                <a:latin typeface="Calibri"/>
                <a:cs typeface="Calibri"/>
              </a:rPr>
              <a:t>Database</a:t>
            </a:r>
            <a:r>
              <a:rPr sz="1800" b="1" spc="-4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1F1F1"/>
                </a:solidFill>
                <a:latin typeface="Calibri"/>
                <a:cs typeface="Calibri"/>
              </a:rPr>
              <a:t>systems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RDBMS</a:t>
            </a:r>
            <a:r>
              <a:rPr spc="-25" dirty="0"/>
              <a:t> </a:t>
            </a:r>
            <a:r>
              <a:rPr spc="-5" dirty="0"/>
              <a:t>Concepts/</a:t>
            </a:r>
            <a:r>
              <a:rPr spc="-30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723376" y="6624015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177" y="294131"/>
            <a:ext cx="3086353" cy="35255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1138427"/>
            <a:ext cx="8161020" cy="8473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299" y="1260094"/>
            <a:ext cx="7722870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 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file-based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systems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is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stored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discrete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files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collection</a:t>
            </a:r>
            <a:r>
              <a:rPr sz="1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 such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files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50"/>
              </a:lnSpc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stored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computer.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6427" y="2129027"/>
            <a:ext cx="8161020" cy="771525"/>
            <a:chOff x="376427" y="2129027"/>
            <a:chExt cx="8161020" cy="77152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6427" y="2129027"/>
              <a:ext cx="8161020" cy="7711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4151" y="2129027"/>
              <a:ext cx="8020811" cy="765048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6427" y="3119627"/>
            <a:ext cx="8161020" cy="84734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19176" y="3241928"/>
            <a:ext cx="7825740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Rows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in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were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called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records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columns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were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called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fields.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file-based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illustrated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table: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RDBMS</a:t>
            </a:r>
            <a:r>
              <a:rPr spc="-25" dirty="0"/>
              <a:t> </a:t>
            </a:r>
            <a:r>
              <a:rPr spc="-5" dirty="0"/>
              <a:t>Concepts/</a:t>
            </a:r>
            <a:r>
              <a:rPr spc="-30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723376" y="6624015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136650" y="4260850"/>
          <a:ext cx="6857365" cy="1896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354455"/>
                <a:gridCol w="2624455"/>
                <a:gridCol w="1354455"/>
              </a:tblGrid>
              <a:tr h="533400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First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6375E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Last</a:t>
                      </a:r>
                      <a:r>
                        <a:rPr sz="16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6375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6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6375E"/>
                    </a:solidFill>
                  </a:tcPr>
                </a:tc>
                <a:tc>
                  <a:txBody>
                    <a:bodyPr/>
                    <a:lstStyle/>
                    <a:p>
                      <a:pPr marL="368300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Phone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6375E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Eric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David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  <a:hlinkClick r:id="rId9"/>
                        </a:rPr>
                        <a:t>ericd@eff.org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300" spc="15" dirty="0">
                          <a:latin typeface="Arial MT"/>
                          <a:cs typeface="Arial MT"/>
                        </a:rPr>
                        <a:t>213-456-0987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Selena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Sol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300" spc="10" dirty="0">
                          <a:latin typeface="Arial MT"/>
                          <a:cs typeface="Arial MT"/>
                          <a:hlinkClick r:id="rId10"/>
                        </a:rPr>
                        <a:t>selena@eff.org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300" spc="15" dirty="0">
                          <a:latin typeface="Arial MT"/>
                          <a:cs typeface="Arial MT"/>
                        </a:rPr>
                        <a:t>987-765-4321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</a:tr>
              <a:tr h="5505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Jordan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64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Lim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64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11"/>
                        </a:rPr>
                        <a:t>nadroj@otherdomain.com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64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222-3456-123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64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533" y="294131"/>
            <a:ext cx="5993790" cy="35394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45008" y="1415796"/>
            <a:ext cx="8027034" cy="706120"/>
            <a:chOff x="445008" y="1415796"/>
            <a:chExt cx="8027034" cy="706120"/>
          </a:xfrm>
        </p:grpSpPr>
        <p:sp>
          <p:nvSpPr>
            <p:cNvPr id="9" name="object 9"/>
            <p:cNvSpPr/>
            <p:nvPr/>
          </p:nvSpPr>
          <p:spPr>
            <a:xfrm>
              <a:off x="457962" y="1680210"/>
              <a:ext cx="8001000" cy="428625"/>
            </a:xfrm>
            <a:custGeom>
              <a:avLst/>
              <a:gdLst/>
              <a:ahLst/>
              <a:cxnLst/>
              <a:rect l="l" t="t" r="r" b="b"/>
              <a:pathLst>
                <a:path w="8001000" h="428625">
                  <a:moveTo>
                    <a:pt x="0" y="428244"/>
                  </a:moveTo>
                  <a:lnTo>
                    <a:pt x="8001000" y="428244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428244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8774" y="1428750"/>
              <a:ext cx="5600700" cy="501650"/>
            </a:xfrm>
            <a:custGeom>
              <a:avLst/>
              <a:gdLst/>
              <a:ahLst/>
              <a:cxnLst/>
              <a:rect l="l" t="t" r="r" b="b"/>
              <a:pathLst>
                <a:path w="5600700" h="501650">
                  <a:moveTo>
                    <a:pt x="5517134" y="0"/>
                  </a:moveTo>
                  <a:lnTo>
                    <a:pt x="83566" y="0"/>
                  </a:lnTo>
                  <a:lnTo>
                    <a:pt x="51038" y="6574"/>
                  </a:lnTo>
                  <a:lnTo>
                    <a:pt x="24476" y="24495"/>
                  </a:lnTo>
                  <a:lnTo>
                    <a:pt x="6567" y="51059"/>
                  </a:lnTo>
                  <a:lnTo>
                    <a:pt x="0" y="83565"/>
                  </a:lnTo>
                  <a:lnTo>
                    <a:pt x="0" y="417829"/>
                  </a:lnTo>
                  <a:lnTo>
                    <a:pt x="6567" y="450336"/>
                  </a:lnTo>
                  <a:lnTo>
                    <a:pt x="24476" y="476900"/>
                  </a:lnTo>
                  <a:lnTo>
                    <a:pt x="51038" y="494821"/>
                  </a:lnTo>
                  <a:lnTo>
                    <a:pt x="83566" y="501395"/>
                  </a:lnTo>
                  <a:lnTo>
                    <a:pt x="5517134" y="501395"/>
                  </a:lnTo>
                  <a:lnTo>
                    <a:pt x="5549640" y="494821"/>
                  </a:lnTo>
                  <a:lnTo>
                    <a:pt x="5576204" y="476900"/>
                  </a:lnTo>
                  <a:lnTo>
                    <a:pt x="5594125" y="450336"/>
                  </a:lnTo>
                  <a:lnTo>
                    <a:pt x="5600700" y="417829"/>
                  </a:lnTo>
                  <a:lnTo>
                    <a:pt x="5600700" y="83565"/>
                  </a:lnTo>
                  <a:lnTo>
                    <a:pt x="5594125" y="51059"/>
                  </a:lnTo>
                  <a:lnTo>
                    <a:pt x="5576204" y="24495"/>
                  </a:lnTo>
                  <a:lnTo>
                    <a:pt x="5549640" y="6574"/>
                  </a:lnTo>
                  <a:lnTo>
                    <a:pt x="5517134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8774" y="1428750"/>
              <a:ext cx="5600700" cy="501650"/>
            </a:xfrm>
            <a:custGeom>
              <a:avLst/>
              <a:gdLst/>
              <a:ahLst/>
              <a:cxnLst/>
              <a:rect l="l" t="t" r="r" b="b"/>
              <a:pathLst>
                <a:path w="5600700" h="501650">
                  <a:moveTo>
                    <a:pt x="0" y="83565"/>
                  </a:moveTo>
                  <a:lnTo>
                    <a:pt x="6567" y="51059"/>
                  </a:lnTo>
                  <a:lnTo>
                    <a:pt x="24476" y="24495"/>
                  </a:lnTo>
                  <a:lnTo>
                    <a:pt x="51038" y="6574"/>
                  </a:lnTo>
                  <a:lnTo>
                    <a:pt x="83566" y="0"/>
                  </a:lnTo>
                  <a:lnTo>
                    <a:pt x="5517134" y="0"/>
                  </a:lnTo>
                  <a:lnTo>
                    <a:pt x="5549640" y="6574"/>
                  </a:lnTo>
                  <a:lnTo>
                    <a:pt x="5576204" y="24495"/>
                  </a:lnTo>
                  <a:lnTo>
                    <a:pt x="5594125" y="51059"/>
                  </a:lnTo>
                  <a:lnTo>
                    <a:pt x="5600700" y="83565"/>
                  </a:lnTo>
                  <a:lnTo>
                    <a:pt x="5600700" y="417829"/>
                  </a:lnTo>
                  <a:lnTo>
                    <a:pt x="5594125" y="450336"/>
                  </a:lnTo>
                  <a:lnTo>
                    <a:pt x="5576204" y="476900"/>
                  </a:lnTo>
                  <a:lnTo>
                    <a:pt x="5549640" y="494821"/>
                  </a:lnTo>
                  <a:lnTo>
                    <a:pt x="5517134" y="501395"/>
                  </a:lnTo>
                  <a:lnTo>
                    <a:pt x="83566" y="501395"/>
                  </a:lnTo>
                  <a:lnTo>
                    <a:pt x="51038" y="494821"/>
                  </a:lnTo>
                  <a:lnTo>
                    <a:pt x="24476" y="476900"/>
                  </a:lnTo>
                  <a:lnTo>
                    <a:pt x="6567" y="450336"/>
                  </a:lnTo>
                  <a:lnTo>
                    <a:pt x="0" y="417829"/>
                  </a:lnTo>
                  <a:lnTo>
                    <a:pt x="0" y="8356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45008" y="2186939"/>
            <a:ext cx="8027034" cy="706120"/>
            <a:chOff x="445008" y="2186939"/>
            <a:chExt cx="8027034" cy="706120"/>
          </a:xfrm>
        </p:grpSpPr>
        <p:sp>
          <p:nvSpPr>
            <p:cNvPr id="13" name="object 13"/>
            <p:cNvSpPr/>
            <p:nvPr/>
          </p:nvSpPr>
          <p:spPr>
            <a:xfrm>
              <a:off x="457962" y="2451353"/>
              <a:ext cx="8001000" cy="428625"/>
            </a:xfrm>
            <a:custGeom>
              <a:avLst/>
              <a:gdLst/>
              <a:ahLst/>
              <a:cxnLst/>
              <a:rect l="l" t="t" r="r" b="b"/>
              <a:pathLst>
                <a:path w="8001000" h="428625">
                  <a:moveTo>
                    <a:pt x="0" y="428244"/>
                  </a:moveTo>
                  <a:lnTo>
                    <a:pt x="8001000" y="428244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428244"/>
                  </a:lnTo>
                  <a:close/>
                </a:path>
              </a:pathLst>
            </a:custGeom>
            <a:ln w="25908">
              <a:solidFill>
                <a:srgbClr val="5FB6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8774" y="2199893"/>
              <a:ext cx="5600700" cy="501650"/>
            </a:xfrm>
            <a:custGeom>
              <a:avLst/>
              <a:gdLst/>
              <a:ahLst/>
              <a:cxnLst/>
              <a:rect l="l" t="t" r="r" b="b"/>
              <a:pathLst>
                <a:path w="5600700" h="501650">
                  <a:moveTo>
                    <a:pt x="5517134" y="0"/>
                  </a:moveTo>
                  <a:lnTo>
                    <a:pt x="83566" y="0"/>
                  </a:lnTo>
                  <a:lnTo>
                    <a:pt x="51038" y="6574"/>
                  </a:lnTo>
                  <a:lnTo>
                    <a:pt x="24476" y="24495"/>
                  </a:lnTo>
                  <a:lnTo>
                    <a:pt x="6567" y="51059"/>
                  </a:lnTo>
                  <a:lnTo>
                    <a:pt x="0" y="83565"/>
                  </a:lnTo>
                  <a:lnTo>
                    <a:pt x="0" y="417829"/>
                  </a:lnTo>
                  <a:lnTo>
                    <a:pt x="6567" y="450336"/>
                  </a:lnTo>
                  <a:lnTo>
                    <a:pt x="24476" y="476900"/>
                  </a:lnTo>
                  <a:lnTo>
                    <a:pt x="51038" y="494821"/>
                  </a:lnTo>
                  <a:lnTo>
                    <a:pt x="83566" y="501395"/>
                  </a:lnTo>
                  <a:lnTo>
                    <a:pt x="5517134" y="501395"/>
                  </a:lnTo>
                  <a:lnTo>
                    <a:pt x="5549640" y="494821"/>
                  </a:lnTo>
                  <a:lnTo>
                    <a:pt x="5576204" y="476900"/>
                  </a:lnTo>
                  <a:lnTo>
                    <a:pt x="5594125" y="450336"/>
                  </a:lnTo>
                  <a:lnTo>
                    <a:pt x="5600700" y="417829"/>
                  </a:lnTo>
                  <a:lnTo>
                    <a:pt x="5600700" y="83565"/>
                  </a:lnTo>
                  <a:lnTo>
                    <a:pt x="5594125" y="51059"/>
                  </a:lnTo>
                  <a:lnTo>
                    <a:pt x="5576204" y="24495"/>
                  </a:lnTo>
                  <a:lnTo>
                    <a:pt x="5549640" y="6574"/>
                  </a:lnTo>
                  <a:lnTo>
                    <a:pt x="5517134" y="0"/>
                  </a:lnTo>
                  <a:close/>
                </a:path>
              </a:pathLst>
            </a:custGeom>
            <a:solidFill>
              <a:srgbClr val="5FB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8774" y="2199893"/>
              <a:ext cx="5600700" cy="501650"/>
            </a:xfrm>
            <a:custGeom>
              <a:avLst/>
              <a:gdLst/>
              <a:ahLst/>
              <a:cxnLst/>
              <a:rect l="l" t="t" r="r" b="b"/>
              <a:pathLst>
                <a:path w="5600700" h="501650">
                  <a:moveTo>
                    <a:pt x="0" y="83565"/>
                  </a:moveTo>
                  <a:lnTo>
                    <a:pt x="6567" y="51059"/>
                  </a:lnTo>
                  <a:lnTo>
                    <a:pt x="24476" y="24495"/>
                  </a:lnTo>
                  <a:lnTo>
                    <a:pt x="51038" y="6574"/>
                  </a:lnTo>
                  <a:lnTo>
                    <a:pt x="83566" y="0"/>
                  </a:lnTo>
                  <a:lnTo>
                    <a:pt x="5517134" y="0"/>
                  </a:lnTo>
                  <a:lnTo>
                    <a:pt x="5549640" y="6574"/>
                  </a:lnTo>
                  <a:lnTo>
                    <a:pt x="5576204" y="24495"/>
                  </a:lnTo>
                  <a:lnTo>
                    <a:pt x="5594125" y="51059"/>
                  </a:lnTo>
                  <a:lnTo>
                    <a:pt x="5600700" y="83565"/>
                  </a:lnTo>
                  <a:lnTo>
                    <a:pt x="5600700" y="417829"/>
                  </a:lnTo>
                  <a:lnTo>
                    <a:pt x="5594125" y="450336"/>
                  </a:lnTo>
                  <a:lnTo>
                    <a:pt x="5576204" y="476900"/>
                  </a:lnTo>
                  <a:lnTo>
                    <a:pt x="5549640" y="494821"/>
                  </a:lnTo>
                  <a:lnTo>
                    <a:pt x="5517134" y="501395"/>
                  </a:lnTo>
                  <a:lnTo>
                    <a:pt x="83566" y="501395"/>
                  </a:lnTo>
                  <a:lnTo>
                    <a:pt x="51038" y="494821"/>
                  </a:lnTo>
                  <a:lnTo>
                    <a:pt x="24476" y="476900"/>
                  </a:lnTo>
                  <a:lnTo>
                    <a:pt x="6567" y="450336"/>
                  </a:lnTo>
                  <a:lnTo>
                    <a:pt x="0" y="417829"/>
                  </a:lnTo>
                  <a:lnTo>
                    <a:pt x="0" y="8356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45008" y="2958083"/>
            <a:ext cx="8027034" cy="706120"/>
            <a:chOff x="445008" y="2958083"/>
            <a:chExt cx="8027034" cy="706120"/>
          </a:xfrm>
        </p:grpSpPr>
        <p:sp>
          <p:nvSpPr>
            <p:cNvPr id="17" name="object 17"/>
            <p:cNvSpPr/>
            <p:nvPr/>
          </p:nvSpPr>
          <p:spPr>
            <a:xfrm>
              <a:off x="457962" y="3222497"/>
              <a:ext cx="8001000" cy="428625"/>
            </a:xfrm>
            <a:custGeom>
              <a:avLst/>
              <a:gdLst/>
              <a:ahLst/>
              <a:cxnLst/>
              <a:rect l="l" t="t" r="r" b="b"/>
              <a:pathLst>
                <a:path w="8001000" h="428625">
                  <a:moveTo>
                    <a:pt x="0" y="428244"/>
                  </a:moveTo>
                  <a:lnTo>
                    <a:pt x="8001000" y="428244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428244"/>
                  </a:lnTo>
                  <a:close/>
                </a:path>
              </a:pathLst>
            </a:custGeom>
            <a:ln w="25908">
              <a:solidFill>
                <a:srgbClr val="5DB0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8774" y="2971037"/>
              <a:ext cx="5600700" cy="501650"/>
            </a:xfrm>
            <a:custGeom>
              <a:avLst/>
              <a:gdLst/>
              <a:ahLst/>
              <a:cxnLst/>
              <a:rect l="l" t="t" r="r" b="b"/>
              <a:pathLst>
                <a:path w="5600700" h="501650">
                  <a:moveTo>
                    <a:pt x="5517134" y="0"/>
                  </a:moveTo>
                  <a:lnTo>
                    <a:pt x="83566" y="0"/>
                  </a:lnTo>
                  <a:lnTo>
                    <a:pt x="51038" y="6574"/>
                  </a:lnTo>
                  <a:lnTo>
                    <a:pt x="24476" y="24495"/>
                  </a:lnTo>
                  <a:lnTo>
                    <a:pt x="6567" y="51059"/>
                  </a:lnTo>
                  <a:lnTo>
                    <a:pt x="0" y="83565"/>
                  </a:lnTo>
                  <a:lnTo>
                    <a:pt x="0" y="417829"/>
                  </a:lnTo>
                  <a:lnTo>
                    <a:pt x="6567" y="450336"/>
                  </a:lnTo>
                  <a:lnTo>
                    <a:pt x="24476" y="476900"/>
                  </a:lnTo>
                  <a:lnTo>
                    <a:pt x="51038" y="494821"/>
                  </a:lnTo>
                  <a:lnTo>
                    <a:pt x="83566" y="501395"/>
                  </a:lnTo>
                  <a:lnTo>
                    <a:pt x="5517134" y="501395"/>
                  </a:lnTo>
                  <a:lnTo>
                    <a:pt x="5549640" y="494821"/>
                  </a:lnTo>
                  <a:lnTo>
                    <a:pt x="5576204" y="476900"/>
                  </a:lnTo>
                  <a:lnTo>
                    <a:pt x="5594125" y="450336"/>
                  </a:lnTo>
                  <a:lnTo>
                    <a:pt x="5600700" y="417829"/>
                  </a:lnTo>
                  <a:lnTo>
                    <a:pt x="5600700" y="83565"/>
                  </a:lnTo>
                  <a:lnTo>
                    <a:pt x="5594125" y="51059"/>
                  </a:lnTo>
                  <a:lnTo>
                    <a:pt x="5576204" y="24495"/>
                  </a:lnTo>
                  <a:lnTo>
                    <a:pt x="5549640" y="6574"/>
                  </a:lnTo>
                  <a:lnTo>
                    <a:pt x="5517134" y="0"/>
                  </a:lnTo>
                  <a:close/>
                </a:path>
              </a:pathLst>
            </a:custGeom>
            <a:solidFill>
              <a:srgbClr val="5DB0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8774" y="2971037"/>
              <a:ext cx="5600700" cy="501650"/>
            </a:xfrm>
            <a:custGeom>
              <a:avLst/>
              <a:gdLst/>
              <a:ahLst/>
              <a:cxnLst/>
              <a:rect l="l" t="t" r="r" b="b"/>
              <a:pathLst>
                <a:path w="5600700" h="501650">
                  <a:moveTo>
                    <a:pt x="0" y="83565"/>
                  </a:moveTo>
                  <a:lnTo>
                    <a:pt x="6567" y="51059"/>
                  </a:lnTo>
                  <a:lnTo>
                    <a:pt x="24476" y="24495"/>
                  </a:lnTo>
                  <a:lnTo>
                    <a:pt x="51038" y="6574"/>
                  </a:lnTo>
                  <a:lnTo>
                    <a:pt x="83566" y="0"/>
                  </a:lnTo>
                  <a:lnTo>
                    <a:pt x="5517134" y="0"/>
                  </a:lnTo>
                  <a:lnTo>
                    <a:pt x="5549640" y="6574"/>
                  </a:lnTo>
                  <a:lnTo>
                    <a:pt x="5576204" y="24495"/>
                  </a:lnTo>
                  <a:lnTo>
                    <a:pt x="5594125" y="51059"/>
                  </a:lnTo>
                  <a:lnTo>
                    <a:pt x="5600700" y="83565"/>
                  </a:lnTo>
                  <a:lnTo>
                    <a:pt x="5600700" y="417829"/>
                  </a:lnTo>
                  <a:lnTo>
                    <a:pt x="5594125" y="450336"/>
                  </a:lnTo>
                  <a:lnTo>
                    <a:pt x="5576204" y="476900"/>
                  </a:lnTo>
                  <a:lnTo>
                    <a:pt x="5549640" y="494821"/>
                  </a:lnTo>
                  <a:lnTo>
                    <a:pt x="5517134" y="501395"/>
                  </a:lnTo>
                  <a:lnTo>
                    <a:pt x="83566" y="501395"/>
                  </a:lnTo>
                  <a:lnTo>
                    <a:pt x="51038" y="494821"/>
                  </a:lnTo>
                  <a:lnTo>
                    <a:pt x="24476" y="476900"/>
                  </a:lnTo>
                  <a:lnTo>
                    <a:pt x="6567" y="450336"/>
                  </a:lnTo>
                  <a:lnTo>
                    <a:pt x="0" y="417829"/>
                  </a:lnTo>
                  <a:lnTo>
                    <a:pt x="0" y="8356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45008" y="3729228"/>
            <a:ext cx="8027034" cy="706120"/>
            <a:chOff x="445008" y="3729228"/>
            <a:chExt cx="8027034" cy="706120"/>
          </a:xfrm>
        </p:grpSpPr>
        <p:sp>
          <p:nvSpPr>
            <p:cNvPr id="21" name="object 21"/>
            <p:cNvSpPr/>
            <p:nvPr/>
          </p:nvSpPr>
          <p:spPr>
            <a:xfrm>
              <a:off x="457962" y="3993642"/>
              <a:ext cx="8001000" cy="428625"/>
            </a:xfrm>
            <a:custGeom>
              <a:avLst/>
              <a:gdLst/>
              <a:ahLst/>
              <a:cxnLst/>
              <a:rect l="l" t="t" r="r" b="b"/>
              <a:pathLst>
                <a:path w="8001000" h="428625">
                  <a:moveTo>
                    <a:pt x="0" y="428243"/>
                  </a:moveTo>
                  <a:lnTo>
                    <a:pt x="8001000" y="428243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428243"/>
                  </a:lnTo>
                  <a:close/>
                </a:path>
              </a:pathLst>
            </a:custGeom>
            <a:ln w="25908">
              <a:solidFill>
                <a:srgbClr val="5F9D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58774" y="3742182"/>
              <a:ext cx="5600700" cy="501650"/>
            </a:xfrm>
            <a:custGeom>
              <a:avLst/>
              <a:gdLst/>
              <a:ahLst/>
              <a:cxnLst/>
              <a:rect l="l" t="t" r="r" b="b"/>
              <a:pathLst>
                <a:path w="5600700" h="501650">
                  <a:moveTo>
                    <a:pt x="5517134" y="0"/>
                  </a:moveTo>
                  <a:lnTo>
                    <a:pt x="83566" y="0"/>
                  </a:lnTo>
                  <a:lnTo>
                    <a:pt x="51038" y="6574"/>
                  </a:lnTo>
                  <a:lnTo>
                    <a:pt x="24476" y="24495"/>
                  </a:lnTo>
                  <a:lnTo>
                    <a:pt x="6567" y="51059"/>
                  </a:lnTo>
                  <a:lnTo>
                    <a:pt x="0" y="83566"/>
                  </a:lnTo>
                  <a:lnTo>
                    <a:pt x="0" y="417830"/>
                  </a:lnTo>
                  <a:lnTo>
                    <a:pt x="6567" y="450336"/>
                  </a:lnTo>
                  <a:lnTo>
                    <a:pt x="24476" y="476900"/>
                  </a:lnTo>
                  <a:lnTo>
                    <a:pt x="51038" y="494821"/>
                  </a:lnTo>
                  <a:lnTo>
                    <a:pt x="83566" y="501396"/>
                  </a:lnTo>
                  <a:lnTo>
                    <a:pt x="5517134" y="501396"/>
                  </a:lnTo>
                  <a:lnTo>
                    <a:pt x="5549640" y="494821"/>
                  </a:lnTo>
                  <a:lnTo>
                    <a:pt x="5576204" y="476900"/>
                  </a:lnTo>
                  <a:lnTo>
                    <a:pt x="5594125" y="450336"/>
                  </a:lnTo>
                  <a:lnTo>
                    <a:pt x="5600700" y="417830"/>
                  </a:lnTo>
                  <a:lnTo>
                    <a:pt x="5600700" y="83566"/>
                  </a:lnTo>
                  <a:lnTo>
                    <a:pt x="5594125" y="51059"/>
                  </a:lnTo>
                  <a:lnTo>
                    <a:pt x="5576204" y="24495"/>
                  </a:lnTo>
                  <a:lnTo>
                    <a:pt x="5549640" y="6574"/>
                  </a:lnTo>
                  <a:lnTo>
                    <a:pt x="5517134" y="0"/>
                  </a:lnTo>
                  <a:close/>
                </a:path>
              </a:pathLst>
            </a:custGeom>
            <a:solidFill>
              <a:srgbClr val="5F9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58774" y="3742182"/>
              <a:ext cx="5600700" cy="501650"/>
            </a:xfrm>
            <a:custGeom>
              <a:avLst/>
              <a:gdLst/>
              <a:ahLst/>
              <a:cxnLst/>
              <a:rect l="l" t="t" r="r" b="b"/>
              <a:pathLst>
                <a:path w="5600700" h="501650">
                  <a:moveTo>
                    <a:pt x="0" y="83566"/>
                  </a:moveTo>
                  <a:lnTo>
                    <a:pt x="6567" y="51059"/>
                  </a:lnTo>
                  <a:lnTo>
                    <a:pt x="24476" y="24495"/>
                  </a:lnTo>
                  <a:lnTo>
                    <a:pt x="51038" y="6574"/>
                  </a:lnTo>
                  <a:lnTo>
                    <a:pt x="83566" y="0"/>
                  </a:lnTo>
                  <a:lnTo>
                    <a:pt x="5517134" y="0"/>
                  </a:lnTo>
                  <a:lnTo>
                    <a:pt x="5549640" y="6574"/>
                  </a:lnTo>
                  <a:lnTo>
                    <a:pt x="5576204" y="24495"/>
                  </a:lnTo>
                  <a:lnTo>
                    <a:pt x="5594125" y="51059"/>
                  </a:lnTo>
                  <a:lnTo>
                    <a:pt x="5600700" y="83566"/>
                  </a:lnTo>
                  <a:lnTo>
                    <a:pt x="5600700" y="417830"/>
                  </a:lnTo>
                  <a:lnTo>
                    <a:pt x="5594125" y="450336"/>
                  </a:lnTo>
                  <a:lnTo>
                    <a:pt x="5576204" y="476900"/>
                  </a:lnTo>
                  <a:lnTo>
                    <a:pt x="5549640" y="494821"/>
                  </a:lnTo>
                  <a:lnTo>
                    <a:pt x="5517134" y="501396"/>
                  </a:lnTo>
                  <a:lnTo>
                    <a:pt x="83566" y="501396"/>
                  </a:lnTo>
                  <a:lnTo>
                    <a:pt x="51038" y="494821"/>
                  </a:lnTo>
                  <a:lnTo>
                    <a:pt x="24476" y="476900"/>
                  </a:lnTo>
                  <a:lnTo>
                    <a:pt x="6567" y="450336"/>
                  </a:lnTo>
                  <a:lnTo>
                    <a:pt x="0" y="417830"/>
                  </a:lnTo>
                  <a:lnTo>
                    <a:pt x="0" y="8356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445008" y="4500371"/>
            <a:ext cx="8027034" cy="706120"/>
            <a:chOff x="445008" y="4500371"/>
            <a:chExt cx="8027034" cy="706120"/>
          </a:xfrm>
        </p:grpSpPr>
        <p:sp>
          <p:nvSpPr>
            <p:cNvPr id="25" name="object 25"/>
            <p:cNvSpPr/>
            <p:nvPr/>
          </p:nvSpPr>
          <p:spPr>
            <a:xfrm>
              <a:off x="457962" y="4764785"/>
              <a:ext cx="8001000" cy="428625"/>
            </a:xfrm>
            <a:custGeom>
              <a:avLst/>
              <a:gdLst/>
              <a:ahLst/>
              <a:cxnLst/>
              <a:rect l="l" t="t" r="r" b="b"/>
              <a:pathLst>
                <a:path w="8001000" h="428625">
                  <a:moveTo>
                    <a:pt x="0" y="428244"/>
                  </a:moveTo>
                  <a:lnTo>
                    <a:pt x="8001000" y="428244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428244"/>
                  </a:lnTo>
                  <a:close/>
                </a:path>
              </a:pathLst>
            </a:custGeom>
            <a:ln w="25908">
              <a:solidFill>
                <a:srgbClr val="616D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8774" y="4513325"/>
              <a:ext cx="5600700" cy="501650"/>
            </a:xfrm>
            <a:custGeom>
              <a:avLst/>
              <a:gdLst/>
              <a:ahLst/>
              <a:cxnLst/>
              <a:rect l="l" t="t" r="r" b="b"/>
              <a:pathLst>
                <a:path w="5600700" h="501650">
                  <a:moveTo>
                    <a:pt x="5517134" y="0"/>
                  </a:moveTo>
                  <a:lnTo>
                    <a:pt x="83566" y="0"/>
                  </a:lnTo>
                  <a:lnTo>
                    <a:pt x="51038" y="6574"/>
                  </a:lnTo>
                  <a:lnTo>
                    <a:pt x="24476" y="24495"/>
                  </a:lnTo>
                  <a:lnTo>
                    <a:pt x="6567" y="51059"/>
                  </a:lnTo>
                  <a:lnTo>
                    <a:pt x="0" y="83566"/>
                  </a:lnTo>
                  <a:lnTo>
                    <a:pt x="0" y="417830"/>
                  </a:lnTo>
                  <a:lnTo>
                    <a:pt x="6567" y="450336"/>
                  </a:lnTo>
                  <a:lnTo>
                    <a:pt x="24476" y="476900"/>
                  </a:lnTo>
                  <a:lnTo>
                    <a:pt x="51038" y="494821"/>
                  </a:lnTo>
                  <a:lnTo>
                    <a:pt x="83566" y="501396"/>
                  </a:lnTo>
                  <a:lnTo>
                    <a:pt x="5517134" y="501396"/>
                  </a:lnTo>
                  <a:lnTo>
                    <a:pt x="5549640" y="494821"/>
                  </a:lnTo>
                  <a:lnTo>
                    <a:pt x="5576204" y="476900"/>
                  </a:lnTo>
                  <a:lnTo>
                    <a:pt x="5594125" y="450336"/>
                  </a:lnTo>
                  <a:lnTo>
                    <a:pt x="5600700" y="417830"/>
                  </a:lnTo>
                  <a:lnTo>
                    <a:pt x="5600700" y="83566"/>
                  </a:lnTo>
                  <a:lnTo>
                    <a:pt x="5594125" y="51059"/>
                  </a:lnTo>
                  <a:lnTo>
                    <a:pt x="5576204" y="24495"/>
                  </a:lnTo>
                  <a:lnTo>
                    <a:pt x="5549640" y="6574"/>
                  </a:lnTo>
                  <a:lnTo>
                    <a:pt x="5517134" y="0"/>
                  </a:lnTo>
                  <a:close/>
                </a:path>
              </a:pathLst>
            </a:custGeom>
            <a:solidFill>
              <a:srgbClr val="616D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58774" y="4513325"/>
              <a:ext cx="5600700" cy="501650"/>
            </a:xfrm>
            <a:custGeom>
              <a:avLst/>
              <a:gdLst/>
              <a:ahLst/>
              <a:cxnLst/>
              <a:rect l="l" t="t" r="r" b="b"/>
              <a:pathLst>
                <a:path w="5600700" h="501650">
                  <a:moveTo>
                    <a:pt x="0" y="83566"/>
                  </a:moveTo>
                  <a:lnTo>
                    <a:pt x="6567" y="51059"/>
                  </a:lnTo>
                  <a:lnTo>
                    <a:pt x="24476" y="24495"/>
                  </a:lnTo>
                  <a:lnTo>
                    <a:pt x="51038" y="6574"/>
                  </a:lnTo>
                  <a:lnTo>
                    <a:pt x="83566" y="0"/>
                  </a:lnTo>
                  <a:lnTo>
                    <a:pt x="5517134" y="0"/>
                  </a:lnTo>
                  <a:lnTo>
                    <a:pt x="5549640" y="6574"/>
                  </a:lnTo>
                  <a:lnTo>
                    <a:pt x="5576204" y="24495"/>
                  </a:lnTo>
                  <a:lnTo>
                    <a:pt x="5594125" y="51059"/>
                  </a:lnTo>
                  <a:lnTo>
                    <a:pt x="5600700" y="83566"/>
                  </a:lnTo>
                  <a:lnTo>
                    <a:pt x="5600700" y="417830"/>
                  </a:lnTo>
                  <a:lnTo>
                    <a:pt x="5594125" y="450336"/>
                  </a:lnTo>
                  <a:lnTo>
                    <a:pt x="5576204" y="476900"/>
                  </a:lnTo>
                  <a:lnTo>
                    <a:pt x="5549640" y="494821"/>
                  </a:lnTo>
                  <a:lnTo>
                    <a:pt x="5517134" y="501396"/>
                  </a:lnTo>
                  <a:lnTo>
                    <a:pt x="83566" y="501396"/>
                  </a:lnTo>
                  <a:lnTo>
                    <a:pt x="51038" y="494821"/>
                  </a:lnTo>
                  <a:lnTo>
                    <a:pt x="24476" y="476900"/>
                  </a:lnTo>
                  <a:lnTo>
                    <a:pt x="6567" y="450336"/>
                  </a:lnTo>
                  <a:lnTo>
                    <a:pt x="0" y="417830"/>
                  </a:lnTo>
                  <a:lnTo>
                    <a:pt x="0" y="8356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445008" y="5271515"/>
            <a:ext cx="8027034" cy="706120"/>
            <a:chOff x="445008" y="5271515"/>
            <a:chExt cx="8027034" cy="706120"/>
          </a:xfrm>
        </p:grpSpPr>
        <p:sp>
          <p:nvSpPr>
            <p:cNvPr id="29" name="object 29"/>
            <p:cNvSpPr/>
            <p:nvPr/>
          </p:nvSpPr>
          <p:spPr>
            <a:xfrm>
              <a:off x="457962" y="5535929"/>
              <a:ext cx="8001000" cy="428625"/>
            </a:xfrm>
            <a:custGeom>
              <a:avLst/>
              <a:gdLst/>
              <a:ahLst/>
              <a:cxnLst/>
              <a:rect l="l" t="t" r="r" b="b"/>
              <a:pathLst>
                <a:path w="8001000" h="428625">
                  <a:moveTo>
                    <a:pt x="0" y="428244"/>
                  </a:moveTo>
                  <a:lnTo>
                    <a:pt x="8001000" y="428244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428244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8774" y="5284469"/>
              <a:ext cx="5600700" cy="501650"/>
            </a:xfrm>
            <a:custGeom>
              <a:avLst/>
              <a:gdLst/>
              <a:ahLst/>
              <a:cxnLst/>
              <a:rect l="l" t="t" r="r" b="b"/>
              <a:pathLst>
                <a:path w="5600700" h="501650">
                  <a:moveTo>
                    <a:pt x="5517134" y="0"/>
                  </a:moveTo>
                  <a:lnTo>
                    <a:pt x="83566" y="0"/>
                  </a:lnTo>
                  <a:lnTo>
                    <a:pt x="51038" y="6574"/>
                  </a:lnTo>
                  <a:lnTo>
                    <a:pt x="24476" y="24495"/>
                  </a:lnTo>
                  <a:lnTo>
                    <a:pt x="6567" y="51059"/>
                  </a:lnTo>
                  <a:lnTo>
                    <a:pt x="0" y="83565"/>
                  </a:lnTo>
                  <a:lnTo>
                    <a:pt x="0" y="417829"/>
                  </a:lnTo>
                  <a:lnTo>
                    <a:pt x="6567" y="450357"/>
                  </a:lnTo>
                  <a:lnTo>
                    <a:pt x="24476" y="476919"/>
                  </a:lnTo>
                  <a:lnTo>
                    <a:pt x="51038" y="494828"/>
                  </a:lnTo>
                  <a:lnTo>
                    <a:pt x="83566" y="501395"/>
                  </a:lnTo>
                  <a:lnTo>
                    <a:pt x="5517134" y="501395"/>
                  </a:lnTo>
                  <a:lnTo>
                    <a:pt x="5549640" y="494828"/>
                  </a:lnTo>
                  <a:lnTo>
                    <a:pt x="5576204" y="476919"/>
                  </a:lnTo>
                  <a:lnTo>
                    <a:pt x="5594125" y="450357"/>
                  </a:lnTo>
                  <a:lnTo>
                    <a:pt x="5600700" y="417829"/>
                  </a:lnTo>
                  <a:lnTo>
                    <a:pt x="5600700" y="83565"/>
                  </a:lnTo>
                  <a:lnTo>
                    <a:pt x="5594125" y="51059"/>
                  </a:lnTo>
                  <a:lnTo>
                    <a:pt x="5576204" y="24495"/>
                  </a:lnTo>
                  <a:lnTo>
                    <a:pt x="5549640" y="6574"/>
                  </a:lnTo>
                  <a:lnTo>
                    <a:pt x="5517134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8774" y="5284469"/>
              <a:ext cx="5600700" cy="501650"/>
            </a:xfrm>
            <a:custGeom>
              <a:avLst/>
              <a:gdLst/>
              <a:ahLst/>
              <a:cxnLst/>
              <a:rect l="l" t="t" r="r" b="b"/>
              <a:pathLst>
                <a:path w="5600700" h="501650">
                  <a:moveTo>
                    <a:pt x="0" y="83565"/>
                  </a:moveTo>
                  <a:lnTo>
                    <a:pt x="6567" y="51059"/>
                  </a:lnTo>
                  <a:lnTo>
                    <a:pt x="24476" y="24495"/>
                  </a:lnTo>
                  <a:lnTo>
                    <a:pt x="51038" y="6574"/>
                  </a:lnTo>
                  <a:lnTo>
                    <a:pt x="83566" y="0"/>
                  </a:lnTo>
                  <a:lnTo>
                    <a:pt x="5517134" y="0"/>
                  </a:lnTo>
                  <a:lnTo>
                    <a:pt x="5549640" y="6574"/>
                  </a:lnTo>
                  <a:lnTo>
                    <a:pt x="5576204" y="24495"/>
                  </a:lnTo>
                  <a:lnTo>
                    <a:pt x="5594125" y="51059"/>
                  </a:lnTo>
                  <a:lnTo>
                    <a:pt x="5600700" y="83565"/>
                  </a:lnTo>
                  <a:lnTo>
                    <a:pt x="5600700" y="417829"/>
                  </a:lnTo>
                  <a:lnTo>
                    <a:pt x="5594125" y="450357"/>
                  </a:lnTo>
                  <a:lnTo>
                    <a:pt x="5576204" y="476919"/>
                  </a:lnTo>
                  <a:lnTo>
                    <a:pt x="5549640" y="494828"/>
                  </a:lnTo>
                  <a:lnTo>
                    <a:pt x="5517134" y="501395"/>
                  </a:lnTo>
                  <a:lnTo>
                    <a:pt x="83566" y="501395"/>
                  </a:lnTo>
                  <a:lnTo>
                    <a:pt x="51038" y="494828"/>
                  </a:lnTo>
                  <a:lnTo>
                    <a:pt x="24476" y="476919"/>
                  </a:lnTo>
                  <a:lnTo>
                    <a:pt x="6567" y="450357"/>
                  </a:lnTo>
                  <a:lnTo>
                    <a:pt x="0" y="417829"/>
                  </a:lnTo>
                  <a:lnTo>
                    <a:pt x="0" y="8356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080922" y="1503045"/>
            <a:ext cx="3381375" cy="4156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redundancy</a:t>
            </a: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inconsistency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Unanticipated</a:t>
            </a:r>
            <a:r>
              <a:rPr sz="18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queries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isolation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Concurrent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anomalies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problems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Integrity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problems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RDBMS</a:t>
            </a:r>
            <a:r>
              <a:rPr spc="-25" dirty="0"/>
              <a:t> </a:t>
            </a:r>
            <a:r>
              <a:rPr spc="-5" dirty="0"/>
              <a:t>Concepts/</a:t>
            </a:r>
            <a:r>
              <a:rPr spc="-30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8723376" y="6624015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533" y="295402"/>
            <a:ext cx="2907690" cy="35128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1138427"/>
            <a:ext cx="8161020" cy="8473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299" y="1260094"/>
            <a:ext cx="6896734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Systems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evolved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late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1960s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address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common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issues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5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applications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handling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large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volumes of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data,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which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intensive.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6427" y="3195827"/>
            <a:ext cx="8161020" cy="84734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376427" y="2205227"/>
            <a:ext cx="8161020" cy="771525"/>
            <a:chOff x="376427" y="2205227"/>
            <a:chExt cx="8161020" cy="77152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6427" y="2205227"/>
              <a:ext cx="8161020" cy="7711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151" y="2211323"/>
              <a:ext cx="8020811" cy="76504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19176" y="3318128"/>
            <a:ext cx="7759700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point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time,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can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retrieved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the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database,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added,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searched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criteria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these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databases.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76427" y="4264152"/>
            <a:ext cx="8161020" cy="769620"/>
            <a:chOff x="376427" y="4264152"/>
            <a:chExt cx="8161020" cy="769620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6427" y="4264152"/>
              <a:ext cx="8161020" cy="7696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151" y="4268724"/>
              <a:ext cx="8020811" cy="765048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5253228"/>
            <a:ext cx="8161020" cy="84734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14299" y="5375554"/>
            <a:ext cx="7706995" cy="54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stored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in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permanent.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Records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manual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files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55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maintained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few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months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few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years.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RDBMS</a:t>
            </a:r>
            <a:r>
              <a:rPr spc="-25" dirty="0"/>
              <a:t> </a:t>
            </a:r>
            <a:r>
              <a:rPr spc="-5" dirty="0"/>
              <a:t>Concepts/</a:t>
            </a:r>
            <a:r>
              <a:rPr spc="-30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8272" y="294386"/>
            <a:ext cx="5342255" cy="35369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45008" y="1435608"/>
            <a:ext cx="8027034" cy="685800"/>
            <a:chOff x="445008" y="1435608"/>
            <a:chExt cx="8027034" cy="685800"/>
          </a:xfrm>
        </p:grpSpPr>
        <p:sp>
          <p:nvSpPr>
            <p:cNvPr id="9" name="object 9"/>
            <p:cNvSpPr/>
            <p:nvPr/>
          </p:nvSpPr>
          <p:spPr>
            <a:xfrm>
              <a:off x="457962" y="1680210"/>
              <a:ext cx="8001000" cy="428625"/>
            </a:xfrm>
            <a:custGeom>
              <a:avLst/>
              <a:gdLst/>
              <a:ahLst/>
              <a:cxnLst/>
              <a:rect l="l" t="t" r="r" b="b"/>
              <a:pathLst>
                <a:path w="8001000" h="428625">
                  <a:moveTo>
                    <a:pt x="0" y="428244"/>
                  </a:moveTo>
                  <a:lnTo>
                    <a:pt x="8001000" y="428244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428244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8962" y="1448562"/>
              <a:ext cx="6896100" cy="501650"/>
            </a:xfrm>
            <a:custGeom>
              <a:avLst/>
              <a:gdLst/>
              <a:ahLst/>
              <a:cxnLst/>
              <a:rect l="l" t="t" r="r" b="b"/>
              <a:pathLst>
                <a:path w="6896100" h="501650">
                  <a:moveTo>
                    <a:pt x="6812533" y="0"/>
                  </a:moveTo>
                  <a:lnTo>
                    <a:pt x="83566" y="0"/>
                  </a:lnTo>
                  <a:lnTo>
                    <a:pt x="51038" y="6574"/>
                  </a:lnTo>
                  <a:lnTo>
                    <a:pt x="24476" y="24495"/>
                  </a:lnTo>
                  <a:lnTo>
                    <a:pt x="6567" y="51059"/>
                  </a:lnTo>
                  <a:lnTo>
                    <a:pt x="0" y="83565"/>
                  </a:lnTo>
                  <a:lnTo>
                    <a:pt x="0" y="417829"/>
                  </a:lnTo>
                  <a:lnTo>
                    <a:pt x="6567" y="450336"/>
                  </a:lnTo>
                  <a:lnTo>
                    <a:pt x="24476" y="476900"/>
                  </a:lnTo>
                  <a:lnTo>
                    <a:pt x="51038" y="494821"/>
                  </a:lnTo>
                  <a:lnTo>
                    <a:pt x="83566" y="501395"/>
                  </a:lnTo>
                  <a:lnTo>
                    <a:pt x="6812533" y="501395"/>
                  </a:lnTo>
                  <a:lnTo>
                    <a:pt x="6845040" y="494821"/>
                  </a:lnTo>
                  <a:lnTo>
                    <a:pt x="6871604" y="476900"/>
                  </a:lnTo>
                  <a:lnTo>
                    <a:pt x="6889525" y="450336"/>
                  </a:lnTo>
                  <a:lnTo>
                    <a:pt x="6896100" y="417829"/>
                  </a:lnTo>
                  <a:lnTo>
                    <a:pt x="6896100" y="83565"/>
                  </a:lnTo>
                  <a:lnTo>
                    <a:pt x="6889525" y="51059"/>
                  </a:lnTo>
                  <a:lnTo>
                    <a:pt x="6871604" y="24495"/>
                  </a:lnTo>
                  <a:lnTo>
                    <a:pt x="6845040" y="6574"/>
                  </a:lnTo>
                  <a:lnTo>
                    <a:pt x="6812533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8962" y="1448562"/>
              <a:ext cx="6896100" cy="501650"/>
            </a:xfrm>
            <a:custGeom>
              <a:avLst/>
              <a:gdLst/>
              <a:ahLst/>
              <a:cxnLst/>
              <a:rect l="l" t="t" r="r" b="b"/>
              <a:pathLst>
                <a:path w="6896100" h="501650">
                  <a:moveTo>
                    <a:pt x="0" y="83565"/>
                  </a:moveTo>
                  <a:lnTo>
                    <a:pt x="6567" y="51059"/>
                  </a:lnTo>
                  <a:lnTo>
                    <a:pt x="24476" y="24495"/>
                  </a:lnTo>
                  <a:lnTo>
                    <a:pt x="51038" y="6574"/>
                  </a:lnTo>
                  <a:lnTo>
                    <a:pt x="83566" y="0"/>
                  </a:lnTo>
                  <a:lnTo>
                    <a:pt x="6812533" y="0"/>
                  </a:lnTo>
                  <a:lnTo>
                    <a:pt x="6845040" y="6574"/>
                  </a:lnTo>
                  <a:lnTo>
                    <a:pt x="6871604" y="24495"/>
                  </a:lnTo>
                  <a:lnTo>
                    <a:pt x="6889525" y="51059"/>
                  </a:lnTo>
                  <a:lnTo>
                    <a:pt x="6896100" y="83565"/>
                  </a:lnTo>
                  <a:lnTo>
                    <a:pt x="6896100" y="417829"/>
                  </a:lnTo>
                  <a:lnTo>
                    <a:pt x="6889525" y="450336"/>
                  </a:lnTo>
                  <a:lnTo>
                    <a:pt x="6871604" y="476900"/>
                  </a:lnTo>
                  <a:lnTo>
                    <a:pt x="6845040" y="494821"/>
                  </a:lnTo>
                  <a:lnTo>
                    <a:pt x="6812533" y="501395"/>
                  </a:lnTo>
                  <a:lnTo>
                    <a:pt x="83566" y="501395"/>
                  </a:lnTo>
                  <a:lnTo>
                    <a:pt x="51038" y="494821"/>
                  </a:lnTo>
                  <a:lnTo>
                    <a:pt x="24476" y="476900"/>
                  </a:lnTo>
                  <a:lnTo>
                    <a:pt x="6567" y="450336"/>
                  </a:lnTo>
                  <a:lnTo>
                    <a:pt x="0" y="417829"/>
                  </a:lnTo>
                  <a:lnTo>
                    <a:pt x="0" y="8356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45008" y="2186939"/>
            <a:ext cx="8027034" cy="706120"/>
            <a:chOff x="445008" y="2186939"/>
            <a:chExt cx="8027034" cy="706120"/>
          </a:xfrm>
        </p:grpSpPr>
        <p:sp>
          <p:nvSpPr>
            <p:cNvPr id="13" name="object 13"/>
            <p:cNvSpPr/>
            <p:nvPr/>
          </p:nvSpPr>
          <p:spPr>
            <a:xfrm>
              <a:off x="457962" y="2451353"/>
              <a:ext cx="8001000" cy="428625"/>
            </a:xfrm>
            <a:custGeom>
              <a:avLst/>
              <a:gdLst/>
              <a:ahLst/>
              <a:cxnLst/>
              <a:rect l="l" t="t" r="r" b="b"/>
              <a:pathLst>
                <a:path w="8001000" h="428625">
                  <a:moveTo>
                    <a:pt x="0" y="428244"/>
                  </a:moveTo>
                  <a:lnTo>
                    <a:pt x="8001000" y="428244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428244"/>
                  </a:lnTo>
                  <a:close/>
                </a:path>
              </a:pathLst>
            </a:custGeom>
            <a:ln w="25908">
              <a:solidFill>
                <a:srgbClr val="6D5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8774" y="2199893"/>
              <a:ext cx="5600700" cy="501650"/>
            </a:xfrm>
            <a:custGeom>
              <a:avLst/>
              <a:gdLst/>
              <a:ahLst/>
              <a:cxnLst/>
              <a:rect l="l" t="t" r="r" b="b"/>
              <a:pathLst>
                <a:path w="5600700" h="501650">
                  <a:moveTo>
                    <a:pt x="5517134" y="0"/>
                  </a:moveTo>
                  <a:lnTo>
                    <a:pt x="83566" y="0"/>
                  </a:lnTo>
                  <a:lnTo>
                    <a:pt x="51038" y="6574"/>
                  </a:lnTo>
                  <a:lnTo>
                    <a:pt x="24476" y="24495"/>
                  </a:lnTo>
                  <a:lnTo>
                    <a:pt x="6567" y="51059"/>
                  </a:lnTo>
                  <a:lnTo>
                    <a:pt x="0" y="83565"/>
                  </a:lnTo>
                  <a:lnTo>
                    <a:pt x="0" y="417829"/>
                  </a:lnTo>
                  <a:lnTo>
                    <a:pt x="6567" y="450336"/>
                  </a:lnTo>
                  <a:lnTo>
                    <a:pt x="24476" y="476900"/>
                  </a:lnTo>
                  <a:lnTo>
                    <a:pt x="51038" y="494821"/>
                  </a:lnTo>
                  <a:lnTo>
                    <a:pt x="83566" y="501395"/>
                  </a:lnTo>
                  <a:lnTo>
                    <a:pt x="5517134" y="501395"/>
                  </a:lnTo>
                  <a:lnTo>
                    <a:pt x="5549640" y="494821"/>
                  </a:lnTo>
                  <a:lnTo>
                    <a:pt x="5576204" y="476900"/>
                  </a:lnTo>
                  <a:lnTo>
                    <a:pt x="5594125" y="450336"/>
                  </a:lnTo>
                  <a:lnTo>
                    <a:pt x="5600700" y="417829"/>
                  </a:lnTo>
                  <a:lnTo>
                    <a:pt x="5600700" y="83565"/>
                  </a:lnTo>
                  <a:lnTo>
                    <a:pt x="5594125" y="51059"/>
                  </a:lnTo>
                  <a:lnTo>
                    <a:pt x="5576204" y="24495"/>
                  </a:lnTo>
                  <a:lnTo>
                    <a:pt x="5549640" y="6574"/>
                  </a:lnTo>
                  <a:lnTo>
                    <a:pt x="5517134" y="0"/>
                  </a:lnTo>
                  <a:close/>
                </a:path>
              </a:pathLst>
            </a:custGeom>
            <a:solidFill>
              <a:srgbClr val="6D5F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8774" y="2199893"/>
              <a:ext cx="5600700" cy="501650"/>
            </a:xfrm>
            <a:custGeom>
              <a:avLst/>
              <a:gdLst/>
              <a:ahLst/>
              <a:cxnLst/>
              <a:rect l="l" t="t" r="r" b="b"/>
              <a:pathLst>
                <a:path w="5600700" h="501650">
                  <a:moveTo>
                    <a:pt x="0" y="83565"/>
                  </a:moveTo>
                  <a:lnTo>
                    <a:pt x="6567" y="51059"/>
                  </a:lnTo>
                  <a:lnTo>
                    <a:pt x="24476" y="24495"/>
                  </a:lnTo>
                  <a:lnTo>
                    <a:pt x="51038" y="6574"/>
                  </a:lnTo>
                  <a:lnTo>
                    <a:pt x="83566" y="0"/>
                  </a:lnTo>
                  <a:lnTo>
                    <a:pt x="5517134" y="0"/>
                  </a:lnTo>
                  <a:lnTo>
                    <a:pt x="5549640" y="6574"/>
                  </a:lnTo>
                  <a:lnTo>
                    <a:pt x="5576204" y="24495"/>
                  </a:lnTo>
                  <a:lnTo>
                    <a:pt x="5594125" y="51059"/>
                  </a:lnTo>
                  <a:lnTo>
                    <a:pt x="5600700" y="83565"/>
                  </a:lnTo>
                  <a:lnTo>
                    <a:pt x="5600700" y="417829"/>
                  </a:lnTo>
                  <a:lnTo>
                    <a:pt x="5594125" y="450336"/>
                  </a:lnTo>
                  <a:lnTo>
                    <a:pt x="5576204" y="476900"/>
                  </a:lnTo>
                  <a:lnTo>
                    <a:pt x="5549640" y="494821"/>
                  </a:lnTo>
                  <a:lnTo>
                    <a:pt x="5517134" y="501395"/>
                  </a:lnTo>
                  <a:lnTo>
                    <a:pt x="83566" y="501395"/>
                  </a:lnTo>
                  <a:lnTo>
                    <a:pt x="51038" y="494821"/>
                  </a:lnTo>
                  <a:lnTo>
                    <a:pt x="24476" y="476900"/>
                  </a:lnTo>
                  <a:lnTo>
                    <a:pt x="6567" y="450336"/>
                  </a:lnTo>
                  <a:lnTo>
                    <a:pt x="0" y="417829"/>
                  </a:lnTo>
                  <a:lnTo>
                    <a:pt x="0" y="8356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45008" y="2958083"/>
            <a:ext cx="8027034" cy="706120"/>
            <a:chOff x="445008" y="2958083"/>
            <a:chExt cx="8027034" cy="706120"/>
          </a:xfrm>
        </p:grpSpPr>
        <p:sp>
          <p:nvSpPr>
            <p:cNvPr id="17" name="object 17"/>
            <p:cNvSpPr/>
            <p:nvPr/>
          </p:nvSpPr>
          <p:spPr>
            <a:xfrm>
              <a:off x="457962" y="3222497"/>
              <a:ext cx="8001000" cy="428625"/>
            </a:xfrm>
            <a:custGeom>
              <a:avLst/>
              <a:gdLst/>
              <a:ahLst/>
              <a:cxnLst/>
              <a:rect l="l" t="t" r="r" b="b"/>
              <a:pathLst>
                <a:path w="8001000" h="428625">
                  <a:moveTo>
                    <a:pt x="0" y="428244"/>
                  </a:moveTo>
                  <a:lnTo>
                    <a:pt x="8001000" y="428244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428244"/>
                  </a:lnTo>
                  <a:close/>
                </a:path>
              </a:pathLst>
            </a:custGeom>
            <a:ln w="25908">
              <a:solidFill>
                <a:srgbClr val="5A5E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8774" y="2971037"/>
              <a:ext cx="5600700" cy="501650"/>
            </a:xfrm>
            <a:custGeom>
              <a:avLst/>
              <a:gdLst/>
              <a:ahLst/>
              <a:cxnLst/>
              <a:rect l="l" t="t" r="r" b="b"/>
              <a:pathLst>
                <a:path w="5600700" h="501650">
                  <a:moveTo>
                    <a:pt x="5517134" y="0"/>
                  </a:moveTo>
                  <a:lnTo>
                    <a:pt x="83566" y="0"/>
                  </a:lnTo>
                  <a:lnTo>
                    <a:pt x="51038" y="6574"/>
                  </a:lnTo>
                  <a:lnTo>
                    <a:pt x="24476" y="24495"/>
                  </a:lnTo>
                  <a:lnTo>
                    <a:pt x="6567" y="51059"/>
                  </a:lnTo>
                  <a:lnTo>
                    <a:pt x="0" y="83565"/>
                  </a:lnTo>
                  <a:lnTo>
                    <a:pt x="0" y="417829"/>
                  </a:lnTo>
                  <a:lnTo>
                    <a:pt x="6567" y="450336"/>
                  </a:lnTo>
                  <a:lnTo>
                    <a:pt x="24476" y="476900"/>
                  </a:lnTo>
                  <a:lnTo>
                    <a:pt x="51038" y="494821"/>
                  </a:lnTo>
                  <a:lnTo>
                    <a:pt x="83566" y="501395"/>
                  </a:lnTo>
                  <a:lnTo>
                    <a:pt x="5517134" y="501395"/>
                  </a:lnTo>
                  <a:lnTo>
                    <a:pt x="5549640" y="494821"/>
                  </a:lnTo>
                  <a:lnTo>
                    <a:pt x="5576204" y="476900"/>
                  </a:lnTo>
                  <a:lnTo>
                    <a:pt x="5594125" y="450336"/>
                  </a:lnTo>
                  <a:lnTo>
                    <a:pt x="5600700" y="417829"/>
                  </a:lnTo>
                  <a:lnTo>
                    <a:pt x="5600700" y="83565"/>
                  </a:lnTo>
                  <a:lnTo>
                    <a:pt x="5594125" y="51059"/>
                  </a:lnTo>
                  <a:lnTo>
                    <a:pt x="5576204" y="24495"/>
                  </a:lnTo>
                  <a:lnTo>
                    <a:pt x="5549640" y="6574"/>
                  </a:lnTo>
                  <a:lnTo>
                    <a:pt x="5517134" y="0"/>
                  </a:lnTo>
                  <a:close/>
                </a:path>
              </a:pathLst>
            </a:custGeom>
            <a:solidFill>
              <a:srgbClr val="5A5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8774" y="2971037"/>
              <a:ext cx="5600700" cy="501650"/>
            </a:xfrm>
            <a:custGeom>
              <a:avLst/>
              <a:gdLst/>
              <a:ahLst/>
              <a:cxnLst/>
              <a:rect l="l" t="t" r="r" b="b"/>
              <a:pathLst>
                <a:path w="5600700" h="501650">
                  <a:moveTo>
                    <a:pt x="0" y="83565"/>
                  </a:moveTo>
                  <a:lnTo>
                    <a:pt x="6567" y="51059"/>
                  </a:lnTo>
                  <a:lnTo>
                    <a:pt x="24476" y="24495"/>
                  </a:lnTo>
                  <a:lnTo>
                    <a:pt x="51038" y="6574"/>
                  </a:lnTo>
                  <a:lnTo>
                    <a:pt x="83566" y="0"/>
                  </a:lnTo>
                  <a:lnTo>
                    <a:pt x="5517134" y="0"/>
                  </a:lnTo>
                  <a:lnTo>
                    <a:pt x="5549640" y="6574"/>
                  </a:lnTo>
                  <a:lnTo>
                    <a:pt x="5576204" y="24495"/>
                  </a:lnTo>
                  <a:lnTo>
                    <a:pt x="5594125" y="51059"/>
                  </a:lnTo>
                  <a:lnTo>
                    <a:pt x="5600700" y="83565"/>
                  </a:lnTo>
                  <a:lnTo>
                    <a:pt x="5600700" y="417829"/>
                  </a:lnTo>
                  <a:lnTo>
                    <a:pt x="5594125" y="450336"/>
                  </a:lnTo>
                  <a:lnTo>
                    <a:pt x="5576204" y="476900"/>
                  </a:lnTo>
                  <a:lnTo>
                    <a:pt x="5549640" y="494821"/>
                  </a:lnTo>
                  <a:lnTo>
                    <a:pt x="5517134" y="501395"/>
                  </a:lnTo>
                  <a:lnTo>
                    <a:pt x="83566" y="501395"/>
                  </a:lnTo>
                  <a:lnTo>
                    <a:pt x="51038" y="494821"/>
                  </a:lnTo>
                  <a:lnTo>
                    <a:pt x="24476" y="476900"/>
                  </a:lnTo>
                  <a:lnTo>
                    <a:pt x="6567" y="450336"/>
                  </a:lnTo>
                  <a:lnTo>
                    <a:pt x="0" y="417829"/>
                  </a:lnTo>
                  <a:lnTo>
                    <a:pt x="0" y="8356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45008" y="3729228"/>
            <a:ext cx="8027034" cy="706120"/>
            <a:chOff x="445008" y="3729228"/>
            <a:chExt cx="8027034" cy="706120"/>
          </a:xfrm>
        </p:grpSpPr>
        <p:sp>
          <p:nvSpPr>
            <p:cNvPr id="21" name="object 21"/>
            <p:cNvSpPr/>
            <p:nvPr/>
          </p:nvSpPr>
          <p:spPr>
            <a:xfrm>
              <a:off x="457962" y="3993642"/>
              <a:ext cx="8001000" cy="428625"/>
            </a:xfrm>
            <a:custGeom>
              <a:avLst/>
              <a:gdLst/>
              <a:ahLst/>
              <a:cxnLst/>
              <a:rect l="l" t="t" r="r" b="b"/>
              <a:pathLst>
                <a:path w="8001000" h="428625">
                  <a:moveTo>
                    <a:pt x="0" y="428243"/>
                  </a:moveTo>
                  <a:lnTo>
                    <a:pt x="8001000" y="428243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428243"/>
                  </a:lnTo>
                  <a:close/>
                </a:path>
              </a:pathLst>
            </a:custGeom>
            <a:ln w="25908">
              <a:solidFill>
                <a:srgbClr val="5471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58774" y="3742182"/>
              <a:ext cx="5600700" cy="501650"/>
            </a:xfrm>
            <a:custGeom>
              <a:avLst/>
              <a:gdLst/>
              <a:ahLst/>
              <a:cxnLst/>
              <a:rect l="l" t="t" r="r" b="b"/>
              <a:pathLst>
                <a:path w="5600700" h="501650">
                  <a:moveTo>
                    <a:pt x="5517134" y="0"/>
                  </a:moveTo>
                  <a:lnTo>
                    <a:pt x="83566" y="0"/>
                  </a:lnTo>
                  <a:lnTo>
                    <a:pt x="51038" y="6574"/>
                  </a:lnTo>
                  <a:lnTo>
                    <a:pt x="24476" y="24495"/>
                  </a:lnTo>
                  <a:lnTo>
                    <a:pt x="6567" y="51059"/>
                  </a:lnTo>
                  <a:lnTo>
                    <a:pt x="0" y="83566"/>
                  </a:lnTo>
                  <a:lnTo>
                    <a:pt x="0" y="417830"/>
                  </a:lnTo>
                  <a:lnTo>
                    <a:pt x="6567" y="450336"/>
                  </a:lnTo>
                  <a:lnTo>
                    <a:pt x="24476" y="476900"/>
                  </a:lnTo>
                  <a:lnTo>
                    <a:pt x="51038" y="494821"/>
                  </a:lnTo>
                  <a:lnTo>
                    <a:pt x="83566" y="501396"/>
                  </a:lnTo>
                  <a:lnTo>
                    <a:pt x="5517134" y="501396"/>
                  </a:lnTo>
                  <a:lnTo>
                    <a:pt x="5549640" y="494821"/>
                  </a:lnTo>
                  <a:lnTo>
                    <a:pt x="5576204" y="476900"/>
                  </a:lnTo>
                  <a:lnTo>
                    <a:pt x="5594125" y="450336"/>
                  </a:lnTo>
                  <a:lnTo>
                    <a:pt x="5600700" y="417830"/>
                  </a:lnTo>
                  <a:lnTo>
                    <a:pt x="5600700" y="83566"/>
                  </a:lnTo>
                  <a:lnTo>
                    <a:pt x="5594125" y="51059"/>
                  </a:lnTo>
                  <a:lnTo>
                    <a:pt x="5576204" y="24495"/>
                  </a:lnTo>
                  <a:lnTo>
                    <a:pt x="5549640" y="6574"/>
                  </a:lnTo>
                  <a:lnTo>
                    <a:pt x="5517134" y="0"/>
                  </a:lnTo>
                  <a:close/>
                </a:path>
              </a:pathLst>
            </a:custGeom>
            <a:solidFill>
              <a:srgbClr val="5471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58774" y="3742182"/>
              <a:ext cx="5600700" cy="501650"/>
            </a:xfrm>
            <a:custGeom>
              <a:avLst/>
              <a:gdLst/>
              <a:ahLst/>
              <a:cxnLst/>
              <a:rect l="l" t="t" r="r" b="b"/>
              <a:pathLst>
                <a:path w="5600700" h="501650">
                  <a:moveTo>
                    <a:pt x="0" y="83566"/>
                  </a:moveTo>
                  <a:lnTo>
                    <a:pt x="6567" y="51059"/>
                  </a:lnTo>
                  <a:lnTo>
                    <a:pt x="24476" y="24495"/>
                  </a:lnTo>
                  <a:lnTo>
                    <a:pt x="51038" y="6574"/>
                  </a:lnTo>
                  <a:lnTo>
                    <a:pt x="83566" y="0"/>
                  </a:lnTo>
                  <a:lnTo>
                    <a:pt x="5517134" y="0"/>
                  </a:lnTo>
                  <a:lnTo>
                    <a:pt x="5549640" y="6574"/>
                  </a:lnTo>
                  <a:lnTo>
                    <a:pt x="5576204" y="24495"/>
                  </a:lnTo>
                  <a:lnTo>
                    <a:pt x="5594125" y="51059"/>
                  </a:lnTo>
                  <a:lnTo>
                    <a:pt x="5600700" y="83566"/>
                  </a:lnTo>
                  <a:lnTo>
                    <a:pt x="5600700" y="417830"/>
                  </a:lnTo>
                  <a:lnTo>
                    <a:pt x="5594125" y="450336"/>
                  </a:lnTo>
                  <a:lnTo>
                    <a:pt x="5576204" y="476900"/>
                  </a:lnTo>
                  <a:lnTo>
                    <a:pt x="5549640" y="494821"/>
                  </a:lnTo>
                  <a:lnTo>
                    <a:pt x="5517134" y="501396"/>
                  </a:lnTo>
                  <a:lnTo>
                    <a:pt x="83566" y="501396"/>
                  </a:lnTo>
                  <a:lnTo>
                    <a:pt x="51038" y="494821"/>
                  </a:lnTo>
                  <a:lnTo>
                    <a:pt x="24476" y="476900"/>
                  </a:lnTo>
                  <a:lnTo>
                    <a:pt x="6567" y="450336"/>
                  </a:lnTo>
                  <a:lnTo>
                    <a:pt x="0" y="417830"/>
                  </a:lnTo>
                  <a:lnTo>
                    <a:pt x="0" y="8356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445008" y="4500371"/>
            <a:ext cx="8027034" cy="706120"/>
            <a:chOff x="445008" y="4500371"/>
            <a:chExt cx="8027034" cy="706120"/>
          </a:xfrm>
        </p:grpSpPr>
        <p:sp>
          <p:nvSpPr>
            <p:cNvPr id="25" name="object 25"/>
            <p:cNvSpPr/>
            <p:nvPr/>
          </p:nvSpPr>
          <p:spPr>
            <a:xfrm>
              <a:off x="457962" y="4764785"/>
              <a:ext cx="8001000" cy="428625"/>
            </a:xfrm>
            <a:custGeom>
              <a:avLst/>
              <a:gdLst/>
              <a:ahLst/>
              <a:cxnLst/>
              <a:rect l="l" t="t" r="r" b="b"/>
              <a:pathLst>
                <a:path w="8001000" h="428625">
                  <a:moveTo>
                    <a:pt x="0" y="428244"/>
                  </a:moveTo>
                  <a:lnTo>
                    <a:pt x="8001000" y="428244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428244"/>
                  </a:lnTo>
                  <a:close/>
                </a:path>
              </a:pathLst>
            </a:custGeom>
            <a:ln w="25908">
              <a:solidFill>
                <a:srgbClr val="508B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8774" y="4513325"/>
              <a:ext cx="5600700" cy="501650"/>
            </a:xfrm>
            <a:custGeom>
              <a:avLst/>
              <a:gdLst/>
              <a:ahLst/>
              <a:cxnLst/>
              <a:rect l="l" t="t" r="r" b="b"/>
              <a:pathLst>
                <a:path w="5600700" h="501650">
                  <a:moveTo>
                    <a:pt x="5517134" y="0"/>
                  </a:moveTo>
                  <a:lnTo>
                    <a:pt x="83566" y="0"/>
                  </a:lnTo>
                  <a:lnTo>
                    <a:pt x="51038" y="6574"/>
                  </a:lnTo>
                  <a:lnTo>
                    <a:pt x="24476" y="24495"/>
                  </a:lnTo>
                  <a:lnTo>
                    <a:pt x="6567" y="51059"/>
                  </a:lnTo>
                  <a:lnTo>
                    <a:pt x="0" y="83566"/>
                  </a:lnTo>
                  <a:lnTo>
                    <a:pt x="0" y="417830"/>
                  </a:lnTo>
                  <a:lnTo>
                    <a:pt x="6567" y="450336"/>
                  </a:lnTo>
                  <a:lnTo>
                    <a:pt x="24476" y="476900"/>
                  </a:lnTo>
                  <a:lnTo>
                    <a:pt x="51038" y="494821"/>
                  </a:lnTo>
                  <a:lnTo>
                    <a:pt x="83566" y="501396"/>
                  </a:lnTo>
                  <a:lnTo>
                    <a:pt x="5517134" y="501396"/>
                  </a:lnTo>
                  <a:lnTo>
                    <a:pt x="5549640" y="494821"/>
                  </a:lnTo>
                  <a:lnTo>
                    <a:pt x="5576204" y="476900"/>
                  </a:lnTo>
                  <a:lnTo>
                    <a:pt x="5594125" y="450336"/>
                  </a:lnTo>
                  <a:lnTo>
                    <a:pt x="5600700" y="417830"/>
                  </a:lnTo>
                  <a:lnTo>
                    <a:pt x="5600700" y="83566"/>
                  </a:lnTo>
                  <a:lnTo>
                    <a:pt x="5594125" y="51059"/>
                  </a:lnTo>
                  <a:lnTo>
                    <a:pt x="5576204" y="24495"/>
                  </a:lnTo>
                  <a:lnTo>
                    <a:pt x="5549640" y="6574"/>
                  </a:lnTo>
                  <a:lnTo>
                    <a:pt x="5517134" y="0"/>
                  </a:lnTo>
                  <a:close/>
                </a:path>
              </a:pathLst>
            </a:custGeom>
            <a:solidFill>
              <a:srgbClr val="508B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58774" y="4513325"/>
              <a:ext cx="5600700" cy="501650"/>
            </a:xfrm>
            <a:custGeom>
              <a:avLst/>
              <a:gdLst/>
              <a:ahLst/>
              <a:cxnLst/>
              <a:rect l="l" t="t" r="r" b="b"/>
              <a:pathLst>
                <a:path w="5600700" h="501650">
                  <a:moveTo>
                    <a:pt x="0" y="83566"/>
                  </a:moveTo>
                  <a:lnTo>
                    <a:pt x="6567" y="51059"/>
                  </a:lnTo>
                  <a:lnTo>
                    <a:pt x="24476" y="24495"/>
                  </a:lnTo>
                  <a:lnTo>
                    <a:pt x="51038" y="6574"/>
                  </a:lnTo>
                  <a:lnTo>
                    <a:pt x="83566" y="0"/>
                  </a:lnTo>
                  <a:lnTo>
                    <a:pt x="5517134" y="0"/>
                  </a:lnTo>
                  <a:lnTo>
                    <a:pt x="5549640" y="6574"/>
                  </a:lnTo>
                  <a:lnTo>
                    <a:pt x="5576204" y="24495"/>
                  </a:lnTo>
                  <a:lnTo>
                    <a:pt x="5594125" y="51059"/>
                  </a:lnTo>
                  <a:lnTo>
                    <a:pt x="5600700" y="83566"/>
                  </a:lnTo>
                  <a:lnTo>
                    <a:pt x="5600700" y="417830"/>
                  </a:lnTo>
                  <a:lnTo>
                    <a:pt x="5594125" y="450336"/>
                  </a:lnTo>
                  <a:lnTo>
                    <a:pt x="5576204" y="476900"/>
                  </a:lnTo>
                  <a:lnTo>
                    <a:pt x="5549640" y="494821"/>
                  </a:lnTo>
                  <a:lnTo>
                    <a:pt x="5517134" y="501396"/>
                  </a:lnTo>
                  <a:lnTo>
                    <a:pt x="83566" y="501396"/>
                  </a:lnTo>
                  <a:lnTo>
                    <a:pt x="51038" y="494821"/>
                  </a:lnTo>
                  <a:lnTo>
                    <a:pt x="24476" y="476900"/>
                  </a:lnTo>
                  <a:lnTo>
                    <a:pt x="6567" y="450336"/>
                  </a:lnTo>
                  <a:lnTo>
                    <a:pt x="0" y="417830"/>
                  </a:lnTo>
                  <a:lnTo>
                    <a:pt x="0" y="8356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445008" y="5271515"/>
            <a:ext cx="8027034" cy="706120"/>
            <a:chOff x="445008" y="5271515"/>
            <a:chExt cx="8027034" cy="706120"/>
          </a:xfrm>
        </p:grpSpPr>
        <p:sp>
          <p:nvSpPr>
            <p:cNvPr id="29" name="object 29"/>
            <p:cNvSpPr/>
            <p:nvPr/>
          </p:nvSpPr>
          <p:spPr>
            <a:xfrm>
              <a:off x="457962" y="5535929"/>
              <a:ext cx="8001000" cy="428625"/>
            </a:xfrm>
            <a:custGeom>
              <a:avLst/>
              <a:gdLst/>
              <a:ahLst/>
              <a:cxnLst/>
              <a:rect l="l" t="t" r="r" b="b"/>
              <a:pathLst>
                <a:path w="8001000" h="428625">
                  <a:moveTo>
                    <a:pt x="0" y="428244"/>
                  </a:moveTo>
                  <a:lnTo>
                    <a:pt x="8001000" y="428244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428244"/>
                  </a:lnTo>
                  <a:close/>
                </a:path>
              </a:pathLst>
            </a:custGeom>
            <a:ln w="25908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8774" y="5284469"/>
              <a:ext cx="5600700" cy="501650"/>
            </a:xfrm>
            <a:custGeom>
              <a:avLst/>
              <a:gdLst/>
              <a:ahLst/>
              <a:cxnLst/>
              <a:rect l="l" t="t" r="r" b="b"/>
              <a:pathLst>
                <a:path w="5600700" h="501650">
                  <a:moveTo>
                    <a:pt x="5517134" y="0"/>
                  </a:moveTo>
                  <a:lnTo>
                    <a:pt x="83566" y="0"/>
                  </a:lnTo>
                  <a:lnTo>
                    <a:pt x="51038" y="6574"/>
                  </a:lnTo>
                  <a:lnTo>
                    <a:pt x="24476" y="24495"/>
                  </a:lnTo>
                  <a:lnTo>
                    <a:pt x="6567" y="51059"/>
                  </a:lnTo>
                  <a:lnTo>
                    <a:pt x="0" y="83565"/>
                  </a:lnTo>
                  <a:lnTo>
                    <a:pt x="0" y="417829"/>
                  </a:lnTo>
                  <a:lnTo>
                    <a:pt x="6567" y="450357"/>
                  </a:lnTo>
                  <a:lnTo>
                    <a:pt x="24476" y="476919"/>
                  </a:lnTo>
                  <a:lnTo>
                    <a:pt x="51038" y="494828"/>
                  </a:lnTo>
                  <a:lnTo>
                    <a:pt x="83566" y="501395"/>
                  </a:lnTo>
                  <a:lnTo>
                    <a:pt x="5517134" y="501395"/>
                  </a:lnTo>
                  <a:lnTo>
                    <a:pt x="5549640" y="494828"/>
                  </a:lnTo>
                  <a:lnTo>
                    <a:pt x="5576204" y="476919"/>
                  </a:lnTo>
                  <a:lnTo>
                    <a:pt x="5594125" y="450357"/>
                  </a:lnTo>
                  <a:lnTo>
                    <a:pt x="5600700" y="417829"/>
                  </a:lnTo>
                  <a:lnTo>
                    <a:pt x="5600700" y="83565"/>
                  </a:lnTo>
                  <a:lnTo>
                    <a:pt x="5594125" y="51059"/>
                  </a:lnTo>
                  <a:lnTo>
                    <a:pt x="5576204" y="24495"/>
                  </a:lnTo>
                  <a:lnTo>
                    <a:pt x="5549640" y="6574"/>
                  </a:lnTo>
                  <a:lnTo>
                    <a:pt x="5517134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8774" y="5284469"/>
              <a:ext cx="5600700" cy="501650"/>
            </a:xfrm>
            <a:custGeom>
              <a:avLst/>
              <a:gdLst/>
              <a:ahLst/>
              <a:cxnLst/>
              <a:rect l="l" t="t" r="r" b="b"/>
              <a:pathLst>
                <a:path w="5600700" h="501650">
                  <a:moveTo>
                    <a:pt x="0" y="83565"/>
                  </a:moveTo>
                  <a:lnTo>
                    <a:pt x="6567" y="51059"/>
                  </a:lnTo>
                  <a:lnTo>
                    <a:pt x="24476" y="24495"/>
                  </a:lnTo>
                  <a:lnTo>
                    <a:pt x="51038" y="6574"/>
                  </a:lnTo>
                  <a:lnTo>
                    <a:pt x="83566" y="0"/>
                  </a:lnTo>
                  <a:lnTo>
                    <a:pt x="5517134" y="0"/>
                  </a:lnTo>
                  <a:lnTo>
                    <a:pt x="5549640" y="6574"/>
                  </a:lnTo>
                  <a:lnTo>
                    <a:pt x="5576204" y="24495"/>
                  </a:lnTo>
                  <a:lnTo>
                    <a:pt x="5594125" y="51059"/>
                  </a:lnTo>
                  <a:lnTo>
                    <a:pt x="5600700" y="83565"/>
                  </a:lnTo>
                  <a:lnTo>
                    <a:pt x="5600700" y="417829"/>
                  </a:lnTo>
                  <a:lnTo>
                    <a:pt x="5594125" y="450357"/>
                  </a:lnTo>
                  <a:lnTo>
                    <a:pt x="5576204" y="476919"/>
                  </a:lnTo>
                  <a:lnTo>
                    <a:pt x="5549640" y="494828"/>
                  </a:lnTo>
                  <a:lnTo>
                    <a:pt x="5517134" y="501395"/>
                  </a:lnTo>
                  <a:lnTo>
                    <a:pt x="83566" y="501395"/>
                  </a:lnTo>
                  <a:lnTo>
                    <a:pt x="51038" y="494828"/>
                  </a:lnTo>
                  <a:lnTo>
                    <a:pt x="24476" y="476919"/>
                  </a:lnTo>
                  <a:lnTo>
                    <a:pt x="6567" y="450357"/>
                  </a:lnTo>
                  <a:lnTo>
                    <a:pt x="0" y="417829"/>
                  </a:lnTo>
                  <a:lnTo>
                    <a:pt x="0" y="8356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062024" y="1540840"/>
            <a:ext cx="5173345" cy="4106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amount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redundancy</a:t>
            </a:r>
            <a:r>
              <a:rPr sz="16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stored data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 can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be reduced</a:t>
            </a:r>
            <a:endParaRPr sz="1600">
              <a:latin typeface="Calibri"/>
              <a:cs typeface="Calibri"/>
            </a:endParaRPr>
          </a:p>
          <a:p>
            <a:pPr marL="31115" marR="2457450">
              <a:lnSpc>
                <a:spcPts val="6070"/>
              </a:lnSpc>
              <a:spcBef>
                <a:spcPts val="74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No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more inconsistencies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1600" b="1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stored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can be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shared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31115">
              <a:lnSpc>
                <a:spcPct val="100000"/>
              </a:lnSpc>
              <a:spcBef>
                <a:spcPts val="131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Standards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 followed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31115">
              <a:lnSpc>
                <a:spcPct val="100000"/>
              </a:lnSpc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6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Integrity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maintained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Calibri"/>
              <a:cs typeface="Calibri"/>
            </a:endParaRPr>
          </a:p>
          <a:p>
            <a:pPr marL="31115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 be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implemented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RDBMS</a:t>
            </a:r>
            <a:r>
              <a:rPr spc="-25" dirty="0"/>
              <a:t> </a:t>
            </a:r>
            <a:r>
              <a:rPr spc="-5" dirty="0"/>
              <a:t>Concepts/</a:t>
            </a:r>
            <a:r>
              <a:rPr spc="-30" dirty="0"/>
              <a:t> </a:t>
            </a:r>
            <a:r>
              <a:rPr spc="-5" dirty="0"/>
              <a:t>Session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1121</TotalTime>
  <Words>3316</Words>
  <Application>Microsoft Office PowerPoint</Application>
  <PresentationFormat>On-screen Show (4:3)</PresentationFormat>
  <Paragraphs>673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Arial MT</vt:lpstr>
      <vt:lpstr>Calibri</vt:lpstr>
      <vt:lpstr>Courier New</vt:lpstr>
      <vt:lpstr>Palatino Linotype</vt:lpstr>
      <vt:lpstr>Tahoma</vt:lpstr>
      <vt:lpstr>Times New Roman</vt:lpstr>
      <vt:lpstr>Wingdings</vt:lpstr>
      <vt:lpstr>Office Theme</vt:lpstr>
      <vt:lpstr>Data Management Using  Microsoft SQL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 XP</dc:title>
  <dc:creator>Aptech Limited</dc:creator>
  <cp:lastModifiedBy>Microsoft account</cp:lastModifiedBy>
  <cp:revision>3</cp:revision>
  <dcterms:created xsi:type="dcterms:W3CDTF">2022-01-07T14:38:52Z</dcterms:created>
  <dcterms:modified xsi:type="dcterms:W3CDTF">2022-01-08T10:14:31Z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2022-01-07T00:00:00Z</vt:filetime>
  </property>
</Properties>
</file>