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" y="0"/>
            <a:ext cx="762000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954" y="1221689"/>
            <a:ext cx="5233034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62115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8809" y="6624015"/>
            <a:ext cx="25063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5.jp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5.jp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27.jp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jpg"/><Relationship Id="rId5" Type="http://schemas.openxmlformats.org/officeDocument/2006/relationships/image" Target="../media/image27.jp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31.jp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31.jp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31.jp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jp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jp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jp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2.jp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8.png"/><Relationship Id="rId4" Type="http://schemas.openxmlformats.org/officeDocument/2006/relationships/image" Target="../media/image68.png"/><Relationship Id="rId9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.png"/><Relationship Id="rId7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7316470" cy="495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567815">
              <a:lnSpc>
                <a:spcPct val="100000"/>
              </a:lnSpc>
              <a:spcBef>
                <a:spcPts val="1145"/>
              </a:spcBef>
            </a:pPr>
            <a:r>
              <a:rPr sz="2800" b="1" spc="-5" dirty="0"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latin typeface="Palatino Linotype"/>
                <a:cs typeface="Palatino Linotype"/>
              </a:rPr>
              <a:t> </a:t>
            </a:r>
            <a:r>
              <a:rPr sz="2800" b="1" spc="-5" dirty="0">
                <a:latin typeface="Palatino Linotype"/>
                <a:cs typeface="Palatino Linotype"/>
              </a:rPr>
              <a:t>1</a:t>
            </a:r>
            <a:endParaRPr sz="2800">
              <a:latin typeface="Palatino Linotype"/>
              <a:cs typeface="Palatino Linotype"/>
            </a:endParaRPr>
          </a:p>
          <a:p>
            <a:pPr marL="1186180" algn="ctr">
              <a:lnSpc>
                <a:spcPct val="100000"/>
              </a:lnSpc>
              <a:spcBef>
                <a:spcPts val="2470"/>
              </a:spcBef>
            </a:pPr>
            <a:r>
              <a:rPr sz="4500" b="1" i="1" spc="-5" dirty="0">
                <a:latin typeface="Palatino Linotype"/>
                <a:cs typeface="Palatino Linotype"/>
              </a:rPr>
              <a:t>Introduction</a:t>
            </a:r>
            <a:r>
              <a:rPr sz="4500" b="1" i="1" spc="-60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to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the</a:t>
            </a:r>
            <a:r>
              <a:rPr sz="4500" b="1" i="1" spc="-15" dirty="0">
                <a:latin typeface="Palatino Linotype"/>
                <a:cs typeface="Palatino Linotype"/>
              </a:rPr>
              <a:t> </a:t>
            </a:r>
            <a:r>
              <a:rPr sz="4500" b="1" i="1" spc="-5" dirty="0">
                <a:latin typeface="Palatino Linotype"/>
                <a:cs typeface="Palatino Linotype"/>
              </a:rPr>
              <a:t>Web</a:t>
            </a:r>
            <a:endParaRPr sz="45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8689" y="2916681"/>
            <a:ext cx="4938395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Session:</a:t>
            </a:r>
            <a:r>
              <a:rPr sz="280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2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8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E-R</a:t>
            </a:r>
            <a:r>
              <a:rPr sz="28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Model and </a:t>
            </a:r>
            <a:r>
              <a:rPr sz="2800" b="1" dirty="0">
                <a:solidFill>
                  <a:srgbClr val="FFFFFF"/>
                </a:solidFill>
                <a:latin typeface="Palatino Linotype"/>
                <a:cs typeface="Palatino Linotype"/>
              </a:rPr>
              <a:t>Normalization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5" dirty="0"/>
              <a:t>Using </a:t>
            </a:r>
            <a:r>
              <a:rPr spc="-885" dirty="0"/>
              <a:t> </a:t>
            </a:r>
            <a:r>
              <a:rPr dirty="0"/>
              <a:t>Microsoft</a:t>
            </a:r>
            <a:r>
              <a:rPr spc="-20" dirty="0"/>
              <a:t> </a:t>
            </a:r>
            <a:r>
              <a:rPr spc="5" dirty="0"/>
              <a:t>SQL</a:t>
            </a:r>
            <a:r>
              <a:rPr spc="-20" dirty="0"/>
              <a:t> </a:t>
            </a:r>
            <a:r>
              <a:rPr dirty="0"/>
              <a:t>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724129" cy="3534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726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classified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cardinalities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6427" y="1367027"/>
            <a:ext cx="1957070" cy="701040"/>
            <a:chOff x="376427" y="1367027"/>
            <a:chExt cx="1957070" cy="7010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27" y="1367027"/>
              <a:ext cx="1912620" cy="7010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" y="1373123"/>
              <a:ext cx="1879092" cy="69494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9740" y="2228215"/>
            <a:ext cx="803655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kind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mapping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another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 example,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registration.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one-to-one,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vehicle-one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registration.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mapping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cardinality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seen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2600" y="4191000"/>
            <a:ext cx="5449824" cy="20574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724129" cy="35344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6427" y="1063752"/>
            <a:ext cx="1957070" cy="699770"/>
            <a:chOff x="376427" y="1063752"/>
            <a:chExt cx="1957070" cy="6997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27" y="1063752"/>
              <a:ext cx="1912620" cy="6995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" y="1063752"/>
              <a:ext cx="1879092" cy="6949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1923415"/>
            <a:ext cx="79895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kind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mapping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another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 example,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vehicle.</a:t>
            </a:r>
            <a:endParaRPr sz="1800">
              <a:latin typeface="Calibri"/>
              <a:cs typeface="Calibri"/>
            </a:endParaRPr>
          </a:p>
          <a:p>
            <a:pPr marL="354330" marR="125095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Therefore,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mapping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dirty="0">
                <a:latin typeface="Calibri"/>
                <a:cs typeface="Calibri"/>
              </a:rPr>
              <a:t> mapping,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-5" dirty="0">
                <a:latin typeface="Calibri"/>
                <a:cs typeface="Calibri"/>
              </a:rPr>
              <a:t> vehicles.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mapping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cardinality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seen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8400" y="3733800"/>
            <a:ext cx="3962400" cy="281025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724129" cy="35344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6427" y="1063752"/>
            <a:ext cx="1957070" cy="699770"/>
            <a:chOff x="376427" y="1063752"/>
            <a:chExt cx="1957070" cy="6997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27" y="1063752"/>
              <a:ext cx="1912620" cy="6995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" y="1063752"/>
              <a:ext cx="1879092" cy="6949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1923415"/>
            <a:ext cx="828420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kind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mapping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entity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 marL="354330" marR="52705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association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irrespective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latter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already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former</a:t>
            </a:r>
            <a:r>
              <a:rPr sz="1800" spc="-5" dirty="0">
                <a:latin typeface="Calibri"/>
                <a:cs typeface="Calibri"/>
              </a:rPr>
              <a:t> 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 marL="354330" marR="636905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 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manufacturing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same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coalition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manufacture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vehicle.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mapping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seen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7000" y="3962400"/>
            <a:ext cx="3200400" cy="25923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724129" cy="35344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6427" y="1063752"/>
            <a:ext cx="1957070" cy="699770"/>
            <a:chOff x="376427" y="1063752"/>
            <a:chExt cx="1957070" cy="6997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27" y="1063752"/>
              <a:ext cx="1912620" cy="6995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" y="1063752"/>
              <a:ext cx="1879092" cy="6949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1923415"/>
            <a:ext cx="826389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kind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mapping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 marL="354330" marR="338455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account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joint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similar.</a:t>
            </a:r>
            <a:endParaRPr sz="1800">
              <a:latin typeface="Calibri"/>
              <a:cs typeface="Calibri"/>
            </a:endParaRPr>
          </a:p>
          <a:p>
            <a:pPr marL="354330" marR="13081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Therefore,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mapping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many-to-many,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accounts.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mapping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cardinality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seen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0" y="3962400"/>
            <a:ext cx="3124200" cy="256489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078" y="293243"/>
              <a:ext cx="6724129" cy="35344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151" y="1367027"/>
            <a:ext cx="2368296" cy="541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183895"/>
            <a:ext cx="7815580" cy="242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Some additional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concepts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E-R</a:t>
            </a:r>
            <a:r>
              <a:rPr sz="1800" dirty="0">
                <a:latin typeface="Calibri"/>
                <a:cs typeface="Calibri"/>
              </a:rPr>
              <a:t> model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0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students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school.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00200" y="2819400"/>
            <a:ext cx="6071615" cy="1295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4035460"/>
            <a:ext cx="8111490" cy="244284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240665" algn="ctr">
              <a:lnSpc>
                <a:spcPct val="100000"/>
              </a:lnSpc>
              <a:spcBef>
                <a:spcPts val="1080"/>
              </a:spcBef>
            </a:pPr>
            <a:r>
              <a:rPr sz="1400" b="1" dirty="0">
                <a:latin typeface="Calibri"/>
                <a:cs typeface="Calibri"/>
              </a:rPr>
              <a:t>Student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  <a:p>
            <a:pPr marL="354330" marR="67945" indent="-342265">
              <a:lnSpc>
                <a:spcPct val="103400"/>
              </a:lnSpc>
              <a:spcBef>
                <a:spcPts val="11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Every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unique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enrollment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enrollment_number</a:t>
            </a:r>
            <a:r>
              <a:rPr sz="1800" spc="-10" dirty="0">
                <a:latin typeface="Calibri"/>
                <a:cs typeface="Calibri"/>
              </a:rPr>
              <a:t>),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student.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student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enrollment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number.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7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Thus,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enrollment_number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plays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Studen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Detail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902437" cy="3534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151" y="1063752"/>
            <a:ext cx="2368296" cy="5410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151" y="2435351"/>
            <a:ext cx="2368296" cy="5394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1154938"/>
            <a:ext cx="7999095" cy="526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Weak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enough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establish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weak 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55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4330" marR="2540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enough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establish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strong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 sets.</a:t>
            </a:r>
            <a:endParaRPr sz="1800">
              <a:latin typeface="Calibri"/>
              <a:cs typeface="Calibri"/>
            </a:endParaRPr>
          </a:p>
          <a:p>
            <a:pPr marL="354330" marR="42799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scenario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educational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institution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each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semester,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complete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submit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assignments.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teacher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keeps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assignments</a:t>
            </a:r>
            <a:r>
              <a:rPr sz="1800" spc="-10" dirty="0">
                <a:latin typeface="Calibri"/>
                <a:cs typeface="Calibri"/>
              </a:rPr>
              <a:t> submitted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students.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assignment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assignment_number</a:t>
            </a:r>
            <a:r>
              <a:rPr sz="1800" b="1" spc="-75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nd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subject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roll_number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name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semester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marR="107314" indent="-34226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assignment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 entities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relation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'submitted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by'.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902437" cy="3534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512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depicted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9800" y="1371600"/>
            <a:ext cx="4733544" cy="2971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4517263"/>
            <a:ext cx="8338820" cy="19462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330" marR="5080" indent="-342265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assignment_number</a:t>
            </a:r>
            <a:r>
              <a:rPr sz="1800" b="1" spc="-67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subject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enough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uniquely.</a:t>
            </a:r>
            <a:endParaRPr sz="1800" dirty="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roll_number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enough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entity.</a:t>
            </a:r>
            <a:endParaRPr sz="1800" dirty="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Therefore,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roll_number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student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 dirty="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5" dirty="0">
                <a:latin typeface="Calibri"/>
                <a:cs typeface="Calibri"/>
              </a:rPr>
              <a:t>weak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lacks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key.</a:t>
            </a:r>
            <a:endParaRPr sz="1800" dirty="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student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strong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 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</a:p>
          <a:p>
            <a:pPr marL="354330">
              <a:lnSpc>
                <a:spcPts val="2125"/>
              </a:lnSpc>
            </a:pPr>
            <a:r>
              <a:rPr sz="1800" b="1" spc="-5" dirty="0">
                <a:latin typeface="Courier New"/>
                <a:cs typeface="Courier New"/>
              </a:rPr>
              <a:t>roll_num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131"/>
            <a:ext cx="5429516" cy="353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78270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E-R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diagram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graphical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E-R</a:t>
            </a:r>
            <a:r>
              <a:rPr sz="1800" dirty="0">
                <a:latin typeface="Calibri"/>
                <a:cs typeface="Calibri"/>
              </a:rPr>
              <a:t> model.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E-R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diagram,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symbols,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E-R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symbols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various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 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2600" y="2133600"/>
            <a:ext cx="5295900" cy="446684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131"/>
            <a:ext cx="5429516" cy="353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546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Attributes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E-R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further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6427" y="1365503"/>
            <a:ext cx="1957070" cy="701040"/>
            <a:chOff x="376427" y="1365503"/>
            <a:chExt cx="1957070" cy="7010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27" y="1365503"/>
              <a:ext cx="1912620" cy="7010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" y="1365503"/>
              <a:ext cx="1879092" cy="6964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9740" y="2226309"/>
            <a:ext cx="821817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multi-valued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illustrated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double-line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ellipse,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entity.</a:t>
            </a:r>
            <a:endParaRPr sz="1800">
              <a:latin typeface="Calibri"/>
              <a:cs typeface="Calibri"/>
            </a:endParaRPr>
          </a:p>
          <a:p>
            <a:pPr marL="354330" marR="20955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attribute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upper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  <a:p>
            <a:pPr marL="354330" marR="349885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telephone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telephone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Hence,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telephone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multi-valued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  <a:p>
            <a:pPr marL="354330" marR="407034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symbol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multi-valued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9400" y="4724400"/>
            <a:ext cx="3543300" cy="107594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131"/>
            <a:ext cx="5429516" cy="3539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6427" y="986027"/>
            <a:ext cx="1957070" cy="701040"/>
            <a:chOff x="376427" y="986027"/>
            <a:chExt cx="1957070" cy="70104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27" y="986027"/>
              <a:ext cx="1912620" cy="7010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" y="986027"/>
              <a:ext cx="1879092" cy="69646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1847215"/>
            <a:ext cx="826833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40894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composite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itself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meanings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own.</a:t>
            </a:r>
            <a:endParaRPr sz="1800">
              <a:latin typeface="Calibri"/>
              <a:cs typeface="Calibri"/>
            </a:endParaRPr>
          </a:p>
          <a:p>
            <a:pPr marL="354330" marR="222885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usually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composite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street,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symbol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composite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600" y="3505200"/>
            <a:ext cx="7156704" cy="22098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219" y="295402"/>
            <a:ext cx="1712188" cy="351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990723"/>
            <a:ext cx="8052434" cy="335470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7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describe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modeling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E-R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Identify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relationships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formed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entities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E-R</a:t>
            </a:r>
            <a:r>
              <a:rPr sz="2400" spc="-10" dirty="0">
                <a:latin typeface="Calibri"/>
                <a:cs typeface="Calibri"/>
              </a:rPr>
              <a:t> diagrams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ts val="245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E-R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diagram,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symbols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drawing,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450"/>
              </a:lnSpc>
            </a:pP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various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various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75"/>
              </a:spcBef>
              <a:buChar char="●"/>
              <a:tabLst>
                <a:tab pos="353695" algn="l"/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Outline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uses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131"/>
            <a:ext cx="5429516" cy="3539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6427" y="986027"/>
            <a:ext cx="1957070" cy="701040"/>
            <a:chOff x="376427" y="986027"/>
            <a:chExt cx="1957070" cy="70104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27" y="986027"/>
              <a:ext cx="1912620" cy="7010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" y="986027"/>
              <a:ext cx="1879092" cy="69646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9740" y="1847215"/>
            <a:ext cx="80022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32575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dirty="0">
                <a:latin typeface="Calibri"/>
                <a:cs typeface="Calibri"/>
              </a:rPr>
              <a:t> whose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dashed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ellipses.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best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derived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attributes.</a:t>
            </a:r>
            <a:endParaRPr sz="1800">
              <a:latin typeface="Calibri"/>
              <a:cs typeface="Calibri"/>
            </a:endParaRPr>
          </a:p>
          <a:p>
            <a:pPr marL="354330" marR="38735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particular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entity,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person's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birth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symbol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derived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2600" y="3886200"/>
            <a:ext cx="5719572" cy="16002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131"/>
            <a:ext cx="5429516" cy="3539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25944" y="1514792"/>
            <a:ext cx="599440" cy="844550"/>
            <a:chOff x="825944" y="1514792"/>
            <a:chExt cx="599440" cy="844550"/>
          </a:xfrm>
        </p:grpSpPr>
        <p:sp>
          <p:nvSpPr>
            <p:cNvPr id="9" name="object 9"/>
            <p:cNvSpPr/>
            <p:nvPr/>
          </p:nvSpPr>
          <p:spPr>
            <a:xfrm>
              <a:off x="838962" y="1527810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286512" y="286512"/>
                  </a:lnTo>
                  <a:lnTo>
                    <a:pt x="0" y="0"/>
                  </a:lnTo>
                  <a:lnTo>
                    <a:pt x="0" y="531876"/>
                  </a:lnTo>
                  <a:lnTo>
                    <a:pt x="286512" y="818388"/>
                  </a:lnTo>
                  <a:lnTo>
                    <a:pt x="573024" y="531876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962" y="1527810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573024" y="531876"/>
                  </a:lnTo>
                  <a:lnTo>
                    <a:pt x="286512" y="818388"/>
                  </a:lnTo>
                  <a:lnTo>
                    <a:pt x="0" y="531876"/>
                  </a:lnTo>
                  <a:lnTo>
                    <a:pt x="0" y="0"/>
                  </a:lnTo>
                  <a:lnTo>
                    <a:pt x="286512" y="286512"/>
                  </a:lnTo>
                  <a:lnTo>
                    <a:pt x="573024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3490" y="17603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1986" y="1527810"/>
            <a:ext cx="6361430" cy="532130"/>
          </a:xfrm>
          <a:custGeom>
            <a:avLst/>
            <a:gdLst/>
            <a:ahLst/>
            <a:cxnLst/>
            <a:rect l="l" t="t" r="r" b="b"/>
            <a:pathLst>
              <a:path w="6361430" h="532130">
                <a:moveTo>
                  <a:pt x="6361176" y="88646"/>
                </a:moveTo>
                <a:lnTo>
                  <a:pt x="6361176" y="443230"/>
                </a:lnTo>
                <a:lnTo>
                  <a:pt x="6354200" y="477708"/>
                </a:lnTo>
                <a:lnTo>
                  <a:pt x="6335188" y="505888"/>
                </a:lnTo>
                <a:lnTo>
                  <a:pt x="6307008" y="524900"/>
                </a:lnTo>
                <a:lnTo>
                  <a:pt x="6272530" y="531876"/>
                </a:lnTo>
                <a:lnTo>
                  <a:pt x="0" y="531876"/>
                </a:lnTo>
                <a:lnTo>
                  <a:pt x="0" y="0"/>
                </a:lnTo>
                <a:lnTo>
                  <a:pt x="6272530" y="0"/>
                </a:lnTo>
                <a:lnTo>
                  <a:pt x="6307008" y="6975"/>
                </a:lnTo>
                <a:lnTo>
                  <a:pt x="6335188" y="25987"/>
                </a:lnTo>
                <a:lnTo>
                  <a:pt x="6354200" y="54167"/>
                </a:lnTo>
                <a:lnTo>
                  <a:pt x="6361176" y="88646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2188" y="1636013"/>
            <a:ext cx="3959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Gather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needs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modeled.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5944" y="2234120"/>
            <a:ext cx="599440" cy="844550"/>
            <a:chOff x="825944" y="2234120"/>
            <a:chExt cx="599440" cy="844550"/>
          </a:xfrm>
        </p:grpSpPr>
        <p:sp>
          <p:nvSpPr>
            <p:cNvPr id="15" name="object 15"/>
            <p:cNvSpPr/>
            <p:nvPr/>
          </p:nvSpPr>
          <p:spPr>
            <a:xfrm>
              <a:off x="838962" y="2247137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286512" y="286512"/>
                  </a:lnTo>
                  <a:lnTo>
                    <a:pt x="0" y="0"/>
                  </a:lnTo>
                  <a:lnTo>
                    <a:pt x="0" y="531876"/>
                  </a:lnTo>
                  <a:lnTo>
                    <a:pt x="286512" y="818388"/>
                  </a:lnTo>
                  <a:lnTo>
                    <a:pt x="573024" y="531876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5FB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962" y="2247137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573024" y="531876"/>
                  </a:lnTo>
                  <a:lnTo>
                    <a:pt x="286512" y="818388"/>
                  </a:lnTo>
                  <a:lnTo>
                    <a:pt x="0" y="531876"/>
                  </a:lnTo>
                  <a:lnTo>
                    <a:pt x="0" y="0"/>
                  </a:lnTo>
                  <a:lnTo>
                    <a:pt x="286512" y="286512"/>
                  </a:lnTo>
                  <a:lnTo>
                    <a:pt x="573024" y="0"/>
                  </a:lnTo>
                  <a:close/>
                </a:path>
              </a:pathLst>
            </a:custGeom>
            <a:ln w="25908">
              <a:solidFill>
                <a:srgbClr val="5FB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3490" y="247967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1986" y="2247138"/>
            <a:ext cx="6361430" cy="532130"/>
          </a:xfrm>
          <a:custGeom>
            <a:avLst/>
            <a:gdLst/>
            <a:ahLst/>
            <a:cxnLst/>
            <a:rect l="l" t="t" r="r" b="b"/>
            <a:pathLst>
              <a:path w="6361430" h="532130">
                <a:moveTo>
                  <a:pt x="6361176" y="88646"/>
                </a:moveTo>
                <a:lnTo>
                  <a:pt x="6361176" y="443230"/>
                </a:lnTo>
                <a:lnTo>
                  <a:pt x="6354200" y="477708"/>
                </a:lnTo>
                <a:lnTo>
                  <a:pt x="6335188" y="505888"/>
                </a:lnTo>
                <a:lnTo>
                  <a:pt x="6307008" y="524900"/>
                </a:lnTo>
                <a:lnTo>
                  <a:pt x="6272530" y="531876"/>
                </a:lnTo>
                <a:lnTo>
                  <a:pt x="0" y="531876"/>
                </a:lnTo>
                <a:lnTo>
                  <a:pt x="0" y="0"/>
                </a:lnTo>
                <a:lnTo>
                  <a:pt x="6272530" y="0"/>
                </a:lnTo>
                <a:lnTo>
                  <a:pt x="6307008" y="6975"/>
                </a:lnTo>
                <a:lnTo>
                  <a:pt x="6335188" y="25987"/>
                </a:lnTo>
                <a:lnTo>
                  <a:pt x="6354200" y="54167"/>
                </a:lnTo>
                <a:lnTo>
                  <a:pt x="6361176" y="88646"/>
                </a:lnTo>
                <a:close/>
              </a:path>
            </a:pathLst>
          </a:custGeom>
          <a:ln w="25908">
            <a:solidFill>
              <a:srgbClr val="5FB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12188" y="2354961"/>
            <a:ext cx="4805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Identify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5" dirty="0">
                <a:latin typeface="Calibri"/>
                <a:cs typeface="Calibri"/>
              </a:rPr>
              <a:t> that</a:t>
            </a:r>
            <a:r>
              <a:rPr sz="1600" spc="-10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modeled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real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world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entities.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5944" y="2953448"/>
            <a:ext cx="599440" cy="844550"/>
            <a:chOff x="825944" y="2953448"/>
            <a:chExt cx="599440" cy="844550"/>
          </a:xfrm>
        </p:grpSpPr>
        <p:sp>
          <p:nvSpPr>
            <p:cNvPr id="21" name="object 21"/>
            <p:cNvSpPr/>
            <p:nvPr/>
          </p:nvSpPr>
          <p:spPr>
            <a:xfrm>
              <a:off x="838962" y="2966465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286512" y="286512"/>
                  </a:lnTo>
                  <a:lnTo>
                    <a:pt x="0" y="0"/>
                  </a:lnTo>
                  <a:lnTo>
                    <a:pt x="0" y="531876"/>
                  </a:lnTo>
                  <a:lnTo>
                    <a:pt x="286512" y="818388"/>
                  </a:lnTo>
                  <a:lnTo>
                    <a:pt x="573024" y="531876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5DB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962" y="2966465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573024" y="531876"/>
                  </a:lnTo>
                  <a:lnTo>
                    <a:pt x="286512" y="818388"/>
                  </a:lnTo>
                  <a:lnTo>
                    <a:pt x="0" y="531876"/>
                  </a:lnTo>
                  <a:lnTo>
                    <a:pt x="0" y="0"/>
                  </a:lnTo>
                  <a:lnTo>
                    <a:pt x="286512" y="286512"/>
                  </a:lnTo>
                  <a:lnTo>
                    <a:pt x="573024" y="0"/>
                  </a:lnTo>
                  <a:close/>
                </a:path>
              </a:pathLst>
            </a:custGeom>
            <a:ln w="25908">
              <a:solidFill>
                <a:srgbClr val="5DB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53490" y="31986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11986" y="2966466"/>
            <a:ext cx="6361430" cy="532130"/>
          </a:xfrm>
          <a:custGeom>
            <a:avLst/>
            <a:gdLst/>
            <a:ahLst/>
            <a:cxnLst/>
            <a:rect l="l" t="t" r="r" b="b"/>
            <a:pathLst>
              <a:path w="6361430" h="532129">
                <a:moveTo>
                  <a:pt x="6361176" y="88646"/>
                </a:moveTo>
                <a:lnTo>
                  <a:pt x="6361176" y="443230"/>
                </a:lnTo>
                <a:lnTo>
                  <a:pt x="6354200" y="477708"/>
                </a:lnTo>
                <a:lnTo>
                  <a:pt x="6335188" y="505888"/>
                </a:lnTo>
                <a:lnTo>
                  <a:pt x="6307008" y="524900"/>
                </a:lnTo>
                <a:lnTo>
                  <a:pt x="6272530" y="531876"/>
                </a:lnTo>
                <a:lnTo>
                  <a:pt x="0" y="531876"/>
                </a:lnTo>
                <a:lnTo>
                  <a:pt x="0" y="0"/>
                </a:lnTo>
                <a:lnTo>
                  <a:pt x="6272530" y="0"/>
                </a:lnTo>
                <a:lnTo>
                  <a:pt x="6307008" y="6975"/>
                </a:lnTo>
                <a:lnTo>
                  <a:pt x="6335188" y="25987"/>
                </a:lnTo>
                <a:lnTo>
                  <a:pt x="6354200" y="54167"/>
                </a:lnTo>
                <a:lnTo>
                  <a:pt x="6361176" y="88646"/>
                </a:lnTo>
                <a:close/>
              </a:path>
            </a:pathLst>
          </a:custGeom>
          <a:ln w="25908">
            <a:solidFill>
              <a:srgbClr val="5DB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12188" y="3074035"/>
            <a:ext cx="3286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Identify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attributes</a:t>
            </a:r>
            <a:r>
              <a:rPr sz="1600" spc="-15" dirty="0">
                <a:latin typeface="Calibri"/>
                <a:cs typeface="Calibri"/>
              </a:rPr>
              <a:t> 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entity.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5944" y="3671252"/>
            <a:ext cx="599440" cy="844550"/>
            <a:chOff x="825944" y="3671252"/>
            <a:chExt cx="599440" cy="844550"/>
          </a:xfrm>
        </p:grpSpPr>
        <p:sp>
          <p:nvSpPr>
            <p:cNvPr id="27" name="object 27"/>
            <p:cNvSpPr/>
            <p:nvPr/>
          </p:nvSpPr>
          <p:spPr>
            <a:xfrm>
              <a:off x="838962" y="3684270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286512" y="286511"/>
                  </a:lnTo>
                  <a:lnTo>
                    <a:pt x="0" y="0"/>
                  </a:lnTo>
                  <a:lnTo>
                    <a:pt x="0" y="531875"/>
                  </a:lnTo>
                  <a:lnTo>
                    <a:pt x="286512" y="818387"/>
                  </a:lnTo>
                  <a:lnTo>
                    <a:pt x="573024" y="531875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5F9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962" y="3684270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573024" y="531875"/>
                  </a:lnTo>
                  <a:lnTo>
                    <a:pt x="286512" y="818387"/>
                  </a:lnTo>
                  <a:lnTo>
                    <a:pt x="0" y="531875"/>
                  </a:lnTo>
                  <a:lnTo>
                    <a:pt x="0" y="0"/>
                  </a:lnTo>
                  <a:lnTo>
                    <a:pt x="286512" y="286511"/>
                  </a:lnTo>
                  <a:lnTo>
                    <a:pt x="573024" y="0"/>
                  </a:lnTo>
                  <a:close/>
                </a:path>
              </a:pathLst>
            </a:custGeom>
            <a:ln w="25908">
              <a:solidFill>
                <a:srgbClr val="5F9D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51356" y="3931665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11986" y="3684270"/>
            <a:ext cx="6361430" cy="532130"/>
          </a:xfrm>
          <a:custGeom>
            <a:avLst/>
            <a:gdLst/>
            <a:ahLst/>
            <a:cxnLst/>
            <a:rect l="l" t="t" r="r" b="b"/>
            <a:pathLst>
              <a:path w="6361430" h="532129">
                <a:moveTo>
                  <a:pt x="6361176" y="88645"/>
                </a:moveTo>
                <a:lnTo>
                  <a:pt x="6361176" y="443229"/>
                </a:lnTo>
                <a:lnTo>
                  <a:pt x="6354200" y="477708"/>
                </a:lnTo>
                <a:lnTo>
                  <a:pt x="6335188" y="505888"/>
                </a:lnTo>
                <a:lnTo>
                  <a:pt x="6307008" y="524900"/>
                </a:lnTo>
                <a:lnTo>
                  <a:pt x="6272530" y="531875"/>
                </a:lnTo>
                <a:lnTo>
                  <a:pt x="0" y="531875"/>
                </a:lnTo>
                <a:lnTo>
                  <a:pt x="0" y="0"/>
                </a:lnTo>
                <a:lnTo>
                  <a:pt x="6272530" y="0"/>
                </a:lnTo>
                <a:lnTo>
                  <a:pt x="6307008" y="6975"/>
                </a:lnTo>
                <a:lnTo>
                  <a:pt x="6335188" y="25987"/>
                </a:lnTo>
                <a:lnTo>
                  <a:pt x="6354200" y="54167"/>
                </a:lnTo>
                <a:lnTo>
                  <a:pt x="6361176" y="88645"/>
                </a:lnTo>
                <a:close/>
              </a:path>
            </a:pathLst>
          </a:custGeom>
          <a:ln w="25908">
            <a:solidFill>
              <a:srgbClr val="5F9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12188" y="3793363"/>
            <a:ext cx="38785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Sort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entity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weak 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strong</a:t>
            </a:r>
            <a:r>
              <a:rPr sz="1600" spc="-5" dirty="0">
                <a:latin typeface="Calibri"/>
                <a:cs typeface="Calibri"/>
              </a:rPr>
              <a:t> entity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25944" y="4390580"/>
            <a:ext cx="599440" cy="844550"/>
            <a:chOff x="825944" y="4390580"/>
            <a:chExt cx="599440" cy="844550"/>
          </a:xfrm>
        </p:grpSpPr>
        <p:sp>
          <p:nvSpPr>
            <p:cNvPr id="33" name="object 33"/>
            <p:cNvSpPr/>
            <p:nvPr/>
          </p:nvSpPr>
          <p:spPr>
            <a:xfrm>
              <a:off x="838962" y="4403597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286512" y="286512"/>
                  </a:lnTo>
                  <a:lnTo>
                    <a:pt x="0" y="0"/>
                  </a:lnTo>
                  <a:lnTo>
                    <a:pt x="0" y="531876"/>
                  </a:lnTo>
                  <a:lnTo>
                    <a:pt x="286512" y="818388"/>
                  </a:lnTo>
                  <a:lnTo>
                    <a:pt x="573024" y="531876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616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962" y="4403597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573024" y="531876"/>
                  </a:lnTo>
                  <a:lnTo>
                    <a:pt x="286512" y="818388"/>
                  </a:lnTo>
                  <a:lnTo>
                    <a:pt x="0" y="531876"/>
                  </a:lnTo>
                  <a:lnTo>
                    <a:pt x="0" y="0"/>
                  </a:lnTo>
                  <a:lnTo>
                    <a:pt x="286512" y="286512"/>
                  </a:lnTo>
                  <a:lnTo>
                    <a:pt x="573024" y="0"/>
                  </a:lnTo>
                  <a:close/>
                </a:path>
              </a:pathLst>
            </a:custGeom>
            <a:ln w="25908">
              <a:solidFill>
                <a:srgbClr val="616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51356" y="4650994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11986" y="4403597"/>
            <a:ext cx="6361430" cy="532130"/>
          </a:xfrm>
          <a:custGeom>
            <a:avLst/>
            <a:gdLst/>
            <a:ahLst/>
            <a:cxnLst/>
            <a:rect l="l" t="t" r="r" b="b"/>
            <a:pathLst>
              <a:path w="6361430" h="532129">
                <a:moveTo>
                  <a:pt x="6361176" y="88645"/>
                </a:moveTo>
                <a:lnTo>
                  <a:pt x="6361176" y="443229"/>
                </a:lnTo>
                <a:lnTo>
                  <a:pt x="6354200" y="477708"/>
                </a:lnTo>
                <a:lnTo>
                  <a:pt x="6335188" y="505888"/>
                </a:lnTo>
                <a:lnTo>
                  <a:pt x="6307008" y="524900"/>
                </a:lnTo>
                <a:lnTo>
                  <a:pt x="6272530" y="531875"/>
                </a:lnTo>
                <a:lnTo>
                  <a:pt x="0" y="531875"/>
                </a:lnTo>
                <a:lnTo>
                  <a:pt x="0" y="0"/>
                </a:lnTo>
                <a:lnTo>
                  <a:pt x="6272530" y="0"/>
                </a:lnTo>
                <a:lnTo>
                  <a:pt x="6307008" y="6975"/>
                </a:lnTo>
                <a:lnTo>
                  <a:pt x="6335188" y="25987"/>
                </a:lnTo>
                <a:lnTo>
                  <a:pt x="6354200" y="54167"/>
                </a:lnTo>
                <a:lnTo>
                  <a:pt x="6361176" y="88645"/>
                </a:lnTo>
                <a:close/>
              </a:path>
            </a:pathLst>
          </a:custGeom>
          <a:ln w="25908">
            <a:solidFill>
              <a:srgbClr val="616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12188" y="4400803"/>
            <a:ext cx="535495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785" marR="5080" indent="-172720">
              <a:lnSpc>
                <a:spcPts val="1750"/>
              </a:lnSpc>
              <a:spcBef>
                <a:spcPts val="295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Calibri"/>
                <a:cs typeface="Calibri"/>
              </a:rPr>
              <a:t>Sort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entity</a:t>
            </a:r>
            <a:r>
              <a:rPr sz="1600" spc="-10" dirty="0">
                <a:latin typeface="Calibri"/>
                <a:cs typeface="Calibri"/>
              </a:rPr>
              <a:t> attributes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key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attributes, </a:t>
            </a:r>
            <a:r>
              <a:rPr sz="1600" spc="-5" dirty="0">
                <a:latin typeface="Calibri"/>
                <a:cs typeface="Calibri"/>
              </a:rPr>
              <a:t>multi-valued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attributes,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composite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attributes,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attributes,</a:t>
            </a:r>
            <a:r>
              <a:rPr sz="1600" spc="-5" dirty="0">
                <a:latin typeface="Calibri"/>
                <a:cs typeface="Calibri"/>
              </a:rPr>
              <a:t> and so </a:t>
            </a:r>
            <a:r>
              <a:rPr sz="1600" spc="-10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25944" y="5109908"/>
            <a:ext cx="599440" cy="844550"/>
            <a:chOff x="825944" y="5109908"/>
            <a:chExt cx="599440" cy="844550"/>
          </a:xfrm>
        </p:grpSpPr>
        <p:sp>
          <p:nvSpPr>
            <p:cNvPr id="39" name="object 39"/>
            <p:cNvSpPr/>
            <p:nvPr/>
          </p:nvSpPr>
          <p:spPr>
            <a:xfrm>
              <a:off x="838962" y="5122926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286512" y="286512"/>
                  </a:lnTo>
                  <a:lnTo>
                    <a:pt x="0" y="0"/>
                  </a:lnTo>
                  <a:lnTo>
                    <a:pt x="0" y="531876"/>
                  </a:lnTo>
                  <a:lnTo>
                    <a:pt x="286512" y="818388"/>
                  </a:lnTo>
                  <a:lnTo>
                    <a:pt x="573024" y="531876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8962" y="5122926"/>
              <a:ext cx="573405" cy="818515"/>
            </a:xfrm>
            <a:custGeom>
              <a:avLst/>
              <a:gdLst/>
              <a:ahLst/>
              <a:cxnLst/>
              <a:rect l="l" t="t" r="r" b="b"/>
              <a:pathLst>
                <a:path w="573405" h="818514">
                  <a:moveTo>
                    <a:pt x="573024" y="0"/>
                  </a:moveTo>
                  <a:lnTo>
                    <a:pt x="573024" y="531876"/>
                  </a:lnTo>
                  <a:lnTo>
                    <a:pt x="286512" y="818388"/>
                  </a:lnTo>
                  <a:lnTo>
                    <a:pt x="0" y="531876"/>
                  </a:lnTo>
                  <a:lnTo>
                    <a:pt x="0" y="0"/>
                  </a:lnTo>
                  <a:lnTo>
                    <a:pt x="286512" y="286512"/>
                  </a:lnTo>
                  <a:lnTo>
                    <a:pt x="573024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51356" y="5370067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11986" y="5122926"/>
            <a:ext cx="6361430" cy="532130"/>
          </a:xfrm>
          <a:custGeom>
            <a:avLst/>
            <a:gdLst/>
            <a:ahLst/>
            <a:cxnLst/>
            <a:rect l="l" t="t" r="r" b="b"/>
            <a:pathLst>
              <a:path w="6361430" h="532129">
                <a:moveTo>
                  <a:pt x="6361176" y="88646"/>
                </a:moveTo>
                <a:lnTo>
                  <a:pt x="6361176" y="443230"/>
                </a:lnTo>
                <a:lnTo>
                  <a:pt x="6354200" y="477735"/>
                </a:lnTo>
                <a:lnTo>
                  <a:pt x="6335188" y="505912"/>
                </a:lnTo>
                <a:lnTo>
                  <a:pt x="6307008" y="524909"/>
                </a:lnTo>
                <a:lnTo>
                  <a:pt x="6272530" y="531876"/>
                </a:lnTo>
                <a:lnTo>
                  <a:pt x="0" y="531876"/>
                </a:lnTo>
                <a:lnTo>
                  <a:pt x="0" y="0"/>
                </a:lnTo>
                <a:lnTo>
                  <a:pt x="6272530" y="0"/>
                </a:lnTo>
                <a:lnTo>
                  <a:pt x="6307008" y="6975"/>
                </a:lnTo>
                <a:lnTo>
                  <a:pt x="6335188" y="25987"/>
                </a:lnTo>
                <a:lnTo>
                  <a:pt x="6354200" y="54167"/>
                </a:lnTo>
                <a:lnTo>
                  <a:pt x="6361176" y="88646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12188" y="5231638"/>
            <a:ext cx="4483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Identify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relations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between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different </a:t>
            </a:r>
            <a:r>
              <a:rPr sz="1600" spc="-5" dirty="0">
                <a:latin typeface="Calibri"/>
                <a:cs typeface="Calibri"/>
              </a:rPr>
              <a:t>entities.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59740" y="932434"/>
            <a:ext cx="486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Steps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E-R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diagram are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131"/>
            <a:ext cx="5429516" cy="353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805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scenario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bank,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accounts.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E-R </a:t>
            </a:r>
            <a:r>
              <a:rPr sz="1800" spc="-10" dirty="0">
                <a:latin typeface="Calibri"/>
                <a:cs typeface="Calibri"/>
              </a:rPr>
              <a:t>diagram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scenario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0364" y="1743392"/>
            <a:ext cx="6798945" cy="649605"/>
            <a:chOff x="1900364" y="1743392"/>
            <a:chExt cx="6798945" cy="649605"/>
          </a:xfrm>
        </p:grpSpPr>
        <p:sp>
          <p:nvSpPr>
            <p:cNvPr id="10" name="object 10"/>
            <p:cNvSpPr/>
            <p:nvPr/>
          </p:nvSpPr>
          <p:spPr>
            <a:xfrm>
              <a:off x="1913381" y="1756409"/>
              <a:ext cx="6772909" cy="623570"/>
            </a:xfrm>
            <a:custGeom>
              <a:avLst/>
              <a:gdLst/>
              <a:ahLst/>
              <a:cxnLst/>
              <a:rect l="l" t="t" r="r" b="b"/>
              <a:pathLst>
                <a:path w="6772909" h="623569">
                  <a:moveTo>
                    <a:pt x="6668770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6668770" y="623316"/>
                  </a:lnTo>
                  <a:lnTo>
                    <a:pt x="6709219" y="615156"/>
                  </a:lnTo>
                  <a:lnTo>
                    <a:pt x="6742239" y="592899"/>
                  </a:lnTo>
                  <a:lnTo>
                    <a:pt x="6764496" y="559879"/>
                  </a:lnTo>
                  <a:lnTo>
                    <a:pt x="6772656" y="519430"/>
                  </a:lnTo>
                  <a:lnTo>
                    <a:pt x="6772656" y="103886"/>
                  </a:lnTo>
                  <a:lnTo>
                    <a:pt x="6764496" y="63436"/>
                  </a:lnTo>
                  <a:lnTo>
                    <a:pt x="6742239" y="30416"/>
                  </a:lnTo>
                  <a:lnTo>
                    <a:pt x="6709219" y="8159"/>
                  </a:lnTo>
                  <a:lnTo>
                    <a:pt x="6668770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3381" y="1756409"/>
              <a:ext cx="6772909" cy="623570"/>
            </a:xfrm>
            <a:custGeom>
              <a:avLst/>
              <a:gdLst/>
              <a:ahLst/>
              <a:cxnLst/>
              <a:rect l="l" t="t" r="r" b="b"/>
              <a:pathLst>
                <a:path w="6772909" h="623569">
                  <a:moveTo>
                    <a:pt x="6772656" y="103886"/>
                  </a:moveTo>
                  <a:lnTo>
                    <a:pt x="6772656" y="519430"/>
                  </a:lnTo>
                  <a:lnTo>
                    <a:pt x="6764496" y="559879"/>
                  </a:lnTo>
                  <a:lnTo>
                    <a:pt x="6742239" y="592899"/>
                  </a:lnTo>
                  <a:lnTo>
                    <a:pt x="6709219" y="615156"/>
                  </a:lnTo>
                  <a:lnTo>
                    <a:pt x="6668770" y="623316"/>
                  </a:lnTo>
                  <a:lnTo>
                    <a:pt x="0" y="623316"/>
                  </a:lnTo>
                  <a:lnTo>
                    <a:pt x="0" y="0"/>
                  </a:lnTo>
                  <a:lnTo>
                    <a:pt x="6668770" y="0"/>
                  </a:lnTo>
                  <a:lnTo>
                    <a:pt x="6709219" y="8159"/>
                  </a:lnTo>
                  <a:lnTo>
                    <a:pt x="6742239" y="30416"/>
                  </a:lnTo>
                  <a:lnTo>
                    <a:pt x="6764496" y="63436"/>
                  </a:lnTo>
                  <a:lnTo>
                    <a:pt x="6772656" y="103886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48077" y="1927351"/>
            <a:ext cx="5193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bank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collection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spc="-10" dirty="0">
                <a:latin typeface="Calibri"/>
                <a:cs typeface="Calibri"/>
              </a:rPr>
              <a:t> by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save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money.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4944" y="1665668"/>
            <a:ext cx="1481455" cy="806450"/>
            <a:chOff x="444944" y="1665668"/>
            <a:chExt cx="1481455" cy="806450"/>
          </a:xfrm>
        </p:grpSpPr>
        <p:sp>
          <p:nvSpPr>
            <p:cNvPr id="14" name="object 14"/>
            <p:cNvSpPr/>
            <p:nvPr/>
          </p:nvSpPr>
          <p:spPr>
            <a:xfrm>
              <a:off x="457961" y="1678685"/>
              <a:ext cx="1455420" cy="780415"/>
            </a:xfrm>
            <a:custGeom>
              <a:avLst/>
              <a:gdLst/>
              <a:ahLst/>
              <a:cxnLst/>
              <a:rect l="l" t="t" r="r" b="b"/>
              <a:pathLst>
                <a:path w="1455420" h="780414">
                  <a:moveTo>
                    <a:pt x="1325372" y="0"/>
                  </a:moveTo>
                  <a:lnTo>
                    <a:pt x="130048" y="0"/>
                  </a:lnTo>
                  <a:lnTo>
                    <a:pt x="79429" y="10211"/>
                  </a:lnTo>
                  <a:lnTo>
                    <a:pt x="38092" y="38068"/>
                  </a:lnTo>
                  <a:lnTo>
                    <a:pt x="10220" y="79402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20" y="700885"/>
                  </a:lnTo>
                  <a:lnTo>
                    <a:pt x="38092" y="742219"/>
                  </a:lnTo>
                  <a:lnTo>
                    <a:pt x="79429" y="770076"/>
                  </a:lnTo>
                  <a:lnTo>
                    <a:pt x="130048" y="780288"/>
                  </a:lnTo>
                  <a:lnTo>
                    <a:pt x="1325372" y="780288"/>
                  </a:lnTo>
                  <a:lnTo>
                    <a:pt x="1376017" y="770076"/>
                  </a:lnTo>
                  <a:lnTo>
                    <a:pt x="1417351" y="742219"/>
                  </a:lnTo>
                  <a:lnTo>
                    <a:pt x="1445208" y="700885"/>
                  </a:lnTo>
                  <a:lnTo>
                    <a:pt x="1455420" y="650240"/>
                  </a:lnTo>
                  <a:lnTo>
                    <a:pt x="1455420" y="130048"/>
                  </a:lnTo>
                  <a:lnTo>
                    <a:pt x="1445208" y="79402"/>
                  </a:lnTo>
                  <a:lnTo>
                    <a:pt x="1417351" y="38068"/>
                  </a:lnTo>
                  <a:lnTo>
                    <a:pt x="1376017" y="10211"/>
                  </a:lnTo>
                  <a:lnTo>
                    <a:pt x="132537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1" y="1678685"/>
              <a:ext cx="1455420" cy="780415"/>
            </a:xfrm>
            <a:custGeom>
              <a:avLst/>
              <a:gdLst/>
              <a:ahLst/>
              <a:cxnLst/>
              <a:rect l="l" t="t" r="r" b="b"/>
              <a:pathLst>
                <a:path w="1455420" h="780414">
                  <a:moveTo>
                    <a:pt x="0" y="130048"/>
                  </a:moveTo>
                  <a:lnTo>
                    <a:pt x="10220" y="79402"/>
                  </a:lnTo>
                  <a:lnTo>
                    <a:pt x="38092" y="38068"/>
                  </a:lnTo>
                  <a:lnTo>
                    <a:pt x="79429" y="10211"/>
                  </a:lnTo>
                  <a:lnTo>
                    <a:pt x="130048" y="0"/>
                  </a:lnTo>
                  <a:lnTo>
                    <a:pt x="1325372" y="0"/>
                  </a:lnTo>
                  <a:lnTo>
                    <a:pt x="1376017" y="10211"/>
                  </a:lnTo>
                  <a:lnTo>
                    <a:pt x="1417351" y="38068"/>
                  </a:lnTo>
                  <a:lnTo>
                    <a:pt x="1445208" y="79402"/>
                  </a:lnTo>
                  <a:lnTo>
                    <a:pt x="1455420" y="130048"/>
                  </a:lnTo>
                  <a:lnTo>
                    <a:pt x="1455420" y="650240"/>
                  </a:lnTo>
                  <a:lnTo>
                    <a:pt x="1445208" y="700885"/>
                  </a:lnTo>
                  <a:lnTo>
                    <a:pt x="1417351" y="742219"/>
                  </a:lnTo>
                  <a:lnTo>
                    <a:pt x="1376017" y="770076"/>
                  </a:lnTo>
                  <a:lnTo>
                    <a:pt x="1325372" y="780288"/>
                  </a:lnTo>
                  <a:lnTo>
                    <a:pt x="130048" y="780288"/>
                  </a:lnTo>
                  <a:lnTo>
                    <a:pt x="79429" y="770076"/>
                  </a:lnTo>
                  <a:lnTo>
                    <a:pt x="38092" y="742219"/>
                  </a:lnTo>
                  <a:lnTo>
                    <a:pt x="10220" y="700885"/>
                  </a:lnTo>
                  <a:lnTo>
                    <a:pt x="0" y="650240"/>
                  </a:lnTo>
                  <a:lnTo>
                    <a:pt x="0" y="1300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1095" y="1829257"/>
            <a:ext cx="1086485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Gather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00364" y="2561780"/>
            <a:ext cx="6798945" cy="650875"/>
            <a:chOff x="1900364" y="2561780"/>
            <a:chExt cx="6798945" cy="650875"/>
          </a:xfrm>
        </p:grpSpPr>
        <p:sp>
          <p:nvSpPr>
            <p:cNvPr id="18" name="object 18"/>
            <p:cNvSpPr/>
            <p:nvPr/>
          </p:nvSpPr>
          <p:spPr>
            <a:xfrm>
              <a:off x="1913381" y="2574797"/>
              <a:ext cx="6772909" cy="624840"/>
            </a:xfrm>
            <a:custGeom>
              <a:avLst/>
              <a:gdLst/>
              <a:ahLst/>
              <a:cxnLst/>
              <a:rect l="l" t="t" r="r" b="b"/>
              <a:pathLst>
                <a:path w="6772909" h="624839">
                  <a:moveTo>
                    <a:pt x="6668515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6668515" y="624839"/>
                  </a:lnTo>
                  <a:lnTo>
                    <a:pt x="6709058" y="616658"/>
                  </a:lnTo>
                  <a:lnTo>
                    <a:pt x="6742160" y="594344"/>
                  </a:lnTo>
                  <a:lnTo>
                    <a:pt x="6764474" y="561242"/>
                  </a:lnTo>
                  <a:lnTo>
                    <a:pt x="6772656" y="520699"/>
                  </a:lnTo>
                  <a:lnTo>
                    <a:pt x="6772656" y="104139"/>
                  </a:lnTo>
                  <a:lnTo>
                    <a:pt x="6764474" y="63597"/>
                  </a:lnTo>
                  <a:lnTo>
                    <a:pt x="6742160" y="30495"/>
                  </a:lnTo>
                  <a:lnTo>
                    <a:pt x="6709058" y="8181"/>
                  </a:lnTo>
                  <a:lnTo>
                    <a:pt x="6668515" y="0"/>
                  </a:lnTo>
                  <a:close/>
                </a:path>
              </a:pathLst>
            </a:custGeom>
            <a:solidFill>
              <a:srgbClr val="D4D2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3381" y="2574797"/>
              <a:ext cx="6772909" cy="624840"/>
            </a:xfrm>
            <a:custGeom>
              <a:avLst/>
              <a:gdLst/>
              <a:ahLst/>
              <a:cxnLst/>
              <a:rect l="l" t="t" r="r" b="b"/>
              <a:pathLst>
                <a:path w="6772909" h="624839">
                  <a:moveTo>
                    <a:pt x="6772656" y="104139"/>
                  </a:moveTo>
                  <a:lnTo>
                    <a:pt x="6772656" y="520699"/>
                  </a:lnTo>
                  <a:lnTo>
                    <a:pt x="6764474" y="561242"/>
                  </a:lnTo>
                  <a:lnTo>
                    <a:pt x="6742160" y="594344"/>
                  </a:lnTo>
                  <a:lnTo>
                    <a:pt x="6709058" y="616658"/>
                  </a:lnTo>
                  <a:lnTo>
                    <a:pt x="6668515" y="624839"/>
                  </a:lnTo>
                  <a:lnTo>
                    <a:pt x="0" y="624839"/>
                  </a:lnTo>
                  <a:lnTo>
                    <a:pt x="0" y="0"/>
                  </a:lnTo>
                  <a:lnTo>
                    <a:pt x="6668515" y="0"/>
                  </a:lnTo>
                  <a:lnTo>
                    <a:pt x="6709058" y="8181"/>
                  </a:lnTo>
                  <a:lnTo>
                    <a:pt x="6742160" y="30495"/>
                  </a:lnTo>
                  <a:lnTo>
                    <a:pt x="6764474" y="63597"/>
                  </a:lnTo>
                  <a:lnTo>
                    <a:pt x="6772656" y="104139"/>
                  </a:lnTo>
                  <a:close/>
                </a:path>
              </a:pathLst>
            </a:custGeom>
            <a:ln w="25908">
              <a:solidFill>
                <a:srgbClr val="D4D2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48077" y="2619222"/>
            <a:ext cx="840740" cy="48005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0" dirty="0">
                <a:latin typeface="Calibri"/>
                <a:cs typeface="Calibri"/>
              </a:rPr>
              <a:t>us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ome</a:t>
            </a:r>
            <a:r>
              <a:rPr sz="1400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Account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4944" y="2484056"/>
            <a:ext cx="1481455" cy="806450"/>
            <a:chOff x="444944" y="2484056"/>
            <a:chExt cx="1481455" cy="806450"/>
          </a:xfrm>
        </p:grpSpPr>
        <p:sp>
          <p:nvSpPr>
            <p:cNvPr id="22" name="object 22"/>
            <p:cNvSpPr/>
            <p:nvPr/>
          </p:nvSpPr>
          <p:spPr>
            <a:xfrm>
              <a:off x="457961" y="2497074"/>
              <a:ext cx="1455420" cy="780415"/>
            </a:xfrm>
            <a:custGeom>
              <a:avLst/>
              <a:gdLst/>
              <a:ahLst/>
              <a:cxnLst/>
              <a:rect l="l" t="t" r="r" b="b"/>
              <a:pathLst>
                <a:path w="1455420" h="780414">
                  <a:moveTo>
                    <a:pt x="1325372" y="0"/>
                  </a:moveTo>
                  <a:lnTo>
                    <a:pt x="130048" y="0"/>
                  </a:lnTo>
                  <a:lnTo>
                    <a:pt x="79429" y="10211"/>
                  </a:lnTo>
                  <a:lnTo>
                    <a:pt x="38092" y="38068"/>
                  </a:lnTo>
                  <a:lnTo>
                    <a:pt x="10220" y="79402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20" y="700885"/>
                  </a:lnTo>
                  <a:lnTo>
                    <a:pt x="38092" y="742219"/>
                  </a:lnTo>
                  <a:lnTo>
                    <a:pt x="79429" y="770076"/>
                  </a:lnTo>
                  <a:lnTo>
                    <a:pt x="130048" y="780288"/>
                  </a:lnTo>
                  <a:lnTo>
                    <a:pt x="1325372" y="780288"/>
                  </a:lnTo>
                  <a:lnTo>
                    <a:pt x="1376017" y="770076"/>
                  </a:lnTo>
                  <a:lnTo>
                    <a:pt x="1417351" y="742219"/>
                  </a:lnTo>
                  <a:lnTo>
                    <a:pt x="1445208" y="700885"/>
                  </a:lnTo>
                  <a:lnTo>
                    <a:pt x="1455420" y="650240"/>
                  </a:lnTo>
                  <a:lnTo>
                    <a:pt x="1455420" y="130048"/>
                  </a:lnTo>
                  <a:lnTo>
                    <a:pt x="1445208" y="79402"/>
                  </a:lnTo>
                  <a:lnTo>
                    <a:pt x="1417351" y="38068"/>
                  </a:lnTo>
                  <a:lnTo>
                    <a:pt x="1376017" y="10211"/>
                  </a:lnTo>
                  <a:lnTo>
                    <a:pt x="1325372" y="0"/>
                  </a:lnTo>
                  <a:close/>
                </a:path>
              </a:pathLst>
            </a:custGeom>
            <a:solidFill>
              <a:srgbClr val="6D5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1" y="2497074"/>
              <a:ext cx="1455420" cy="780415"/>
            </a:xfrm>
            <a:custGeom>
              <a:avLst/>
              <a:gdLst/>
              <a:ahLst/>
              <a:cxnLst/>
              <a:rect l="l" t="t" r="r" b="b"/>
              <a:pathLst>
                <a:path w="1455420" h="780414">
                  <a:moveTo>
                    <a:pt x="0" y="130048"/>
                  </a:moveTo>
                  <a:lnTo>
                    <a:pt x="10220" y="79402"/>
                  </a:lnTo>
                  <a:lnTo>
                    <a:pt x="38092" y="38068"/>
                  </a:lnTo>
                  <a:lnTo>
                    <a:pt x="79429" y="10211"/>
                  </a:lnTo>
                  <a:lnTo>
                    <a:pt x="130048" y="0"/>
                  </a:lnTo>
                  <a:lnTo>
                    <a:pt x="1325372" y="0"/>
                  </a:lnTo>
                  <a:lnTo>
                    <a:pt x="1376017" y="10211"/>
                  </a:lnTo>
                  <a:lnTo>
                    <a:pt x="1417351" y="38068"/>
                  </a:lnTo>
                  <a:lnTo>
                    <a:pt x="1445208" y="79402"/>
                  </a:lnTo>
                  <a:lnTo>
                    <a:pt x="1455420" y="130048"/>
                  </a:lnTo>
                  <a:lnTo>
                    <a:pt x="1455420" y="650240"/>
                  </a:lnTo>
                  <a:lnTo>
                    <a:pt x="1445208" y="700885"/>
                  </a:lnTo>
                  <a:lnTo>
                    <a:pt x="1417351" y="742219"/>
                  </a:lnTo>
                  <a:lnTo>
                    <a:pt x="1376017" y="770076"/>
                  </a:lnTo>
                  <a:lnTo>
                    <a:pt x="1325372" y="780288"/>
                  </a:lnTo>
                  <a:lnTo>
                    <a:pt x="130048" y="780288"/>
                  </a:lnTo>
                  <a:lnTo>
                    <a:pt x="79429" y="770076"/>
                  </a:lnTo>
                  <a:lnTo>
                    <a:pt x="38092" y="742219"/>
                  </a:lnTo>
                  <a:lnTo>
                    <a:pt x="10220" y="700885"/>
                  </a:lnTo>
                  <a:lnTo>
                    <a:pt x="0" y="650240"/>
                  </a:lnTo>
                  <a:lnTo>
                    <a:pt x="0" y="1300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9091" y="2648838"/>
            <a:ext cx="115062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95910" marR="5080" indent="-283845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2: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Identify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entities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00364" y="3381692"/>
            <a:ext cx="6798945" cy="649605"/>
            <a:chOff x="1900364" y="3381692"/>
            <a:chExt cx="6798945" cy="649605"/>
          </a:xfrm>
        </p:grpSpPr>
        <p:sp>
          <p:nvSpPr>
            <p:cNvPr id="26" name="object 26"/>
            <p:cNvSpPr/>
            <p:nvPr/>
          </p:nvSpPr>
          <p:spPr>
            <a:xfrm>
              <a:off x="1913381" y="3394709"/>
              <a:ext cx="6772909" cy="623570"/>
            </a:xfrm>
            <a:custGeom>
              <a:avLst/>
              <a:gdLst/>
              <a:ahLst/>
              <a:cxnLst/>
              <a:rect l="l" t="t" r="r" b="b"/>
              <a:pathLst>
                <a:path w="6772909" h="623570">
                  <a:moveTo>
                    <a:pt x="6668770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6668770" y="623316"/>
                  </a:lnTo>
                  <a:lnTo>
                    <a:pt x="6709219" y="615156"/>
                  </a:lnTo>
                  <a:lnTo>
                    <a:pt x="6742239" y="592899"/>
                  </a:lnTo>
                  <a:lnTo>
                    <a:pt x="6764496" y="559879"/>
                  </a:lnTo>
                  <a:lnTo>
                    <a:pt x="6772656" y="519430"/>
                  </a:lnTo>
                  <a:lnTo>
                    <a:pt x="6772656" y="103886"/>
                  </a:lnTo>
                  <a:lnTo>
                    <a:pt x="6764496" y="63436"/>
                  </a:lnTo>
                  <a:lnTo>
                    <a:pt x="6742239" y="30416"/>
                  </a:lnTo>
                  <a:lnTo>
                    <a:pt x="6709219" y="8159"/>
                  </a:lnTo>
                  <a:lnTo>
                    <a:pt x="6668770" y="0"/>
                  </a:lnTo>
                  <a:close/>
                </a:path>
              </a:pathLst>
            </a:custGeom>
            <a:solidFill>
              <a:srgbClr val="D1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3381" y="3394709"/>
              <a:ext cx="6772909" cy="623570"/>
            </a:xfrm>
            <a:custGeom>
              <a:avLst/>
              <a:gdLst/>
              <a:ahLst/>
              <a:cxnLst/>
              <a:rect l="l" t="t" r="r" b="b"/>
              <a:pathLst>
                <a:path w="6772909" h="623570">
                  <a:moveTo>
                    <a:pt x="6772656" y="103886"/>
                  </a:moveTo>
                  <a:lnTo>
                    <a:pt x="6772656" y="519430"/>
                  </a:lnTo>
                  <a:lnTo>
                    <a:pt x="6764496" y="559879"/>
                  </a:lnTo>
                  <a:lnTo>
                    <a:pt x="6742239" y="592899"/>
                  </a:lnTo>
                  <a:lnTo>
                    <a:pt x="6709219" y="615156"/>
                  </a:lnTo>
                  <a:lnTo>
                    <a:pt x="6668770" y="623316"/>
                  </a:lnTo>
                  <a:lnTo>
                    <a:pt x="0" y="623316"/>
                  </a:lnTo>
                  <a:lnTo>
                    <a:pt x="0" y="0"/>
                  </a:lnTo>
                  <a:lnTo>
                    <a:pt x="6668770" y="0"/>
                  </a:lnTo>
                  <a:lnTo>
                    <a:pt x="6709219" y="8159"/>
                  </a:lnTo>
                  <a:lnTo>
                    <a:pt x="6742239" y="30416"/>
                  </a:lnTo>
                  <a:lnTo>
                    <a:pt x="6764496" y="63436"/>
                  </a:lnTo>
                  <a:lnTo>
                    <a:pt x="6772656" y="103886"/>
                  </a:lnTo>
                  <a:close/>
                </a:path>
              </a:pathLst>
            </a:custGeom>
            <a:ln w="25908">
              <a:solidFill>
                <a:srgbClr val="D1D2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48077" y="3437991"/>
            <a:ext cx="4909185" cy="480059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9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Customer: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customer_name,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customer_address,</a:t>
            </a:r>
            <a:r>
              <a:rPr sz="1400" spc="-10" dirty="0">
                <a:latin typeface="Calibri"/>
                <a:cs typeface="Calibri"/>
              </a:rPr>
              <a:t> customer_contact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Account: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account_number,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account_owner,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balance_amount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4944" y="3310064"/>
            <a:ext cx="1481455" cy="806450"/>
            <a:chOff x="444944" y="3310064"/>
            <a:chExt cx="1481455" cy="806450"/>
          </a:xfrm>
        </p:grpSpPr>
        <p:sp>
          <p:nvSpPr>
            <p:cNvPr id="30" name="object 30"/>
            <p:cNvSpPr/>
            <p:nvPr/>
          </p:nvSpPr>
          <p:spPr>
            <a:xfrm>
              <a:off x="457961" y="3323082"/>
              <a:ext cx="1455420" cy="780415"/>
            </a:xfrm>
            <a:custGeom>
              <a:avLst/>
              <a:gdLst/>
              <a:ahLst/>
              <a:cxnLst/>
              <a:rect l="l" t="t" r="r" b="b"/>
              <a:pathLst>
                <a:path w="1455420" h="780414">
                  <a:moveTo>
                    <a:pt x="1325372" y="0"/>
                  </a:moveTo>
                  <a:lnTo>
                    <a:pt x="130048" y="0"/>
                  </a:lnTo>
                  <a:lnTo>
                    <a:pt x="79429" y="10211"/>
                  </a:lnTo>
                  <a:lnTo>
                    <a:pt x="38092" y="38068"/>
                  </a:lnTo>
                  <a:lnTo>
                    <a:pt x="10220" y="79402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20" y="700885"/>
                  </a:lnTo>
                  <a:lnTo>
                    <a:pt x="38092" y="742219"/>
                  </a:lnTo>
                  <a:lnTo>
                    <a:pt x="79429" y="770076"/>
                  </a:lnTo>
                  <a:lnTo>
                    <a:pt x="130048" y="780288"/>
                  </a:lnTo>
                  <a:lnTo>
                    <a:pt x="1325372" y="780288"/>
                  </a:lnTo>
                  <a:lnTo>
                    <a:pt x="1376017" y="770076"/>
                  </a:lnTo>
                  <a:lnTo>
                    <a:pt x="1417351" y="742219"/>
                  </a:lnTo>
                  <a:lnTo>
                    <a:pt x="1445208" y="700885"/>
                  </a:lnTo>
                  <a:lnTo>
                    <a:pt x="1455420" y="650240"/>
                  </a:lnTo>
                  <a:lnTo>
                    <a:pt x="1455420" y="130048"/>
                  </a:lnTo>
                  <a:lnTo>
                    <a:pt x="1445208" y="79402"/>
                  </a:lnTo>
                  <a:lnTo>
                    <a:pt x="1417351" y="38068"/>
                  </a:lnTo>
                  <a:lnTo>
                    <a:pt x="1376017" y="10211"/>
                  </a:lnTo>
                  <a:lnTo>
                    <a:pt x="1325372" y="0"/>
                  </a:lnTo>
                  <a:close/>
                </a:path>
              </a:pathLst>
            </a:custGeom>
            <a:solidFill>
              <a:srgbClr val="5A5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7961" y="3323082"/>
              <a:ext cx="1455420" cy="780415"/>
            </a:xfrm>
            <a:custGeom>
              <a:avLst/>
              <a:gdLst/>
              <a:ahLst/>
              <a:cxnLst/>
              <a:rect l="l" t="t" r="r" b="b"/>
              <a:pathLst>
                <a:path w="1455420" h="780414">
                  <a:moveTo>
                    <a:pt x="0" y="130048"/>
                  </a:moveTo>
                  <a:lnTo>
                    <a:pt x="10220" y="79402"/>
                  </a:lnTo>
                  <a:lnTo>
                    <a:pt x="38092" y="38068"/>
                  </a:lnTo>
                  <a:lnTo>
                    <a:pt x="79429" y="10211"/>
                  </a:lnTo>
                  <a:lnTo>
                    <a:pt x="130048" y="0"/>
                  </a:lnTo>
                  <a:lnTo>
                    <a:pt x="1325372" y="0"/>
                  </a:lnTo>
                  <a:lnTo>
                    <a:pt x="1376017" y="10211"/>
                  </a:lnTo>
                  <a:lnTo>
                    <a:pt x="1417351" y="38068"/>
                  </a:lnTo>
                  <a:lnTo>
                    <a:pt x="1445208" y="79402"/>
                  </a:lnTo>
                  <a:lnTo>
                    <a:pt x="1455420" y="130048"/>
                  </a:lnTo>
                  <a:lnTo>
                    <a:pt x="1455420" y="650240"/>
                  </a:lnTo>
                  <a:lnTo>
                    <a:pt x="1445208" y="700885"/>
                  </a:lnTo>
                  <a:lnTo>
                    <a:pt x="1417351" y="742219"/>
                  </a:lnTo>
                  <a:lnTo>
                    <a:pt x="1376017" y="770076"/>
                  </a:lnTo>
                  <a:lnTo>
                    <a:pt x="1325372" y="780288"/>
                  </a:lnTo>
                  <a:lnTo>
                    <a:pt x="130048" y="780288"/>
                  </a:lnTo>
                  <a:lnTo>
                    <a:pt x="79429" y="770076"/>
                  </a:lnTo>
                  <a:lnTo>
                    <a:pt x="38092" y="742219"/>
                  </a:lnTo>
                  <a:lnTo>
                    <a:pt x="10220" y="700885"/>
                  </a:lnTo>
                  <a:lnTo>
                    <a:pt x="0" y="650240"/>
                  </a:lnTo>
                  <a:lnTo>
                    <a:pt x="0" y="1300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9091" y="3475482"/>
            <a:ext cx="115062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7310" marR="5080" indent="-55244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Identify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68360" y="4200080"/>
            <a:ext cx="6832600" cy="649605"/>
            <a:chOff x="1868360" y="4200080"/>
            <a:chExt cx="6832600" cy="649605"/>
          </a:xfrm>
        </p:grpSpPr>
        <p:sp>
          <p:nvSpPr>
            <p:cNvPr id="34" name="object 34"/>
            <p:cNvSpPr/>
            <p:nvPr/>
          </p:nvSpPr>
          <p:spPr>
            <a:xfrm>
              <a:off x="1881378" y="4213097"/>
              <a:ext cx="6806565" cy="623570"/>
            </a:xfrm>
            <a:custGeom>
              <a:avLst/>
              <a:gdLst/>
              <a:ahLst/>
              <a:cxnLst/>
              <a:rect l="l" t="t" r="r" b="b"/>
              <a:pathLst>
                <a:path w="6806565" h="623570">
                  <a:moveTo>
                    <a:pt x="6702298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6702298" y="623315"/>
                  </a:lnTo>
                  <a:lnTo>
                    <a:pt x="6742747" y="615156"/>
                  </a:lnTo>
                  <a:lnTo>
                    <a:pt x="6775767" y="592899"/>
                  </a:lnTo>
                  <a:lnTo>
                    <a:pt x="6798024" y="559879"/>
                  </a:lnTo>
                  <a:lnTo>
                    <a:pt x="6806183" y="519429"/>
                  </a:lnTo>
                  <a:lnTo>
                    <a:pt x="6806183" y="103885"/>
                  </a:lnTo>
                  <a:lnTo>
                    <a:pt x="6798024" y="63436"/>
                  </a:lnTo>
                  <a:lnTo>
                    <a:pt x="6775767" y="30416"/>
                  </a:lnTo>
                  <a:lnTo>
                    <a:pt x="6742747" y="8159"/>
                  </a:lnTo>
                  <a:lnTo>
                    <a:pt x="6702298" y="0"/>
                  </a:lnTo>
                  <a:close/>
                </a:path>
              </a:pathLst>
            </a:custGeom>
            <a:solidFill>
              <a:srgbClr val="D1D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1378" y="4213097"/>
              <a:ext cx="6806565" cy="623570"/>
            </a:xfrm>
            <a:custGeom>
              <a:avLst/>
              <a:gdLst/>
              <a:ahLst/>
              <a:cxnLst/>
              <a:rect l="l" t="t" r="r" b="b"/>
              <a:pathLst>
                <a:path w="6806565" h="623570">
                  <a:moveTo>
                    <a:pt x="6806183" y="103885"/>
                  </a:moveTo>
                  <a:lnTo>
                    <a:pt x="6806183" y="519429"/>
                  </a:lnTo>
                  <a:lnTo>
                    <a:pt x="6798024" y="559879"/>
                  </a:lnTo>
                  <a:lnTo>
                    <a:pt x="6775767" y="592899"/>
                  </a:lnTo>
                  <a:lnTo>
                    <a:pt x="6742747" y="615156"/>
                  </a:lnTo>
                  <a:lnTo>
                    <a:pt x="6702298" y="623315"/>
                  </a:lnTo>
                  <a:lnTo>
                    <a:pt x="0" y="623315"/>
                  </a:lnTo>
                  <a:lnTo>
                    <a:pt x="0" y="0"/>
                  </a:lnTo>
                  <a:lnTo>
                    <a:pt x="6702298" y="0"/>
                  </a:lnTo>
                  <a:lnTo>
                    <a:pt x="6742747" y="8159"/>
                  </a:lnTo>
                  <a:lnTo>
                    <a:pt x="6775767" y="30416"/>
                  </a:lnTo>
                  <a:lnTo>
                    <a:pt x="6798024" y="63436"/>
                  </a:lnTo>
                  <a:lnTo>
                    <a:pt x="6806183" y="103885"/>
                  </a:lnTo>
                  <a:close/>
                </a:path>
              </a:pathLst>
            </a:custGeom>
            <a:ln w="25908">
              <a:solidFill>
                <a:srgbClr val="D1D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15439" y="4257522"/>
            <a:ext cx="2742565" cy="48005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Customer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weak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Account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set: </a:t>
            </a:r>
            <a:r>
              <a:rPr sz="1400" spc="-10" dirty="0">
                <a:latin typeface="Calibri"/>
                <a:cs typeface="Calibri"/>
              </a:rPr>
              <a:t>strong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4944" y="4122356"/>
            <a:ext cx="1449705" cy="806450"/>
            <a:chOff x="444944" y="4122356"/>
            <a:chExt cx="1449705" cy="806450"/>
          </a:xfrm>
        </p:grpSpPr>
        <p:sp>
          <p:nvSpPr>
            <p:cNvPr id="38" name="object 38"/>
            <p:cNvSpPr/>
            <p:nvPr/>
          </p:nvSpPr>
          <p:spPr>
            <a:xfrm>
              <a:off x="457961" y="4135374"/>
              <a:ext cx="1423670" cy="780415"/>
            </a:xfrm>
            <a:custGeom>
              <a:avLst/>
              <a:gdLst/>
              <a:ahLst/>
              <a:cxnLst/>
              <a:rect l="l" t="t" r="r" b="b"/>
              <a:pathLst>
                <a:path w="1423670" h="780414">
                  <a:moveTo>
                    <a:pt x="1293368" y="0"/>
                  </a:moveTo>
                  <a:lnTo>
                    <a:pt x="130048" y="0"/>
                  </a:lnTo>
                  <a:lnTo>
                    <a:pt x="79429" y="10211"/>
                  </a:lnTo>
                  <a:lnTo>
                    <a:pt x="38092" y="38068"/>
                  </a:lnTo>
                  <a:lnTo>
                    <a:pt x="10220" y="79402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20" y="700885"/>
                  </a:lnTo>
                  <a:lnTo>
                    <a:pt x="38092" y="742219"/>
                  </a:lnTo>
                  <a:lnTo>
                    <a:pt x="79429" y="770076"/>
                  </a:lnTo>
                  <a:lnTo>
                    <a:pt x="130048" y="780288"/>
                  </a:lnTo>
                  <a:lnTo>
                    <a:pt x="1293368" y="780288"/>
                  </a:lnTo>
                  <a:lnTo>
                    <a:pt x="1344013" y="770076"/>
                  </a:lnTo>
                  <a:lnTo>
                    <a:pt x="1385347" y="742219"/>
                  </a:lnTo>
                  <a:lnTo>
                    <a:pt x="1413204" y="700885"/>
                  </a:lnTo>
                  <a:lnTo>
                    <a:pt x="1423416" y="650240"/>
                  </a:lnTo>
                  <a:lnTo>
                    <a:pt x="1423416" y="130048"/>
                  </a:lnTo>
                  <a:lnTo>
                    <a:pt x="1413204" y="79402"/>
                  </a:lnTo>
                  <a:lnTo>
                    <a:pt x="1385347" y="38068"/>
                  </a:lnTo>
                  <a:lnTo>
                    <a:pt x="1344013" y="10211"/>
                  </a:lnTo>
                  <a:lnTo>
                    <a:pt x="1293368" y="0"/>
                  </a:lnTo>
                  <a:close/>
                </a:path>
              </a:pathLst>
            </a:custGeom>
            <a:solidFill>
              <a:srgbClr val="547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961" y="4135374"/>
              <a:ext cx="1423670" cy="780415"/>
            </a:xfrm>
            <a:custGeom>
              <a:avLst/>
              <a:gdLst/>
              <a:ahLst/>
              <a:cxnLst/>
              <a:rect l="l" t="t" r="r" b="b"/>
              <a:pathLst>
                <a:path w="1423670" h="780414">
                  <a:moveTo>
                    <a:pt x="0" y="130048"/>
                  </a:moveTo>
                  <a:lnTo>
                    <a:pt x="10220" y="79402"/>
                  </a:lnTo>
                  <a:lnTo>
                    <a:pt x="38092" y="38068"/>
                  </a:lnTo>
                  <a:lnTo>
                    <a:pt x="79429" y="10211"/>
                  </a:lnTo>
                  <a:lnTo>
                    <a:pt x="130048" y="0"/>
                  </a:lnTo>
                  <a:lnTo>
                    <a:pt x="1293368" y="0"/>
                  </a:lnTo>
                  <a:lnTo>
                    <a:pt x="1344013" y="10211"/>
                  </a:lnTo>
                  <a:lnTo>
                    <a:pt x="1385347" y="38068"/>
                  </a:lnTo>
                  <a:lnTo>
                    <a:pt x="1413204" y="79402"/>
                  </a:lnTo>
                  <a:lnTo>
                    <a:pt x="1423416" y="130048"/>
                  </a:lnTo>
                  <a:lnTo>
                    <a:pt x="1423416" y="650240"/>
                  </a:lnTo>
                  <a:lnTo>
                    <a:pt x="1413204" y="700885"/>
                  </a:lnTo>
                  <a:lnTo>
                    <a:pt x="1385347" y="742219"/>
                  </a:lnTo>
                  <a:lnTo>
                    <a:pt x="1344013" y="770076"/>
                  </a:lnTo>
                  <a:lnTo>
                    <a:pt x="1293368" y="780288"/>
                  </a:lnTo>
                  <a:lnTo>
                    <a:pt x="130048" y="780288"/>
                  </a:lnTo>
                  <a:lnTo>
                    <a:pt x="79429" y="770076"/>
                  </a:lnTo>
                  <a:lnTo>
                    <a:pt x="38092" y="742219"/>
                  </a:lnTo>
                  <a:lnTo>
                    <a:pt x="10220" y="700885"/>
                  </a:lnTo>
                  <a:lnTo>
                    <a:pt x="0" y="650240"/>
                  </a:lnTo>
                  <a:lnTo>
                    <a:pt x="0" y="1300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7963" y="4286758"/>
            <a:ext cx="87947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6515" marR="5080" indent="-44450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4: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Sort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83600" y="5018468"/>
            <a:ext cx="6817359" cy="651510"/>
            <a:chOff x="1883600" y="5018468"/>
            <a:chExt cx="6817359" cy="651510"/>
          </a:xfrm>
        </p:grpSpPr>
        <p:sp>
          <p:nvSpPr>
            <p:cNvPr id="42" name="object 42"/>
            <p:cNvSpPr/>
            <p:nvPr/>
          </p:nvSpPr>
          <p:spPr>
            <a:xfrm>
              <a:off x="1896618" y="5031485"/>
              <a:ext cx="6791325" cy="625475"/>
            </a:xfrm>
            <a:custGeom>
              <a:avLst/>
              <a:gdLst/>
              <a:ahLst/>
              <a:cxnLst/>
              <a:rect l="l" t="t" r="r" b="b"/>
              <a:pathLst>
                <a:path w="6791325" h="625475">
                  <a:moveTo>
                    <a:pt x="6686804" y="0"/>
                  </a:moveTo>
                  <a:lnTo>
                    <a:pt x="0" y="0"/>
                  </a:lnTo>
                  <a:lnTo>
                    <a:pt x="0" y="625005"/>
                  </a:lnTo>
                  <a:lnTo>
                    <a:pt x="6686804" y="625005"/>
                  </a:lnTo>
                  <a:lnTo>
                    <a:pt x="6727346" y="616819"/>
                  </a:lnTo>
                  <a:lnTo>
                    <a:pt x="6760448" y="594494"/>
                  </a:lnTo>
                  <a:lnTo>
                    <a:pt x="6782762" y="561381"/>
                  </a:lnTo>
                  <a:lnTo>
                    <a:pt x="6790944" y="520826"/>
                  </a:lnTo>
                  <a:lnTo>
                    <a:pt x="6790944" y="104139"/>
                  </a:lnTo>
                  <a:lnTo>
                    <a:pt x="6782762" y="63597"/>
                  </a:lnTo>
                  <a:lnTo>
                    <a:pt x="6760448" y="30495"/>
                  </a:lnTo>
                  <a:lnTo>
                    <a:pt x="6727346" y="8181"/>
                  </a:lnTo>
                  <a:lnTo>
                    <a:pt x="6686804" y="0"/>
                  </a:lnTo>
                  <a:close/>
                </a:path>
              </a:pathLst>
            </a:custGeom>
            <a:solidFill>
              <a:srgbClr val="D0D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96618" y="5031485"/>
              <a:ext cx="6791325" cy="625475"/>
            </a:xfrm>
            <a:custGeom>
              <a:avLst/>
              <a:gdLst/>
              <a:ahLst/>
              <a:cxnLst/>
              <a:rect l="l" t="t" r="r" b="b"/>
              <a:pathLst>
                <a:path w="6791325" h="625475">
                  <a:moveTo>
                    <a:pt x="6790944" y="104139"/>
                  </a:moveTo>
                  <a:lnTo>
                    <a:pt x="6790944" y="520826"/>
                  </a:lnTo>
                  <a:lnTo>
                    <a:pt x="6782762" y="561381"/>
                  </a:lnTo>
                  <a:lnTo>
                    <a:pt x="6760448" y="594494"/>
                  </a:lnTo>
                  <a:lnTo>
                    <a:pt x="6727346" y="616819"/>
                  </a:lnTo>
                  <a:lnTo>
                    <a:pt x="6686804" y="625005"/>
                  </a:lnTo>
                  <a:lnTo>
                    <a:pt x="0" y="625005"/>
                  </a:lnTo>
                  <a:lnTo>
                    <a:pt x="0" y="0"/>
                  </a:lnTo>
                  <a:lnTo>
                    <a:pt x="6686804" y="0"/>
                  </a:lnTo>
                  <a:lnTo>
                    <a:pt x="6727346" y="8181"/>
                  </a:lnTo>
                  <a:lnTo>
                    <a:pt x="6760448" y="30495"/>
                  </a:lnTo>
                  <a:lnTo>
                    <a:pt x="6782762" y="63597"/>
                  </a:lnTo>
                  <a:lnTo>
                    <a:pt x="6790944" y="104139"/>
                  </a:lnTo>
                  <a:close/>
                </a:path>
              </a:pathLst>
            </a:custGeom>
            <a:ln w="25907">
              <a:solidFill>
                <a:srgbClr val="D0D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131314" y="4991861"/>
            <a:ext cx="6139180" cy="6635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2235200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Customer entity set: customer_address </a:t>
            </a:r>
            <a:r>
              <a:rPr sz="1400" dirty="0">
                <a:latin typeface="Calibri"/>
                <a:cs typeface="Calibri"/>
              </a:rPr>
              <a:t>- </a:t>
            </a:r>
            <a:r>
              <a:rPr sz="1400" spc="-5" dirty="0">
                <a:latin typeface="Calibri"/>
                <a:cs typeface="Calibri"/>
              </a:rPr>
              <a:t>composite,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customer_contact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5" dirty="0">
                <a:latin typeface="Calibri"/>
                <a:cs typeface="Calibri"/>
              </a:rPr>
              <a:t> multi-valued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9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Account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account_number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→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primary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key,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account_owner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multi-valued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44944" y="4940744"/>
            <a:ext cx="1464945" cy="806450"/>
            <a:chOff x="444944" y="4940744"/>
            <a:chExt cx="1464945" cy="806450"/>
          </a:xfrm>
        </p:grpSpPr>
        <p:sp>
          <p:nvSpPr>
            <p:cNvPr id="46" name="object 46"/>
            <p:cNvSpPr/>
            <p:nvPr/>
          </p:nvSpPr>
          <p:spPr>
            <a:xfrm>
              <a:off x="457961" y="4953762"/>
              <a:ext cx="1438910" cy="780415"/>
            </a:xfrm>
            <a:custGeom>
              <a:avLst/>
              <a:gdLst/>
              <a:ahLst/>
              <a:cxnLst/>
              <a:rect l="l" t="t" r="r" b="b"/>
              <a:pathLst>
                <a:path w="1438910" h="780414">
                  <a:moveTo>
                    <a:pt x="1308608" y="0"/>
                  </a:moveTo>
                  <a:lnTo>
                    <a:pt x="130048" y="0"/>
                  </a:lnTo>
                  <a:lnTo>
                    <a:pt x="79429" y="10211"/>
                  </a:lnTo>
                  <a:lnTo>
                    <a:pt x="38092" y="38068"/>
                  </a:lnTo>
                  <a:lnTo>
                    <a:pt x="10220" y="79402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20" y="700858"/>
                  </a:lnTo>
                  <a:lnTo>
                    <a:pt x="38092" y="742195"/>
                  </a:lnTo>
                  <a:lnTo>
                    <a:pt x="79429" y="770067"/>
                  </a:lnTo>
                  <a:lnTo>
                    <a:pt x="130048" y="780288"/>
                  </a:lnTo>
                  <a:lnTo>
                    <a:pt x="1308608" y="780288"/>
                  </a:lnTo>
                  <a:lnTo>
                    <a:pt x="1359253" y="770067"/>
                  </a:lnTo>
                  <a:lnTo>
                    <a:pt x="1400587" y="742195"/>
                  </a:lnTo>
                  <a:lnTo>
                    <a:pt x="1428444" y="700858"/>
                  </a:lnTo>
                  <a:lnTo>
                    <a:pt x="1438656" y="650240"/>
                  </a:lnTo>
                  <a:lnTo>
                    <a:pt x="1438656" y="130048"/>
                  </a:lnTo>
                  <a:lnTo>
                    <a:pt x="1428444" y="79402"/>
                  </a:lnTo>
                  <a:lnTo>
                    <a:pt x="1400587" y="38068"/>
                  </a:lnTo>
                  <a:lnTo>
                    <a:pt x="1359253" y="10211"/>
                  </a:lnTo>
                  <a:lnTo>
                    <a:pt x="1308608" y="0"/>
                  </a:lnTo>
                  <a:close/>
                </a:path>
              </a:pathLst>
            </a:custGeom>
            <a:solidFill>
              <a:srgbClr val="508B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961" y="4953762"/>
              <a:ext cx="1438910" cy="780415"/>
            </a:xfrm>
            <a:custGeom>
              <a:avLst/>
              <a:gdLst/>
              <a:ahLst/>
              <a:cxnLst/>
              <a:rect l="l" t="t" r="r" b="b"/>
              <a:pathLst>
                <a:path w="1438910" h="780414">
                  <a:moveTo>
                    <a:pt x="0" y="130048"/>
                  </a:moveTo>
                  <a:lnTo>
                    <a:pt x="10220" y="79402"/>
                  </a:lnTo>
                  <a:lnTo>
                    <a:pt x="38092" y="38068"/>
                  </a:lnTo>
                  <a:lnTo>
                    <a:pt x="79429" y="10211"/>
                  </a:lnTo>
                  <a:lnTo>
                    <a:pt x="130048" y="0"/>
                  </a:lnTo>
                  <a:lnTo>
                    <a:pt x="1308608" y="0"/>
                  </a:lnTo>
                  <a:lnTo>
                    <a:pt x="1359253" y="10211"/>
                  </a:lnTo>
                  <a:lnTo>
                    <a:pt x="1400587" y="38068"/>
                  </a:lnTo>
                  <a:lnTo>
                    <a:pt x="1428444" y="79402"/>
                  </a:lnTo>
                  <a:lnTo>
                    <a:pt x="1438656" y="130048"/>
                  </a:lnTo>
                  <a:lnTo>
                    <a:pt x="1438656" y="650240"/>
                  </a:lnTo>
                  <a:lnTo>
                    <a:pt x="1428444" y="700858"/>
                  </a:lnTo>
                  <a:lnTo>
                    <a:pt x="1400587" y="742195"/>
                  </a:lnTo>
                  <a:lnTo>
                    <a:pt x="1359253" y="770067"/>
                  </a:lnTo>
                  <a:lnTo>
                    <a:pt x="1308608" y="780288"/>
                  </a:lnTo>
                  <a:lnTo>
                    <a:pt x="130048" y="780288"/>
                  </a:lnTo>
                  <a:lnTo>
                    <a:pt x="79429" y="770067"/>
                  </a:lnTo>
                  <a:lnTo>
                    <a:pt x="38092" y="742195"/>
                  </a:lnTo>
                  <a:lnTo>
                    <a:pt x="10220" y="700858"/>
                  </a:lnTo>
                  <a:lnTo>
                    <a:pt x="0" y="650240"/>
                  </a:lnTo>
                  <a:lnTo>
                    <a:pt x="0" y="13004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35888" y="5105780"/>
            <a:ext cx="87947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4930" marR="5080" indent="-62865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5: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Sort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883600" y="5838380"/>
            <a:ext cx="6817359" cy="649605"/>
            <a:chOff x="1883600" y="5838380"/>
            <a:chExt cx="6817359" cy="649605"/>
          </a:xfrm>
        </p:grpSpPr>
        <p:sp>
          <p:nvSpPr>
            <p:cNvPr id="50" name="object 50"/>
            <p:cNvSpPr/>
            <p:nvPr/>
          </p:nvSpPr>
          <p:spPr>
            <a:xfrm>
              <a:off x="1896618" y="5851397"/>
              <a:ext cx="6791325" cy="623570"/>
            </a:xfrm>
            <a:custGeom>
              <a:avLst/>
              <a:gdLst/>
              <a:ahLst/>
              <a:cxnLst/>
              <a:rect l="l" t="t" r="r" b="b"/>
              <a:pathLst>
                <a:path w="6791325" h="623570">
                  <a:moveTo>
                    <a:pt x="6687058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6687058" y="623315"/>
                  </a:lnTo>
                  <a:lnTo>
                    <a:pt x="6727507" y="615152"/>
                  </a:lnTo>
                  <a:lnTo>
                    <a:pt x="6760527" y="592889"/>
                  </a:lnTo>
                  <a:lnTo>
                    <a:pt x="6782784" y="559868"/>
                  </a:lnTo>
                  <a:lnTo>
                    <a:pt x="6790944" y="519429"/>
                  </a:lnTo>
                  <a:lnTo>
                    <a:pt x="6790944" y="103885"/>
                  </a:lnTo>
                  <a:lnTo>
                    <a:pt x="6782784" y="63447"/>
                  </a:lnTo>
                  <a:lnTo>
                    <a:pt x="6760527" y="30426"/>
                  </a:lnTo>
                  <a:lnTo>
                    <a:pt x="6727507" y="8163"/>
                  </a:lnTo>
                  <a:lnTo>
                    <a:pt x="6687058" y="0"/>
                  </a:lnTo>
                  <a:close/>
                </a:path>
              </a:pathLst>
            </a:custGeom>
            <a:solidFill>
              <a:srgbClr val="D0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96618" y="5851397"/>
              <a:ext cx="6791325" cy="623570"/>
            </a:xfrm>
            <a:custGeom>
              <a:avLst/>
              <a:gdLst/>
              <a:ahLst/>
              <a:cxnLst/>
              <a:rect l="l" t="t" r="r" b="b"/>
              <a:pathLst>
                <a:path w="6791325" h="623570">
                  <a:moveTo>
                    <a:pt x="6790944" y="103885"/>
                  </a:moveTo>
                  <a:lnTo>
                    <a:pt x="6790944" y="519429"/>
                  </a:lnTo>
                  <a:lnTo>
                    <a:pt x="6782784" y="559868"/>
                  </a:lnTo>
                  <a:lnTo>
                    <a:pt x="6760527" y="592889"/>
                  </a:lnTo>
                  <a:lnTo>
                    <a:pt x="6727507" y="615152"/>
                  </a:lnTo>
                  <a:lnTo>
                    <a:pt x="6687058" y="623315"/>
                  </a:lnTo>
                  <a:lnTo>
                    <a:pt x="0" y="623315"/>
                  </a:lnTo>
                  <a:lnTo>
                    <a:pt x="0" y="0"/>
                  </a:lnTo>
                  <a:lnTo>
                    <a:pt x="6687058" y="0"/>
                  </a:lnTo>
                  <a:lnTo>
                    <a:pt x="6727507" y="8163"/>
                  </a:lnTo>
                  <a:lnTo>
                    <a:pt x="6760527" y="30426"/>
                  </a:lnTo>
                  <a:lnTo>
                    <a:pt x="6782784" y="63447"/>
                  </a:lnTo>
                  <a:lnTo>
                    <a:pt x="6790944" y="103885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31314" y="6022644"/>
            <a:ext cx="43097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customer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'saves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in'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'saves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in'.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45008" y="5759196"/>
            <a:ext cx="1464945" cy="806450"/>
            <a:chOff x="445008" y="5759196"/>
            <a:chExt cx="1464945" cy="806450"/>
          </a:xfrm>
        </p:grpSpPr>
        <p:sp>
          <p:nvSpPr>
            <p:cNvPr id="54" name="object 54"/>
            <p:cNvSpPr/>
            <p:nvPr/>
          </p:nvSpPr>
          <p:spPr>
            <a:xfrm>
              <a:off x="457962" y="5772150"/>
              <a:ext cx="1438910" cy="780415"/>
            </a:xfrm>
            <a:custGeom>
              <a:avLst/>
              <a:gdLst/>
              <a:ahLst/>
              <a:cxnLst/>
              <a:rect l="l" t="t" r="r" b="b"/>
              <a:pathLst>
                <a:path w="1438910" h="780415">
                  <a:moveTo>
                    <a:pt x="1308608" y="0"/>
                  </a:moveTo>
                  <a:lnTo>
                    <a:pt x="130048" y="0"/>
                  </a:lnTo>
                  <a:lnTo>
                    <a:pt x="79429" y="10220"/>
                  </a:lnTo>
                  <a:lnTo>
                    <a:pt x="38092" y="38092"/>
                  </a:lnTo>
                  <a:lnTo>
                    <a:pt x="10220" y="79429"/>
                  </a:lnTo>
                  <a:lnTo>
                    <a:pt x="0" y="130047"/>
                  </a:lnTo>
                  <a:lnTo>
                    <a:pt x="0" y="650240"/>
                  </a:lnTo>
                  <a:lnTo>
                    <a:pt x="10220" y="700858"/>
                  </a:lnTo>
                  <a:lnTo>
                    <a:pt x="38092" y="742195"/>
                  </a:lnTo>
                  <a:lnTo>
                    <a:pt x="79429" y="770067"/>
                  </a:lnTo>
                  <a:lnTo>
                    <a:pt x="130048" y="780288"/>
                  </a:lnTo>
                  <a:lnTo>
                    <a:pt x="1308608" y="780288"/>
                  </a:lnTo>
                  <a:lnTo>
                    <a:pt x="1359253" y="770067"/>
                  </a:lnTo>
                  <a:lnTo>
                    <a:pt x="1400587" y="742195"/>
                  </a:lnTo>
                  <a:lnTo>
                    <a:pt x="1428444" y="700858"/>
                  </a:lnTo>
                  <a:lnTo>
                    <a:pt x="1438656" y="650240"/>
                  </a:lnTo>
                  <a:lnTo>
                    <a:pt x="1438656" y="130047"/>
                  </a:lnTo>
                  <a:lnTo>
                    <a:pt x="1428444" y="79429"/>
                  </a:lnTo>
                  <a:lnTo>
                    <a:pt x="1400587" y="38092"/>
                  </a:lnTo>
                  <a:lnTo>
                    <a:pt x="1359253" y="10220"/>
                  </a:lnTo>
                  <a:lnTo>
                    <a:pt x="130860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7962" y="5772150"/>
              <a:ext cx="1438910" cy="780415"/>
            </a:xfrm>
            <a:custGeom>
              <a:avLst/>
              <a:gdLst/>
              <a:ahLst/>
              <a:cxnLst/>
              <a:rect l="l" t="t" r="r" b="b"/>
              <a:pathLst>
                <a:path w="1438910" h="780415">
                  <a:moveTo>
                    <a:pt x="0" y="130047"/>
                  </a:moveTo>
                  <a:lnTo>
                    <a:pt x="10220" y="79429"/>
                  </a:lnTo>
                  <a:lnTo>
                    <a:pt x="38092" y="38092"/>
                  </a:lnTo>
                  <a:lnTo>
                    <a:pt x="79429" y="10220"/>
                  </a:lnTo>
                  <a:lnTo>
                    <a:pt x="130048" y="0"/>
                  </a:lnTo>
                  <a:lnTo>
                    <a:pt x="1308608" y="0"/>
                  </a:lnTo>
                  <a:lnTo>
                    <a:pt x="1359253" y="10220"/>
                  </a:lnTo>
                  <a:lnTo>
                    <a:pt x="1400587" y="38092"/>
                  </a:lnTo>
                  <a:lnTo>
                    <a:pt x="1428444" y="79429"/>
                  </a:lnTo>
                  <a:lnTo>
                    <a:pt x="1438656" y="130047"/>
                  </a:lnTo>
                  <a:lnTo>
                    <a:pt x="1438656" y="650240"/>
                  </a:lnTo>
                  <a:lnTo>
                    <a:pt x="1428444" y="700858"/>
                  </a:lnTo>
                  <a:lnTo>
                    <a:pt x="1400587" y="742195"/>
                  </a:lnTo>
                  <a:lnTo>
                    <a:pt x="1359253" y="770067"/>
                  </a:lnTo>
                  <a:lnTo>
                    <a:pt x="1308608" y="780288"/>
                  </a:lnTo>
                  <a:lnTo>
                    <a:pt x="130048" y="780288"/>
                  </a:lnTo>
                  <a:lnTo>
                    <a:pt x="79429" y="770067"/>
                  </a:lnTo>
                  <a:lnTo>
                    <a:pt x="38092" y="742195"/>
                  </a:lnTo>
                  <a:lnTo>
                    <a:pt x="10220" y="700858"/>
                  </a:lnTo>
                  <a:lnTo>
                    <a:pt x="0" y="650240"/>
                  </a:lnTo>
                  <a:lnTo>
                    <a:pt x="0" y="13004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01472" y="5924803"/>
            <a:ext cx="1150620" cy="43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6: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relations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1054" y="294131"/>
            <a:ext cx="5429516" cy="3539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01888" y="1206944"/>
            <a:ext cx="6798945" cy="635635"/>
            <a:chOff x="1901888" y="1206944"/>
            <a:chExt cx="6798945" cy="635635"/>
          </a:xfrm>
        </p:grpSpPr>
        <p:sp>
          <p:nvSpPr>
            <p:cNvPr id="9" name="object 9"/>
            <p:cNvSpPr/>
            <p:nvPr/>
          </p:nvSpPr>
          <p:spPr>
            <a:xfrm>
              <a:off x="1914906" y="1219962"/>
              <a:ext cx="6772909" cy="609600"/>
            </a:xfrm>
            <a:custGeom>
              <a:avLst/>
              <a:gdLst/>
              <a:ahLst/>
              <a:cxnLst/>
              <a:rect l="l" t="t" r="r" b="b"/>
              <a:pathLst>
                <a:path w="6772909" h="609600">
                  <a:moveTo>
                    <a:pt x="6671056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671056" y="609600"/>
                  </a:lnTo>
                  <a:lnTo>
                    <a:pt x="6710612" y="601618"/>
                  </a:lnTo>
                  <a:lnTo>
                    <a:pt x="6742906" y="579850"/>
                  </a:lnTo>
                  <a:lnTo>
                    <a:pt x="6764674" y="547556"/>
                  </a:lnTo>
                  <a:lnTo>
                    <a:pt x="6772656" y="508000"/>
                  </a:lnTo>
                  <a:lnTo>
                    <a:pt x="6772656" y="101600"/>
                  </a:lnTo>
                  <a:lnTo>
                    <a:pt x="6764674" y="62043"/>
                  </a:lnTo>
                  <a:lnTo>
                    <a:pt x="6742906" y="29749"/>
                  </a:lnTo>
                  <a:lnTo>
                    <a:pt x="6710612" y="7981"/>
                  </a:lnTo>
                  <a:lnTo>
                    <a:pt x="6671056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4906" y="1219962"/>
              <a:ext cx="6772909" cy="609600"/>
            </a:xfrm>
            <a:custGeom>
              <a:avLst/>
              <a:gdLst/>
              <a:ahLst/>
              <a:cxnLst/>
              <a:rect l="l" t="t" r="r" b="b"/>
              <a:pathLst>
                <a:path w="6772909" h="609600">
                  <a:moveTo>
                    <a:pt x="6772656" y="101600"/>
                  </a:moveTo>
                  <a:lnTo>
                    <a:pt x="6772656" y="508000"/>
                  </a:lnTo>
                  <a:lnTo>
                    <a:pt x="6764674" y="547556"/>
                  </a:lnTo>
                  <a:lnTo>
                    <a:pt x="6742906" y="579850"/>
                  </a:lnTo>
                  <a:lnTo>
                    <a:pt x="6710612" y="601618"/>
                  </a:lnTo>
                  <a:lnTo>
                    <a:pt x="6671056" y="609600"/>
                  </a:lnTo>
                  <a:lnTo>
                    <a:pt x="0" y="609600"/>
                  </a:lnTo>
                  <a:lnTo>
                    <a:pt x="0" y="0"/>
                  </a:lnTo>
                  <a:lnTo>
                    <a:pt x="6671056" y="0"/>
                  </a:lnTo>
                  <a:lnTo>
                    <a:pt x="6710612" y="7981"/>
                  </a:lnTo>
                  <a:lnTo>
                    <a:pt x="6742906" y="29749"/>
                  </a:lnTo>
                  <a:lnTo>
                    <a:pt x="6764674" y="62043"/>
                  </a:lnTo>
                  <a:lnTo>
                    <a:pt x="6772656" y="101600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48585" y="1383538"/>
            <a:ext cx="3652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105"/>
              </a:spcBef>
              <a:buChar char="•"/>
              <a:tabLst>
                <a:tab pos="127635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E-R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diagram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shown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the</a:t>
            </a:r>
            <a:r>
              <a:rPr sz="1400" spc="-5" dirty="0">
                <a:latin typeface="Calibri"/>
                <a:cs typeface="Calibri"/>
              </a:rPr>
              <a:t> following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figure: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5008" y="1130808"/>
            <a:ext cx="1483360" cy="788035"/>
            <a:chOff x="445008" y="1130808"/>
            <a:chExt cx="1483360" cy="788035"/>
          </a:xfrm>
        </p:grpSpPr>
        <p:sp>
          <p:nvSpPr>
            <p:cNvPr id="13" name="object 13"/>
            <p:cNvSpPr/>
            <p:nvPr/>
          </p:nvSpPr>
          <p:spPr>
            <a:xfrm>
              <a:off x="457962" y="1143762"/>
              <a:ext cx="1457325" cy="762000"/>
            </a:xfrm>
            <a:custGeom>
              <a:avLst/>
              <a:gdLst/>
              <a:ahLst/>
              <a:cxnLst/>
              <a:rect l="l" t="t" r="r" b="b"/>
              <a:pathLst>
                <a:path w="1457325" h="762000">
                  <a:moveTo>
                    <a:pt x="1329944" y="0"/>
                  </a:moveTo>
                  <a:lnTo>
                    <a:pt x="127000" y="0"/>
                  </a:lnTo>
                  <a:lnTo>
                    <a:pt x="77565" y="9985"/>
                  </a:lnTo>
                  <a:lnTo>
                    <a:pt x="37196" y="37211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7000" y="762000"/>
                  </a:lnTo>
                  <a:lnTo>
                    <a:pt x="1329944" y="762000"/>
                  </a:lnTo>
                  <a:lnTo>
                    <a:pt x="1379362" y="752014"/>
                  </a:lnTo>
                  <a:lnTo>
                    <a:pt x="1419733" y="724789"/>
                  </a:lnTo>
                  <a:lnTo>
                    <a:pt x="1446958" y="684418"/>
                  </a:lnTo>
                  <a:lnTo>
                    <a:pt x="1456944" y="635000"/>
                  </a:lnTo>
                  <a:lnTo>
                    <a:pt x="1456944" y="127000"/>
                  </a:lnTo>
                  <a:lnTo>
                    <a:pt x="1446958" y="77581"/>
                  </a:lnTo>
                  <a:lnTo>
                    <a:pt x="1419733" y="37211"/>
                  </a:lnTo>
                  <a:lnTo>
                    <a:pt x="1379362" y="9985"/>
                  </a:lnTo>
                  <a:lnTo>
                    <a:pt x="132994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2" y="1143762"/>
              <a:ext cx="1457325" cy="762000"/>
            </a:xfrm>
            <a:custGeom>
              <a:avLst/>
              <a:gdLst/>
              <a:ahLst/>
              <a:cxnLst/>
              <a:rect l="l" t="t" r="r" b="b"/>
              <a:pathLst>
                <a:path w="1457325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1"/>
                  </a:lnTo>
                  <a:lnTo>
                    <a:pt x="77565" y="9985"/>
                  </a:lnTo>
                  <a:lnTo>
                    <a:pt x="127000" y="0"/>
                  </a:lnTo>
                  <a:lnTo>
                    <a:pt x="1329944" y="0"/>
                  </a:lnTo>
                  <a:lnTo>
                    <a:pt x="1379362" y="9985"/>
                  </a:lnTo>
                  <a:lnTo>
                    <a:pt x="1419733" y="37211"/>
                  </a:lnTo>
                  <a:lnTo>
                    <a:pt x="1446958" y="77581"/>
                  </a:lnTo>
                  <a:lnTo>
                    <a:pt x="1456944" y="127000"/>
                  </a:lnTo>
                  <a:lnTo>
                    <a:pt x="1456944" y="635000"/>
                  </a:lnTo>
                  <a:lnTo>
                    <a:pt x="1446958" y="684418"/>
                  </a:lnTo>
                  <a:lnTo>
                    <a:pt x="1419733" y="724789"/>
                  </a:lnTo>
                  <a:lnTo>
                    <a:pt x="1379362" y="752014"/>
                  </a:lnTo>
                  <a:lnTo>
                    <a:pt x="1329944" y="762000"/>
                  </a:lnTo>
                  <a:lnTo>
                    <a:pt x="127000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4812" y="1188212"/>
            <a:ext cx="1061085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1270" algn="ctr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7: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Draw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diag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using 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symbols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2057400"/>
            <a:ext cx="7377683" cy="426720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2919323" cy="266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7843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20" dirty="0">
                <a:latin typeface="Calibri"/>
                <a:cs typeface="Calibri"/>
              </a:rPr>
              <a:t>Initially,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databases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characterized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-5" dirty="0">
                <a:latin typeface="Calibri"/>
                <a:cs typeface="Calibri"/>
              </a:rPr>
              <a:t> 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certain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drawbacks.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employees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2209800"/>
            <a:ext cx="8001000" cy="1447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151" y="3883152"/>
            <a:ext cx="2215896" cy="4632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9740" y="3936872"/>
            <a:ext cx="8067040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Repetition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Anomaly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ibri"/>
              <a:cs typeface="Calibri"/>
            </a:endParaRPr>
          </a:p>
          <a:p>
            <a:pPr marL="354330" marR="210820" indent="-342265">
              <a:lnSpc>
                <a:spcPct val="103299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Project_id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Project_name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Grade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Salary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-5" dirty="0">
                <a:latin typeface="Calibri"/>
                <a:cs typeface="Calibri"/>
              </a:rPr>
              <a:t> times.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repetition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hampers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capacity.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repetition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repetition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anomaly.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2919323" cy="266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7338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repetition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00" y="1295400"/>
            <a:ext cx="6807708" cy="13563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151" y="2740151"/>
            <a:ext cx="2215896" cy="4632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9740" y="2793314"/>
            <a:ext cx="80886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Insertion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Anomaly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Suppose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recruits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Ann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Ann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Project_id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Project_name</a:t>
            </a:r>
            <a:r>
              <a:rPr sz="1800" b="1" spc="-68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empty.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Leaving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blank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later.</a:t>
            </a:r>
            <a:endParaRPr sz="1800">
              <a:latin typeface="Calibri"/>
              <a:cs typeface="Calibri"/>
            </a:endParaRPr>
          </a:p>
          <a:p>
            <a:pPr marL="354330" marR="30797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Anomalies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anomalies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shown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1663" y="5029200"/>
            <a:ext cx="6803136" cy="15240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2919323" cy="2660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151" y="986027"/>
            <a:ext cx="2215896" cy="466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9740" y="1040638"/>
            <a:ext cx="8106409" cy="189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Deletion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Anomaly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Suppose,</a:t>
            </a:r>
            <a:r>
              <a:rPr sz="1800" dirty="0">
                <a:latin typeface="Calibri"/>
                <a:cs typeface="Calibri"/>
              </a:rPr>
              <a:t> Bob is </a:t>
            </a:r>
            <a:r>
              <a:rPr sz="1800" spc="-10" dirty="0">
                <a:latin typeface="Calibri"/>
                <a:cs typeface="Calibri"/>
              </a:rPr>
              <a:t>relieved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 </a:t>
            </a:r>
            <a:r>
              <a:rPr sz="1800" spc="-5" dirty="0">
                <a:latin typeface="Calibri"/>
                <a:cs typeface="Calibri"/>
              </a:rPr>
              <a:t>MAGNUM.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Deleting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deletes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Bob's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Emp_no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Grade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Salary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loss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harmful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all </a:t>
            </a:r>
            <a:r>
              <a:rPr sz="1800" spc="-5" dirty="0">
                <a:latin typeface="Calibri"/>
                <a:cs typeface="Calibri"/>
              </a:rPr>
              <a:t>of Bob's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 lost.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kind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loss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due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deletion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deletion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anomaly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</a:t>
            </a:r>
            <a:r>
              <a:rPr sz="1800" spc="-5" dirty="0">
                <a:latin typeface="Calibri"/>
                <a:cs typeface="Calibri"/>
              </a:rPr>
              <a:t> 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3000" y="3048000"/>
            <a:ext cx="6380988" cy="990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151" y="4233671"/>
            <a:ext cx="2215896" cy="4648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9740" y="4288663"/>
            <a:ext cx="7948295" cy="162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Updating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Anomaly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po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5" dirty="0">
                <a:latin typeface="Calibri"/>
                <a:cs typeface="Calibri"/>
              </a:rPr>
              <a:t>J</a:t>
            </a:r>
            <a:r>
              <a:rPr sz="1800" spc="-5" dirty="0">
                <a:latin typeface="Calibri"/>
                <a:cs typeface="Calibri"/>
              </a:rPr>
              <a:t>oh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as gi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Salar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John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emo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ts val="2230"/>
              </a:lnSpc>
              <a:spcBef>
                <a:spcPts val="1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change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John's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Salary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Grade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needs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reflected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John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for.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8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updating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occurrences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updating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anomaly.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314" y="294131"/>
            <a:ext cx="2919323" cy="2660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138427"/>
            <a:ext cx="8161020" cy="8473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2205227"/>
            <a:ext cx="8161020" cy="771525"/>
            <a:chOff x="376427" y="2205227"/>
            <a:chExt cx="8161020" cy="77152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2205227"/>
              <a:ext cx="8161020" cy="7711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205227"/>
              <a:ext cx="8020811" cy="7650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258570"/>
            <a:ext cx="7617459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Departmen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Employe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Detail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800" spc="-6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normal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drawbacks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lead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normalization.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3195827"/>
            <a:ext cx="8161020" cy="8473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9176" y="3318128"/>
            <a:ext cx="758952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Initially,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Codd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(1972)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presented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normal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forms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(1NF,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2NF,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3NF),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based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dependencies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among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4264152"/>
            <a:ext cx="8161020" cy="769620"/>
            <a:chOff x="376427" y="4264152"/>
            <a:chExt cx="8161020" cy="7696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4264152"/>
              <a:ext cx="8161020" cy="7696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151" y="4264152"/>
              <a:ext cx="8020811" cy="76352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177" y="294131"/>
            <a:ext cx="3552444" cy="2660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25944" y="1360868"/>
            <a:ext cx="588645" cy="831215"/>
            <a:chOff x="825944" y="1360868"/>
            <a:chExt cx="588645" cy="831215"/>
          </a:xfrm>
        </p:grpSpPr>
        <p:sp>
          <p:nvSpPr>
            <p:cNvPr id="9" name="object 9"/>
            <p:cNvSpPr/>
            <p:nvPr/>
          </p:nvSpPr>
          <p:spPr>
            <a:xfrm>
              <a:off x="838962" y="1373885"/>
              <a:ext cx="562610" cy="805180"/>
            </a:xfrm>
            <a:custGeom>
              <a:avLst/>
              <a:gdLst/>
              <a:ahLst/>
              <a:cxnLst/>
              <a:rect l="l" t="t" r="r" b="b"/>
              <a:pathLst>
                <a:path w="562610" h="805180">
                  <a:moveTo>
                    <a:pt x="562356" y="0"/>
                  </a:moveTo>
                  <a:lnTo>
                    <a:pt x="281178" y="281178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281178" y="804672"/>
                  </a:lnTo>
                  <a:lnTo>
                    <a:pt x="562356" y="523494"/>
                  </a:lnTo>
                  <a:lnTo>
                    <a:pt x="56235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962" y="1373885"/>
              <a:ext cx="562610" cy="805180"/>
            </a:xfrm>
            <a:custGeom>
              <a:avLst/>
              <a:gdLst/>
              <a:ahLst/>
              <a:cxnLst/>
              <a:rect l="l" t="t" r="r" b="b"/>
              <a:pathLst>
                <a:path w="562610" h="805180">
                  <a:moveTo>
                    <a:pt x="562356" y="0"/>
                  </a:moveTo>
                  <a:lnTo>
                    <a:pt x="562356" y="523494"/>
                  </a:lnTo>
                  <a:lnTo>
                    <a:pt x="281178" y="804672"/>
                  </a:lnTo>
                  <a:lnTo>
                    <a:pt x="0" y="523494"/>
                  </a:lnTo>
                  <a:lnTo>
                    <a:pt x="0" y="0"/>
                  </a:lnTo>
                  <a:lnTo>
                    <a:pt x="281178" y="281178"/>
                  </a:lnTo>
                  <a:lnTo>
                    <a:pt x="562356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48918" y="15996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1317" y="1373886"/>
            <a:ext cx="6372225" cy="523240"/>
          </a:xfrm>
          <a:custGeom>
            <a:avLst/>
            <a:gdLst/>
            <a:ahLst/>
            <a:cxnLst/>
            <a:rect l="l" t="t" r="r" b="b"/>
            <a:pathLst>
              <a:path w="6372225" h="523239">
                <a:moveTo>
                  <a:pt x="6371844" y="87122"/>
                </a:moveTo>
                <a:lnTo>
                  <a:pt x="6371844" y="435610"/>
                </a:lnTo>
                <a:lnTo>
                  <a:pt x="6364999" y="469528"/>
                </a:lnTo>
                <a:lnTo>
                  <a:pt x="6346332" y="497220"/>
                </a:lnTo>
                <a:lnTo>
                  <a:pt x="6318640" y="515887"/>
                </a:lnTo>
                <a:lnTo>
                  <a:pt x="6284722" y="522732"/>
                </a:lnTo>
                <a:lnTo>
                  <a:pt x="0" y="522732"/>
                </a:lnTo>
                <a:lnTo>
                  <a:pt x="0" y="0"/>
                </a:lnTo>
                <a:lnTo>
                  <a:pt x="6284722" y="0"/>
                </a:lnTo>
                <a:lnTo>
                  <a:pt x="6318640" y="6844"/>
                </a:lnTo>
                <a:lnTo>
                  <a:pt x="6346332" y="25511"/>
                </a:lnTo>
                <a:lnTo>
                  <a:pt x="6364999" y="53203"/>
                </a:lnTo>
                <a:lnTo>
                  <a:pt x="6371844" y="87122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02410" y="1477517"/>
            <a:ext cx="4597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separate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tables </a:t>
            </a:r>
            <a:r>
              <a:rPr sz="1600" spc="-20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group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5944" y="1947608"/>
            <a:ext cx="588645" cy="831215"/>
            <a:chOff x="825944" y="1947608"/>
            <a:chExt cx="588645" cy="831215"/>
          </a:xfrm>
        </p:grpSpPr>
        <p:sp>
          <p:nvSpPr>
            <p:cNvPr id="15" name="object 15"/>
            <p:cNvSpPr/>
            <p:nvPr/>
          </p:nvSpPr>
          <p:spPr>
            <a:xfrm>
              <a:off x="838962" y="1960625"/>
              <a:ext cx="562610" cy="805180"/>
            </a:xfrm>
            <a:custGeom>
              <a:avLst/>
              <a:gdLst/>
              <a:ahLst/>
              <a:cxnLst/>
              <a:rect l="l" t="t" r="r" b="b"/>
              <a:pathLst>
                <a:path w="562610" h="805180">
                  <a:moveTo>
                    <a:pt x="562356" y="0"/>
                  </a:moveTo>
                  <a:lnTo>
                    <a:pt x="281178" y="281178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281178" y="804672"/>
                  </a:lnTo>
                  <a:lnTo>
                    <a:pt x="562356" y="523494"/>
                  </a:lnTo>
                  <a:lnTo>
                    <a:pt x="562356" y="0"/>
                  </a:lnTo>
                  <a:close/>
                </a:path>
              </a:pathLst>
            </a:custGeom>
            <a:solidFill>
              <a:srgbClr val="5E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962" y="1960625"/>
              <a:ext cx="562610" cy="805180"/>
            </a:xfrm>
            <a:custGeom>
              <a:avLst/>
              <a:gdLst/>
              <a:ahLst/>
              <a:cxnLst/>
              <a:rect l="l" t="t" r="r" b="b"/>
              <a:pathLst>
                <a:path w="562610" h="805180">
                  <a:moveTo>
                    <a:pt x="562356" y="0"/>
                  </a:moveTo>
                  <a:lnTo>
                    <a:pt x="562356" y="523494"/>
                  </a:lnTo>
                  <a:lnTo>
                    <a:pt x="281178" y="804672"/>
                  </a:lnTo>
                  <a:lnTo>
                    <a:pt x="0" y="523494"/>
                  </a:lnTo>
                  <a:lnTo>
                    <a:pt x="0" y="0"/>
                  </a:lnTo>
                  <a:lnTo>
                    <a:pt x="281178" y="281178"/>
                  </a:lnTo>
                  <a:lnTo>
                    <a:pt x="562356" y="0"/>
                  </a:lnTo>
                  <a:close/>
                </a:path>
              </a:pathLst>
            </a:custGeom>
            <a:ln w="25908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48918" y="21864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1317" y="1960626"/>
            <a:ext cx="6372225" cy="523240"/>
          </a:xfrm>
          <a:custGeom>
            <a:avLst/>
            <a:gdLst/>
            <a:ahLst/>
            <a:cxnLst/>
            <a:rect l="l" t="t" r="r" b="b"/>
            <a:pathLst>
              <a:path w="6372225" h="523239">
                <a:moveTo>
                  <a:pt x="6371844" y="87122"/>
                </a:moveTo>
                <a:lnTo>
                  <a:pt x="6371844" y="435610"/>
                </a:lnTo>
                <a:lnTo>
                  <a:pt x="6364999" y="469528"/>
                </a:lnTo>
                <a:lnTo>
                  <a:pt x="6346332" y="497220"/>
                </a:lnTo>
                <a:lnTo>
                  <a:pt x="6318640" y="515887"/>
                </a:lnTo>
                <a:lnTo>
                  <a:pt x="6284722" y="522732"/>
                </a:lnTo>
                <a:lnTo>
                  <a:pt x="0" y="522732"/>
                </a:lnTo>
                <a:lnTo>
                  <a:pt x="0" y="0"/>
                </a:lnTo>
                <a:lnTo>
                  <a:pt x="6284722" y="0"/>
                </a:lnTo>
                <a:lnTo>
                  <a:pt x="6318640" y="6844"/>
                </a:lnTo>
                <a:lnTo>
                  <a:pt x="6346332" y="25511"/>
                </a:lnTo>
                <a:lnTo>
                  <a:pt x="6364999" y="53203"/>
                </a:lnTo>
                <a:lnTo>
                  <a:pt x="6371844" y="87122"/>
                </a:lnTo>
                <a:close/>
              </a:path>
            </a:pathLst>
          </a:custGeom>
          <a:ln w="25908">
            <a:solidFill>
              <a:srgbClr val="5EA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02410" y="2064257"/>
            <a:ext cx="3829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table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columns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must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atomic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5944" y="2534348"/>
            <a:ext cx="588645" cy="831215"/>
            <a:chOff x="825944" y="2534348"/>
            <a:chExt cx="588645" cy="831215"/>
          </a:xfrm>
        </p:grpSpPr>
        <p:sp>
          <p:nvSpPr>
            <p:cNvPr id="21" name="object 21"/>
            <p:cNvSpPr/>
            <p:nvPr/>
          </p:nvSpPr>
          <p:spPr>
            <a:xfrm>
              <a:off x="838962" y="2547365"/>
              <a:ext cx="562610" cy="805180"/>
            </a:xfrm>
            <a:custGeom>
              <a:avLst/>
              <a:gdLst/>
              <a:ahLst/>
              <a:cxnLst/>
              <a:rect l="l" t="t" r="r" b="b"/>
              <a:pathLst>
                <a:path w="562610" h="805179">
                  <a:moveTo>
                    <a:pt x="562356" y="0"/>
                  </a:moveTo>
                  <a:lnTo>
                    <a:pt x="281178" y="281178"/>
                  </a:lnTo>
                  <a:lnTo>
                    <a:pt x="0" y="0"/>
                  </a:lnTo>
                  <a:lnTo>
                    <a:pt x="0" y="523494"/>
                  </a:lnTo>
                  <a:lnTo>
                    <a:pt x="281178" y="804672"/>
                  </a:lnTo>
                  <a:lnTo>
                    <a:pt x="562356" y="523494"/>
                  </a:lnTo>
                  <a:lnTo>
                    <a:pt x="56235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962" y="2547365"/>
              <a:ext cx="562610" cy="805180"/>
            </a:xfrm>
            <a:custGeom>
              <a:avLst/>
              <a:gdLst/>
              <a:ahLst/>
              <a:cxnLst/>
              <a:rect l="l" t="t" r="r" b="b"/>
              <a:pathLst>
                <a:path w="562610" h="805179">
                  <a:moveTo>
                    <a:pt x="562356" y="0"/>
                  </a:moveTo>
                  <a:lnTo>
                    <a:pt x="562356" y="523494"/>
                  </a:lnTo>
                  <a:lnTo>
                    <a:pt x="281178" y="804672"/>
                  </a:lnTo>
                  <a:lnTo>
                    <a:pt x="0" y="523494"/>
                  </a:lnTo>
                  <a:lnTo>
                    <a:pt x="0" y="0"/>
                  </a:lnTo>
                  <a:lnTo>
                    <a:pt x="281178" y="281178"/>
                  </a:lnTo>
                  <a:lnTo>
                    <a:pt x="562356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48918" y="27731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1317" y="2547366"/>
            <a:ext cx="6372225" cy="523240"/>
          </a:xfrm>
          <a:custGeom>
            <a:avLst/>
            <a:gdLst/>
            <a:ahLst/>
            <a:cxnLst/>
            <a:rect l="l" t="t" r="r" b="b"/>
            <a:pathLst>
              <a:path w="6372225" h="523239">
                <a:moveTo>
                  <a:pt x="6371844" y="87122"/>
                </a:moveTo>
                <a:lnTo>
                  <a:pt x="6371844" y="435610"/>
                </a:lnTo>
                <a:lnTo>
                  <a:pt x="6364999" y="469528"/>
                </a:lnTo>
                <a:lnTo>
                  <a:pt x="6346332" y="497220"/>
                </a:lnTo>
                <a:lnTo>
                  <a:pt x="6318640" y="515887"/>
                </a:lnTo>
                <a:lnTo>
                  <a:pt x="6284722" y="522732"/>
                </a:lnTo>
                <a:lnTo>
                  <a:pt x="0" y="522732"/>
                </a:lnTo>
                <a:lnTo>
                  <a:pt x="0" y="0"/>
                </a:lnTo>
                <a:lnTo>
                  <a:pt x="6284722" y="0"/>
                </a:lnTo>
                <a:lnTo>
                  <a:pt x="6318640" y="6844"/>
                </a:lnTo>
                <a:lnTo>
                  <a:pt x="6346332" y="25511"/>
                </a:lnTo>
                <a:lnTo>
                  <a:pt x="6364999" y="53203"/>
                </a:lnTo>
                <a:lnTo>
                  <a:pt x="6371844" y="87122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02410" y="2650998"/>
            <a:ext cx="3506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key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attributes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must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identified.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932434"/>
            <a:ext cx="776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achieve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740" y="3438525"/>
            <a:ext cx="642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Con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3886200"/>
            <a:ext cx="7382256" cy="129540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59740" y="5364886"/>
            <a:ext cx="784669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employees.</a:t>
            </a:r>
            <a:endParaRPr sz="1800">
              <a:latin typeface="Calibri"/>
              <a:cs typeface="Calibri"/>
            </a:endParaRPr>
          </a:p>
          <a:p>
            <a:pPr marL="354330" marR="61594" indent="-342265">
              <a:lnSpc>
                <a:spcPts val="2160"/>
              </a:lnSpc>
              <a:spcBef>
                <a:spcPts val="3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 s</a:t>
            </a:r>
            <a:r>
              <a:rPr sz="1800" spc="-5" dirty="0">
                <a:latin typeface="Calibri"/>
                <a:cs typeface="Calibri"/>
              </a:rPr>
              <a:t>pl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Project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Details</a:t>
            </a:r>
            <a:r>
              <a:rPr sz="1800" b="1" spc="-74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 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Project_id</a:t>
            </a:r>
            <a:r>
              <a:rPr sz="1800" b="1" spc="-67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Project_names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177" y="294131"/>
            <a:ext cx="3552444" cy="266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36446"/>
            <a:ext cx="755395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125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057400"/>
            <a:ext cx="3477767" cy="1066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" y="3581400"/>
            <a:ext cx="4806696" cy="1371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31594" y="3144393"/>
            <a:ext cx="10972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Project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59740" y="4896838"/>
            <a:ext cx="8063865" cy="15132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308100">
              <a:lnSpc>
                <a:spcPct val="100000"/>
              </a:lnSpc>
              <a:spcBef>
                <a:spcPts val="710"/>
              </a:spcBef>
            </a:pPr>
            <a:r>
              <a:rPr sz="1400" b="1" spc="-5" dirty="0">
                <a:latin typeface="Calibri"/>
                <a:cs typeface="Calibri"/>
              </a:rPr>
              <a:t>Employee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77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Project_i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the pr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Emp_no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354330" marR="2286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norma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orm</a:t>
            </a:r>
            <a:r>
              <a:rPr sz="1800" dirty="0">
                <a:latin typeface="Calibri"/>
                <a:cs typeface="Calibri"/>
              </a:rPr>
              <a:t>, the ini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  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uce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Details</a:t>
            </a:r>
            <a:r>
              <a:rPr sz="1800" b="1" spc="-74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294386"/>
            <a:ext cx="2036533" cy="2644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1161034"/>
            <a:ext cx="805751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217804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conceptual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semantics.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consistency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constraints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adheres </a:t>
            </a:r>
            <a:r>
              <a:rPr sz="1800" spc="-10" dirty="0">
                <a:latin typeface="Calibri"/>
                <a:cs typeface="Calibri"/>
              </a:rPr>
              <a:t>to.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Entity-Relationship,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Hierarchical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examples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models.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3695" marR="5080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 </a:t>
            </a:r>
            <a:r>
              <a:rPr sz="1800" dirty="0">
                <a:latin typeface="Calibri"/>
                <a:cs typeface="Calibri"/>
              </a:rPr>
              <a:t>begins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analyzing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determine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model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294131"/>
              <a:ext cx="4000347" cy="26606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9740" y="3681729"/>
            <a:ext cx="7938134" cy="248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7747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Partial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exhibit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partial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dependencies.</a:t>
            </a:r>
            <a:endParaRPr sz="1800">
              <a:latin typeface="Calibri"/>
              <a:cs typeface="Calibri"/>
            </a:endParaRPr>
          </a:p>
          <a:p>
            <a:pPr marL="354330" marR="417195" indent="-342265">
              <a:lnSpc>
                <a:spcPts val="2160"/>
              </a:lnSpc>
              <a:spcBef>
                <a:spcPts val="3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Project_name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Project_id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Emp_name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Grade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Salar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Emp_n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need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foreign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keys.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ts val="2160"/>
              </a:lnSpc>
              <a:spcBef>
                <a:spcPts val="3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Project_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Emp_n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008" y="1501139"/>
            <a:ext cx="7265034" cy="608330"/>
            <a:chOff x="445008" y="1501139"/>
            <a:chExt cx="7265034" cy="608330"/>
          </a:xfrm>
        </p:grpSpPr>
        <p:sp>
          <p:nvSpPr>
            <p:cNvPr id="9" name="object 9"/>
            <p:cNvSpPr/>
            <p:nvPr/>
          </p:nvSpPr>
          <p:spPr>
            <a:xfrm>
              <a:off x="457962" y="1718309"/>
              <a:ext cx="7239000" cy="378460"/>
            </a:xfrm>
            <a:custGeom>
              <a:avLst/>
              <a:gdLst/>
              <a:ahLst/>
              <a:cxnLst/>
              <a:rect l="l" t="t" r="r" b="b"/>
              <a:pathLst>
                <a:path w="7239000" h="378460">
                  <a:moveTo>
                    <a:pt x="0" y="377951"/>
                  </a:moveTo>
                  <a:lnTo>
                    <a:pt x="7239000" y="377951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7438" y="1514093"/>
              <a:ext cx="6529070" cy="443865"/>
            </a:xfrm>
            <a:custGeom>
              <a:avLst/>
              <a:gdLst/>
              <a:ahLst/>
              <a:cxnLst/>
              <a:rect l="l" t="t" r="r" b="b"/>
              <a:pathLst>
                <a:path w="6529070" h="443864">
                  <a:moveTo>
                    <a:pt x="6454902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6454902" y="443483"/>
                  </a:lnTo>
                  <a:lnTo>
                    <a:pt x="6483649" y="437667"/>
                  </a:lnTo>
                  <a:lnTo>
                    <a:pt x="6507146" y="421814"/>
                  </a:lnTo>
                  <a:lnTo>
                    <a:pt x="6522999" y="398317"/>
                  </a:lnTo>
                  <a:lnTo>
                    <a:pt x="6528816" y="369569"/>
                  </a:lnTo>
                  <a:lnTo>
                    <a:pt x="6528816" y="73913"/>
                  </a:lnTo>
                  <a:lnTo>
                    <a:pt x="6522999" y="45166"/>
                  </a:lnTo>
                  <a:lnTo>
                    <a:pt x="6507146" y="21669"/>
                  </a:lnTo>
                  <a:lnTo>
                    <a:pt x="6483649" y="5816"/>
                  </a:lnTo>
                  <a:lnTo>
                    <a:pt x="645490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7438" y="1514093"/>
              <a:ext cx="6529070" cy="443865"/>
            </a:xfrm>
            <a:custGeom>
              <a:avLst/>
              <a:gdLst/>
              <a:ahLst/>
              <a:cxnLst/>
              <a:rect l="l" t="t" r="r" b="b"/>
              <a:pathLst>
                <a:path w="6529070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6454902" y="0"/>
                  </a:lnTo>
                  <a:lnTo>
                    <a:pt x="6483649" y="5816"/>
                  </a:lnTo>
                  <a:lnTo>
                    <a:pt x="6507146" y="21669"/>
                  </a:lnTo>
                  <a:lnTo>
                    <a:pt x="6522999" y="45166"/>
                  </a:lnTo>
                  <a:lnTo>
                    <a:pt x="6528816" y="73913"/>
                  </a:lnTo>
                  <a:lnTo>
                    <a:pt x="6528816" y="369569"/>
                  </a:lnTo>
                  <a:lnTo>
                    <a:pt x="6522999" y="398317"/>
                  </a:lnTo>
                  <a:lnTo>
                    <a:pt x="6507146" y="421814"/>
                  </a:lnTo>
                  <a:lnTo>
                    <a:pt x="6483649" y="437667"/>
                  </a:lnTo>
                  <a:lnTo>
                    <a:pt x="6454902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5008" y="2164079"/>
            <a:ext cx="7265034" cy="626745"/>
            <a:chOff x="445008" y="2164079"/>
            <a:chExt cx="7265034" cy="626745"/>
          </a:xfrm>
        </p:grpSpPr>
        <p:sp>
          <p:nvSpPr>
            <p:cNvPr id="13" name="object 13"/>
            <p:cNvSpPr/>
            <p:nvPr/>
          </p:nvSpPr>
          <p:spPr>
            <a:xfrm>
              <a:off x="457962" y="2399537"/>
              <a:ext cx="7239000" cy="378460"/>
            </a:xfrm>
            <a:custGeom>
              <a:avLst/>
              <a:gdLst/>
              <a:ahLst/>
              <a:cxnLst/>
              <a:rect l="l" t="t" r="r" b="b"/>
              <a:pathLst>
                <a:path w="7239000" h="378460">
                  <a:moveTo>
                    <a:pt x="0" y="377951"/>
                  </a:moveTo>
                  <a:lnTo>
                    <a:pt x="7239000" y="377951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674" y="2177033"/>
              <a:ext cx="6617334" cy="443865"/>
            </a:xfrm>
            <a:custGeom>
              <a:avLst/>
              <a:gdLst/>
              <a:ahLst/>
              <a:cxnLst/>
              <a:rect l="l" t="t" r="r" b="b"/>
              <a:pathLst>
                <a:path w="6617334" h="443864">
                  <a:moveTo>
                    <a:pt x="6543294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6543294" y="443483"/>
                  </a:lnTo>
                  <a:lnTo>
                    <a:pt x="6572041" y="437667"/>
                  </a:lnTo>
                  <a:lnTo>
                    <a:pt x="6595538" y="421814"/>
                  </a:lnTo>
                  <a:lnTo>
                    <a:pt x="6611391" y="398317"/>
                  </a:lnTo>
                  <a:lnTo>
                    <a:pt x="6617208" y="369569"/>
                  </a:lnTo>
                  <a:lnTo>
                    <a:pt x="6617208" y="73913"/>
                  </a:lnTo>
                  <a:lnTo>
                    <a:pt x="6611391" y="45166"/>
                  </a:lnTo>
                  <a:lnTo>
                    <a:pt x="6595538" y="21669"/>
                  </a:lnTo>
                  <a:lnTo>
                    <a:pt x="6572041" y="5816"/>
                  </a:lnTo>
                  <a:lnTo>
                    <a:pt x="654329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0674" y="2177033"/>
              <a:ext cx="6617334" cy="443865"/>
            </a:xfrm>
            <a:custGeom>
              <a:avLst/>
              <a:gdLst/>
              <a:ahLst/>
              <a:cxnLst/>
              <a:rect l="l" t="t" r="r" b="b"/>
              <a:pathLst>
                <a:path w="6617334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6543294" y="0"/>
                  </a:lnTo>
                  <a:lnTo>
                    <a:pt x="6572041" y="5816"/>
                  </a:lnTo>
                  <a:lnTo>
                    <a:pt x="6595538" y="21669"/>
                  </a:lnTo>
                  <a:lnTo>
                    <a:pt x="6611391" y="45166"/>
                  </a:lnTo>
                  <a:lnTo>
                    <a:pt x="6617208" y="73913"/>
                  </a:lnTo>
                  <a:lnTo>
                    <a:pt x="6617208" y="369569"/>
                  </a:lnTo>
                  <a:lnTo>
                    <a:pt x="6611391" y="398317"/>
                  </a:lnTo>
                  <a:lnTo>
                    <a:pt x="6595538" y="421814"/>
                  </a:lnTo>
                  <a:lnTo>
                    <a:pt x="6572041" y="437667"/>
                  </a:lnTo>
                  <a:lnTo>
                    <a:pt x="6543294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5008" y="2845307"/>
            <a:ext cx="7265034" cy="624840"/>
            <a:chOff x="445008" y="2845307"/>
            <a:chExt cx="7265034" cy="624840"/>
          </a:xfrm>
        </p:grpSpPr>
        <p:sp>
          <p:nvSpPr>
            <p:cNvPr id="17" name="object 17"/>
            <p:cNvSpPr/>
            <p:nvPr/>
          </p:nvSpPr>
          <p:spPr>
            <a:xfrm>
              <a:off x="457962" y="3079241"/>
              <a:ext cx="7239000" cy="378460"/>
            </a:xfrm>
            <a:custGeom>
              <a:avLst/>
              <a:gdLst/>
              <a:ahLst/>
              <a:cxnLst/>
              <a:rect l="l" t="t" r="r" b="b"/>
              <a:pathLst>
                <a:path w="7239000" h="378460">
                  <a:moveTo>
                    <a:pt x="0" y="377951"/>
                  </a:moveTo>
                  <a:lnTo>
                    <a:pt x="7239000" y="377951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674" y="2858261"/>
              <a:ext cx="6617334" cy="441959"/>
            </a:xfrm>
            <a:custGeom>
              <a:avLst/>
              <a:gdLst/>
              <a:ahLst/>
              <a:cxnLst/>
              <a:rect l="l" t="t" r="r" b="b"/>
              <a:pathLst>
                <a:path w="6617334" h="441960">
                  <a:moveTo>
                    <a:pt x="6543548" y="0"/>
                  </a:moveTo>
                  <a:lnTo>
                    <a:pt x="73660" y="0"/>
                  </a:lnTo>
                  <a:lnTo>
                    <a:pt x="44989" y="5794"/>
                  </a:lnTo>
                  <a:lnTo>
                    <a:pt x="21575" y="21590"/>
                  </a:lnTo>
                  <a:lnTo>
                    <a:pt x="5789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89" y="396954"/>
                  </a:lnTo>
                  <a:lnTo>
                    <a:pt x="21575" y="420370"/>
                  </a:lnTo>
                  <a:lnTo>
                    <a:pt x="44989" y="436165"/>
                  </a:lnTo>
                  <a:lnTo>
                    <a:pt x="73660" y="441960"/>
                  </a:lnTo>
                  <a:lnTo>
                    <a:pt x="6543548" y="441960"/>
                  </a:lnTo>
                  <a:lnTo>
                    <a:pt x="6572202" y="436165"/>
                  </a:lnTo>
                  <a:lnTo>
                    <a:pt x="6595618" y="420370"/>
                  </a:lnTo>
                  <a:lnTo>
                    <a:pt x="6611413" y="396954"/>
                  </a:lnTo>
                  <a:lnTo>
                    <a:pt x="6617208" y="368300"/>
                  </a:lnTo>
                  <a:lnTo>
                    <a:pt x="6617208" y="73660"/>
                  </a:lnTo>
                  <a:lnTo>
                    <a:pt x="6611413" y="45005"/>
                  </a:lnTo>
                  <a:lnTo>
                    <a:pt x="6595618" y="21590"/>
                  </a:lnTo>
                  <a:lnTo>
                    <a:pt x="6572202" y="5794"/>
                  </a:lnTo>
                  <a:lnTo>
                    <a:pt x="654354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0674" y="2858261"/>
              <a:ext cx="6617334" cy="441959"/>
            </a:xfrm>
            <a:custGeom>
              <a:avLst/>
              <a:gdLst/>
              <a:ahLst/>
              <a:cxnLst/>
              <a:rect l="l" t="t" r="r" b="b"/>
              <a:pathLst>
                <a:path w="6617334" h="441960">
                  <a:moveTo>
                    <a:pt x="0" y="73660"/>
                  </a:moveTo>
                  <a:lnTo>
                    <a:pt x="5789" y="45005"/>
                  </a:lnTo>
                  <a:lnTo>
                    <a:pt x="21575" y="21590"/>
                  </a:lnTo>
                  <a:lnTo>
                    <a:pt x="44989" y="5794"/>
                  </a:lnTo>
                  <a:lnTo>
                    <a:pt x="73660" y="0"/>
                  </a:lnTo>
                  <a:lnTo>
                    <a:pt x="6543548" y="0"/>
                  </a:lnTo>
                  <a:lnTo>
                    <a:pt x="6572202" y="5794"/>
                  </a:lnTo>
                  <a:lnTo>
                    <a:pt x="6595618" y="21590"/>
                  </a:lnTo>
                  <a:lnTo>
                    <a:pt x="6611413" y="45005"/>
                  </a:lnTo>
                  <a:lnTo>
                    <a:pt x="6617208" y="73660"/>
                  </a:lnTo>
                  <a:lnTo>
                    <a:pt x="6617208" y="368300"/>
                  </a:lnTo>
                  <a:lnTo>
                    <a:pt x="6611413" y="396954"/>
                  </a:lnTo>
                  <a:lnTo>
                    <a:pt x="6595618" y="420370"/>
                  </a:lnTo>
                  <a:lnTo>
                    <a:pt x="6572202" y="436165"/>
                  </a:lnTo>
                  <a:lnTo>
                    <a:pt x="6543548" y="441960"/>
                  </a:lnTo>
                  <a:lnTo>
                    <a:pt x="73660" y="441960"/>
                  </a:lnTo>
                  <a:lnTo>
                    <a:pt x="44989" y="436165"/>
                  </a:lnTo>
                  <a:lnTo>
                    <a:pt x="21575" y="420370"/>
                  </a:lnTo>
                  <a:lnTo>
                    <a:pt x="5789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7340" y="183895"/>
            <a:ext cx="5241290" cy="300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 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said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 normal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if: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742315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meet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normal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form.</a:t>
            </a:r>
            <a:endParaRPr sz="1600">
              <a:latin typeface="Calibri"/>
              <a:cs typeface="Calibri"/>
            </a:endParaRPr>
          </a:p>
          <a:p>
            <a:pPr marL="724535" marR="480059">
              <a:lnSpc>
                <a:spcPts val="5360"/>
              </a:lnSpc>
              <a:spcBef>
                <a:spcPts val="41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no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partial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dependencies</a:t>
            </a:r>
            <a:r>
              <a:rPr sz="16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tables.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tables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6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foreign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keys.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294131"/>
            <a:ext cx="4000347" cy="266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20317"/>
            <a:ext cx="7900670" cy="8394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330" marR="5080" indent="-342265" algn="just">
              <a:lnSpc>
                <a:spcPct val="98400"/>
              </a:lnSpc>
              <a:spcBef>
                <a:spcPts val="135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So,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project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employee </a:t>
            </a:r>
            <a:r>
              <a:rPr sz="1800" spc="-10" dirty="0">
                <a:latin typeface="Calibri"/>
                <a:cs typeface="Calibri"/>
              </a:rPr>
              <a:t>details </a:t>
            </a:r>
            <a:r>
              <a:rPr sz="1800" spc="-5" dirty="0">
                <a:latin typeface="Calibri"/>
                <a:cs typeface="Calibri"/>
              </a:rPr>
              <a:t>tables on </a:t>
            </a:r>
            <a:r>
              <a:rPr sz="1800" spc="-15" dirty="0">
                <a:latin typeface="Calibri"/>
                <a:cs typeface="Calibri"/>
              </a:rPr>
              <a:t>conversion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second normal </a:t>
            </a:r>
            <a:r>
              <a:rPr sz="1800" spc="-15" dirty="0">
                <a:latin typeface="Calibri"/>
                <a:cs typeface="Calibri"/>
              </a:rPr>
              <a:t>form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Project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133600"/>
            <a:ext cx="3258312" cy="6766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7200" y="2133600"/>
            <a:ext cx="4058411" cy="11140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600" y="3247644"/>
            <a:ext cx="2895600" cy="132435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79194" y="2839593"/>
            <a:ext cx="10972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Project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5611105"/>
            <a:ext cx="2070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z="1800" dirty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420" y="5645150"/>
            <a:ext cx="4957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keys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composite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566028" y="3296792"/>
            <a:ext cx="1300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Employee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4616958"/>
            <a:ext cx="7332980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Employee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Project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Emp_n</a:t>
            </a:r>
            <a:r>
              <a:rPr sz="1800" b="1" dirty="0">
                <a:latin typeface="Courier New"/>
                <a:cs typeface="Courier New"/>
              </a:rPr>
              <a:t>o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</a:t>
            </a:r>
            <a:r>
              <a:rPr sz="1800" b="1" spc="-15" dirty="0">
                <a:latin typeface="Courier New"/>
                <a:cs typeface="Courier New"/>
              </a:rPr>
              <a:t>_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Project 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ombin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dirty="0">
                <a:latin typeface="Calibri"/>
                <a:cs typeface="Calibri"/>
              </a:rPr>
              <a:t>ther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2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078" y="294131"/>
              <a:ext cx="3751567" cy="26606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5008" y="1491996"/>
            <a:ext cx="7265034" cy="685800"/>
            <a:chOff x="445008" y="1491996"/>
            <a:chExt cx="7265034" cy="685800"/>
          </a:xfrm>
        </p:grpSpPr>
        <p:sp>
          <p:nvSpPr>
            <p:cNvPr id="8" name="object 8"/>
            <p:cNvSpPr/>
            <p:nvPr/>
          </p:nvSpPr>
          <p:spPr>
            <a:xfrm>
              <a:off x="457962" y="1736598"/>
              <a:ext cx="7239000" cy="428625"/>
            </a:xfrm>
            <a:custGeom>
              <a:avLst/>
              <a:gdLst/>
              <a:ahLst/>
              <a:cxnLst/>
              <a:rect l="l" t="t" r="r" b="b"/>
              <a:pathLst>
                <a:path w="7239000" h="428625">
                  <a:moveTo>
                    <a:pt x="0" y="428243"/>
                  </a:moveTo>
                  <a:lnTo>
                    <a:pt x="7239000" y="428243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7438" y="1504950"/>
              <a:ext cx="6521450" cy="501650"/>
            </a:xfrm>
            <a:custGeom>
              <a:avLst/>
              <a:gdLst/>
              <a:ahLst/>
              <a:cxnLst/>
              <a:rect l="l" t="t" r="r" b="b"/>
              <a:pathLst>
                <a:path w="6521450" h="501650">
                  <a:moveTo>
                    <a:pt x="6437630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5"/>
                  </a:lnTo>
                  <a:lnTo>
                    <a:pt x="6437630" y="501395"/>
                  </a:lnTo>
                  <a:lnTo>
                    <a:pt x="6470136" y="494821"/>
                  </a:lnTo>
                  <a:lnTo>
                    <a:pt x="6496700" y="476900"/>
                  </a:lnTo>
                  <a:lnTo>
                    <a:pt x="6514621" y="450336"/>
                  </a:lnTo>
                  <a:lnTo>
                    <a:pt x="6521196" y="417829"/>
                  </a:lnTo>
                  <a:lnTo>
                    <a:pt x="6521196" y="83565"/>
                  </a:lnTo>
                  <a:lnTo>
                    <a:pt x="6514621" y="51059"/>
                  </a:lnTo>
                  <a:lnTo>
                    <a:pt x="6496700" y="24495"/>
                  </a:lnTo>
                  <a:lnTo>
                    <a:pt x="6470136" y="6574"/>
                  </a:lnTo>
                  <a:lnTo>
                    <a:pt x="643763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7438" y="1504950"/>
              <a:ext cx="6521450" cy="501650"/>
            </a:xfrm>
            <a:custGeom>
              <a:avLst/>
              <a:gdLst/>
              <a:ahLst/>
              <a:cxnLst/>
              <a:rect l="l" t="t" r="r" b="b"/>
              <a:pathLst>
                <a:path w="652145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6437630" y="0"/>
                  </a:lnTo>
                  <a:lnTo>
                    <a:pt x="6470136" y="6574"/>
                  </a:lnTo>
                  <a:lnTo>
                    <a:pt x="6496700" y="24495"/>
                  </a:lnTo>
                  <a:lnTo>
                    <a:pt x="6514621" y="51059"/>
                  </a:lnTo>
                  <a:lnTo>
                    <a:pt x="6521196" y="83565"/>
                  </a:lnTo>
                  <a:lnTo>
                    <a:pt x="6521196" y="417829"/>
                  </a:lnTo>
                  <a:lnTo>
                    <a:pt x="6514621" y="450336"/>
                  </a:lnTo>
                  <a:lnTo>
                    <a:pt x="6496700" y="476900"/>
                  </a:lnTo>
                  <a:lnTo>
                    <a:pt x="6470136" y="494821"/>
                  </a:lnTo>
                  <a:lnTo>
                    <a:pt x="6437630" y="501395"/>
                  </a:lnTo>
                  <a:lnTo>
                    <a:pt x="83566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45008" y="2243327"/>
            <a:ext cx="7265034" cy="706120"/>
            <a:chOff x="445008" y="2243327"/>
            <a:chExt cx="7265034" cy="706120"/>
          </a:xfrm>
        </p:grpSpPr>
        <p:sp>
          <p:nvSpPr>
            <p:cNvPr id="12" name="object 12"/>
            <p:cNvSpPr/>
            <p:nvPr/>
          </p:nvSpPr>
          <p:spPr>
            <a:xfrm>
              <a:off x="457962" y="2507741"/>
              <a:ext cx="7239000" cy="428625"/>
            </a:xfrm>
            <a:custGeom>
              <a:avLst/>
              <a:gdLst/>
              <a:ahLst/>
              <a:cxnLst/>
              <a:rect l="l" t="t" r="r" b="b"/>
              <a:pathLst>
                <a:path w="7239000" h="428625">
                  <a:moveTo>
                    <a:pt x="0" y="428243"/>
                  </a:moveTo>
                  <a:lnTo>
                    <a:pt x="7239000" y="428243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ln w="2590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9150" y="2256281"/>
              <a:ext cx="6612890" cy="501650"/>
            </a:xfrm>
            <a:custGeom>
              <a:avLst/>
              <a:gdLst/>
              <a:ahLst/>
              <a:cxnLst/>
              <a:rect l="l" t="t" r="r" b="b"/>
              <a:pathLst>
                <a:path w="6612890" h="501650">
                  <a:moveTo>
                    <a:pt x="6529070" y="0"/>
                  </a:moveTo>
                  <a:lnTo>
                    <a:pt x="83566" y="0"/>
                  </a:lnTo>
                  <a:lnTo>
                    <a:pt x="51038" y="6574"/>
                  </a:lnTo>
                  <a:lnTo>
                    <a:pt x="24476" y="24495"/>
                  </a:lnTo>
                  <a:lnTo>
                    <a:pt x="6567" y="51059"/>
                  </a:lnTo>
                  <a:lnTo>
                    <a:pt x="0" y="83565"/>
                  </a:lnTo>
                  <a:lnTo>
                    <a:pt x="0" y="417829"/>
                  </a:lnTo>
                  <a:lnTo>
                    <a:pt x="6567" y="450336"/>
                  </a:lnTo>
                  <a:lnTo>
                    <a:pt x="24476" y="476900"/>
                  </a:lnTo>
                  <a:lnTo>
                    <a:pt x="51038" y="494821"/>
                  </a:lnTo>
                  <a:lnTo>
                    <a:pt x="83566" y="501395"/>
                  </a:lnTo>
                  <a:lnTo>
                    <a:pt x="6529070" y="501395"/>
                  </a:lnTo>
                  <a:lnTo>
                    <a:pt x="6561576" y="494821"/>
                  </a:lnTo>
                  <a:lnTo>
                    <a:pt x="6588140" y="476900"/>
                  </a:lnTo>
                  <a:lnTo>
                    <a:pt x="6606061" y="450336"/>
                  </a:lnTo>
                  <a:lnTo>
                    <a:pt x="6612635" y="417829"/>
                  </a:lnTo>
                  <a:lnTo>
                    <a:pt x="6612635" y="83565"/>
                  </a:lnTo>
                  <a:lnTo>
                    <a:pt x="6606061" y="51059"/>
                  </a:lnTo>
                  <a:lnTo>
                    <a:pt x="6588140" y="24495"/>
                  </a:lnTo>
                  <a:lnTo>
                    <a:pt x="6561576" y="6574"/>
                  </a:lnTo>
                  <a:lnTo>
                    <a:pt x="652907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9150" y="2256281"/>
              <a:ext cx="6612890" cy="501650"/>
            </a:xfrm>
            <a:custGeom>
              <a:avLst/>
              <a:gdLst/>
              <a:ahLst/>
              <a:cxnLst/>
              <a:rect l="l" t="t" r="r" b="b"/>
              <a:pathLst>
                <a:path w="6612890" h="501650">
                  <a:moveTo>
                    <a:pt x="0" y="83565"/>
                  </a:moveTo>
                  <a:lnTo>
                    <a:pt x="6567" y="51059"/>
                  </a:lnTo>
                  <a:lnTo>
                    <a:pt x="24476" y="24495"/>
                  </a:lnTo>
                  <a:lnTo>
                    <a:pt x="51038" y="6574"/>
                  </a:lnTo>
                  <a:lnTo>
                    <a:pt x="83566" y="0"/>
                  </a:lnTo>
                  <a:lnTo>
                    <a:pt x="6529070" y="0"/>
                  </a:lnTo>
                  <a:lnTo>
                    <a:pt x="6561576" y="6574"/>
                  </a:lnTo>
                  <a:lnTo>
                    <a:pt x="6588140" y="24495"/>
                  </a:lnTo>
                  <a:lnTo>
                    <a:pt x="6606061" y="51059"/>
                  </a:lnTo>
                  <a:lnTo>
                    <a:pt x="6612635" y="83565"/>
                  </a:lnTo>
                  <a:lnTo>
                    <a:pt x="6612635" y="417829"/>
                  </a:lnTo>
                  <a:lnTo>
                    <a:pt x="6606061" y="450336"/>
                  </a:lnTo>
                  <a:lnTo>
                    <a:pt x="6588140" y="476900"/>
                  </a:lnTo>
                  <a:lnTo>
                    <a:pt x="6561576" y="494821"/>
                  </a:lnTo>
                  <a:lnTo>
                    <a:pt x="6529070" y="501395"/>
                  </a:lnTo>
                  <a:lnTo>
                    <a:pt x="83566" y="501395"/>
                  </a:lnTo>
                  <a:lnTo>
                    <a:pt x="51038" y="494821"/>
                  </a:lnTo>
                  <a:lnTo>
                    <a:pt x="24476" y="476900"/>
                  </a:lnTo>
                  <a:lnTo>
                    <a:pt x="6567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7340" y="183895"/>
            <a:ext cx="6529705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third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normal</a:t>
            </a:r>
            <a:r>
              <a:rPr sz="1800" spc="-15" dirty="0">
                <a:latin typeface="Calibri"/>
                <a:cs typeface="Calibri"/>
              </a:rPr>
              <a:t> form: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meet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second normal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alibri"/>
              <a:cs typeface="Calibri"/>
            </a:endParaRPr>
          </a:p>
          <a:p>
            <a:pPr marL="72771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transitive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dependencies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71052" y="66240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3133725"/>
            <a:ext cx="7962900" cy="277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15811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Project Details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b="1" spc="-5" dirty="0">
                <a:latin typeface="Courier New"/>
                <a:cs typeface="Courier New"/>
              </a:rPr>
              <a:t>Employee Details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ourier New"/>
                <a:cs typeface="Courier New"/>
              </a:rPr>
              <a:t>Employee Project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354330" marR="58801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non-key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transitive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dependency.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That is,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non-key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If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non-key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put</a:t>
            </a:r>
            <a:r>
              <a:rPr sz="1800" spc="-10" dirty="0">
                <a:latin typeface="Calibri"/>
                <a:cs typeface="Calibri"/>
              </a:rPr>
              <a:t> into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another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131"/>
            <a:ext cx="3751567" cy="266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11173"/>
            <a:ext cx="7995284" cy="33185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330" marR="346075" indent="-342265">
              <a:lnSpc>
                <a:spcPct val="101699"/>
              </a:lnSpc>
              <a:spcBef>
                <a:spcPts val="6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er</a:t>
            </a:r>
            <a:r>
              <a:rPr sz="1800" dirty="0">
                <a:latin typeface="Calibri"/>
                <a:cs typeface="Calibri"/>
              </a:rPr>
              <a:t>ving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Project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Details</a:t>
            </a:r>
            <a:r>
              <a:rPr sz="1800" b="1" spc="-74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b="1" spc="-5" dirty="0">
                <a:latin typeface="Courier New"/>
                <a:cs typeface="Courier New"/>
              </a:rPr>
              <a:t>Employee Project Details </a:t>
            </a:r>
            <a:r>
              <a:rPr sz="1800" spc="-5" dirty="0">
                <a:latin typeface="Calibri"/>
                <a:cs typeface="Calibri"/>
              </a:rPr>
              <a:t>tables do not </a:t>
            </a:r>
            <a:r>
              <a:rPr sz="1800" spc="-10" dirty="0">
                <a:latin typeface="Calibri"/>
                <a:cs typeface="Calibri"/>
              </a:rPr>
              <a:t>exhibit </a:t>
            </a:r>
            <a:r>
              <a:rPr sz="1800" spc="-15" dirty="0">
                <a:latin typeface="Calibri"/>
                <a:cs typeface="Calibri"/>
              </a:rPr>
              <a:t>any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spc="-10" dirty="0">
                <a:latin typeface="Calibri"/>
                <a:cs typeface="Calibri"/>
              </a:rPr>
              <a:t>transitive </a:t>
            </a:r>
            <a:r>
              <a:rPr sz="1800" spc="-5" dirty="0">
                <a:latin typeface="Calibri"/>
                <a:cs typeface="Calibri"/>
              </a:rPr>
              <a:t> dependencies.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non-key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b="1" spc="-10" dirty="0">
                <a:latin typeface="Courier New"/>
                <a:cs typeface="Courier New"/>
              </a:rPr>
              <a:t>Project_name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Project_number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ts val="2230"/>
              </a:lnSpc>
              <a:spcBef>
                <a:spcPts val="2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On further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scrutinizing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table,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certain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inconsistency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0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Salar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ermined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ib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Grad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6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Emp_no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Thus, 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transitive</a:t>
            </a:r>
            <a:r>
              <a:rPr sz="1800" spc="-5" dirty="0">
                <a:latin typeface="Calibri"/>
                <a:cs typeface="Calibri"/>
              </a:rPr>
              <a:t> dependency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removed.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split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Grad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Salar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4572000"/>
            <a:ext cx="3610355" cy="11140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9200" y="4572000"/>
            <a:ext cx="2267711" cy="1066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79194" y="5735828"/>
            <a:ext cx="1300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Employee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413628" y="5684011"/>
            <a:ext cx="1510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Grade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Salary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4131"/>
            <a:ext cx="3751567" cy="266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11173"/>
            <a:ext cx="80937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Thus,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initial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 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 Details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spc="-5" dirty="0">
                <a:latin typeface="Calibri"/>
                <a:cs typeface="Calibri"/>
              </a:rPr>
              <a:t>has been </a:t>
            </a:r>
            <a:r>
              <a:rPr sz="1800" spc="-10" dirty="0">
                <a:latin typeface="Calibri"/>
                <a:cs typeface="Calibri"/>
              </a:rPr>
              <a:t>reduced 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ourier New"/>
                <a:cs typeface="Courier New"/>
              </a:rPr>
              <a:t>Project Details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Project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Employee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Grade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Salary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362200"/>
            <a:ext cx="2667000" cy="685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87111" y="2209800"/>
            <a:ext cx="2761488" cy="13426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3962400"/>
            <a:ext cx="3829812" cy="11338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62600" y="4191000"/>
            <a:ext cx="1886711" cy="8854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02994" y="5202428"/>
            <a:ext cx="1300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Employee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795009" y="5150358"/>
            <a:ext cx="1510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Grade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Salary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8194" y="3068193"/>
            <a:ext cx="10972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Project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6028" y="3625977"/>
            <a:ext cx="1863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Employee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Project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131"/>
            <a:ext cx="2750591" cy="2646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6187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76427" y="1748027"/>
            <a:ext cx="8161020" cy="562610"/>
            <a:chOff x="376427" y="1748027"/>
            <a:chExt cx="8161020" cy="56261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427" y="1749551"/>
              <a:ext cx="8161020" cy="5608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1748027"/>
              <a:ext cx="8020811" cy="5577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4299" y="1193038"/>
            <a:ext cx="472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normalizing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database,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redundancy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reduced.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6427" y="2433827"/>
            <a:ext cx="8161020" cy="6187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73608" y="3247644"/>
            <a:ext cx="7798434" cy="647700"/>
            <a:chOff x="673608" y="3247644"/>
            <a:chExt cx="7798434" cy="647700"/>
          </a:xfrm>
        </p:grpSpPr>
        <p:sp>
          <p:nvSpPr>
            <p:cNvPr id="15" name="object 15"/>
            <p:cNvSpPr/>
            <p:nvPr/>
          </p:nvSpPr>
          <p:spPr>
            <a:xfrm>
              <a:off x="686562" y="3478530"/>
              <a:ext cx="7772400" cy="403860"/>
            </a:xfrm>
            <a:custGeom>
              <a:avLst/>
              <a:gdLst/>
              <a:ahLst/>
              <a:cxnLst/>
              <a:rect l="l" t="t" r="r" b="b"/>
              <a:pathLst>
                <a:path w="7772400" h="403860">
                  <a:moveTo>
                    <a:pt x="0" y="403860"/>
                  </a:moveTo>
                  <a:lnTo>
                    <a:pt x="7772400" y="40386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3470" y="3260598"/>
              <a:ext cx="7002780" cy="472440"/>
            </a:xfrm>
            <a:custGeom>
              <a:avLst/>
              <a:gdLst/>
              <a:ahLst/>
              <a:cxnLst/>
              <a:rect l="l" t="t" r="r" b="b"/>
              <a:pathLst>
                <a:path w="7002780" h="472439">
                  <a:moveTo>
                    <a:pt x="6924040" y="0"/>
                  </a:moveTo>
                  <a:lnTo>
                    <a:pt x="78740" y="0"/>
                  </a:lnTo>
                  <a:lnTo>
                    <a:pt x="48091" y="6195"/>
                  </a:lnTo>
                  <a:lnTo>
                    <a:pt x="23063" y="23082"/>
                  </a:lnTo>
                  <a:lnTo>
                    <a:pt x="6188" y="48113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88" y="424326"/>
                  </a:lnTo>
                  <a:lnTo>
                    <a:pt x="23063" y="449357"/>
                  </a:lnTo>
                  <a:lnTo>
                    <a:pt x="48091" y="466244"/>
                  </a:lnTo>
                  <a:lnTo>
                    <a:pt x="78740" y="472439"/>
                  </a:lnTo>
                  <a:lnTo>
                    <a:pt x="6924040" y="472439"/>
                  </a:lnTo>
                  <a:lnTo>
                    <a:pt x="6954666" y="466244"/>
                  </a:lnTo>
                  <a:lnTo>
                    <a:pt x="6979697" y="449357"/>
                  </a:lnTo>
                  <a:lnTo>
                    <a:pt x="6996584" y="424326"/>
                  </a:lnTo>
                  <a:lnTo>
                    <a:pt x="7002780" y="393699"/>
                  </a:lnTo>
                  <a:lnTo>
                    <a:pt x="7002780" y="78739"/>
                  </a:lnTo>
                  <a:lnTo>
                    <a:pt x="6996584" y="48113"/>
                  </a:lnTo>
                  <a:lnTo>
                    <a:pt x="6979697" y="23082"/>
                  </a:lnTo>
                  <a:lnTo>
                    <a:pt x="6954666" y="6195"/>
                  </a:lnTo>
                  <a:lnTo>
                    <a:pt x="692404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3470" y="3260598"/>
              <a:ext cx="7002780" cy="472440"/>
            </a:xfrm>
            <a:custGeom>
              <a:avLst/>
              <a:gdLst/>
              <a:ahLst/>
              <a:cxnLst/>
              <a:rect l="l" t="t" r="r" b="b"/>
              <a:pathLst>
                <a:path w="7002780" h="472439">
                  <a:moveTo>
                    <a:pt x="0" y="78739"/>
                  </a:moveTo>
                  <a:lnTo>
                    <a:pt x="6188" y="48113"/>
                  </a:lnTo>
                  <a:lnTo>
                    <a:pt x="23063" y="23082"/>
                  </a:lnTo>
                  <a:lnTo>
                    <a:pt x="48091" y="6195"/>
                  </a:lnTo>
                  <a:lnTo>
                    <a:pt x="78740" y="0"/>
                  </a:lnTo>
                  <a:lnTo>
                    <a:pt x="6924040" y="0"/>
                  </a:lnTo>
                  <a:lnTo>
                    <a:pt x="6954666" y="6195"/>
                  </a:lnTo>
                  <a:lnTo>
                    <a:pt x="6979697" y="23082"/>
                  </a:lnTo>
                  <a:lnTo>
                    <a:pt x="6996584" y="48113"/>
                  </a:lnTo>
                  <a:lnTo>
                    <a:pt x="7002780" y="78739"/>
                  </a:lnTo>
                  <a:lnTo>
                    <a:pt x="7002780" y="393699"/>
                  </a:lnTo>
                  <a:lnTo>
                    <a:pt x="6996584" y="424326"/>
                  </a:lnTo>
                  <a:lnTo>
                    <a:pt x="6979697" y="449357"/>
                  </a:lnTo>
                  <a:lnTo>
                    <a:pt x="6954666" y="466244"/>
                  </a:lnTo>
                  <a:lnTo>
                    <a:pt x="6924040" y="472439"/>
                  </a:lnTo>
                  <a:lnTo>
                    <a:pt x="78740" y="472439"/>
                  </a:lnTo>
                  <a:lnTo>
                    <a:pt x="48091" y="466244"/>
                  </a:lnTo>
                  <a:lnTo>
                    <a:pt x="23063" y="449357"/>
                  </a:lnTo>
                  <a:lnTo>
                    <a:pt x="6188" y="424326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3608" y="3954779"/>
            <a:ext cx="7798434" cy="666115"/>
            <a:chOff x="673608" y="3954779"/>
            <a:chExt cx="7798434" cy="666115"/>
          </a:xfrm>
        </p:grpSpPr>
        <p:sp>
          <p:nvSpPr>
            <p:cNvPr id="19" name="object 19"/>
            <p:cNvSpPr/>
            <p:nvPr/>
          </p:nvSpPr>
          <p:spPr>
            <a:xfrm>
              <a:off x="686562" y="4203953"/>
              <a:ext cx="7772400" cy="403860"/>
            </a:xfrm>
            <a:custGeom>
              <a:avLst/>
              <a:gdLst/>
              <a:ahLst/>
              <a:cxnLst/>
              <a:rect l="l" t="t" r="r" b="b"/>
              <a:pathLst>
                <a:path w="7772400" h="403860">
                  <a:moveTo>
                    <a:pt x="0" y="403860"/>
                  </a:moveTo>
                  <a:lnTo>
                    <a:pt x="7772400" y="40386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5182" y="3967733"/>
              <a:ext cx="7099300" cy="472440"/>
            </a:xfrm>
            <a:custGeom>
              <a:avLst/>
              <a:gdLst/>
              <a:ahLst/>
              <a:cxnLst/>
              <a:rect l="l" t="t" r="r" b="b"/>
              <a:pathLst>
                <a:path w="7099300" h="472439">
                  <a:moveTo>
                    <a:pt x="7020052" y="0"/>
                  </a:moveTo>
                  <a:lnTo>
                    <a:pt x="78740" y="0"/>
                  </a:lnTo>
                  <a:lnTo>
                    <a:pt x="48091" y="6195"/>
                  </a:lnTo>
                  <a:lnTo>
                    <a:pt x="23063" y="23082"/>
                  </a:lnTo>
                  <a:lnTo>
                    <a:pt x="6188" y="48113"/>
                  </a:lnTo>
                  <a:lnTo>
                    <a:pt x="0" y="78739"/>
                  </a:lnTo>
                  <a:lnTo>
                    <a:pt x="0" y="393699"/>
                  </a:lnTo>
                  <a:lnTo>
                    <a:pt x="6188" y="424326"/>
                  </a:lnTo>
                  <a:lnTo>
                    <a:pt x="23063" y="449357"/>
                  </a:lnTo>
                  <a:lnTo>
                    <a:pt x="48091" y="466244"/>
                  </a:lnTo>
                  <a:lnTo>
                    <a:pt x="78740" y="472439"/>
                  </a:lnTo>
                  <a:lnTo>
                    <a:pt x="7020052" y="472439"/>
                  </a:lnTo>
                  <a:lnTo>
                    <a:pt x="7050678" y="466244"/>
                  </a:lnTo>
                  <a:lnTo>
                    <a:pt x="7075709" y="449357"/>
                  </a:lnTo>
                  <a:lnTo>
                    <a:pt x="7092596" y="424326"/>
                  </a:lnTo>
                  <a:lnTo>
                    <a:pt x="7098792" y="393699"/>
                  </a:lnTo>
                  <a:lnTo>
                    <a:pt x="7098792" y="78739"/>
                  </a:lnTo>
                  <a:lnTo>
                    <a:pt x="7092596" y="48113"/>
                  </a:lnTo>
                  <a:lnTo>
                    <a:pt x="7075709" y="23082"/>
                  </a:lnTo>
                  <a:lnTo>
                    <a:pt x="7050678" y="6195"/>
                  </a:lnTo>
                  <a:lnTo>
                    <a:pt x="702005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5182" y="3967733"/>
              <a:ext cx="7099300" cy="472440"/>
            </a:xfrm>
            <a:custGeom>
              <a:avLst/>
              <a:gdLst/>
              <a:ahLst/>
              <a:cxnLst/>
              <a:rect l="l" t="t" r="r" b="b"/>
              <a:pathLst>
                <a:path w="7099300" h="472439">
                  <a:moveTo>
                    <a:pt x="0" y="78739"/>
                  </a:moveTo>
                  <a:lnTo>
                    <a:pt x="6188" y="48113"/>
                  </a:lnTo>
                  <a:lnTo>
                    <a:pt x="23063" y="23082"/>
                  </a:lnTo>
                  <a:lnTo>
                    <a:pt x="48091" y="6195"/>
                  </a:lnTo>
                  <a:lnTo>
                    <a:pt x="78740" y="0"/>
                  </a:lnTo>
                  <a:lnTo>
                    <a:pt x="7020052" y="0"/>
                  </a:lnTo>
                  <a:lnTo>
                    <a:pt x="7050678" y="6195"/>
                  </a:lnTo>
                  <a:lnTo>
                    <a:pt x="7075709" y="23082"/>
                  </a:lnTo>
                  <a:lnTo>
                    <a:pt x="7092596" y="48113"/>
                  </a:lnTo>
                  <a:lnTo>
                    <a:pt x="7098792" y="78739"/>
                  </a:lnTo>
                  <a:lnTo>
                    <a:pt x="7098792" y="393699"/>
                  </a:lnTo>
                  <a:lnTo>
                    <a:pt x="7092596" y="424326"/>
                  </a:lnTo>
                  <a:lnTo>
                    <a:pt x="7075709" y="449357"/>
                  </a:lnTo>
                  <a:lnTo>
                    <a:pt x="7050678" y="466244"/>
                  </a:lnTo>
                  <a:lnTo>
                    <a:pt x="7020052" y="472439"/>
                  </a:lnTo>
                  <a:lnTo>
                    <a:pt x="78740" y="472439"/>
                  </a:lnTo>
                  <a:lnTo>
                    <a:pt x="48091" y="466244"/>
                  </a:lnTo>
                  <a:lnTo>
                    <a:pt x="23063" y="449357"/>
                  </a:lnTo>
                  <a:lnTo>
                    <a:pt x="6188" y="424326"/>
                  </a:lnTo>
                  <a:lnTo>
                    <a:pt x="0" y="393699"/>
                  </a:lnTo>
                  <a:lnTo>
                    <a:pt x="0" y="787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9740" y="2565019"/>
            <a:ext cx="8113395" cy="404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 has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following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drawbacks: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861694">
              <a:lnSpc>
                <a:spcPts val="1835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combine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endParaRPr sz="1600">
              <a:latin typeface="Calibri"/>
              <a:cs typeface="Calibri"/>
            </a:endParaRPr>
          </a:p>
          <a:p>
            <a:pPr marL="861694">
              <a:lnSpc>
                <a:spcPts val="1835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6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tables.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842644" marR="897890">
              <a:lnSpc>
                <a:spcPts val="175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Joins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practically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involve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depending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1600" b="1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for information.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joins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 </a:t>
            </a:r>
            <a:r>
              <a:rPr sz="1800" spc="-10" dirty="0">
                <a:latin typeface="Calibri"/>
                <a:cs typeface="Calibri"/>
              </a:rPr>
              <a:t>often,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poor.</a:t>
            </a:r>
            <a:endParaRPr sz="1800">
              <a:latin typeface="Calibri"/>
              <a:cs typeface="Calibri"/>
            </a:endParaRPr>
          </a:p>
          <a:p>
            <a:pPr marL="354330" marR="64135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redundantly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ignored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 marL="354330" marR="49149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redundancies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denormalized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doing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denormalization.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35" y="294131"/>
              <a:ext cx="3368636" cy="3495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293100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Algebra.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Algebra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506730" marR="508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output.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Con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Reserv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600" y="3505200"/>
            <a:ext cx="6387084" cy="1905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60775" y="5507228"/>
            <a:ext cx="1708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Branch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Reserve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6426" y="306831"/>
            <a:ext cx="1335506" cy="2518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71017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satisfies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spcBef>
                <a:spcPts val="7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lowercase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Greek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sigma,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'σ',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denote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selection.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</a:t>
            </a:r>
            <a:r>
              <a:rPr sz="1800" b="1" spc="-10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</a:t>
            </a:r>
            <a:r>
              <a:rPr sz="1800" b="1" spc="-10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rv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</a:t>
            </a:r>
            <a:r>
              <a:rPr sz="1800" b="1" spc="-10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spl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 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London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0" y="2362200"/>
            <a:ext cx="4354068" cy="838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3174830"/>
            <a:ext cx="7932420" cy="10756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065"/>
              </a:spcBef>
            </a:pPr>
            <a:r>
              <a:rPr sz="1400" b="1" spc="-5" dirty="0">
                <a:latin typeface="Calibri"/>
                <a:cs typeface="Calibri"/>
              </a:rPr>
              <a:t>Details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Branches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London</a:t>
            </a:r>
            <a:endParaRPr sz="1400">
              <a:latin typeface="Calibri"/>
              <a:cs typeface="Calibri"/>
            </a:endParaRPr>
          </a:p>
          <a:p>
            <a:pPr marL="354330" marR="5080" indent="-342265">
              <a:lnSpc>
                <a:spcPct val="103299"/>
              </a:lnSpc>
              <a:spcBef>
                <a:spcPts val="116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selection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Branch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Reserve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branches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dirty="0">
                <a:latin typeface="Calibri"/>
                <a:cs typeface="Calibri"/>
              </a:rPr>
              <a:t> than 20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billion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Euros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5400" y="4419600"/>
            <a:ext cx="5751576" cy="914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3994" y="5454802"/>
            <a:ext cx="4663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Details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Branches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Reserves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Greater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than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20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Billion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Euros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876" y="306831"/>
            <a:ext cx="1598612" cy="3230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971790" cy="1955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PROJECT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PROJECT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-5" dirty="0">
                <a:latin typeface="Calibri"/>
                <a:cs typeface="Calibri"/>
              </a:rPr>
              <a:t> only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leaving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  <a:spcBef>
                <a:spcPts val="70"/>
              </a:spcBef>
            </a:pPr>
            <a:r>
              <a:rPr sz="1800" spc="-10" dirty="0"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PROJEC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k 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30" dirty="0">
                <a:latin typeface="Calibri"/>
                <a:cs typeface="Calibri"/>
              </a:rPr>
              <a:t>tt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25" dirty="0">
                <a:latin typeface="Calibri"/>
                <a:cs typeface="Calibri"/>
              </a:rPr>
              <a:t>‘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alibri"/>
                <a:cs typeface="Calibri"/>
              </a:rPr>
              <a:t>'.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Branch_i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72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Reserv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amou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b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dis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ts val="2230"/>
              </a:lnSpc>
              <a:spcBef>
                <a:spcPts val="1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ojec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ope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d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Reserv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able, 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5400" y="3200400"/>
            <a:ext cx="6480048" cy="1905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64994" y="5225034"/>
            <a:ext cx="439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sul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able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</a:t>
            </a:r>
            <a:r>
              <a:rPr sz="1400" b="1" dirty="0">
                <a:latin typeface="Calibri"/>
                <a:cs typeface="Calibri"/>
              </a:rPr>
              <a:t>ith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Branch_i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-57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Reserv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-5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alibri"/>
                <a:cs typeface="Calibri"/>
              </a:rPr>
              <a:t>Amou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876" y="306831"/>
            <a:ext cx="1815020" cy="2518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788543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330" marR="5080" indent="-342265">
              <a:lnSpc>
                <a:spcPct val="101699"/>
              </a:lnSpc>
              <a:spcBef>
                <a:spcPts val="6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PRODUCT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operator,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denoted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'x‘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combines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thereby,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generating</a:t>
            </a:r>
            <a:r>
              <a:rPr sz="1800" dirty="0">
                <a:latin typeface="Calibri"/>
                <a:cs typeface="Calibri"/>
              </a:rPr>
              <a:t> all </a:t>
            </a:r>
            <a:r>
              <a:rPr sz="1800" spc="-5" dirty="0">
                <a:latin typeface="Calibri"/>
                <a:cs typeface="Calibri"/>
              </a:rPr>
              <a:t>possible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combinations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2200" y="1981200"/>
            <a:ext cx="4805172" cy="7787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2743817"/>
            <a:ext cx="8131175" cy="8883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91440" algn="ctr">
              <a:lnSpc>
                <a:spcPct val="100000"/>
              </a:lnSpc>
              <a:spcBef>
                <a:spcPts val="445"/>
              </a:spcBef>
            </a:pPr>
            <a:r>
              <a:rPr sz="1400" b="1" spc="-5" dirty="0">
                <a:latin typeface="Calibri"/>
                <a:cs typeface="Calibri"/>
              </a:rPr>
              <a:t>Branch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Loan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oduc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Reserv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Loan  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oul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ul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10867" y="3695700"/>
            <a:ext cx="6009132" cy="26289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64994" y="6354876"/>
            <a:ext cx="43307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Product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Branch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Reserve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Branch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Loan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131"/>
            <a:ext cx="3009544" cy="3539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8473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33627" y="2906267"/>
            <a:ext cx="7324725" cy="1074420"/>
            <a:chOff x="833627" y="2906267"/>
            <a:chExt cx="7324725" cy="1074420"/>
          </a:xfrm>
        </p:grpSpPr>
        <p:sp>
          <p:nvSpPr>
            <p:cNvPr id="10" name="object 10"/>
            <p:cNvSpPr/>
            <p:nvPr/>
          </p:nvSpPr>
          <p:spPr>
            <a:xfrm>
              <a:off x="838199" y="3087623"/>
              <a:ext cx="7315200" cy="889000"/>
            </a:xfrm>
            <a:custGeom>
              <a:avLst/>
              <a:gdLst/>
              <a:ahLst/>
              <a:cxnLst/>
              <a:rect l="l" t="t" r="r" b="b"/>
              <a:pathLst>
                <a:path w="7315200" h="889000">
                  <a:moveTo>
                    <a:pt x="0" y="888492"/>
                  </a:moveTo>
                  <a:lnTo>
                    <a:pt x="7315200" y="888492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888492"/>
                  </a:lnTo>
                  <a:close/>
                </a:path>
                <a:path w="7315200" h="889000">
                  <a:moveTo>
                    <a:pt x="0" y="888492"/>
                  </a:moveTo>
                  <a:lnTo>
                    <a:pt x="7315200" y="888492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888492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387" y="2906267"/>
              <a:ext cx="5128260" cy="36271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33627" y="4037076"/>
            <a:ext cx="7324725" cy="1376680"/>
            <a:chOff x="833627" y="4037076"/>
            <a:chExt cx="7324725" cy="1376680"/>
          </a:xfrm>
        </p:grpSpPr>
        <p:sp>
          <p:nvSpPr>
            <p:cNvPr id="13" name="object 13"/>
            <p:cNvSpPr/>
            <p:nvPr/>
          </p:nvSpPr>
          <p:spPr>
            <a:xfrm>
              <a:off x="838199" y="4216908"/>
              <a:ext cx="7315200" cy="1191895"/>
            </a:xfrm>
            <a:custGeom>
              <a:avLst/>
              <a:gdLst/>
              <a:ahLst/>
              <a:cxnLst/>
              <a:rect l="l" t="t" r="r" b="b"/>
              <a:pathLst>
                <a:path w="7315200" h="1191895">
                  <a:moveTo>
                    <a:pt x="0" y="1191768"/>
                  </a:moveTo>
                  <a:lnTo>
                    <a:pt x="7315200" y="1191768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191768"/>
                  </a:lnTo>
                  <a:close/>
                </a:path>
                <a:path w="7315200" h="1191895">
                  <a:moveTo>
                    <a:pt x="0" y="1191768"/>
                  </a:moveTo>
                  <a:lnTo>
                    <a:pt x="7315200" y="1191768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1191768"/>
                  </a:lnTo>
                  <a:close/>
                </a:path>
              </a:pathLst>
            </a:custGeom>
            <a:ln w="9144">
              <a:solidFill>
                <a:srgbClr val="5EAE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9387" y="4037076"/>
              <a:ext cx="5128260" cy="36118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33627" y="5469635"/>
            <a:ext cx="7324725" cy="1073150"/>
            <a:chOff x="833627" y="5469635"/>
            <a:chExt cx="7324725" cy="1073150"/>
          </a:xfrm>
        </p:grpSpPr>
        <p:sp>
          <p:nvSpPr>
            <p:cNvPr id="16" name="object 16"/>
            <p:cNvSpPr/>
            <p:nvPr/>
          </p:nvSpPr>
          <p:spPr>
            <a:xfrm>
              <a:off x="838199" y="5650991"/>
              <a:ext cx="7315200" cy="887094"/>
            </a:xfrm>
            <a:custGeom>
              <a:avLst/>
              <a:gdLst/>
              <a:ahLst/>
              <a:cxnLst/>
              <a:rect l="l" t="t" r="r" b="b"/>
              <a:pathLst>
                <a:path w="7315200" h="887095">
                  <a:moveTo>
                    <a:pt x="0" y="886968"/>
                  </a:moveTo>
                  <a:lnTo>
                    <a:pt x="7315200" y="886968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886968"/>
                  </a:lnTo>
                  <a:close/>
                </a:path>
                <a:path w="7315200" h="887095">
                  <a:moveTo>
                    <a:pt x="0" y="886968"/>
                  </a:moveTo>
                  <a:lnTo>
                    <a:pt x="7315200" y="886968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886968"/>
                  </a:lnTo>
                  <a:close/>
                </a:path>
              </a:pathLst>
            </a:custGeom>
            <a:ln w="914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9387" y="5469635"/>
              <a:ext cx="5128260" cy="36118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6427" y="1976627"/>
            <a:ext cx="8161020" cy="8473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4299" y="1183894"/>
            <a:ext cx="7745095" cy="52171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applying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appropriate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organize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modeling.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modeling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broken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down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broad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steps: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90043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Conceptual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Modeling</a:t>
            </a:r>
            <a:endParaRPr sz="2000">
              <a:latin typeface="Calibri"/>
              <a:cs typeface="Calibri"/>
            </a:endParaRPr>
          </a:p>
          <a:p>
            <a:pPr marL="1064260" marR="840105" indent="-172720">
              <a:lnSpc>
                <a:spcPts val="1970"/>
              </a:lnSpc>
              <a:spcBef>
                <a:spcPts val="935"/>
              </a:spcBef>
              <a:buChar char="•"/>
              <a:tabLst>
                <a:tab pos="106489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modeler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level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300">
              <a:latin typeface="Calibri"/>
              <a:cs typeface="Calibri"/>
            </a:endParaRPr>
          </a:p>
          <a:p>
            <a:pPr marL="90043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Logical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Modeling</a:t>
            </a:r>
            <a:endParaRPr sz="2000">
              <a:latin typeface="Calibri"/>
              <a:cs typeface="Calibri"/>
            </a:endParaRPr>
          </a:p>
          <a:p>
            <a:pPr marL="1064260" marR="1144270" indent="-172720">
              <a:lnSpc>
                <a:spcPts val="1970"/>
              </a:lnSpc>
              <a:spcBef>
                <a:spcPts val="935"/>
              </a:spcBef>
              <a:buChar char="•"/>
              <a:tabLst>
                <a:tab pos="106489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detail.</a:t>
            </a:r>
            <a:endParaRPr sz="1800">
              <a:latin typeface="Calibri"/>
              <a:cs typeface="Calibri"/>
            </a:endParaRPr>
          </a:p>
          <a:p>
            <a:pPr marL="1064260" indent="-173355">
              <a:lnSpc>
                <a:spcPct val="100000"/>
              </a:lnSpc>
              <a:spcBef>
                <a:spcPts val="120"/>
              </a:spcBef>
              <a:buChar char="•"/>
              <a:tabLst>
                <a:tab pos="106489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modeler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logical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database.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•"/>
            </a:pPr>
            <a:endParaRPr sz="1400">
              <a:latin typeface="Calibri"/>
              <a:cs typeface="Calibri"/>
            </a:endParaRPr>
          </a:p>
          <a:p>
            <a:pPr marL="90043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Modeling</a:t>
            </a:r>
            <a:endParaRPr sz="2000">
              <a:latin typeface="Calibri"/>
              <a:cs typeface="Calibri"/>
            </a:endParaRPr>
          </a:p>
          <a:p>
            <a:pPr marL="1064260" indent="-173355">
              <a:lnSpc>
                <a:spcPts val="2065"/>
              </a:lnSpc>
              <a:spcBef>
                <a:spcPts val="715"/>
              </a:spcBef>
              <a:buChar char="•"/>
              <a:tabLst>
                <a:tab pos="106489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 how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logical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1064260">
              <a:lnSpc>
                <a:spcPts val="2065"/>
              </a:lnSpc>
            </a:pPr>
            <a:r>
              <a:rPr sz="1800" spc="-10" dirty="0">
                <a:latin typeface="Calibri"/>
                <a:cs typeface="Calibri"/>
              </a:rPr>
              <a:t>realized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physically.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7231" y="306831"/>
            <a:ext cx="1283360" cy="2533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99490"/>
            <a:ext cx="8185150" cy="38760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330" marR="316230" indent="-342265" algn="just">
              <a:lnSpc>
                <a:spcPct val="101699"/>
              </a:lnSpc>
              <a:spcBef>
                <a:spcPts val="6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Suppose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official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bank 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given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tables </a:t>
            </a:r>
            <a:r>
              <a:rPr sz="1800" spc="-5" dirty="0">
                <a:latin typeface="Courier New"/>
                <a:cs typeface="Courier New"/>
              </a:rPr>
              <a:t>Branch Reserve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Detail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Branc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Loa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Detail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anches </a:t>
            </a:r>
            <a:r>
              <a:rPr sz="1800" spc="-5" dirty="0">
                <a:latin typeface="Calibri"/>
                <a:cs typeface="Calibri"/>
              </a:rPr>
              <a:t>had  reserves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below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 </a:t>
            </a:r>
            <a:r>
              <a:rPr sz="1800" spc="-10" dirty="0">
                <a:latin typeface="Calibri"/>
                <a:cs typeface="Calibri"/>
              </a:rPr>
              <a:t>billion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Euros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loans.</a:t>
            </a:r>
            <a:endParaRPr sz="1800">
              <a:latin typeface="Calibri"/>
              <a:cs typeface="Calibri"/>
            </a:endParaRPr>
          </a:p>
          <a:p>
            <a:pPr marL="354330" marR="17843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billion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Euros </a:t>
            </a:r>
            <a:r>
              <a:rPr sz="1800" spc="-5" dirty="0">
                <a:latin typeface="Calibri"/>
                <a:cs typeface="Calibri"/>
              </a:rPr>
              <a:t>or loans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both.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similar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two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</a:t>
            </a:r>
            <a:r>
              <a:rPr sz="1800" dirty="0">
                <a:latin typeface="Calibri"/>
                <a:cs typeface="Calibri"/>
              </a:rPr>
              <a:t> less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 </a:t>
            </a:r>
            <a:r>
              <a:rPr sz="1800" spc="-5" dirty="0">
                <a:latin typeface="Calibri"/>
                <a:cs typeface="Calibri"/>
              </a:rPr>
              <a:t>billion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Euros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second,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loans.</a:t>
            </a:r>
            <a:endParaRPr sz="1800">
              <a:latin typeface="Calibri"/>
              <a:cs typeface="Calibri"/>
            </a:endParaRPr>
          </a:p>
          <a:p>
            <a:pPr marL="354330" marR="24511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Branches 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 </a:t>
            </a:r>
            <a:r>
              <a:rPr sz="1800" spc="-5" dirty="0">
                <a:latin typeface="Calibri"/>
                <a:cs typeface="Calibri"/>
              </a:rPr>
              <a:t>billion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Euros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once.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09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UNION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 </a:t>
            </a:r>
            <a:r>
              <a:rPr sz="1800" spc="-5" dirty="0">
                <a:latin typeface="Calibri"/>
                <a:cs typeface="Calibri"/>
              </a:rPr>
              <a:t>that,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collects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ts val="2125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presents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unified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complete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union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symbol, </a:t>
            </a:r>
            <a:r>
              <a:rPr sz="1800" spc="5" dirty="0">
                <a:latin typeface="Calibri"/>
                <a:cs typeface="Calibri"/>
              </a:rPr>
              <a:t>'</a:t>
            </a:r>
            <a:r>
              <a:rPr sz="1800" spc="5" dirty="0">
                <a:latin typeface="Courier New"/>
                <a:cs typeface="Courier New"/>
              </a:rPr>
              <a:t>U</a:t>
            </a:r>
            <a:r>
              <a:rPr sz="1800" spc="5" dirty="0">
                <a:latin typeface="Calibri"/>
                <a:cs typeface="Calibri"/>
              </a:rPr>
              <a:t>'.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Reserv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Loa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endParaRPr sz="1800">
              <a:latin typeface="Courier New"/>
              <a:cs typeface="Courier New"/>
            </a:endParaRPr>
          </a:p>
          <a:p>
            <a:pPr marL="35433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tables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0" y="4953000"/>
            <a:ext cx="3113531" cy="1143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88794" y="6126581"/>
            <a:ext cx="4711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Unified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Representation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Branches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Less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Reserves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or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Loans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835" y="306831"/>
            <a:ext cx="2052281" cy="2533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80219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31115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Suppose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official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know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these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answer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intersect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INTERSECT</a:t>
            </a:r>
            <a:r>
              <a:rPr sz="1800" spc="-71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holds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applied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ts val="2125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intersection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'∩'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symbol.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ts val="2160"/>
              </a:lnSpc>
              <a:spcBef>
                <a:spcPts val="3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ul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Reserv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b="1" spc="-5" dirty="0">
                <a:latin typeface="Courier New"/>
                <a:cs typeface="Courier New"/>
              </a:rPr>
              <a:t>Branch  Loan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endParaRPr sz="1800">
              <a:latin typeface="Calibri"/>
              <a:cs typeface="Calibri"/>
            </a:endParaRPr>
          </a:p>
          <a:p>
            <a:pPr marR="3721100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20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billion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Euros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10" dirty="0">
                <a:latin typeface="Calibri"/>
                <a:cs typeface="Calibri"/>
              </a:rPr>
              <a:t> account.</a:t>
            </a:r>
            <a:endParaRPr sz="1800">
              <a:latin typeface="Calibri"/>
              <a:cs typeface="Calibri"/>
            </a:endParaRPr>
          </a:p>
          <a:p>
            <a:pPr marL="340995" marR="3693160" indent="-340995" algn="r">
              <a:lnSpc>
                <a:spcPct val="100000"/>
              </a:lnSpc>
              <a:buFont typeface="Wingdings"/>
              <a:buChar char=""/>
              <a:tabLst>
                <a:tab pos="3409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resultant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follows: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3600" y="4062984"/>
            <a:ext cx="4619244" cy="12710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51175" y="5507228"/>
            <a:ext cx="2888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Branches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Low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Reserves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Loans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306831"/>
            <a:ext cx="2265578" cy="2533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81184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2971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If the same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official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branches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reserves 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official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to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650">
              <a:latin typeface="Calibri"/>
              <a:cs typeface="Calibri"/>
            </a:endParaRPr>
          </a:p>
          <a:p>
            <a:pPr marL="354330" marR="5080" indent="-342265">
              <a:lnSpc>
                <a:spcPct val="103299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DIFFERENCE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operator, </a:t>
            </a:r>
            <a:r>
              <a:rPr sz="1800" spc="-10" dirty="0">
                <a:latin typeface="Calibri"/>
                <a:cs typeface="Calibri"/>
              </a:rPr>
              <a:t>symbolized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'</a:t>
            </a:r>
            <a:r>
              <a:rPr sz="1800" dirty="0">
                <a:latin typeface="Courier New"/>
                <a:cs typeface="Courier New"/>
              </a:rPr>
              <a:t>-</a:t>
            </a:r>
            <a:r>
              <a:rPr sz="1800" dirty="0">
                <a:latin typeface="Calibri"/>
                <a:cs typeface="Calibri"/>
              </a:rPr>
              <a:t>', </a:t>
            </a:r>
            <a:r>
              <a:rPr sz="1800" spc="-10" dirty="0">
                <a:latin typeface="Calibri"/>
                <a:cs typeface="Calibri"/>
              </a:rPr>
              <a:t>generates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too,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other.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Thus,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generated: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6400" y="3657600"/>
            <a:ext cx="5465063" cy="838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98775" y="4616958"/>
            <a:ext cx="3115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Branches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Low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Reserves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but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</a:t>
            </a:r>
            <a:r>
              <a:rPr sz="1400" b="1" spc="-5" dirty="0">
                <a:latin typeface="Calibri"/>
                <a:cs typeface="Calibri"/>
              </a:rPr>
              <a:t> Loans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788" y="306831"/>
              <a:ext cx="861987" cy="3230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290559" cy="413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ahoma"/>
              <a:cs typeface="Tahoma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JOI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oduc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506730" marR="108585" indent="-342265">
              <a:lnSpc>
                <a:spcPct val="983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amounts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was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needed,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Branch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Reserve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Details 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Loa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oul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q</a:t>
            </a:r>
            <a:r>
              <a:rPr sz="1800" spc="-5" dirty="0">
                <a:latin typeface="Calibri"/>
                <a:cs typeface="Calibri"/>
              </a:rPr>
              <a:t>ui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506730" marR="508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reserves below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-5" dirty="0">
                <a:latin typeface="Calibri"/>
                <a:cs typeface="Calibri"/>
              </a:rPr>
              <a:t> billion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Euros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Calibri"/>
              <a:cs typeface="Calibri"/>
            </a:endParaRPr>
          </a:p>
          <a:p>
            <a:pPr marL="506730" indent="-342265">
              <a:lnSpc>
                <a:spcPct val="100000"/>
              </a:lnSpc>
              <a:buFont typeface="Wingdings"/>
              <a:buChar char=""/>
              <a:tabLst>
                <a:tab pos="506095" algn="l"/>
                <a:tab pos="507365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ul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JOI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5400" y="4572000"/>
            <a:ext cx="6510528" cy="1219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93975" y="5888228"/>
            <a:ext cx="3958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Detailed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List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Branches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Low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Reserve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Loans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310134"/>
            <a:ext cx="1338986" cy="2485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1008634"/>
            <a:ext cx="82099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Suppose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official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see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had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7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easy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DIVIDE</a:t>
            </a:r>
            <a:r>
              <a:rPr sz="1800" spc="-690" dirty="0">
                <a:latin typeface="Courier New"/>
                <a:cs typeface="Courier New"/>
              </a:rPr>
              <a:t> </a:t>
            </a:r>
            <a:r>
              <a:rPr sz="1800" spc="-35" dirty="0">
                <a:latin typeface="Calibri"/>
                <a:cs typeface="Calibri"/>
              </a:rPr>
              <a:t>operator.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libri"/>
              <a:cs typeface="Calibri"/>
            </a:endParaRPr>
          </a:p>
          <a:p>
            <a:pPr marL="354330" marR="237490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All 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the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d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vide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Reserv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Detail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705" dirty="0">
                <a:latin typeface="Courier New"/>
                <a:cs typeface="Courier New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able 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anche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Branch_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7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Branc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Loan  Details</a:t>
            </a:r>
            <a:r>
              <a:rPr sz="1800" b="1" spc="-7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9400" y="3962400"/>
            <a:ext cx="3985259" cy="1025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4894816"/>
            <a:ext cx="7969250" cy="12985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08935">
              <a:lnSpc>
                <a:spcPct val="100000"/>
              </a:lnSpc>
              <a:spcBef>
                <a:spcPts val="915"/>
              </a:spcBef>
            </a:pPr>
            <a:r>
              <a:rPr sz="1400" b="1" spc="-5" dirty="0">
                <a:latin typeface="Calibri"/>
                <a:cs typeface="Calibri"/>
              </a:rPr>
              <a:t>Resultant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Table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Division Operation</a:t>
            </a:r>
            <a:endParaRPr sz="1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104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divisor</a:t>
            </a:r>
            <a:r>
              <a:rPr sz="1800" spc="-10" dirty="0">
                <a:latin typeface="Calibri"/>
                <a:cs typeface="Calibri"/>
              </a:rPr>
              <a:t> 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dividend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divisor table,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records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divisor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426" y="306831"/>
              <a:ext cx="1555216" cy="3398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83895"/>
            <a:ext cx="8123555" cy="587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ahoma"/>
              <a:cs typeface="Tahoma"/>
            </a:endParaRPr>
          </a:p>
          <a:p>
            <a:pPr marL="429895" marR="77470" indent="-341630">
              <a:lnSpc>
                <a:spcPct val="7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applying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appropriate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500">
              <a:latin typeface="Calibri"/>
              <a:cs typeface="Calibri"/>
            </a:endParaRPr>
          </a:p>
          <a:p>
            <a:pPr marL="429895" marR="242570" indent="-341630">
              <a:lnSpc>
                <a:spcPct val="70000"/>
              </a:lnSpc>
              <a:spcBef>
                <a:spcPts val="5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E-R</a:t>
            </a:r>
            <a:r>
              <a:rPr sz="1800" dirty="0">
                <a:latin typeface="Calibri"/>
                <a:cs typeface="Calibri"/>
              </a:rPr>
              <a:t> 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2000">
              <a:latin typeface="Calibri"/>
              <a:cs typeface="Calibri"/>
            </a:endParaRPr>
          </a:p>
          <a:p>
            <a:pPr marL="429895" indent="-341630">
              <a:lnSpc>
                <a:spcPts val="1835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25" dirty="0">
                <a:latin typeface="Calibri"/>
                <a:cs typeface="Calibri"/>
              </a:rPr>
              <a:t>Entity,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endParaRPr sz="1800">
              <a:latin typeface="Calibri"/>
              <a:cs typeface="Calibri"/>
            </a:endParaRPr>
          </a:p>
          <a:p>
            <a:pPr marL="429895">
              <a:lnSpc>
                <a:spcPts val="1835"/>
              </a:lnSpc>
            </a:pP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E-R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libri"/>
              <a:cs typeface="Calibri"/>
            </a:endParaRPr>
          </a:p>
          <a:p>
            <a:pPr marL="429895" marR="260350" indent="-341630">
              <a:lnSpc>
                <a:spcPct val="7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dirty="0">
                <a:latin typeface="Calibri"/>
                <a:cs typeface="Calibri"/>
              </a:rPr>
              <a:t>Mapping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cardinalities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●"/>
            </a:pPr>
            <a:endParaRPr sz="2500">
              <a:latin typeface="Calibri"/>
              <a:cs typeface="Calibri"/>
            </a:endParaRPr>
          </a:p>
          <a:p>
            <a:pPr marL="429895" marR="5080" indent="-341630">
              <a:lnSpc>
                <a:spcPct val="70000"/>
              </a:lnSpc>
              <a:spcBef>
                <a:spcPts val="5"/>
              </a:spcBef>
              <a:buChar char="●"/>
              <a:tabLst>
                <a:tab pos="429895" algn="l"/>
                <a:tab pos="4305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removing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redundant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●"/>
            </a:pPr>
            <a:endParaRPr sz="2500">
              <a:latin typeface="Calibri"/>
              <a:cs typeface="Calibri"/>
            </a:endParaRPr>
          </a:p>
          <a:p>
            <a:pPr marL="429895" marR="24765" indent="-341630">
              <a:lnSpc>
                <a:spcPct val="7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Algebra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●"/>
            </a:pPr>
            <a:endParaRPr sz="2000">
              <a:latin typeface="Calibri"/>
              <a:cs typeface="Calibri"/>
            </a:endParaRPr>
          </a:p>
          <a:p>
            <a:pPr marL="429895" indent="-341630">
              <a:lnSpc>
                <a:spcPct val="100000"/>
              </a:lnSpc>
              <a:buChar char="●"/>
              <a:tabLst>
                <a:tab pos="429895" algn="l"/>
                <a:tab pos="430530" algn="l"/>
              </a:tabLst>
            </a:pPr>
            <a:r>
              <a:rPr sz="1800" spc="-35" dirty="0">
                <a:latin typeface="Calibri"/>
                <a:cs typeface="Calibri"/>
              </a:rPr>
              <a:t>SELECT,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PRODUCT,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algebra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916" y="6006338"/>
            <a:ext cx="9817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</a:rPr>
              <a:t>operators.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533" y="294131"/>
            <a:ext cx="3009544" cy="353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674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exhibits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involved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400" y="1371600"/>
            <a:ext cx="3595116" cy="26243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4145407"/>
            <a:ext cx="566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2544" y="4483544"/>
            <a:ext cx="3074035" cy="1702435"/>
            <a:chOff x="292544" y="4483544"/>
            <a:chExt cx="3074035" cy="1702435"/>
          </a:xfrm>
        </p:grpSpPr>
        <p:sp>
          <p:nvSpPr>
            <p:cNvPr id="12" name="object 12"/>
            <p:cNvSpPr/>
            <p:nvPr/>
          </p:nvSpPr>
          <p:spPr>
            <a:xfrm>
              <a:off x="305561" y="4496562"/>
              <a:ext cx="3048000" cy="1676400"/>
            </a:xfrm>
            <a:custGeom>
              <a:avLst/>
              <a:gdLst/>
              <a:ahLst/>
              <a:cxnLst/>
              <a:rect l="l" t="t" r="r" b="b"/>
              <a:pathLst>
                <a:path w="3048000" h="1676400">
                  <a:moveTo>
                    <a:pt x="2049272" y="0"/>
                  </a:moveTo>
                  <a:lnTo>
                    <a:pt x="1524000" y="450088"/>
                  </a:lnTo>
                  <a:lnTo>
                    <a:pt x="1178560" y="178053"/>
                  </a:lnTo>
                  <a:lnTo>
                    <a:pt x="1031748" y="490473"/>
                  </a:lnTo>
                  <a:lnTo>
                    <a:pt x="52209" y="178053"/>
                  </a:lnTo>
                  <a:lnTo>
                    <a:pt x="652919" y="591185"/>
                  </a:lnTo>
                  <a:lnTo>
                    <a:pt x="0" y="668655"/>
                  </a:lnTo>
                  <a:lnTo>
                    <a:pt x="525221" y="913892"/>
                  </a:lnTo>
                  <a:lnTo>
                    <a:pt x="19050" y="1132116"/>
                  </a:lnTo>
                  <a:lnTo>
                    <a:pt x="799680" y="1081658"/>
                  </a:lnTo>
                  <a:lnTo>
                    <a:pt x="671969" y="1367269"/>
                  </a:lnTo>
                  <a:lnTo>
                    <a:pt x="1088644" y="1212824"/>
                  </a:lnTo>
                  <a:lnTo>
                    <a:pt x="1197356" y="1676400"/>
                  </a:lnTo>
                  <a:lnTo>
                    <a:pt x="1486154" y="1159116"/>
                  </a:lnTo>
                  <a:lnTo>
                    <a:pt x="1869313" y="1531810"/>
                  </a:lnTo>
                  <a:lnTo>
                    <a:pt x="1978406" y="1122019"/>
                  </a:lnTo>
                  <a:lnTo>
                    <a:pt x="2560447" y="1404378"/>
                  </a:lnTo>
                  <a:lnTo>
                    <a:pt x="2375916" y="1004443"/>
                  </a:lnTo>
                  <a:lnTo>
                    <a:pt x="3048000" y="1031494"/>
                  </a:lnTo>
                  <a:lnTo>
                    <a:pt x="2484501" y="812926"/>
                  </a:lnTo>
                  <a:lnTo>
                    <a:pt x="2977007" y="631571"/>
                  </a:lnTo>
                  <a:lnTo>
                    <a:pt x="2356866" y="567690"/>
                  </a:lnTo>
                  <a:lnTo>
                    <a:pt x="2593594" y="345948"/>
                  </a:lnTo>
                  <a:lnTo>
                    <a:pt x="1997456" y="413258"/>
                  </a:lnTo>
                  <a:lnTo>
                    <a:pt x="2049272" y="0"/>
                  </a:lnTo>
                  <a:close/>
                </a:path>
              </a:pathLst>
            </a:custGeom>
            <a:solidFill>
              <a:srgbClr val="16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561" y="4496562"/>
              <a:ext cx="3048000" cy="1676400"/>
            </a:xfrm>
            <a:custGeom>
              <a:avLst/>
              <a:gdLst/>
              <a:ahLst/>
              <a:cxnLst/>
              <a:rect l="l" t="t" r="r" b="b"/>
              <a:pathLst>
                <a:path w="3048000" h="1676400">
                  <a:moveTo>
                    <a:pt x="1524000" y="450088"/>
                  </a:moveTo>
                  <a:lnTo>
                    <a:pt x="2049272" y="0"/>
                  </a:lnTo>
                  <a:lnTo>
                    <a:pt x="1997456" y="413258"/>
                  </a:lnTo>
                  <a:lnTo>
                    <a:pt x="2593594" y="345948"/>
                  </a:lnTo>
                  <a:lnTo>
                    <a:pt x="2356866" y="567690"/>
                  </a:lnTo>
                  <a:lnTo>
                    <a:pt x="2977007" y="631571"/>
                  </a:lnTo>
                  <a:lnTo>
                    <a:pt x="2484501" y="812926"/>
                  </a:lnTo>
                  <a:lnTo>
                    <a:pt x="3048000" y="1031494"/>
                  </a:lnTo>
                  <a:lnTo>
                    <a:pt x="2375916" y="1004443"/>
                  </a:lnTo>
                  <a:lnTo>
                    <a:pt x="2560447" y="1404378"/>
                  </a:lnTo>
                  <a:lnTo>
                    <a:pt x="1978406" y="1122019"/>
                  </a:lnTo>
                  <a:lnTo>
                    <a:pt x="1869313" y="1531810"/>
                  </a:lnTo>
                  <a:lnTo>
                    <a:pt x="1486154" y="1159116"/>
                  </a:lnTo>
                  <a:lnTo>
                    <a:pt x="1197356" y="1676400"/>
                  </a:lnTo>
                  <a:lnTo>
                    <a:pt x="1088644" y="1212824"/>
                  </a:lnTo>
                  <a:lnTo>
                    <a:pt x="671969" y="1367269"/>
                  </a:lnTo>
                  <a:lnTo>
                    <a:pt x="799680" y="1081658"/>
                  </a:lnTo>
                  <a:lnTo>
                    <a:pt x="19050" y="1132116"/>
                  </a:lnTo>
                  <a:lnTo>
                    <a:pt x="525221" y="913892"/>
                  </a:lnTo>
                  <a:lnTo>
                    <a:pt x="0" y="668655"/>
                  </a:lnTo>
                  <a:lnTo>
                    <a:pt x="652919" y="591185"/>
                  </a:lnTo>
                  <a:lnTo>
                    <a:pt x="52209" y="178053"/>
                  </a:lnTo>
                  <a:lnTo>
                    <a:pt x="1031748" y="490473"/>
                  </a:lnTo>
                  <a:lnTo>
                    <a:pt x="1178560" y="178053"/>
                  </a:lnTo>
                  <a:lnTo>
                    <a:pt x="1524000" y="45008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2070" y="4994528"/>
            <a:ext cx="1377315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indent="43815">
              <a:lnSpc>
                <a:spcPct val="70000"/>
              </a:lnSpc>
              <a:spcBef>
                <a:spcPts val="745"/>
              </a:spcBef>
            </a:pPr>
            <a:r>
              <a:rPr sz="1800" b="1" spc="-5" dirty="0">
                <a:solidFill>
                  <a:srgbClr val="F1F1F1"/>
                </a:solidFill>
                <a:latin typeface="Calibri"/>
                <a:cs typeface="Calibri"/>
              </a:rPr>
              <a:t>Object-based </a:t>
            </a:r>
            <a:r>
              <a:rPr sz="1800" b="1" spc="-39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1F1F1"/>
                </a:solidFill>
                <a:latin typeface="Calibri"/>
                <a:cs typeface="Calibri"/>
              </a:rPr>
              <a:t>logical</a:t>
            </a:r>
            <a:r>
              <a:rPr sz="1800" b="1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1F1F1"/>
                </a:solidFill>
                <a:latin typeface="Calibri"/>
                <a:cs typeface="Calibri"/>
              </a:rPr>
              <a:t>mo</a:t>
            </a:r>
            <a:r>
              <a:rPr sz="1800" b="1" spc="5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1F1F1"/>
                </a:solidFill>
                <a:latin typeface="Calibri"/>
                <a:cs typeface="Calibri"/>
              </a:rPr>
              <a:t>els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64344" y="4788344"/>
            <a:ext cx="3378835" cy="1473835"/>
            <a:chOff x="3264344" y="4788344"/>
            <a:chExt cx="3378835" cy="1473835"/>
          </a:xfrm>
        </p:grpSpPr>
        <p:sp>
          <p:nvSpPr>
            <p:cNvPr id="16" name="object 16"/>
            <p:cNvSpPr/>
            <p:nvPr/>
          </p:nvSpPr>
          <p:spPr>
            <a:xfrm>
              <a:off x="3277362" y="4801362"/>
              <a:ext cx="3352800" cy="1447800"/>
            </a:xfrm>
            <a:custGeom>
              <a:avLst/>
              <a:gdLst/>
              <a:ahLst/>
              <a:cxnLst/>
              <a:rect l="l" t="t" r="r" b="b"/>
              <a:pathLst>
                <a:path w="3352800" h="1447800">
                  <a:moveTo>
                    <a:pt x="2254123" y="0"/>
                  </a:moveTo>
                  <a:lnTo>
                    <a:pt x="1676400" y="388746"/>
                  </a:lnTo>
                  <a:lnTo>
                    <a:pt x="1296416" y="153796"/>
                  </a:lnTo>
                  <a:lnTo>
                    <a:pt x="1134999" y="423671"/>
                  </a:lnTo>
                  <a:lnTo>
                    <a:pt x="57403" y="153796"/>
                  </a:lnTo>
                  <a:lnTo>
                    <a:pt x="718185" y="510539"/>
                  </a:lnTo>
                  <a:lnTo>
                    <a:pt x="0" y="577468"/>
                  </a:lnTo>
                  <a:lnTo>
                    <a:pt x="577722" y="789254"/>
                  </a:lnTo>
                  <a:lnTo>
                    <a:pt x="20955" y="977734"/>
                  </a:lnTo>
                  <a:lnTo>
                    <a:pt x="879601" y="934161"/>
                  </a:lnTo>
                  <a:lnTo>
                    <a:pt x="739140" y="1180833"/>
                  </a:lnTo>
                  <a:lnTo>
                    <a:pt x="1197483" y="1047445"/>
                  </a:lnTo>
                  <a:lnTo>
                    <a:pt x="1317117" y="1447799"/>
                  </a:lnTo>
                  <a:lnTo>
                    <a:pt x="1634744" y="1001064"/>
                  </a:lnTo>
                  <a:lnTo>
                    <a:pt x="2056257" y="1322920"/>
                  </a:lnTo>
                  <a:lnTo>
                    <a:pt x="2176272" y="969022"/>
                  </a:lnTo>
                  <a:lnTo>
                    <a:pt x="2816479" y="1212862"/>
                  </a:lnTo>
                  <a:lnTo>
                    <a:pt x="2613533" y="867473"/>
                  </a:lnTo>
                  <a:lnTo>
                    <a:pt x="3352800" y="890803"/>
                  </a:lnTo>
                  <a:lnTo>
                    <a:pt x="2733040" y="702055"/>
                  </a:lnTo>
                  <a:lnTo>
                    <a:pt x="3274695" y="545464"/>
                  </a:lnTo>
                  <a:lnTo>
                    <a:pt x="2592578" y="490346"/>
                  </a:lnTo>
                  <a:lnTo>
                    <a:pt x="2852928" y="298703"/>
                  </a:lnTo>
                  <a:lnTo>
                    <a:pt x="2197227" y="356869"/>
                  </a:lnTo>
                  <a:lnTo>
                    <a:pt x="2254123" y="0"/>
                  </a:lnTo>
                  <a:close/>
                </a:path>
              </a:pathLst>
            </a:custGeom>
            <a:solidFill>
              <a:srgbClr val="6224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7362" y="4801362"/>
              <a:ext cx="3352800" cy="1447800"/>
            </a:xfrm>
            <a:custGeom>
              <a:avLst/>
              <a:gdLst/>
              <a:ahLst/>
              <a:cxnLst/>
              <a:rect l="l" t="t" r="r" b="b"/>
              <a:pathLst>
                <a:path w="3352800" h="1447800">
                  <a:moveTo>
                    <a:pt x="1676400" y="388746"/>
                  </a:moveTo>
                  <a:lnTo>
                    <a:pt x="2254123" y="0"/>
                  </a:lnTo>
                  <a:lnTo>
                    <a:pt x="2197227" y="356869"/>
                  </a:lnTo>
                  <a:lnTo>
                    <a:pt x="2852928" y="298703"/>
                  </a:lnTo>
                  <a:lnTo>
                    <a:pt x="2592578" y="490346"/>
                  </a:lnTo>
                  <a:lnTo>
                    <a:pt x="3274695" y="545464"/>
                  </a:lnTo>
                  <a:lnTo>
                    <a:pt x="2733040" y="702055"/>
                  </a:lnTo>
                  <a:lnTo>
                    <a:pt x="3352800" y="890803"/>
                  </a:lnTo>
                  <a:lnTo>
                    <a:pt x="2613533" y="867473"/>
                  </a:lnTo>
                  <a:lnTo>
                    <a:pt x="2816479" y="1212862"/>
                  </a:lnTo>
                  <a:lnTo>
                    <a:pt x="2176272" y="969022"/>
                  </a:lnTo>
                  <a:lnTo>
                    <a:pt x="2056257" y="1322920"/>
                  </a:lnTo>
                  <a:lnTo>
                    <a:pt x="1634744" y="1001064"/>
                  </a:lnTo>
                  <a:lnTo>
                    <a:pt x="1317117" y="1447799"/>
                  </a:lnTo>
                  <a:lnTo>
                    <a:pt x="1197483" y="1047445"/>
                  </a:lnTo>
                  <a:lnTo>
                    <a:pt x="739140" y="1180833"/>
                  </a:lnTo>
                  <a:lnTo>
                    <a:pt x="879601" y="934161"/>
                  </a:lnTo>
                  <a:lnTo>
                    <a:pt x="20955" y="977734"/>
                  </a:lnTo>
                  <a:lnTo>
                    <a:pt x="577722" y="789254"/>
                  </a:lnTo>
                  <a:lnTo>
                    <a:pt x="0" y="577468"/>
                  </a:lnTo>
                  <a:lnTo>
                    <a:pt x="718185" y="510539"/>
                  </a:lnTo>
                  <a:lnTo>
                    <a:pt x="57403" y="153796"/>
                  </a:lnTo>
                  <a:lnTo>
                    <a:pt x="1134999" y="423671"/>
                  </a:lnTo>
                  <a:lnTo>
                    <a:pt x="1296416" y="153796"/>
                  </a:lnTo>
                  <a:lnTo>
                    <a:pt x="1676400" y="38874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43832" y="5192395"/>
            <a:ext cx="1377315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indent="28575">
              <a:lnSpc>
                <a:spcPct val="70000"/>
              </a:lnSpc>
              <a:spcBef>
                <a:spcPts val="745"/>
              </a:spcBef>
            </a:pPr>
            <a:r>
              <a:rPr sz="1800" b="1" spc="-10" dirty="0">
                <a:solidFill>
                  <a:srgbClr val="F1F1F1"/>
                </a:solidFill>
                <a:latin typeface="Calibri"/>
                <a:cs typeface="Calibri"/>
              </a:rPr>
              <a:t>Record-based </a:t>
            </a:r>
            <a:r>
              <a:rPr sz="1800" b="1" spc="-39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1F1F1"/>
                </a:solidFill>
                <a:latin typeface="Calibri"/>
                <a:cs typeface="Calibri"/>
              </a:rPr>
              <a:t>logical</a:t>
            </a:r>
            <a:r>
              <a:rPr sz="1800" b="1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1F1F1"/>
                </a:solidFill>
                <a:latin typeface="Calibri"/>
                <a:cs typeface="Calibri"/>
              </a:rPr>
              <a:t>mo</a:t>
            </a:r>
            <a:r>
              <a:rPr sz="1800" b="1" spc="5" dirty="0">
                <a:solidFill>
                  <a:srgbClr val="F1F1F1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1F1F1"/>
                </a:solidFill>
                <a:latin typeface="Calibri"/>
                <a:cs typeface="Calibri"/>
              </a:rPr>
              <a:t>els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64808" y="4636008"/>
            <a:ext cx="2388235" cy="1321435"/>
            <a:chOff x="6464808" y="4636008"/>
            <a:chExt cx="2388235" cy="1321435"/>
          </a:xfrm>
        </p:grpSpPr>
        <p:sp>
          <p:nvSpPr>
            <p:cNvPr id="20" name="object 20"/>
            <p:cNvSpPr/>
            <p:nvPr/>
          </p:nvSpPr>
          <p:spPr>
            <a:xfrm>
              <a:off x="6477762" y="4648962"/>
              <a:ext cx="2362200" cy="1295400"/>
            </a:xfrm>
            <a:custGeom>
              <a:avLst/>
              <a:gdLst/>
              <a:ahLst/>
              <a:cxnLst/>
              <a:rect l="l" t="t" r="r" b="b"/>
              <a:pathLst>
                <a:path w="2362200" h="1295400">
                  <a:moveTo>
                    <a:pt x="1588135" y="0"/>
                  </a:moveTo>
                  <a:lnTo>
                    <a:pt x="1181100" y="347852"/>
                  </a:lnTo>
                  <a:lnTo>
                    <a:pt x="913384" y="137667"/>
                  </a:lnTo>
                  <a:lnTo>
                    <a:pt x="799592" y="378967"/>
                  </a:lnTo>
                  <a:lnTo>
                    <a:pt x="40512" y="137667"/>
                  </a:lnTo>
                  <a:lnTo>
                    <a:pt x="505968" y="456818"/>
                  </a:lnTo>
                  <a:lnTo>
                    <a:pt x="0" y="516635"/>
                  </a:lnTo>
                  <a:lnTo>
                    <a:pt x="407034" y="706119"/>
                  </a:lnTo>
                  <a:lnTo>
                    <a:pt x="14731" y="874776"/>
                  </a:lnTo>
                  <a:lnTo>
                    <a:pt x="619760" y="835786"/>
                  </a:lnTo>
                  <a:lnTo>
                    <a:pt x="520827" y="1056525"/>
                  </a:lnTo>
                  <a:lnTo>
                    <a:pt x="843661" y="937132"/>
                  </a:lnTo>
                  <a:lnTo>
                    <a:pt x="927988" y="1295399"/>
                  </a:lnTo>
                  <a:lnTo>
                    <a:pt x="1151763" y="895730"/>
                  </a:lnTo>
                  <a:lnTo>
                    <a:pt x="1448689" y="1183665"/>
                  </a:lnTo>
                  <a:lnTo>
                    <a:pt x="1533271" y="867028"/>
                  </a:lnTo>
                  <a:lnTo>
                    <a:pt x="1984375" y="1085202"/>
                  </a:lnTo>
                  <a:lnTo>
                    <a:pt x="1841373" y="776096"/>
                  </a:lnTo>
                  <a:lnTo>
                    <a:pt x="2362200" y="797051"/>
                  </a:lnTo>
                  <a:lnTo>
                    <a:pt x="1925574" y="628268"/>
                  </a:lnTo>
                  <a:lnTo>
                    <a:pt x="2307209" y="487933"/>
                  </a:lnTo>
                  <a:lnTo>
                    <a:pt x="1826514" y="438657"/>
                  </a:lnTo>
                  <a:lnTo>
                    <a:pt x="2010028" y="267334"/>
                  </a:lnTo>
                  <a:lnTo>
                    <a:pt x="1548003" y="319404"/>
                  </a:lnTo>
                  <a:lnTo>
                    <a:pt x="1588135" y="0"/>
                  </a:lnTo>
                  <a:close/>
                </a:path>
              </a:pathLst>
            </a:custGeom>
            <a:solidFill>
              <a:srgbClr val="77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7762" y="4648962"/>
              <a:ext cx="2362200" cy="1295400"/>
            </a:xfrm>
            <a:custGeom>
              <a:avLst/>
              <a:gdLst/>
              <a:ahLst/>
              <a:cxnLst/>
              <a:rect l="l" t="t" r="r" b="b"/>
              <a:pathLst>
                <a:path w="2362200" h="1295400">
                  <a:moveTo>
                    <a:pt x="1181100" y="347852"/>
                  </a:moveTo>
                  <a:lnTo>
                    <a:pt x="1588135" y="0"/>
                  </a:lnTo>
                  <a:lnTo>
                    <a:pt x="1548003" y="319404"/>
                  </a:lnTo>
                  <a:lnTo>
                    <a:pt x="2010028" y="267334"/>
                  </a:lnTo>
                  <a:lnTo>
                    <a:pt x="1826514" y="438657"/>
                  </a:lnTo>
                  <a:lnTo>
                    <a:pt x="2307209" y="487933"/>
                  </a:lnTo>
                  <a:lnTo>
                    <a:pt x="1925574" y="628268"/>
                  </a:lnTo>
                  <a:lnTo>
                    <a:pt x="2362200" y="797051"/>
                  </a:lnTo>
                  <a:lnTo>
                    <a:pt x="1841373" y="776096"/>
                  </a:lnTo>
                  <a:lnTo>
                    <a:pt x="1984375" y="1085202"/>
                  </a:lnTo>
                  <a:lnTo>
                    <a:pt x="1533271" y="867028"/>
                  </a:lnTo>
                  <a:lnTo>
                    <a:pt x="1448689" y="1183665"/>
                  </a:lnTo>
                  <a:lnTo>
                    <a:pt x="1151763" y="895730"/>
                  </a:lnTo>
                  <a:lnTo>
                    <a:pt x="927988" y="1295399"/>
                  </a:lnTo>
                  <a:lnTo>
                    <a:pt x="843661" y="937132"/>
                  </a:lnTo>
                  <a:lnTo>
                    <a:pt x="520827" y="1056525"/>
                  </a:lnTo>
                  <a:lnTo>
                    <a:pt x="619760" y="835786"/>
                  </a:lnTo>
                  <a:lnTo>
                    <a:pt x="14731" y="874776"/>
                  </a:lnTo>
                  <a:lnTo>
                    <a:pt x="407034" y="706119"/>
                  </a:lnTo>
                  <a:lnTo>
                    <a:pt x="0" y="516635"/>
                  </a:lnTo>
                  <a:lnTo>
                    <a:pt x="505968" y="456818"/>
                  </a:lnTo>
                  <a:lnTo>
                    <a:pt x="40512" y="137667"/>
                  </a:lnTo>
                  <a:lnTo>
                    <a:pt x="799592" y="378967"/>
                  </a:lnTo>
                  <a:lnTo>
                    <a:pt x="913384" y="137667"/>
                  </a:lnTo>
                  <a:lnTo>
                    <a:pt x="1181100" y="34785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52461" y="4968367"/>
            <a:ext cx="784860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4450" marR="5080" indent="-32384">
              <a:lnSpc>
                <a:spcPct val="70000"/>
              </a:lnSpc>
              <a:spcBef>
                <a:spcPts val="745"/>
              </a:spcBef>
            </a:pPr>
            <a:r>
              <a:rPr sz="1800" b="1" spc="-5" dirty="0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F1F1F1"/>
                </a:solidFill>
                <a:latin typeface="Calibri"/>
                <a:cs typeface="Calibri"/>
              </a:rPr>
              <a:t>h</a:t>
            </a:r>
            <a:r>
              <a:rPr sz="1800" b="1" spc="-15" dirty="0">
                <a:solidFill>
                  <a:srgbClr val="F1F1F1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F1F1F1"/>
                </a:solidFill>
                <a:latin typeface="Calibri"/>
                <a:cs typeface="Calibri"/>
              </a:rPr>
              <a:t>si</a:t>
            </a:r>
            <a:r>
              <a:rPr sz="1800" b="1" spc="-10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1F1F1"/>
                </a:solidFill>
                <a:latin typeface="Calibri"/>
                <a:cs typeface="Calibri"/>
              </a:rPr>
              <a:t>al  </a:t>
            </a:r>
            <a:r>
              <a:rPr sz="1800" b="1" spc="-5" dirty="0">
                <a:solidFill>
                  <a:srgbClr val="F1F1F1"/>
                </a:solidFill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724129" cy="3534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427" y="1062227"/>
            <a:ext cx="8161020" cy="771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299" y="1269238"/>
            <a:ext cx="6408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Entity-Relationship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(E-R)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belongs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classification.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427" y="2662427"/>
            <a:ext cx="8161020" cy="7711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6427" y="1900427"/>
            <a:ext cx="8161020" cy="701040"/>
            <a:chOff x="376427" y="1900427"/>
            <a:chExt cx="8161020" cy="7010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1900427"/>
              <a:ext cx="8161020" cy="7010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1906523"/>
              <a:ext cx="8020811" cy="69494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176" y="2746375"/>
            <a:ext cx="7354570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organization,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world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objects.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belongs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department.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6427" y="3500628"/>
            <a:ext cx="8161020" cy="701040"/>
            <a:chOff x="376427" y="3500628"/>
            <a:chExt cx="8161020" cy="70104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27" y="3500628"/>
              <a:ext cx="8161020" cy="7010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3506724"/>
              <a:ext cx="8020811" cy="69494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09800" y="4343400"/>
            <a:ext cx="4648200" cy="2106168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724129" cy="3534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578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E-R</a:t>
            </a:r>
            <a:r>
              <a:rPr sz="1800" dirty="0">
                <a:latin typeface="Calibri"/>
                <a:cs typeface="Calibri"/>
              </a:rPr>
              <a:t> 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0364" y="1386776"/>
            <a:ext cx="6798945" cy="833755"/>
            <a:chOff x="1900364" y="1386776"/>
            <a:chExt cx="6798945" cy="833755"/>
          </a:xfrm>
        </p:grpSpPr>
        <p:sp>
          <p:nvSpPr>
            <p:cNvPr id="10" name="object 10"/>
            <p:cNvSpPr/>
            <p:nvPr/>
          </p:nvSpPr>
          <p:spPr>
            <a:xfrm>
              <a:off x="1913381" y="1399793"/>
              <a:ext cx="6772909" cy="807720"/>
            </a:xfrm>
            <a:custGeom>
              <a:avLst/>
              <a:gdLst/>
              <a:ahLst/>
              <a:cxnLst/>
              <a:rect l="l" t="t" r="r" b="b"/>
              <a:pathLst>
                <a:path w="6772909" h="807719">
                  <a:moveTo>
                    <a:pt x="6638035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6638035" y="807720"/>
                  </a:lnTo>
                  <a:lnTo>
                    <a:pt x="6680565" y="800851"/>
                  </a:lnTo>
                  <a:lnTo>
                    <a:pt x="6717517" y="781730"/>
                  </a:lnTo>
                  <a:lnTo>
                    <a:pt x="6746666" y="752581"/>
                  </a:lnTo>
                  <a:lnTo>
                    <a:pt x="6765787" y="715629"/>
                  </a:lnTo>
                  <a:lnTo>
                    <a:pt x="6772656" y="673100"/>
                  </a:lnTo>
                  <a:lnTo>
                    <a:pt x="6772656" y="134620"/>
                  </a:lnTo>
                  <a:lnTo>
                    <a:pt x="6765787" y="92090"/>
                  </a:lnTo>
                  <a:lnTo>
                    <a:pt x="6746666" y="55138"/>
                  </a:lnTo>
                  <a:lnTo>
                    <a:pt x="6717517" y="25989"/>
                  </a:lnTo>
                  <a:lnTo>
                    <a:pt x="6680565" y="6868"/>
                  </a:lnTo>
                  <a:lnTo>
                    <a:pt x="6638035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3381" y="1399793"/>
              <a:ext cx="6772909" cy="807720"/>
            </a:xfrm>
            <a:custGeom>
              <a:avLst/>
              <a:gdLst/>
              <a:ahLst/>
              <a:cxnLst/>
              <a:rect l="l" t="t" r="r" b="b"/>
              <a:pathLst>
                <a:path w="6772909" h="807719">
                  <a:moveTo>
                    <a:pt x="6772656" y="134620"/>
                  </a:moveTo>
                  <a:lnTo>
                    <a:pt x="6772656" y="673100"/>
                  </a:lnTo>
                  <a:lnTo>
                    <a:pt x="6765787" y="715629"/>
                  </a:lnTo>
                  <a:lnTo>
                    <a:pt x="6746666" y="752581"/>
                  </a:lnTo>
                  <a:lnTo>
                    <a:pt x="6717517" y="781730"/>
                  </a:lnTo>
                  <a:lnTo>
                    <a:pt x="6680565" y="800851"/>
                  </a:lnTo>
                  <a:lnTo>
                    <a:pt x="6638035" y="807720"/>
                  </a:lnTo>
                  <a:lnTo>
                    <a:pt x="0" y="807720"/>
                  </a:lnTo>
                  <a:lnTo>
                    <a:pt x="0" y="0"/>
                  </a:lnTo>
                  <a:lnTo>
                    <a:pt x="6638035" y="0"/>
                  </a:lnTo>
                  <a:lnTo>
                    <a:pt x="6680565" y="6868"/>
                  </a:lnTo>
                  <a:lnTo>
                    <a:pt x="6717517" y="25989"/>
                  </a:lnTo>
                  <a:lnTo>
                    <a:pt x="6746666" y="55138"/>
                  </a:lnTo>
                  <a:lnTo>
                    <a:pt x="6765787" y="92090"/>
                  </a:lnTo>
                  <a:lnTo>
                    <a:pt x="6772656" y="134620"/>
                  </a:lnTo>
                  <a:close/>
                </a:path>
              </a:pathLst>
            </a:custGeom>
            <a:ln w="25907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48332" y="1450289"/>
            <a:ext cx="6261100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ts val="161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An</a:t>
            </a:r>
            <a:r>
              <a:rPr sz="1400" spc="-5" dirty="0">
                <a:latin typeface="Calibri"/>
                <a:cs typeface="Calibri"/>
              </a:rPr>
              <a:t> entity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real world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object that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exists physically</a:t>
            </a:r>
            <a:r>
              <a:rPr sz="1400" spc="-5" dirty="0">
                <a:latin typeface="Calibri"/>
                <a:cs typeface="Calibri"/>
              </a:rPr>
              <a:t> and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distinguishable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 other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objects.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example,</a:t>
            </a:r>
            <a:r>
              <a:rPr sz="1400" spc="-5" dirty="0">
                <a:latin typeface="Calibri"/>
                <a:cs typeface="Calibri"/>
              </a:rPr>
              <a:t> employee, department,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vehicle, 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4944" y="1286192"/>
            <a:ext cx="1481455" cy="1035050"/>
            <a:chOff x="444944" y="1286192"/>
            <a:chExt cx="1481455" cy="1035050"/>
          </a:xfrm>
        </p:grpSpPr>
        <p:sp>
          <p:nvSpPr>
            <p:cNvPr id="14" name="object 14"/>
            <p:cNvSpPr/>
            <p:nvPr/>
          </p:nvSpPr>
          <p:spPr>
            <a:xfrm>
              <a:off x="457961" y="1299210"/>
              <a:ext cx="1455420" cy="1009015"/>
            </a:xfrm>
            <a:custGeom>
              <a:avLst/>
              <a:gdLst/>
              <a:ahLst/>
              <a:cxnLst/>
              <a:rect l="l" t="t" r="r" b="b"/>
              <a:pathLst>
                <a:path w="1455420" h="1009014">
                  <a:moveTo>
                    <a:pt x="1287272" y="0"/>
                  </a:moveTo>
                  <a:lnTo>
                    <a:pt x="168148" y="0"/>
                  </a:lnTo>
                  <a:lnTo>
                    <a:pt x="123448" y="6008"/>
                  </a:lnTo>
                  <a:lnTo>
                    <a:pt x="83281" y="22963"/>
                  </a:lnTo>
                  <a:lnTo>
                    <a:pt x="49250" y="49260"/>
                  </a:lnTo>
                  <a:lnTo>
                    <a:pt x="22957" y="83293"/>
                  </a:lnTo>
                  <a:lnTo>
                    <a:pt x="6006" y="123457"/>
                  </a:lnTo>
                  <a:lnTo>
                    <a:pt x="0" y="168148"/>
                  </a:lnTo>
                  <a:lnTo>
                    <a:pt x="0" y="840740"/>
                  </a:lnTo>
                  <a:lnTo>
                    <a:pt x="6006" y="885430"/>
                  </a:lnTo>
                  <a:lnTo>
                    <a:pt x="22957" y="925594"/>
                  </a:lnTo>
                  <a:lnTo>
                    <a:pt x="49250" y="959627"/>
                  </a:lnTo>
                  <a:lnTo>
                    <a:pt x="83281" y="985924"/>
                  </a:lnTo>
                  <a:lnTo>
                    <a:pt x="123448" y="1002879"/>
                  </a:lnTo>
                  <a:lnTo>
                    <a:pt x="168148" y="1008888"/>
                  </a:lnTo>
                  <a:lnTo>
                    <a:pt x="1287272" y="1008888"/>
                  </a:lnTo>
                  <a:lnTo>
                    <a:pt x="1331962" y="1002879"/>
                  </a:lnTo>
                  <a:lnTo>
                    <a:pt x="1372126" y="985924"/>
                  </a:lnTo>
                  <a:lnTo>
                    <a:pt x="1406159" y="959627"/>
                  </a:lnTo>
                  <a:lnTo>
                    <a:pt x="1432456" y="925594"/>
                  </a:lnTo>
                  <a:lnTo>
                    <a:pt x="1449411" y="885430"/>
                  </a:lnTo>
                  <a:lnTo>
                    <a:pt x="1455420" y="840740"/>
                  </a:lnTo>
                  <a:lnTo>
                    <a:pt x="1455420" y="168148"/>
                  </a:lnTo>
                  <a:lnTo>
                    <a:pt x="1449411" y="123457"/>
                  </a:lnTo>
                  <a:lnTo>
                    <a:pt x="1432456" y="83293"/>
                  </a:lnTo>
                  <a:lnTo>
                    <a:pt x="1406159" y="49260"/>
                  </a:lnTo>
                  <a:lnTo>
                    <a:pt x="1372126" y="22963"/>
                  </a:lnTo>
                  <a:lnTo>
                    <a:pt x="1331962" y="6008"/>
                  </a:lnTo>
                  <a:lnTo>
                    <a:pt x="128727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1" y="1299210"/>
              <a:ext cx="1455420" cy="1009015"/>
            </a:xfrm>
            <a:custGeom>
              <a:avLst/>
              <a:gdLst/>
              <a:ahLst/>
              <a:cxnLst/>
              <a:rect l="l" t="t" r="r" b="b"/>
              <a:pathLst>
                <a:path w="1455420" h="1009014">
                  <a:moveTo>
                    <a:pt x="0" y="168148"/>
                  </a:moveTo>
                  <a:lnTo>
                    <a:pt x="6006" y="123457"/>
                  </a:lnTo>
                  <a:lnTo>
                    <a:pt x="22957" y="83293"/>
                  </a:lnTo>
                  <a:lnTo>
                    <a:pt x="49250" y="49260"/>
                  </a:lnTo>
                  <a:lnTo>
                    <a:pt x="83281" y="22963"/>
                  </a:lnTo>
                  <a:lnTo>
                    <a:pt x="123448" y="6008"/>
                  </a:lnTo>
                  <a:lnTo>
                    <a:pt x="168148" y="0"/>
                  </a:lnTo>
                  <a:lnTo>
                    <a:pt x="1287272" y="0"/>
                  </a:lnTo>
                  <a:lnTo>
                    <a:pt x="1331962" y="6008"/>
                  </a:lnTo>
                  <a:lnTo>
                    <a:pt x="1372126" y="22963"/>
                  </a:lnTo>
                  <a:lnTo>
                    <a:pt x="1406159" y="49260"/>
                  </a:lnTo>
                  <a:lnTo>
                    <a:pt x="1432456" y="83293"/>
                  </a:lnTo>
                  <a:lnTo>
                    <a:pt x="1449411" y="123457"/>
                  </a:lnTo>
                  <a:lnTo>
                    <a:pt x="1455420" y="168148"/>
                  </a:lnTo>
                  <a:lnTo>
                    <a:pt x="1455420" y="840740"/>
                  </a:lnTo>
                  <a:lnTo>
                    <a:pt x="1449411" y="885430"/>
                  </a:lnTo>
                  <a:lnTo>
                    <a:pt x="1432456" y="925594"/>
                  </a:lnTo>
                  <a:lnTo>
                    <a:pt x="1406159" y="959627"/>
                  </a:lnTo>
                  <a:lnTo>
                    <a:pt x="1372126" y="985924"/>
                  </a:lnTo>
                  <a:lnTo>
                    <a:pt x="1331962" y="1002879"/>
                  </a:lnTo>
                  <a:lnTo>
                    <a:pt x="1287272" y="1008888"/>
                  </a:lnTo>
                  <a:lnTo>
                    <a:pt x="168148" y="1008888"/>
                  </a:lnTo>
                  <a:lnTo>
                    <a:pt x="123448" y="1002879"/>
                  </a:lnTo>
                  <a:lnTo>
                    <a:pt x="83281" y="985924"/>
                  </a:lnTo>
                  <a:lnTo>
                    <a:pt x="49250" y="959627"/>
                  </a:lnTo>
                  <a:lnTo>
                    <a:pt x="22957" y="925594"/>
                  </a:lnTo>
                  <a:lnTo>
                    <a:pt x="6006" y="885430"/>
                  </a:lnTo>
                  <a:lnTo>
                    <a:pt x="0" y="840740"/>
                  </a:lnTo>
                  <a:lnTo>
                    <a:pt x="0" y="1681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2614" y="1626870"/>
            <a:ext cx="56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00364" y="2447480"/>
            <a:ext cx="6798945" cy="833755"/>
            <a:chOff x="1900364" y="2447480"/>
            <a:chExt cx="6798945" cy="833755"/>
          </a:xfrm>
        </p:grpSpPr>
        <p:sp>
          <p:nvSpPr>
            <p:cNvPr id="18" name="object 18"/>
            <p:cNvSpPr/>
            <p:nvPr/>
          </p:nvSpPr>
          <p:spPr>
            <a:xfrm>
              <a:off x="1913381" y="2460497"/>
              <a:ext cx="6772909" cy="807720"/>
            </a:xfrm>
            <a:custGeom>
              <a:avLst/>
              <a:gdLst/>
              <a:ahLst/>
              <a:cxnLst/>
              <a:rect l="l" t="t" r="r" b="b"/>
              <a:pathLst>
                <a:path w="6772909" h="807720">
                  <a:moveTo>
                    <a:pt x="6638035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6638035" y="807720"/>
                  </a:lnTo>
                  <a:lnTo>
                    <a:pt x="6680565" y="800851"/>
                  </a:lnTo>
                  <a:lnTo>
                    <a:pt x="6717517" y="781730"/>
                  </a:lnTo>
                  <a:lnTo>
                    <a:pt x="6746666" y="752581"/>
                  </a:lnTo>
                  <a:lnTo>
                    <a:pt x="6765787" y="715629"/>
                  </a:lnTo>
                  <a:lnTo>
                    <a:pt x="6772656" y="673100"/>
                  </a:lnTo>
                  <a:lnTo>
                    <a:pt x="6772656" y="134620"/>
                  </a:lnTo>
                  <a:lnTo>
                    <a:pt x="6765787" y="92090"/>
                  </a:lnTo>
                  <a:lnTo>
                    <a:pt x="6746666" y="55138"/>
                  </a:lnTo>
                  <a:lnTo>
                    <a:pt x="6717517" y="25989"/>
                  </a:lnTo>
                  <a:lnTo>
                    <a:pt x="6680565" y="6868"/>
                  </a:lnTo>
                  <a:lnTo>
                    <a:pt x="6638035" y="0"/>
                  </a:lnTo>
                  <a:close/>
                </a:path>
              </a:pathLst>
            </a:custGeom>
            <a:solidFill>
              <a:srgbClr val="D3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3381" y="2460497"/>
              <a:ext cx="6772909" cy="807720"/>
            </a:xfrm>
            <a:custGeom>
              <a:avLst/>
              <a:gdLst/>
              <a:ahLst/>
              <a:cxnLst/>
              <a:rect l="l" t="t" r="r" b="b"/>
              <a:pathLst>
                <a:path w="6772909" h="807720">
                  <a:moveTo>
                    <a:pt x="6772656" y="134620"/>
                  </a:moveTo>
                  <a:lnTo>
                    <a:pt x="6772656" y="673100"/>
                  </a:lnTo>
                  <a:lnTo>
                    <a:pt x="6765787" y="715629"/>
                  </a:lnTo>
                  <a:lnTo>
                    <a:pt x="6746666" y="752581"/>
                  </a:lnTo>
                  <a:lnTo>
                    <a:pt x="6717517" y="781730"/>
                  </a:lnTo>
                  <a:lnTo>
                    <a:pt x="6680565" y="800851"/>
                  </a:lnTo>
                  <a:lnTo>
                    <a:pt x="6638035" y="807720"/>
                  </a:lnTo>
                  <a:lnTo>
                    <a:pt x="0" y="807720"/>
                  </a:lnTo>
                  <a:lnTo>
                    <a:pt x="0" y="0"/>
                  </a:lnTo>
                  <a:lnTo>
                    <a:pt x="6638035" y="0"/>
                  </a:lnTo>
                  <a:lnTo>
                    <a:pt x="6680565" y="6868"/>
                  </a:lnTo>
                  <a:lnTo>
                    <a:pt x="6717517" y="25989"/>
                  </a:lnTo>
                  <a:lnTo>
                    <a:pt x="6746666" y="55138"/>
                  </a:lnTo>
                  <a:lnTo>
                    <a:pt x="6765787" y="92090"/>
                  </a:lnTo>
                  <a:lnTo>
                    <a:pt x="6772656" y="134620"/>
                  </a:lnTo>
                  <a:close/>
                </a:path>
              </a:pathLst>
            </a:custGeom>
            <a:ln w="25907">
              <a:solidFill>
                <a:srgbClr val="D3D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48332" y="2596362"/>
            <a:ext cx="5977890" cy="48005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relationship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association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exists </a:t>
            </a:r>
            <a:r>
              <a:rPr sz="1400" spc="-5" dirty="0">
                <a:latin typeface="Calibri"/>
                <a:cs typeface="Calibri"/>
              </a:rPr>
              <a:t>between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one or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entities.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example,</a:t>
            </a:r>
            <a:r>
              <a:rPr sz="1400" spc="-5" dirty="0">
                <a:latin typeface="Calibri"/>
                <a:cs typeface="Calibri"/>
              </a:rPr>
              <a:t> belongs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to,</a:t>
            </a:r>
            <a:r>
              <a:rPr sz="1400" spc="-5" dirty="0">
                <a:latin typeface="Calibri"/>
                <a:cs typeface="Calibri"/>
              </a:rPr>
              <a:t> owns,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works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for,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saves </a:t>
            </a:r>
            <a:r>
              <a:rPr sz="1400" dirty="0">
                <a:latin typeface="Calibri"/>
                <a:cs typeface="Calibri"/>
              </a:rPr>
              <a:t>in,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4944" y="2346896"/>
            <a:ext cx="1481455" cy="1035050"/>
            <a:chOff x="444944" y="2346896"/>
            <a:chExt cx="1481455" cy="1035050"/>
          </a:xfrm>
        </p:grpSpPr>
        <p:sp>
          <p:nvSpPr>
            <p:cNvPr id="22" name="object 22"/>
            <p:cNvSpPr/>
            <p:nvPr/>
          </p:nvSpPr>
          <p:spPr>
            <a:xfrm>
              <a:off x="457961" y="2359913"/>
              <a:ext cx="1455420" cy="1009015"/>
            </a:xfrm>
            <a:custGeom>
              <a:avLst/>
              <a:gdLst/>
              <a:ahLst/>
              <a:cxnLst/>
              <a:rect l="l" t="t" r="r" b="b"/>
              <a:pathLst>
                <a:path w="1455420" h="1009014">
                  <a:moveTo>
                    <a:pt x="1287272" y="0"/>
                  </a:moveTo>
                  <a:lnTo>
                    <a:pt x="168148" y="0"/>
                  </a:lnTo>
                  <a:lnTo>
                    <a:pt x="123448" y="6008"/>
                  </a:lnTo>
                  <a:lnTo>
                    <a:pt x="83281" y="22963"/>
                  </a:lnTo>
                  <a:lnTo>
                    <a:pt x="49250" y="49260"/>
                  </a:lnTo>
                  <a:lnTo>
                    <a:pt x="22957" y="83293"/>
                  </a:lnTo>
                  <a:lnTo>
                    <a:pt x="6006" y="123457"/>
                  </a:lnTo>
                  <a:lnTo>
                    <a:pt x="0" y="168148"/>
                  </a:lnTo>
                  <a:lnTo>
                    <a:pt x="0" y="840740"/>
                  </a:lnTo>
                  <a:lnTo>
                    <a:pt x="6006" y="885430"/>
                  </a:lnTo>
                  <a:lnTo>
                    <a:pt x="22957" y="925594"/>
                  </a:lnTo>
                  <a:lnTo>
                    <a:pt x="49250" y="959627"/>
                  </a:lnTo>
                  <a:lnTo>
                    <a:pt x="83281" y="985924"/>
                  </a:lnTo>
                  <a:lnTo>
                    <a:pt x="123448" y="1002879"/>
                  </a:lnTo>
                  <a:lnTo>
                    <a:pt x="168148" y="1008888"/>
                  </a:lnTo>
                  <a:lnTo>
                    <a:pt x="1287272" y="1008888"/>
                  </a:lnTo>
                  <a:lnTo>
                    <a:pt x="1331962" y="1002879"/>
                  </a:lnTo>
                  <a:lnTo>
                    <a:pt x="1372126" y="985924"/>
                  </a:lnTo>
                  <a:lnTo>
                    <a:pt x="1406159" y="959627"/>
                  </a:lnTo>
                  <a:lnTo>
                    <a:pt x="1432456" y="925594"/>
                  </a:lnTo>
                  <a:lnTo>
                    <a:pt x="1449411" y="885430"/>
                  </a:lnTo>
                  <a:lnTo>
                    <a:pt x="1455420" y="840740"/>
                  </a:lnTo>
                  <a:lnTo>
                    <a:pt x="1455420" y="168148"/>
                  </a:lnTo>
                  <a:lnTo>
                    <a:pt x="1449411" y="123457"/>
                  </a:lnTo>
                  <a:lnTo>
                    <a:pt x="1432456" y="83293"/>
                  </a:lnTo>
                  <a:lnTo>
                    <a:pt x="1406159" y="49260"/>
                  </a:lnTo>
                  <a:lnTo>
                    <a:pt x="1372126" y="22963"/>
                  </a:lnTo>
                  <a:lnTo>
                    <a:pt x="1331962" y="6008"/>
                  </a:lnTo>
                  <a:lnTo>
                    <a:pt x="1287272" y="0"/>
                  </a:lnTo>
                  <a:close/>
                </a:path>
              </a:pathLst>
            </a:custGeom>
            <a:solidFill>
              <a:srgbClr val="685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961" y="2359913"/>
              <a:ext cx="1455420" cy="1009015"/>
            </a:xfrm>
            <a:custGeom>
              <a:avLst/>
              <a:gdLst/>
              <a:ahLst/>
              <a:cxnLst/>
              <a:rect l="l" t="t" r="r" b="b"/>
              <a:pathLst>
                <a:path w="1455420" h="1009014">
                  <a:moveTo>
                    <a:pt x="0" y="168148"/>
                  </a:moveTo>
                  <a:lnTo>
                    <a:pt x="6006" y="123457"/>
                  </a:lnTo>
                  <a:lnTo>
                    <a:pt x="22957" y="83293"/>
                  </a:lnTo>
                  <a:lnTo>
                    <a:pt x="49250" y="49260"/>
                  </a:lnTo>
                  <a:lnTo>
                    <a:pt x="83281" y="22963"/>
                  </a:lnTo>
                  <a:lnTo>
                    <a:pt x="123448" y="6008"/>
                  </a:lnTo>
                  <a:lnTo>
                    <a:pt x="168148" y="0"/>
                  </a:lnTo>
                  <a:lnTo>
                    <a:pt x="1287272" y="0"/>
                  </a:lnTo>
                  <a:lnTo>
                    <a:pt x="1331962" y="6008"/>
                  </a:lnTo>
                  <a:lnTo>
                    <a:pt x="1372126" y="22963"/>
                  </a:lnTo>
                  <a:lnTo>
                    <a:pt x="1406159" y="49260"/>
                  </a:lnTo>
                  <a:lnTo>
                    <a:pt x="1432456" y="83293"/>
                  </a:lnTo>
                  <a:lnTo>
                    <a:pt x="1449411" y="123457"/>
                  </a:lnTo>
                  <a:lnTo>
                    <a:pt x="1455420" y="168148"/>
                  </a:lnTo>
                  <a:lnTo>
                    <a:pt x="1455420" y="840740"/>
                  </a:lnTo>
                  <a:lnTo>
                    <a:pt x="1449411" y="885430"/>
                  </a:lnTo>
                  <a:lnTo>
                    <a:pt x="1432456" y="925594"/>
                  </a:lnTo>
                  <a:lnTo>
                    <a:pt x="1406159" y="959627"/>
                  </a:lnTo>
                  <a:lnTo>
                    <a:pt x="1372126" y="985924"/>
                  </a:lnTo>
                  <a:lnTo>
                    <a:pt x="1331962" y="1002879"/>
                  </a:lnTo>
                  <a:lnTo>
                    <a:pt x="1287272" y="1008888"/>
                  </a:lnTo>
                  <a:lnTo>
                    <a:pt x="168148" y="1008888"/>
                  </a:lnTo>
                  <a:lnTo>
                    <a:pt x="123448" y="1002879"/>
                  </a:lnTo>
                  <a:lnTo>
                    <a:pt x="83281" y="985924"/>
                  </a:lnTo>
                  <a:lnTo>
                    <a:pt x="49250" y="959627"/>
                  </a:lnTo>
                  <a:lnTo>
                    <a:pt x="22957" y="925594"/>
                  </a:lnTo>
                  <a:lnTo>
                    <a:pt x="6006" y="885430"/>
                  </a:lnTo>
                  <a:lnTo>
                    <a:pt x="0" y="840740"/>
                  </a:lnTo>
                  <a:lnTo>
                    <a:pt x="0" y="1681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9338" y="2687828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00364" y="3508184"/>
            <a:ext cx="6798945" cy="833755"/>
            <a:chOff x="1900364" y="3508184"/>
            <a:chExt cx="6798945" cy="833755"/>
          </a:xfrm>
        </p:grpSpPr>
        <p:sp>
          <p:nvSpPr>
            <p:cNvPr id="26" name="object 26"/>
            <p:cNvSpPr/>
            <p:nvPr/>
          </p:nvSpPr>
          <p:spPr>
            <a:xfrm>
              <a:off x="1913381" y="3521201"/>
              <a:ext cx="6772909" cy="807720"/>
            </a:xfrm>
            <a:custGeom>
              <a:avLst/>
              <a:gdLst/>
              <a:ahLst/>
              <a:cxnLst/>
              <a:rect l="l" t="t" r="r" b="b"/>
              <a:pathLst>
                <a:path w="6772909" h="807720">
                  <a:moveTo>
                    <a:pt x="6638035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6638035" y="807720"/>
                  </a:lnTo>
                  <a:lnTo>
                    <a:pt x="6680565" y="800851"/>
                  </a:lnTo>
                  <a:lnTo>
                    <a:pt x="6717517" y="781730"/>
                  </a:lnTo>
                  <a:lnTo>
                    <a:pt x="6746666" y="752581"/>
                  </a:lnTo>
                  <a:lnTo>
                    <a:pt x="6765787" y="715629"/>
                  </a:lnTo>
                  <a:lnTo>
                    <a:pt x="6772656" y="673100"/>
                  </a:lnTo>
                  <a:lnTo>
                    <a:pt x="6772656" y="134620"/>
                  </a:lnTo>
                  <a:lnTo>
                    <a:pt x="6765787" y="92090"/>
                  </a:lnTo>
                  <a:lnTo>
                    <a:pt x="6746666" y="55138"/>
                  </a:lnTo>
                  <a:lnTo>
                    <a:pt x="6717517" y="25989"/>
                  </a:lnTo>
                  <a:lnTo>
                    <a:pt x="6680565" y="6868"/>
                  </a:lnTo>
                  <a:lnTo>
                    <a:pt x="6638035" y="0"/>
                  </a:lnTo>
                  <a:close/>
                </a:path>
              </a:pathLst>
            </a:custGeom>
            <a:solidFill>
              <a:srgbClr val="D1D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3381" y="3521201"/>
              <a:ext cx="6772909" cy="807720"/>
            </a:xfrm>
            <a:custGeom>
              <a:avLst/>
              <a:gdLst/>
              <a:ahLst/>
              <a:cxnLst/>
              <a:rect l="l" t="t" r="r" b="b"/>
              <a:pathLst>
                <a:path w="6772909" h="807720">
                  <a:moveTo>
                    <a:pt x="6772656" y="134620"/>
                  </a:moveTo>
                  <a:lnTo>
                    <a:pt x="6772656" y="673100"/>
                  </a:lnTo>
                  <a:lnTo>
                    <a:pt x="6765787" y="715629"/>
                  </a:lnTo>
                  <a:lnTo>
                    <a:pt x="6746666" y="752581"/>
                  </a:lnTo>
                  <a:lnTo>
                    <a:pt x="6717517" y="781730"/>
                  </a:lnTo>
                  <a:lnTo>
                    <a:pt x="6680565" y="800851"/>
                  </a:lnTo>
                  <a:lnTo>
                    <a:pt x="6638035" y="807720"/>
                  </a:lnTo>
                  <a:lnTo>
                    <a:pt x="0" y="807720"/>
                  </a:lnTo>
                  <a:lnTo>
                    <a:pt x="0" y="0"/>
                  </a:lnTo>
                  <a:lnTo>
                    <a:pt x="6638035" y="0"/>
                  </a:lnTo>
                  <a:lnTo>
                    <a:pt x="6680565" y="6868"/>
                  </a:lnTo>
                  <a:lnTo>
                    <a:pt x="6717517" y="25989"/>
                  </a:lnTo>
                  <a:lnTo>
                    <a:pt x="6746666" y="55138"/>
                  </a:lnTo>
                  <a:lnTo>
                    <a:pt x="6765787" y="92090"/>
                  </a:lnTo>
                  <a:lnTo>
                    <a:pt x="6772656" y="134620"/>
                  </a:lnTo>
                  <a:close/>
                </a:path>
              </a:pathLst>
            </a:custGeom>
            <a:ln w="25907">
              <a:solidFill>
                <a:srgbClr val="D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48332" y="3572636"/>
            <a:ext cx="5958840" cy="66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indent="-114300">
              <a:lnSpc>
                <a:spcPts val="161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Attributes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entity has.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Attributes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 distinguish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entity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another.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example,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attributes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student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would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roll_number,</a:t>
            </a:r>
            <a:r>
              <a:rPr sz="1400" spc="-5" dirty="0">
                <a:latin typeface="Calibri"/>
                <a:cs typeface="Calibri"/>
              </a:rPr>
              <a:t> name,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4944" y="3416744"/>
            <a:ext cx="1481455" cy="1036955"/>
            <a:chOff x="444944" y="3416744"/>
            <a:chExt cx="1481455" cy="1036955"/>
          </a:xfrm>
        </p:grpSpPr>
        <p:sp>
          <p:nvSpPr>
            <p:cNvPr id="30" name="object 30"/>
            <p:cNvSpPr/>
            <p:nvPr/>
          </p:nvSpPr>
          <p:spPr>
            <a:xfrm>
              <a:off x="457961" y="3429762"/>
              <a:ext cx="1455420" cy="1010919"/>
            </a:xfrm>
            <a:custGeom>
              <a:avLst/>
              <a:gdLst/>
              <a:ahLst/>
              <a:cxnLst/>
              <a:rect l="l" t="t" r="r" b="b"/>
              <a:pathLst>
                <a:path w="1455420" h="1010920">
                  <a:moveTo>
                    <a:pt x="1287018" y="0"/>
                  </a:moveTo>
                  <a:lnTo>
                    <a:pt x="168402" y="0"/>
                  </a:lnTo>
                  <a:lnTo>
                    <a:pt x="123635" y="6018"/>
                  </a:lnTo>
                  <a:lnTo>
                    <a:pt x="83407" y="23001"/>
                  </a:lnTo>
                  <a:lnTo>
                    <a:pt x="49325" y="49339"/>
                  </a:lnTo>
                  <a:lnTo>
                    <a:pt x="22992" y="83424"/>
                  </a:lnTo>
                  <a:lnTo>
                    <a:pt x="6015" y="123648"/>
                  </a:lnTo>
                  <a:lnTo>
                    <a:pt x="0" y="168401"/>
                  </a:lnTo>
                  <a:lnTo>
                    <a:pt x="0" y="842009"/>
                  </a:lnTo>
                  <a:lnTo>
                    <a:pt x="6015" y="886763"/>
                  </a:lnTo>
                  <a:lnTo>
                    <a:pt x="22992" y="926987"/>
                  </a:lnTo>
                  <a:lnTo>
                    <a:pt x="49325" y="961072"/>
                  </a:lnTo>
                  <a:lnTo>
                    <a:pt x="83407" y="987410"/>
                  </a:lnTo>
                  <a:lnTo>
                    <a:pt x="123635" y="1004393"/>
                  </a:lnTo>
                  <a:lnTo>
                    <a:pt x="168402" y="1010411"/>
                  </a:lnTo>
                  <a:lnTo>
                    <a:pt x="1287018" y="1010411"/>
                  </a:lnTo>
                  <a:lnTo>
                    <a:pt x="1331771" y="1004393"/>
                  </a:lnTo>
                  <a:lnTo>
                    <a:pt x="1371995" y="987410"/>
                  </a:lnTo>
                  <a:lnTo>
                    <a:pt x="1406080" y="961072"/>
                  </a:lnTo>
                  <a:lnTo>
                    <a:pt x="1432418" y="926987"/>
                  </a:lnTo>
                  <a:lnTo>
                    <a:pt x="1449401" y="886763"/>
                  </a:lnTo>
                  <a:lnTo>
                    <a:pt x="1455420" y="842009"/>
                  </a:lnTo>
                  <a:lnTo>
                    <a:pt x="1455420" y="168401"/>
                  </a:lnTo>
                  <a:lnTo>
                    <a:pt x="1449401" y="123648"/>
                  </a:lnTo>
                  <a:lnTo>
                    <a:pt x="1432418" y="83424"/>
                  </a:lnTo>
                  <a:lnTo>
                    <a:pt x="1406080" y="49339"/>
                  </a:lnTo>
                  <a:lnTo>
                    <a:pt x="1371995" y="23001"/>
                  </a:lnTo>
                  <a:lnTo>
                    <a:pt x="1331771" y="6018"/>
                  </a:lnTo>
                  <a:lnTo>
                    <a:pt x="1287018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7961" y="3429762"/>
              <a:ext cx="1455420" cy="1010919"/>
            </a:xfrm>
            <a:custGeom>
              <a:avLst/>
              <a:gdLst/>
              <a:ahLst/>
              <a:cxnLst/>
              <a:rect l="l" t="t" r="r" b="b"/>
              <a:pathLst>
                <a:path w="1455420" h="1010920">
                  <a:moveTo>
                    <a:pt x="0" y="168401"/>
                  </a:moveTo>
                  <a:lnTo>
                    <a:pt x="6015" y="123648"/>
                  </a:lnTo>
                  <a:lnTo>
                    <a:pt x="22992" y="83424"/>
                  </a:lnTo>
                  <a:lnTo>
                    <a:pt x="49325" y="49339"/>
                  </a:lnTo>
                  <a:lnTo>
                    <a:pt x="83407" y="23001"/>
                  </a:lnTo>
                  <a:lnTo>
                    <a:pt x="123635" y="6018"/>
                  </a:lnTo>
                  <a:lnTo>
                    <a:pt x="168402" y="0"/>
                  </a:lnTo>
                  <a:lnTo>
                    <a:pt x="1287018" y="0"/>
                  </a:lnTo>
                  <a:lnTo>
                    <a:pt x="1331771" y="6018"/>
                  </a:lnTo>
                  <a:lnTo>
                    <a:pt x="1371995" y="23001"/>
                  </a:lnTo>
                  <a:lnTo>
                    <a:pt x="1406080" y="49339"/>
                  </a:lnTo>
                  <a:lnTo>
                    <a:pt x="1432418" y="83424"/>
                  </a:lnTo>
                  <a:lnTo>
                    <a:pt x="1449401" y="123648"/>
                  </a:lnTo>
                  <a:lnTo>
                    <a:pt x="1455420" y="168401"/>
                  </a:lnTo>
                  <a:lnTo>
                    <a:pt x="1455420" y="842009"/>
                  </a:lnTo>
                  <a:lnTo>
                    <a:pt x="1449401" y="886763"/>
                  </a:lnTo>
                  <a:lnTo>
                    <a:pt x="1432418" y="926987"/>
                  </a:lnTo>
                  <a:lnTo>
                    <a:pt x="1406080" y="961072"/>
                  </a:lnTo>
                  <a:lnTo>
                    <a:pt x="1371995" y="987410"/>
                  </a:lnTo>
                  <a:lnTo>
                    <a:pt x="1331771" y="1004393"/>
                  </a:lnTo>
                  <a:lnTo>
                    <a:pt x="1287018" y="1010411"/>
                  </a:lnTo>
                  <a:lnTo>
                    <a:pt x="168402" y="1010411"/>
                  </a:lnTo>
                  <a:lnTo>
                    <a:pt x="123635" y="1004393"/>
                  </a:lnTo>
                  <a:lnTo>
                    <a:pt x="83407" y="987410"/>
                  </a:lnTo>
                  <a:lnTo>
                    <a:pt x="49325" y="961072"/>
                  </a:lnTo>
                  <a:lnTo>
                    <a:pt x="22992" y="926987"/>
                  </a:lnTo>
                  <a:lnTo>
                    <a:pt x="6015" y="886763"/>
                  </a:lnTo>
                  <a:lnTo>
                    <a:pt x="0" y="842009"/>
                  </a:lnTo>
                  <a:lnTo>
                    <a:pt x="0" y="16840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8761" y="3758565"/>
            <a:ext cx="94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68360" y="4568888"/>
            <a:ext cx="6832600" cy="833755"/>
            <a:chOff x="1868360" y="4568888"/>
            <a:chExt cx="6832600" cy="833755"/>
          </a:xfrm>
        </p:grpSpPr>
        <p:sp>
          <p:nvSpPr>
            <p:cNvPr id="34" name="object 34"/>
            <p:cNvSpPr/>
            <p:nvPr/>
          </p:nvSpPr>
          <p:spPr>
            <a:xfrm>
              <a:off x="1881378" y="4581906"/>
              <a:ext cx="6806565" cy="807720"/>
            </a:xfrm>
            <a:custGeom>
              <a:avLst/>
              <a:gdLst/>
              <a:ahLst/>
              <a:cxnLst/>
              <a:rect l="l" t="t" r="r" b="b"/>
              <a:pathLst>
                <a:path w="6806565" h="807720">
                  <a:moveTo>
                    <a:pt x="6671563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6671563" y="807720"/>
                  </a:lnTo>
                  <a:lnTo>
                    <a:pt x="6714093" y="800851"/>
                  </a:lnTo>
                  <a:lnTo>
                    <a:pt x="6751045" y="781730"/>
                  </a:lnTo>
                  <a:lnTo>
                    <a:pt x="6780194" y="752581"/>
                  </a:lnTo>
                  <a:lnTo>
                    <a:pt x="6799315" y="715629"/>
                  </a:lnTo>
                  <a:lnTo>
                    <a:pt x="6806183" y="673100"/>
                  </a:lnTo>
                  <a:lnTo>
                    <a:pt x="6806183" y="134620"/>
                  </a:lnTo>
                  <a:lnTo>
                    <a:pt x="6799315" y="92090"/>
                  </a:lnTo>
                  <a:lnTo>
                    <a:pt x="6780194" y="55138"/>
                  </a:lnTo>
                  <a:lnTo>
                    <a:pt x="6751045" y="25989"/>
                  </a:lnTo>
                  <a:lnTo>
                    <a:pt x="6714093" y="6868"/>
                  </a:lnTo>
                  <a:lnTo>
                    <a:pt x="6671563" y="0"/>
                  </a:lnTo>
                  <a:close/>
                </a:path>
              </a:pathLst>
            </a:custGeom>
            <a:solidFill>
              <a:srgbClr val="D0DB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1378" y="4581906"/>
              <a:ext cx="6806565" cy="807720"/>
            </a:xfrm>
            <a:custGeom>
              <a:avLst/>
              <a:gdLst/>
              <a:ahLst/>
              <a:cxnLst/>
              <a:rect l="l" t="t" r="r" b="b"/>
              <a:pathLst>
                <a:path w="6806565" h="807720">
                  <a:moveTo>
                    <a:pt x="6806183" y="134620"/>
                  </a:moveTo>
                  <a:lnTo>
                    <a:pt x="6806183" y="673100"/>
                  </a:lnTo>
                  <a:lnTo>
                    <a:pt x="6799315" y="715629"/>
                  </a:lnTo>
                  <a:lnTo>
                    <a:pt x="6780194" y="752581"/>
                  </a:lnTo>
                  <a:lnTo>
                    <a:pt x="6751045" y="781730"/>
                  </a:lnTo>
                  <a:lnTo>
                    <a:pt x="6714093" y="800851"/>
                  </a:lnTo>
                  <a:lnTo>
                    <a:pt x="6671563" y="807720"/>
                  </a:lnTo>
                  <a:lnTo>
                    <a:pt x="0" y="807720"/>
                  </a:lnTo>
                  <a:lnTo>
                    <a:pt x="0" y="0"/>
                  </a:lnTo>
                  <a:lnTo>
                    <a:pt x="6671563" y="0"/>
                  </a:lnTo>
                  <a:lnTo>
                    <a:pt x="6714093" y="6868"/>
                  </a:lnTo>
                  <a:lnTo>
                    <a:pt x="6751045" y="25989"/>
                  </a:lnTo>
                  <a:lnTo>
                    <a:pt x="6780194" y="55138"/>
                  </a:lnTo>
                  <a:lnTo>
                    <a:pt x="6799315" y="92090"/>
                  </a:lnTo>
                  <a:lnTo>
                    <a:pt x="6806183" y="134620"/>
                  </a:lnTo>
                  <a:close/>
                </a:path>
              </a:pathLst>
            </a:custGeom>
            <a:ln w="25908">
              <a:solidFill>
                <a:srgbClr val="D0DB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15692" y="4620941"/>
            <a:ext cx="6140450" cy="6762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collection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similar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entities.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ts val="1614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example,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employees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organization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collectively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entity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called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4"/>
              </a:lnSpc>
            </a:pPr>
            <a:r>
              <a:rPr sz="1400" spc="-5" dirty="0">
                <a:latin typeface="Calibri"/>
                <a:cs typeface="Calibri"/>
              </a:rPr>
              <a:t>employee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4944" y="4468304"/>
            <a:ext cx="1449705" cy="1035050"/>
            <a:chOff x="444944" y="4468304"/>
            <a:chExt cx="1449705" cy="1035050"/>
          </a:xfrm>
        </p:grpSpPr>
        <p:sp>
          <p:nvSpPr>
            <p:cNvPr id="38" name="object 38"/>
            <p:cNvSpPr/>
            <p:nvPr/>
          </p:nvSpPr>
          <p:spPr>
            <a:xfrm>
              <a:off x="457961" y="4481321"/>
              <a:ext cx="1423670" cy="1009015"/>
            </a:xfrm>
            <a:custGeom>
              <a:avLst/>
              <a:gdLst/>
              <a:ahLst/>
              <a:cxnLst/>
              <a:rect l="l" t="t" r="r" b="b"/>
              <a:pathLst>
                <a:path w="1423670" h="1009014">
                  <a:moveTo>
                    <a:pt x="1255268" y="0"/>
                  </a:moveTo>
                  <a:lnTo>
                    <a:pt x="168148" y="0"/>
                  </a:lnTo>
                  <a:lnTo>
                    <a:pt x="123448" y="6008"/>
                  </a:lnTo>
                  <a:lnTo>
                    <a:pt x="83281" y="22963"/>
                  </a:lnTo>
                  <a:lnTo>
                    <a:pt x="49250" y="49260"/>
                  </a:lnTo>
                  <a:lnTo>
                    <a:pt x="22957" y="83293"/>
                  </a:lnTo>
                  <a:lnTo>
                    <a:pt x="6006" y="123457"/>
                  </a:lnTo>
                  <a:lnTo>
                    <a:pt x="0" y="168147"/>
                  </a:lnTo>
                  <a:lnTo>
                    <a:pt x="0" y="840739"/>
                  </a:lnTo>
                  <a:lnTo>
                    <a:pt x="6006" y="885430"/>
                  </a:lnTo>
                  <a:lnTo>
                    <a:pt x="22957" y="925594"/>
                  </a:lnTo>
                  <a:lnTo>
                    <a:pt x="49250" y="959627"/>
                  </a:lnTo>
                  <a:lnTo>
                    <a:pt x="83281" y="985924"/>
                  </a:lnTo>
                  <a:lnTo>
                    <a:pt x="123448" y="1002879"/>
                  </a:lnTo>
                  <a:lnTo>
                    <a:pt x="168148" y="1008887"/>
                  </a:lnTo>
                  <a:lnTo>
                    <a:pt x="1255268" y="1008887"/>
                  </a:lnTo>
                  <a:lnTo>
                    <a:pt x="1299958" y="1002879"/>
                  </a:lnTo>
                  <a:lnTo>
                    <a:pt x="1340122" y="985924"/>
                  </a:lnTo>
                  <a:lnTo>
                    <a:pt x="1374155" y="959627"/>
                  </a:lnTo>
                  <a:lnTo>
                    <a:pt x="1400452" y="925594"/>
                  </a:lnTo>
                  <a:lnTo>
                    <a:pt x="1417407" y="885430"/>
                  </a:lnTo>
                  <a:lnTo>
                    <a:pt x="1423416" y="840739"/>
                  </a:lnTo>
                  <a:lnTo>
                    <a:pt x="1423416" y="168147"/>
                  </a:lnTo>
                  <a:lnTo>
                    <a:pt x="1417407" y="123457"/>
                  </a:lnTo>
                  <a:lnTo>
                    <a:pt x="1400452" y="83293"/>
                  </a:lnTo>
                  <a:lnTo>
                    <a:pt x="1374155" y="49260"/>
                  </a:lnTo>
                  <a:lnTo>
                    <a:pt x="1340122" y="22963"/>
                  </a:lnTo>
                  <a:lnTo>
                    <a:pt x="1299958" y="6008"/>
                  </a:lnTo>
                  <a:lnTo>
                    <a:pt x="1255268" y="0"/>
                  </a:lnTo>
                  <a:close/>
                </a:path>
              </a:pathLst>
            </a:custGeom>
            <a:solidFill>
              <a:srgbClr val="518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961" y="4481321"/>
              <a:ext cx="1423670" cy="1009015"/>
            </a:xfrm>
            <a:custGeom>
              <a:avLst/>
              <a:gdLst/>
              <a:ahLst/>
              <a:cxnLst/>
              <a:rect l="l" t="t" r="r" b="b"/>
              <a:pathLst>
                <a:path w="1423670" h="1009014">
                  <a:moveTo>
                    <a:pt x="0" y="168147"/>
                  </a:moveTo>
                  <a:lnTo>
                    <a:pt x="6006" y="123457"/>
                  </a:lnTo>
                  <a:lnTo>
                    <a:pt x="22957" y="83293"/>
                  </a:lnTo>
                  <a:lnTo>
                    <a:pt x="49250" y="49260"/>
                  </a:lnTo>
                  <a:lnTo>
                    <a:pt x="83281" y="22963"/>
                  </a:lnTo>
                  <a:lnTo>
                    <a:pt x="123448" y="6008"/>
                  </a:lnTo>
                  <a:lnTo>
                    <a:pt x="168148" y="0"/>
                  </a:lnTo>
                  <a:lnTo>
                    <a:pt x="1255268" y="0"/>
                  </a:lnTo>
                  <a:lnTo>
                    <a:pt x="1299958" y="6008"/>
                  </a:lnTo>
                  <a:lnTo>
                    <a:pt x="1340122" y="22963"/>
                  </a:lnTo>
                  <a:lnTo>
                    <a:pt x="1374155" y="49260"/>
                  </a:lnTo>
                  <a:lnTo>
                    <a:pt x="1400452" y="83293"/>
                  </a:lnTo>
                  <a:lnTo>
                    <a:pt x="1417407" y="123457"/>
                  </a:lnTo>
                  <a:lnTo>
                    <a:pt x="1423416" y="168147"/>
                  </a:lnTo>
                  <a:lnTo>
                    <a:pt x="1423416" y="840739"/>
                  </a:lnTo>
                  <a:lnTo>
                    <a:pt x="1417407" y="885430"/>
                  </a:lnTo>
                  <a:lnTo>
                    <a:pt x="1400452" y="925594"/>
                  </a:lnTo>
                  <a:lnTo>
                    <a:pt x="1374155" y="959627"/>
                  </a:lnTo>
                  <a:lnTo>
                    <a:pt x="1340122" y="985924"/>
                  </a:lnTo>
                  <a:lnTo>
                    <a:pt x="1299958" y="1002879"/>
                  </a:lnTo>
                  <a:lnTo>
                    <a:pt x="1255268" y="1008887"/>
                  </a:lnTo>
                  <a:lnTo>
                    <a:pt x="168148" y="1008887"/>
                  </a:lnTo>
                  <a:lnTo>
                    <a:pt x="123448" y="1002879"/>
                  </a:lnTo>
                  <a:lnTo>
                    <a:pt x="83281" y="985924"/>
                  </a:lnTo>
                  <a:lnTo>
                    <a:pt x="49250" y="959627"/>
                  </a:lnTo>
                  <a:lnTo>
                    <a:pt x="22957" y="925594"/>
                  </a:lnTo>
                  <a:lnTo>
                    <a:pt x="6006" y="885430"/>
                  </a:lnTo>
                  <a:lnTo>
                    <a:pt x="0" y="840739"/>
                  </a:lnTo>
                  <a:lnTo>
                    <a:pt x="0" y="1681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3638" y="4809870"/>
            <a:ext cx="909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83600" y="5629592"/>
            <a:ext cx="6817359" cy="833755"/>
            <a:chOff x="1883600" y="5629592"/>
            <a:chExt cx="6817359" cy="833755"/>
          </a:xfrm>
        </p:grpSpPr>
        <p:sp>
          <p:nvSpPr>
            <p:cNvPr id="42" name="object 42"/>
            <p:cNvSpPr/>
            <p:nvPr/>
          </p:nvSpPr>
          <p:spPr>
            <a:xfrm>
              <a:off x="1896618" y="5642609"/>
              <a:ext cx="6791325" cy="807720"/>
            </a:xfrm>
            <a:custGeom>
              <a:avLst/>
              <a:gdLst/>
              <a:ahLst/>
              <a:cxnLst/>
              <a:rect l="l" t="t" r="r" b="b"/>
              <a:pathLst>
                <a:path w="6791325" h="807720">
                  <a:moveTo>
                    <a:pt x="6656324" y="0"/>
                  </a:moveTo>
                  <a:lnTo>
                    <a:pt x="0" y="0"/>
                  </a:lnTo>
                  <a:lnTo>
                    <a:pt x="0" y="807719"/>
                  </a:lnTo>
                  <a:lnTo>
                    <a:pt x="6656324" y="807719"/>
                  </a:lnTo>
                  <a:lnTo>
                    <a:pt x="6698853" y="800856"/>
                  </a:lnTo>
                  <a:lnTo>
                    <a:pt x="6735805" y="781745"/>
                  </a:lnTo>
                  <a:lnTo>
                    <a:pt x="6764954" y="752603"/>
                  </a:lnTo>
                  <a:lnTo>
                    <a:pt x="6784075" y="715649"/>
                  </a:lnTo>
                  <a:lnTo>
                    <a:pt x="6790944" y="673099"/>
                  </a:lnTo>
                  <a:lnTo>
                    <a:pt x="6790944" y="134619"/>
                  </a:lnTo>
                  <a:lnTo>
                    <a:pt x="6784075" y="92070"/>
                  </a:lnTo>
                  <a:lnTo>
                    <a:pt x="6764954" y="55116"/>
                  </a:lnTo>
                  <a:lnTo>
                    <a:pt x="6735805" y="25974"/>
                  </a:lnTo>
                  <a:lnTo>
                    <a:pt x="6698853" y="6863"/>
                  </a:lnTo>
                  <a:lnTo>
                    <a:pt x="6656324" y="0"/>
                  </a:lnTo>
                  <a:close/>
                </a:path>
              </a:pathLst>
            </a:custGeom>
            <a:solidFill>
              <a:srgbClr val="D0E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96618" y="5642609"/>
              <a:ext cx="6791325" cy="807720"/>
            </a:xfrm>
            <a:custGeom>
              <a:avLst/>
              <a:gdLst/>
              <a:ahLst/>
              <a:cxnLst/>
              <a:rect l="l" t="t" r="r" b="b"/>
              <a:pathLst>
                <a:path w="6791325" h="807720">
                  <a:moveTo>
                    <a:pt x="6790944" y="134619"/>
                  </a:moveTo>
                  <a:lnTo>
                    <a:pt x="6790944" y="673099"/>
                  </a:lnTo>
                  <a:lnTo>
                    <a:pt x="6784075" y="715649"/>
                  </a:lnTo>
                  <a:lnTo>
                    <a:pt x="6764954" y="752603"/>
                  </a:lnTo>
                  <a:lnTo>
                    <a:pt x="6735805" y="781745"/>
                  </a:lnTo>
                  <a:lnTo>
                    <a:pt x="6698853" y="800856"/>
                  </a:lnTo>
                  <a:lnTo>
                    <a:pt x="6656324" y="807719"/>
                  </a:lnTo>
                  <a:lnTo>
                    <a:pt x="0" y="807719"/>
                  </a:lnTo>
                  <a:lnTo>
                    <a:pt x="0" y="0"/>
                  </a:lnTo>
                  <a:lnTo>
                    <a:pt x="6656324" y="0"/>
                  </a:lnTo>
                  <a:lnTo>
                    <a:pt x="6698853" y="6863"/>
                  </a:lnTo>
                  <a:lnTo>
                    <a:pt x="6735805" y="25974"/>
                  </a:lnTo>
                  <a:lnTo>
                    <a:pt x="6764954" y="55116"/>
                  </a:lnTo>
                  <a:lnTo>
                    <a:pt x="6784075" y="92070"/>
                  </a:lnTo>
                  <a:lnTo>
                    <a:pt x="6790944" y="134619"/>
                  </a:lnTo>
                  <a:close/>
                </a:path>
              </a:pathLst>
            </a:custGeom>
            <a:ln w="25907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131314" y="5597144"/>
            <a:ext cx="6196330" cy="85851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401955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collection of similar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relationships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between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two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spc="-5" dirty="0">
                <a:latin typeface="Calibri"/>
                <a:cs typeface="Calibri"/>
              </a:rPr>
              <a:t> entity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sets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relationship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set.</a:t>
            </a:r>
            <a:endParaRPr sz="1400">
              <a:latin typeface="Calibri"/>
              <a:cs typeface="Calibri"/>
            </a:endParaRPr>
          </a:p>
          <a:p>
            <a:pPr marL="127000" marR="5080" indent="-114300">
              <a:lnSpc>
                <a:spcPts val="1540"/>
              </a:lnSpc>
              <a:spcBef>
                <a:spcPts val="254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example,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'work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in'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relations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exists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between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employees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department</a:t>
            </a:r>
            <a:r>
              <a:rPr sz="1400" dirty="0">
                <a:latin typeface="Calibri"/>
                <a:cs typeface="Calibri"/>
              </a:rPr>
              <a:t> is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'work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in'</a:t>
            </a:r>
            <a:r>
              <a:rPr sz="1400" spc="-5" dirty="0">
                <a:latin typeface="Calibri"/>
                <a:cs typeface="Calibri"/>
              </a:rPr>
              <a:t> relationship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45008" y="5529071"/>
            <a:ext cx="1464945" cy="1035050"/>
            <a:chOff x="445008" y="5529071"/>
            <a:chExt cx="1464945" cy="1035050"/>
          </a:xfrm>
        </p:grpSpPr>
        <p:sp>
          <p:nvSpPr>
            <p:cNvPr id="46" name="object 46"/>
            <p:cNvSpPr/>
            <p:nvPr/>
          </p:nvSpPr>
          <p:spPr>
            <a:xfrm>
              <a:off x="457962" y="5542025"/>
              <a:ext cx="1438910" cy="1009015"/>
            </a:xfrm>
            <a:custGeom>
              <a:avLst/>
              <a:gdLst/>
              <a:ahLst/>
              <a:cxnLst/>
              <a:rect l="l" t="t" r="r" b="b"/>
              <a:pathLst>
                <a:path w="1438910" h="1009015">
                  <a:moveTo>
                    <a:pt x="1270508" y="0"/>
                  </a:moveTo>
                  <a:lnTo>
                    <a:pt x="168148" y="0"/>
                  </a:lnTo>
                  <a:lnTo>
                    <a:pt x="123448" y="6006"/>
                  </a:lnTo>
                  <a:lnTo>
                    <a:pt x="83281" y="22957"/>
                  </a:lnTo>
                  <a:lnTo>
                    <a:pt x="49250" y="49250"/>
                  </a:lnTo>
                  <a:lnTo>
                    <a:pt x="22957" y="83281"/>
                  </a:lnTo>
                  <a:lnTo>
                    <a:pt x="6006" y="123448"/>
                  </a:lnTo>
                  <a:lnTo>
                    <a:pt x="0" y="168148"/>
                  </a:lnTo>
                  <a:lnTo>
                    <a:pt x="0" y="840740"/>
                  </a:lnTo>
                  <a:lnTo>
                    <a:pt x="6006" y="885439"/>
                  </a:lnTo>
                  <a:lnTo>
                    <a:pt x="22957" y="925606"/>
                  </a:lnTo>
                  <a:lnTo>
                    <a:pt x="49250" y="959637"/>
                  </a:lnTo>
                  <a:lnTo>
                    <a:pt x="83281" y="985930"/>
                  </a:lnTo>
                  <a:lnTo>
                    <a:pt x="123448" y="1002881"/>
                  </a:lnTo>
                  <a:lnTo>
                    <a:pt x="168148" y="1008888"/>
                  </a:lnTo>
                  <a:lnTo>
                    <a:pt x="1270508" y="1008888"/>
                  </a:lnTo>
                  <a:lnTo>
                    <a:pt x="1315198" y="1002881"/>
                  </a:lnTo>
                  <a:lnTo>
                    <a:pt x="1355362" y="985930"/>
                  </a:lnTo>
                  <a:lnTo>
                    <a:pt x="1389395" y="959637"/>
                  </a:lnTo>
                  <a:lnTo>
                    <a:pt x="1415692" y="925606"/>
                  </a:lnTo>
                  <a:lnTo>
                    <a:pt x="1432647" y="885439"/>
                  </a:lnTo>
                  <a:lnTo>
                    <a:pt x="1438656" y="840740"/>
                  </a:lnTo>
                  <a:lnTo>
                    <a:pt x="1438656" y="168148"/>
                  </a:lnTo>
                  <a:lnTo>
                    <a:pt x="1432647" y="123448"/>
                  </a:lnTo>
                  <a:lnTo>
                    <a:pt x="1415692" y="83281"/>
                  </a:lnTo>
                  <a:lnTo>
                    <a:pt x="1389395" y="49250"/>
                  </a:lnTo>
                  <a:lnTo>
                    <a:pt x="1355362" y="22957"/>
                  </a:lnTo>
                  <a:lnTo>
                    <a:pt x="1315198" y="6006"/>
                  </a:lnTo>
                  <a:lnTo>
                    <a:pt x="127050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962" y="5542025"/>
              <a:ext cx="1438910" cy="1009015"/>
            </a:xfrm>
            <a:custGeom>
              <a:avLst/>
              <a:gdLst/>
              <a:ahLst/>
              <a:cxnLst/>
              <a:rect l="l" t="t" r="r" b="b"/>
              <a:pathLst>
                <a:path w="1438910" h="1009015">
                  <a:moveTo>
                    <a:pt x="0" y="168148"/>
                  </a:moveTo>
                  <a:lnTo>
                    <a:pt x="6006" y="123448"/>
                  </a:lnTo>
                  <a:lnTo>
                    <a:pt x="22957" y="83281"/>
                  </a:lnTo>
                  <a:lnTo>
                    <a:pt x="49250" y="49250"/>
                  </a:lnTo>
                  <a:lnTo>
                    <a:pt x="83281" y="22957"/>
                  </a:lnTo>
                  <a:lnTo>
                    <a:pt x="123448" y="6006"/>
                  </a:lnTo>
                  <a:lnTo>
                    <a:pt x="168148" y="0"/>
                  </a:lnTo>
                  <a:lnTo>
                    <a:pt x="1270508" y="0"/>
                  </a:lnTo>
                  <a:lnTo>
                    <a:pt x="1315198" y="6006"/>
                  </a:lnTo>
                  <a:lnTo>
                    <a:pt x="1355362" y="22957"/>
                  </a:lnTo>
                  <a:lnTo>
                    <a:pt x="1389395" y="49250"/>
                  </a:lnTo>
                  <a:lnTo>
                    <a:pt x="1415692" y="83281"/>
                  </a:lnTo>
                  <a:lnTo>
                    <a:pt x="1432647" y="123448"/>
                  </a:lnTo>
                  <a:lnTo>
                    <a:pt x="1438656" y="168148"/>
                  </a:lnTo>
                  <a:lnTo>
                    <a:pt x="1438656" y="840740"/>
                  </a:lnTo>
                  <a:lnTo>
                    <a:pt x="1432647" y="885439"/>
                  </a:lnTo>
                  <a:lnTo>
                    <a:pt x="1415692" y="925606"/>
                  </a:lnTo>
                  <a:lnTo>
                    <a:pt x="1389395" y="959637"/>
                  </a:lnTo>
                  <a:lnTo>
                    <a:pt x="1355362" y="985930"/>
                  </a:lnTo>
                  <a:lnTo>
                    <a:pt x="1315198" y="1002881"/>
                  </a:lnTo>
                  <a:lnTo>
                    <a:pt x="1270508" y="1008888"/>
                  </a:lnTo>
                  <a:lnTo>
                    <a:pt x="168148" y="1008888"/>
                  </a:lnTo>
                  <a:lnTo>
                    <a:pt x="123448" y="1002881"/>
                  </a:lnTo>
                  <a:lnTo>
                    <a:pt x="83281" y="985930"/>
                  </a:lnTo>
                  <a:lnTo>
                    <a:pt x="49250" y="959637"/>
                  </a:lnTo>
                  <a:lnTo>
                    <a:pt x="22957" y="925606"/>
                  </a:lnTo>
                  <a:lnTo>
                    <a:pt x="6006" y="885439"/>
                  </a:lnTo>
                  <a:lnTo>
                    <a:pt x="0" y="840740"/>
                  </a:lnTo>
                  <a:lnTo>
                    <a:pt x="0" y="1681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91718" y="5745276"/>
            <a:ext cx="1169670" cy="5499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37515" marR="5080" indent="-425450">
              <a:lnSpc>
                <a:spcPts val="1970"/>
              </a:lnSpc>
              <a:spcBef>
                <a:spcPts val="32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hip  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724129" cy="3534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932434"/>
            <a:ext cx="695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dirty="0">
                <a:latin typeface="Calibri"/>
                <a:cs typeface="Calibri"/>
              </a:rPr>
              <a:t> E-R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seen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6000" y="1295400"/>
            <a:ext cx="4114800" cy="22143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40" y="3600069"/>
            <a:ext cx="789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151" y="4035552"/>
            <a:ext cx="1987295" cy="5410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7768" y="4127068"/>
            <a:ext cx="16694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Self-relationships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4591050"/>
            <a:ext cx="44704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10287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 set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self-relationships.</a:t>
            </a:r>
            <a:endParaRPr sz="1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 example,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team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member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the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manager.</a:t>
            </a:r>
            <a:endParaRPr sz="1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relation,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'works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for',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5" dirty="0">
                <a:latin typeface="Calibri"/>
                <a:cs typeface="Calibri"/>
              </a:rPr>
              <a:t> employee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same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2628" y="4056964"/>
            <a:ext cx="32473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33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relationship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seen</a:t>
            </a:r>
            <a:r>
              <a:rPr sz="1800" dirty="0">
                <a:latin typeface="Calibri"/>
                <a:cs typeface="Calibri"/>
              </a:rPr>
              <a:t> in</a:t>
            </a:r>
            <a:endParaRPr sz="18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0200" y="4876800"/>
            <a:ext cx="3375659" cy="152400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23376" y="66240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96521"/>
            <a:ext cx="496570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v</a:t>
            </a: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14400"/>
            <a:chOff x="0" y="0"/>
            <a:chExt cx="914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0"/>
              <a:ext cx="762000" cy="914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340" y="183895"/>
            <a:ext cx="521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6128"/>
                </a:solidFill>
                <a:latin typeface="Tahoma"/>
                <a:cs typeface="Tahoma"/>
              </a:rPr>
              <a:t>SQL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4F6128"/>
                </a:solidFill>
                <a:latin typeface="Tahoma"/>
                <a:cs typeface="Tahoma"/>
              </a:rPr>
              <a:t>Server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F6128"/>
                </a:solidFill>
                <a:latin typeface="Tahoma"/>
                <a:cs typeface="Tahoma"/>
              </a:rPr>
              <a:t>2012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78" y="293243"/>
            <a:ext cx="6724129" cy="3534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151" y="1063752"/>
            <a:ext cx="2368296" cy="5410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1121" y="1154938"/>
            <a:ext cx="1957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Binary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1617929"/>
            <a:ext cx="505777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exist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5" dirty="0">
                <a:latin typeface="Calibri"/>
                <a:cs typeface="Calibri"/>
              </a:rPr>
              <a:t> 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relationships.</a:t>
            </a:r>
            <a:endParaRPr sz="1800">
              <a:latin typeface="Calibri"/>
              <a:cs typeface="Calibri"/>
            </a:endParaRPr>
          </a:p>
          <a:p>
            <a:pPr marL="354330" marR="106045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belongs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department.</a:t>
            </a:r>
            <a:endParaRPr sz="1800">
              <a:latin typeface="Calibri"/>
              <a:cs typeface="Calibri"/>
            </a:endParaRPr>
          </a:p>
          <a:p>
            <a:pPr marL="354330" marR="426084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belongs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 The department 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belongs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 entity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3628" y="1084834"/>
            <a:ext cx="3247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330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relationship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 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1200" y="1828800"/>
            <a:ext cx="3124200" cy="15163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151" y="3756659"/>
            <a:ext cx="2368296" cy="54101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1121" y="3848861"/>
            <a:ext cx="206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Ternary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4332605"/>
            <a:ext cx="46818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exist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entities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ternary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relationships.</a:t>
            </a:r>
            <a:endParaRPr sz="1800">
              <a:latin typeface="Calibri"/>
              <a:cs typeface="Calibri"/>
            </a:endParaRPr>
          </a:p>
          <a:p>
            <a:pPr marL="354330" marR="17272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For example,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employee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regional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branch.</a:t>
            </a:r>
            <a:endParaRPr sz="1800">
              <a:latin typeface="Calibri"/>
              <a:cs typeface="Calibri"/>
            </a:endParaRPr>
          </a:p>
          <a:p>
            <a:pPr marL="354330" marR="124460" indent="-342265">
              <a:lnSpc>
                <a:spcPct val="100000"/>
              </a:lnSpc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relation,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'works'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three,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26328" y="3562934"/>
            <a:ext cx="3235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relationship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seen</a:t>
            </a:r>
            <a:r>
              <a:rPr sz="1800" dirty="0">
                <a:latin typeface="Calibri"/>
                <a:cs typeface="Calibri"/>
              </a:rPr>
              <a:t> in</a:t>
            </a:r>
            <a:endParaRPr sz="1800">
              <a:latin typeface="Calibri"/>
              <a:cs typeface="Calibri"/>
            </a:endParaRPr>
          </a:p>
          <a:p>
            <a:pPr marL="34163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0" y="4194047"/>
            <a:ext cx="2610611" cy="2435352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E-R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Normalization/</a:t>
            </a:r>
            <a:r>
              <a:rPr spc="-35" dirty="0"/>
              <a:t> </a:t>
            </a:r>
            <a:r>
              <a:rPr spc="-5" dirty="0"/>
              <a:t>Session </a:t>
            </a:r>
            <a:r>
              <a:rPr dirty="0"/>
              <a:t>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4571</Words>
  <Application>Microsoft Office PowerPoint</Application>
  <PresentationFormat>On-screen Show (4:3)</PresentationFormat>
  <Paragraphs>762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 MT</vt:lpstr>
      <vt:lpstr>Calibri</vt:lpstr>
      <vt:lpstr>Courier New</vt:lpstr>
      <vt:lpstr>Palatino Linotype</vt:lpstr>
      <vt:lpstr>Tahoma</vt:lpstr>
      <vt:lpstr>Wingdings</vt:lpstr>
      <vt:lpstr>Office Theme</vt:lpstr>
      <vt:lpstr>Data Management Using  Microsoft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XP</dc:title>
  <dc:creator>Aptech Limited</dc:creator>
  <cp:lastModifiedBy>Microsoft account</cp:lastModifiedBy>
  <cp:revision>2</cp:revision>
  <dcterms:created xsi:type="dcterms:W3CDTF">2022-01-07T14:40:48Z</dcterms:created>
  <dcterms:modified xsi:type="dcterms:W3CDTF">2022-01-08T10:55:59Z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2022-01-07T00:00:00Z</vt:filetime>
  </property>
</Properties>
</file>