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954" y="1221689"/>
            <a:ext cx="5233034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96633" y="6624015"/>
            <a:ext cx="16294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32.jp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32.jp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11.png"/><Relationship Id="rId5" Type="http://schemas.openxmlformats.org/officeDocument/2006/relationships/image" Target="../media/image38.png"/><Relationship Id="rId10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9.png"/><Relationship Id="rId4" Type="http://schemas.openxmlformats.org/officeDocument/2006/relationships/image" Target="../media/image37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jp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jp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731647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1145"/>
              </a:spcBef>
            </a:pPr>
            <a:r>
              <a:rPr sz="2800" b="1" spc="-5" dirty="0"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 marL="1186180" algn="ctr">
              <a:lnSpc>
                <a:spcPct val="100000"/>
              </a:lnSpc>
              <a:spcBef>
                <a:spcPts val="2470"/>
              </a:spcBef>
            </a:pPr>
            <a:r>
              <a:rPr sz="4500" b="1" i="1" spc="-5" dirty="0">
                <a:latin typeface="Palatino Linotype"/>
                <a:cs typeface="Palatino Linotype"/>
              </a:rPr>
              <a:t>Introduction</a:t>
            </a:r>
            <a:r>
              <a:rPr sz="4500" b="1" i="1" spc="-60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to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the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Web</a:t>
            </a:r>
            <a:endParaRPr sz="4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5770" y="2916681"/>
            <a:ext cx="4066540" cy="129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7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Palatino Linotype"/>
              <a:cs typeface="Palatino Linotype"/>
            </a:endParaRPr>
          </a:p>
          <a:p>
            <a:pPr marL="1472565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Palatino Linotype"/>
                <a:cs typeface="Palatino Linotype"/>
              </a:rPr>
              <a:t>Creating</a:t>
            </a:r>
            <a:r>
              <a:rPr sz="2800" b="1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Tables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Using </a:t>
            </a:r>
            <a:r>
              <a:rPr spc="-885" dirty="0"/>
              <a:t> </a:t>
            </a:r>
            <a:r>
              <a:rPr dirty="0"/>
              <a:t>Microsoft</a:t>
            </a:r>
            <a:r>
              <a:rPr spc="-20" dirty="0"/>
              <a:t> </a:t>
            </a:r>
            <a:r>
              <a:rPr spc="5" dirty="0"/>
              <a:t>SQL</a:t>
            </a:r>
            <a:r>
              <a:rPr spc="-20" dirty="0"/>
              <a:t> </a:t>
            </a:r>
            <a:r>
              <a:rPr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5503570" cy="352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1741932"/>
            <a:ext cx="1074420" cy="3886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999490"/>
            <a:ext cx="6761480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TYP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TYP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54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340864"/>
            <a:ext cx="8001000" cy="50165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TYPE[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schema_name.]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type_name{FROM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base_type[(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Courier New"/>
                <a:cs typeface="Courier New"/>
              </a:rPr>
              <a:t>precision[,scale])][NULL|NOT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NULL]}[;]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2913710"/>
            <a:ext cx="8283575" cy="289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schema_name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type_name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-5" dirty="0">
                <a:latin typeface="Calibri"/>
                <a:cs typeface="Calibri"/>
              </a:rPr>
              <a:t> being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43840" marR="5080">
              <a:lnSpc>
                <a:spcPts val="224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base_type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system-defined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1995"/>
              </a:lnSpc>
            </a:pPr>
            <a:r>
              <a:rPr sz="1800" dirty="0">
                <a:latin typeface="Courier New"/>
                <a:cs typeface="Courier New"/>
              </a:rPr>
              <a:t>precision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and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scale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specify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numeric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NULL|NOT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spcBef>
                <a:spcPts val="110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b="1" spc="-5" dirty="0">
                <a:latin typeface="Courier New"/>
                <a:cs typeface="Courier New"/>
              </a:rPr>
              <a:t>usertyp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 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TYP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5900928"/>
            <a:ext cx="7772400" cy="65278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TYPE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usertype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varchar(20) </a:t>
            </a:r>
            <a:r>
              <a:rPr sz="1400" spc="-10" dirty="0">
                <a:latin typeface="Courier New"/>
                <a:cs typeface="Courier New"/>
              </a:rPr>
              <a:t>NOT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3124682" cy="353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1741932"/>
            <a:ext cx="1074420" cy="3886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999490"/>
            <a:ext cx="744029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TABLE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ourier New"/>
                <a:cs typeface="Courier New"/>
              </a:rPr>
              <a:t>CREAT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TABL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54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340864"/>
            <a:ext cx="8001000" cy="103505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[database_name. [schema_name].| </a:t>
            </a:r>
            <a:r>
              <a:rPr sz="1400" spc="-10" dirty="0">
                <a:latin typeface="Courier New"/>
                <a:cs typeface="Courier New"/>
              </a:rPr>
              <a:t>schema_name.]table_name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([&lt;column_name&gt;]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[data_type]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Null/Not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Null,)</a:t>
            </a:r>
            <a:endParaRPr sz="1400">
              <a:latin typeface="Courier New"/>
              <a:cs typeface="Courier New"/>
            </a:endParaRPr>
          </a:p>
          <a:p>
            <a:pPr marL="91440" marR="513461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ON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[filegroup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“default”]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3654044"/>
            <a:ext cx="8176895" cy="221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database_name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table_name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table_name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maximum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128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column_name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column_name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43840" marR="5080">
              <a:lnSpc>
                <a:spcPct val="983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128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column_name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timestamp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timestamp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timestamp.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data_type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3124682" cy="353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627888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b="1" spc="-10" dirty="0">
                <a:latin typeface="Courier New"/>
                <a:cs typeface="Courier New"/>
              </a:rPr>
              <a:t>dbo.Customer_1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784604"/>
            <a:ext cx="7772400" cy="179387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[dbo].[Customer_1](</a:t>
            </a:r>
            <a:endParaRPr sz="1400">
              <a:latin typeface="Courier New"/>
              <a:cs typeface="Courier New"/>
            </a:endParaRPr>
          </a:p>
          <a:p>
            <a:pPr marL="91440" marR="2670810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[Customer_id number] [numeric](10, 0) </a:t>
            </a:r>
            <a:r>
              <a:rPr sz="1400" spc="-10" dirty="0">
                <a:latin typeface="Courier New"/>
                <a:cs typeface="Courier New"/>
              </a:rPr>
              <a:t>NOT </a:t>
            </a:r>
            <a:r>
              <a:rPr sz="1400" spc="-5" dirty="0">
                <a:latin typeface="Courier New"/>
                <a:cs typeface="Courier New"/>
              </a:rPr>
              <a:t>NULL,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[Customer_name] </a:t>
            </a:r>
            <a:r>
              <a:rPr sz="1400" spc="-5" dirty="0">
                <a:latin typeface="Courier New"/>
                <a:cs typeface="Courier New"/>
              </a:rPr>
              <a:t>[varchar](50) NOT NULL)</a:t>
            </a:r>
            <a:endParaRPr sz="1400">
              <a:latin typeface="Courier New"/>
              <a:cs typeface="Courier New"/>
            </a:endParaRPr>
          </a:p>
          <a:p>
            <a:pPr marL="91440" marR="639508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ON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[PRIMARY]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450" y="294131"/>
              <a:ext cx="3484067" cy="3539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2282951"/>
            <a:ext cx="1074420" cy="387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83895"/>
            <a:ext cx="7940040" cy="240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ahoma"/>
              <a:cs typeface="Tahoma"/>
            </a:endParaRPr>
          </a:p>
          <a:p>
            <a:pPr marL="506730" marR="5080" indent="-342265">
              <a:lnSpc>
                <a:spcPct val="101699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ALTER TABLE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is 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modify a </a:t>
            </a:r>
            <a:r>
              <a:rPr sz="1800" spc="-10" dirty="0">
                <a:latin typeface="Calibri"/>
                <a:cs typeface="Calibri"/>
              </a:rPr>
              <a:t>table definition </a:t>
            </a:r>
            <a:r>
              <a:rPr sz="1800" spc="-5" dirty="0">
                <a:latin typeface="Calibri"/>
                <a:cs typeface="Calibri"/>
              </a:rPr>
              <a:t>by altering, </a:t>
            </a:r>
            <a:r>
              <a:rPr sz="1800" dirty="0">
                <a:latin typeface="Calibri"/>
                <a:cs typeface="Calibri"/>
              </a:rPr>
              <a:t> adding,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reassigning partitions,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disabling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enabling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constraints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triggers.</a:t>
            </a:r>
            <a:endParaRPr sz="1800">
              <a:latin typeface="Calibri"/>
              <a:cs typeface="Calibri"/>
            </a:endParaRPr>
          </a:p>
          <a:p>
            <a:pPr marL="506730" indent="-342265">
              <a:lnSpc>
                <a:spcPts val="209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ourier New"/>
                <a:cs typeface="Courier New"/>
              </a:rPr>
              <a:t>ALTE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TABL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259715">
              <a:lnSpc>
                <a:spcPct val="100000"/>
              </a:lnSpc>
              <a:spcBef>
                <a:spcPts val="148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881883"/>
            <a:ext cx="8001000" cy="15519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[[database_name.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[schema_name].|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schema_name.]table_name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([&lt;column_name&gt;]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[data_type] Null/Not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| </a:t>
            </a:r>
            <a:r>
              <a:rPr sz="1400" spc="-5" dirty="0">
                <a:latin typeface="Courier New"/>
                <a:cs typeface="Courier New"/>
              </a:rPr>
              <a:t>ADD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([&lt;column_name&gt;]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[data_type] </a:t>
            </a:r>
            <a:r>
              <a:rPr sz="1400" spc="-10" dirty="0">
                <a:latin typeface="Courier New"/>
                <a:cs typeface="Courier New"/>
              </a:rPr>
              <a:t>Null/Not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Null,);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DROP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COLUMN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([&lt;column_name&gt;];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637658"/>
            <a:ext cx="806513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ALTER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COLUMN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particular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modified.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ADD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specifies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definitions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 added.</a:t>
            </a:r>
            <a:endParaRPr sz="1800">
              <a:latin typeface="Calibri"/>
              <a:cs typeface="Calibri"/>
            </a:endParaRPr>
          </a:p>
          <a:p>
            <a:pPr marL="243840" marR="451484">
              <a:lnSpc>
                <a:spcPts val="223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DROP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COLUMN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([&lt;column_name</a:t>
            </a:r>
            <a:r>
              <a:rPr sz="1800" spc="-10" dirty="0">
                <a:latin typeface="Calibri"/>
                <a:cs typeface="Calibri"/>
              </a:rPr>
              <a:t>&gt;]: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column_name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450" y="294131"/>
              <a:ext cx="3484067" cy="3539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47585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altering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Customer_id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447800"/>
            <a:ext cx="77724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[dbo].[Customer_1]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10" dirty="0">
                <a:latin typeface="Courier New"/>
                <a:cs typeface="Courier New"/>
              </a:rPr>
              <a:t> Column</a:t>
            </a:r>
            <a:r>
              <a:rPr sz="1400" spc="-5" dirty="0">
                <a:latin typeface="Courier New"/>
                <a:cs typeface="Courier New"/>
              </a:rPr>
              <a:t> [Customer_id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number] [numeric](12,</a:t>
            </a:r>
            <a:r>
              <a:rPr sz="1400" spc="-10" dirty="0">
                <a:latin typeface="Courier New"/>
                <a:cs typeface="Courier New"/>
              </a:rPr>
              <a:t> 0)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NOT </a:t>
            </a:r>
            <a:r>
              <a:rPr sz="1400" spc="-5" dirty="0">
                <a:latin typeface="Courier New"/>
                <a:cs typeface="Courier New"/>
              </a:rPr>
              <a:t>NULL;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2357120"/>
            <a:ext cx="7658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Contact_number</a:t>
            </a:r>
            <a:r>
              <a:rPr sz="1800" b="1" spc="-6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2805683"/>
            <a:ext cx="77724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[dbo].[Table_1]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ADD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[Contact_number]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[numeric](12,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0)</a:t>
            </a:r>
            <a:r>
              <a:rPr sz="1400" spc="-10" dirty="0">
                <a:latin typeface="Courier New"/>
                <a:cs typeface="Courier New"/>
              </a:rPr>
              <a:t> NOT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3728973"/>
            <a:ext cx="706882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Contact_number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column: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4405884"/>
            <a:ext cx="77724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479869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ALTER TABLE </a:t>
            </a:r>
            <a:r>
              <a:rPr sz="1400" spc="-10" dirty="0">
                <a:latin typeface="Courier New"/>
                <a:cs typeface="Courier New"/>
              </a:rPr>
              <a:t>[dbo].[Table_1]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DROP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COLUMN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[Contact_name];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5344159"/>
            <a:ext cx="7714615" cy="840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330" marR="5080" indent="-342265">
              <a:lnSpc>
                <a:spcPct val="98400"/>
              </a:lnSpc>
              <a:spcBef>
                <a:spcPts val="13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Under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dropped,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as, 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CHECK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FOREIG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KE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UNIQU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PRIMAR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KE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t, 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DEFAULT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definition,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spc="-10" dirty="0">
                <a:latin typeface="Calibri"/>
                <a:cs typeface="Calibri"/>
              </a:rPr>
              <a:t>forth.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294131"/>
              <a:ext cx="2752242" cy="3539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2282951"/>
            <a:ext cx="1074420" cy="387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83895"/>
            <a:ext cx="8307070" cy="240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ahoma"/>
              <a:cs typeface="Tahoma"/>
            </a:endParaRPr>
          </a:p>
          <a:p>
            <a:pPr marL="506730" marR="5080" indent="-342265">
              <a:lnSpc>
                <a:spcPct val="101699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DROP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TABLE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10" dirty="0">
                <a:latin typeface="Calibri"/>
                <a:cs typeface="Calibri"/>
              </a:rPr>
              <a:t> removes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definition,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indexes,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triggers,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permission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specifications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 table.</a:t>
            </a:r>
            <a:endParaRPr sz="1800">
              <a:latin typeface="Calibri"/>
              <a:cs typeface="Calibri"/>
            </a:endParaRPr>
          </a:p>
          <a:p>
            <a:pPr marL="506730" indent="-342265">
              <a:lnSpc>
                <a:spcPts val="209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ourier New"/>
                <a:cs typeface="Courier New"/>
              </a:rPr>
              <a:t>DRO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TABL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259715">
              <a:lnSpc>
                <a:spcPct val="100000"/>
              </a:lnSpc>
              <a:spcBef>
                <a:spcPts val="148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881883"/>
            <a:ext cx="8001000" cy="75946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DROP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TABLE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752469"/>
            <a:ext cx="577405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&lt;Table_Name&gt;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dropped.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drop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4876800"/>
            <a:ext cx="8001000" cy="103505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DROP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[dbo].[Table_1]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5428132" cy="2644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2054351"/>
            <a:ext cx="2139696" cy="463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627" y="3349752"/>
            <a:ext cx="1074420" cy="387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999490"/>
            <a:ext cx="7552690" cy="265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statements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modifying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DELETE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statements.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adds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948684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91440" marR="5134610">
              <a:lnSpc>
                <a:spcPct val="120200"/>
              </a:lnSpc>
            </a:pPr>
            <a:r>
              <a:rPr sz="1400" spc="-5" dirty="0">
                <a:latin typeface="Courier New"/>
                <a:cs typeface="Courier New"/>
              </a:rPr>
              <a:t>INSERT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[INTO]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&lt;values&gt;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5087873"/>
            <a:ext cx="747839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&lt;Table_Name&gt;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inserted.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[INTO</a:t>
            </a:r>
            <a:r>
              <a:rPr sz="1800" spc="-15" dirty="0">
                <a:latin typeface="Courier New"/>
                <a:cs typeface="Courier New"/>
              </a:rPr>
              <a:t>]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&lt;Values&gt;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columns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294386"/>
              <a:ext cx="5428132" cy="2644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90130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emon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-5" dirty="0">
                <a:latin typeface="Calibri"/>
                <a:cs typeface="Calibri"/>
              </a:rPr>
              <a:t>din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Table_</a:t>
            </a:r>
            <a:r>
              <a:rPr sz="1800" b="1" dirty="0">
                <a:latin typeface="Courier New"/>
                <a:cs typeface="Courier New"/>
              </a:rPr>
              <a:t>2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371600"/>
            <a:ext cx="77724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INSERT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INTO </a:t>
            </a:r>
            <a:r>
              <a:rPr sz="1400" spc="-10" dirty="0">
                <a:latin typeface="Courier New"/>
                <a:cs typeface="Courier New"/>
              </a:rPr>
              <a:t>[dbo].[Table_2] </a:t>
            </a:r>
            <a:r>
              <a:rPr sz="1400" spc="-5" dirty="0">
                <a:latin typeface="Courier New"/>
                <a:cs typeface="Courier New"/>
              </a:rPr>
              <a:t>VALUES (101,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'Richard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Parker',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'Richy')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2892551"/>
            <a:ext cx="2139696" cy="463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627" y="4172711"/>
            <a:ext cx="1074420" cy="3886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2228215"/>
            <a:ext cx="7767955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inserted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330"/>
              </a:spcBef>
            </a:pP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modif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49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4725923"/>
            <a:ext cx="80010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5"/>
              </a:lnSpc>
            </a:pPr>
            <a:r>
              <a:rPr sz="1400" spc="-5" dirty="0">
                <a:latin typeface="Courier New"/>
                <a:cs typeface="Courier New"/>
              </a:rPr>
              <a:t>UPDATE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</a:t>
            </a:r>
            <a:endParaRPr sz="1400">
              <a:latin typeface="Courier New"/>
              <a:cs typeface="Courier New"/>
            </a:endParaRPr>
          </a:p>
          <a:p>
            <a:pPr marL="91440" marR="513461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SET </a:t>
            </a:r>
            <a:r>
              <a:rPr sz="1400" spc="-10" dirty="0">
                <a:latin typeface="Courier New"/>
                <a:cs typeface="Courier New"/>
              </a:rPr>
              <a:t>&lt;Column_Name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Value&gt;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[WHERE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&lt;Search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condition&gt;]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5505703"/>
            <a:ext cx="7903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&lt;Table_Name&gt;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be </a:t>
            </a:r>
            <a:r>
              <a:rPr sz="1800" spc="-5" dirty="0">
                <a:latin typeface="Calibri"/>
                <a:cs typeface="Calibri"/>
              </a:rPr>
              <a:t>updated.</a:t>
            </a:r>
            <a:endParaRPr sz="1800">
              <a:latin typeface="Calibri"/>
              <a:cs typeface="Calibri"/>
            </a:endParaRPr>
          </a:p>
          <a:p>
            <a:pPr marL="243840" marR="5080">
              <a:lnSpc>
                <a:spcPts val="223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&lt;Column_Name&gt;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updated.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5428132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75690"/>
            <a:ext cx="8007350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&lt;Value&gt;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modified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&lt;Search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condition&gt;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deleted.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Contact_number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2897123"/>
            <a:ext cx="7772400" cy="928369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UPDATE</a:t>
            </a:r>
            <a:r>
              <a:rPr sz="1400" spc="-10" dirty="0">
                <a:latin typeface="Courier New"/>
                <a:cs typeface="Courier New"/>
              </a:rPr>
              <a:t> [dbo].[Table_2]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Contact_number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5432679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WHERE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Contact_name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</a:pPr>
            <a:r>
              <a:rPr sz="1400" spc="-5" dirty="0">
                <a:latin typeface="Courier New"/>
                <a:cs typeface="Courier New"/>
              </a:rPr>
              <a:t>LIKE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'Richy'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935348"/>
            <a:ext cx="571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the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UPDAT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4495800"/>
            <a:ext cx="7234428" cy="12192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5428132" cy="2644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1082039"/>
            <a:ext cx="2139696" cy="4648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627" y="2363723"/>
            <a:ext cx="1074420" cy="3886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1135760"/>
            <a:ext cx="5173980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DELETE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removes </a:t>
            </a:r>
            <a:r>
              <a:rPr sz="1800" spc="-20" dirty="0">
                <a:latin typeface="Calibri"/>
                <a:cs typeface="Calibri"/>
              </a:rPr>
              <a:t>rows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ourier New"/>
                <a:cs typeface="Courier New"/>
              </a:rPr>
              <a:t>DELET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48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09600" y="2895600"/>
            <a:ext cx="8001000" cy="518159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DELETE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&lt;Table_Name&gt;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[WHERE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&lt;Search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condition&gt;]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3371469"/>
            <a:ext cx="804481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396875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&lt;Table_Name&gt;: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396875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deleted.</a:t>
            </a:r>
            <a:endParaRPr sz="1800">
              <a:latin typeface="Calibri"/>
              <a:cs typeface="Calibri"/>
            </a:endParaRPr>
          </a:p>
          <a:p>
            <a:pPr marL="354330" marR="1778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specify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included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DELETE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statement,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deleted.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Customer_2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Contact_n</a:t>
            </a:r>
            <a:r>
              <a:rPr sz="1800" b="1" spc="-15" dirty="0">
                <a:latin typeface="Courier New"/>
                <a:cs typeface="Courier New"/>
              </a:rPr>
              <a:t>u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b="1" spc="-5" dirty="0">
                <a:latin typeface="Courier New"/>
                <a:cs typeface="Courier New"/>
              </a:rPr>
              <a:t>5432679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5715000"/>
            <a:ext cx="80010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141033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DELETE FROM </a:t>
            </a:r>
            <a:r>
              <a:rPr sz="1400" spc="-10" dirty="0">
                <a:latin typeface="Courier New"/>
                <a:cs typeface="Courier New"/>
              </a:rPr>
              <a:t>[dbo].[Customer_2] </a:t>
            </a:r>
            <a:r>
              <a:rPr sz="1400" spc="-5" dirty="0">
                <a:latin typeface="Courier New"/>
                <a:cs typeface="Courier New"/>
              </a:rPr>
              <a:t>WHERE Contact_number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5432679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1712188" cy="351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90723"/>
            <a:ext cx="8014970" cy="18542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2012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ts val="245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modify,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drop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450"/>
              </a:lnSpc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353695" marR="5080" indent="-341630">
              <a:lnSpc>
                <a:spcPct val="70000"/>
              </a:lnSpc>
              <a:spcBef>
                <a:spcPts val="144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modify,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drop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1219" y="294131"/>
            <a:ext cx="3782060" cy="353060"/>
            <a:chOff x="1171219" y="294131"/>
            <a:chExt cx="3782060" cy="3530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4131"/>
              <a:ext cx="1303629" cy="2646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3561" y="294131"/>
              <a:ext cx="1801622" cy="3525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7799" y="309117"/>
              <a:ext cx="154812" cy="2462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2805" y="306831"/>
              <a:ext cx="289940" cy="24879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4299" y="1260094"/>
            <a:ext cx="71481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nullability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determines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contain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19176" y="3193160"/>
            <a:ext cx="7758430" cy="7950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just">
              <a:lnSpc>
                <a:spcPct val="90300"/>
              </a:lnSpc>
              <a:spcBef>
                <a:spcPts val="309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sz="1800" b="1" spc="-7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AdventureWorks2012</a:t>
            </a:r>
            <a:r>
              <a:rPr sz="18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mean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 no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color;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just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means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color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unknown or has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14299" y="5374030"/>
            <a:ext cx="773049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1800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allowed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NUL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alues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1219" y="294131"/>
            <a:ext cx="3782060" cy="353060"/>
            <a:chOff x="1171219" y="294131"/>
            <a:chExt cx="3782060" cy="3530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4131"/>
              <a:ext cx="1303629" cy="2646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3561" y="294131"/>
              <a:ext cx="1801622" cy="3525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9195" y="306831"/>
              <a:ext cx="463550" cy="248793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4299" y="1136650"/>
            <a:ext cx="749236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inserting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row,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nullable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 Server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 unless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definition.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6427" y="2052827"/>
            <a:ext cx="8161020" cy="771525"/>
            <a:chOff x="376427" y="2052827"/>
            <a:chExt cx="8161020" cy="77152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427" y="2052827"/>
              <a:ext cx="8161020" cy="771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151" y="2058923"/>
              <a:ext cx="8020811" cy="76504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6427" y="2891027"/>
            <a:ext cx="8161020" cy="8473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9740" y="3013328"/>
            <a:ext cx="8004809" cy="14420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1755" marR="2921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non-nullable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enforces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row.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TABLE</a:t>
            </a:r>
            <a:r>
              <a:rPr sz="1800" spc="-7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NO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fin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685800" y="4712208"/>
            <a:ext cx="7772400" cy="9271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65024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CREATE TABLE StoreDetails </a:t>
            </a: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StoreID int </a:t>
            </a:r>
            <a:r>
              <a:rPr sz="1400" spc="-10" dirty="0">
                <a:latin typeface="Courier New"/>
                <a:cs typeface="Courier New"/>
              </a:rPr>
              <a:t>NOT </a:t>
            </a:r>
            <a:r>
              <a:rPr sz="1400" spc="-5" dirty="0">
                <a:latin typeface="Courier New"/>
                <a:cs typeface="Courier New"/>
              </a:rPr>
              <a:t>NULL, </a:t>
            </a:r>
            <a:r>
              <a:rPr sz="1400" spc="-10" dirty="0">
                <a:latin typeface="Courier New"/>
                <a:cs typeface="Courier New"/>
              </a:rPr>
              <a:t>Name </a:t>
            </a:r>
            <a:r>
              <a:rPr sz="1400" spc="-5" dirty="0">
                <a:latin typeface="Courier New"/>
                <a:cs typeface="Courier New"/>
              </a:rPr>
              <a:t>varchar(40)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740" y="5764479"/>
            <a:ext cx="8035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StoreDetails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StoreID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4071772" cy="2644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58570"/>
            <a:ext cx="7644765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DEFAULT</a:t>
            </a:r>
            <a:r>
              <a:rPr sz="1800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assign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given 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 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6604"/>
            <a:ext cx="7668259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DEFAULT</a:t>
            </a:r>
            <a:r>
              <a:rPr sz="1800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later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table.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4071772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84884"/>
            <a:ext cx="8016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TABLE</a:t>
            </a:r>
            <a:r>
              <a:rPr sz="1800" spc="-71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DEFAULT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keyword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define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Price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816607"/>
            <a:ext cx="7772400" cy="9271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11938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CREATE TABLE StoreProduct( ProductID </a:t>
            </a:r>
            <a:r>
              <a:rPr sz="1400" spc="-10" dirty="0"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NOT NULL, </a:t>
            </a:r>
            <a:r>
              <a:rPr sz="1400" spc="-10" dirty="0">
                <a:latin typeface="Courier New"/>
                <a:cs typeface="Courier New"/>
              </a:rPr>
              <a:t>Name </a:t>
            </a:r>
            <a:r>
              <a:rPr sz="1400" spc="-5" dirty="0">
                <a:latin typeface="Courier New"/>
                <a:cs typeface="Courier New"/>
              </a:rPr>
              <a:t>varchar(40) NOT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NULL, Price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money NOT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</a:t>
            </a:r>
            <a:r>
              <a:rPr sz="1400" spc="-5" dirty="0">
                <a:latin typeface="Courier New"/>
                <a:cs typeface="Courier New"/>
              </a:rPr>
              <a:t> DEFAULT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(100))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913710"/>
            <a:ext cx="81140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snippet, 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Pric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blank</a:t>
            </a:r>
            <a:r>
              <a:rPr sz="1800" dirty="0">
                <a:latin typeface="Calibri"/>
                <a:cs typeface="Calibri"/>
              </a:rPr>
              <a:t>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100.0</a:t>
            </a:r>
            <a:r>
              <a:rPr sz="1800" b="1" dirty="0">
                <a:latin typeface="Courier New"/>
                <a:cs typeface="Courier New"/>
              </a:rPr>
              <a:t>0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en thou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4026408"/>
            <a:ext cx="77724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33083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INSERT INTO dbo.StoreProduct </a:t>
            </a:r>
            <a:r>
              <a:rPr sz="1400" spc="-10" dirty="0">
                <a:latin typeface="Courier New"/>
                <a:cs typeface="Courier New"/>
              </a:rPr>
              <a:t>(ProductID, </a:t>
            </a:r>
            <a:r>
              <a:rPr sz="1400" spc="-5" dirty="0">
                <a:latin typeface="Courier New"/>
                <a:cs typeface="Courier New"/>
              </a:rPr>
              <a:t>Name) VALUES (111, </a:t>
            </a:r>
            <a:r>
              <a:rPr sz="1400" spc="-10" dirty="0">
                <a:latin typeface="Courier New"/>
                <a:cs typeface="Courier New"/>
              </a:rPr>
              <a:t>'Rivets')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4071772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4028"/>
            <a:ext cx="7637145" cy="1114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330" marR="5080" indent="-342265" algn="just">
              <a:lnSpc>
                <a:spcPct val="98400"/>
              </a:lnSpc>
              <a:spcBef>
                <a:spcPts val="135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 figure shows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output, where </a:t>
            </a:r>
            <a:r>
              <a:rPr sz="1800" dirty="0">
                <a:latin typeface="Calibri"/>
                <a:cs typeface="Calibri"/>
              </a:rPr>
              <a:t>though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added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ProductID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Name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Price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100.00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DEFAUL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fin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2616" y="2362200"/>
            <a:ext cx="4215383" cy="19050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44944" y="4791392"/>
            <a:ext cx="8027034" cy="532130"/>
            <a:chOff x="444944" y="4791392"/>
            <a:chExt cx="8027034" cy="532130"/>
          </a:xfrm>
        </p:grpSpPr>
        <p:sp>
          <p:nvSpPr>
            <p:cNvPr id="11" name="object 11"/>
            <p:cNvSpPr/>
            <p:nvPr/>
          </p:nvSpPr>
          <p:spPr>
            <a:xfrm>
              <a:off x="457961" y="4982717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59"/>
                  </a:moveTo>
                  <a:lnTo>
                    <a:pt x="8001000" y="3276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7062" y="4804409"/>
              <a:ext cx="6294120" cy="384175"/>
            </a:xfrm>
            <a:custGeom>
              <a:avLst/>
              <a:gdLst/>
              <a:ahLst/>
              <a:cxnLst/>
              <a:rect l="l" t="t" r="r" b="b"/>
              <a:pathLst>
                <a:path w="6294120" h="384175">
                  <a:moveTo>
                    <a:pt x="623011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7"/>
                  </a:lnTo>
                  <a:lnTo>
                    <a:pt x="6230112" y="384047"/>
                  </a:lnTo>
                  <a:lnTo>
                    <a:pt x="6255007" y="379011"/>
                  </a:lnTo>
                  <a:lnTo>
                    <a:pt x="6275355" y="365283"/>
                  </a:lnTo>
                  <a:lnTo>
                    <a:pt x="6289083" y="344935"/>
                  </a:lnTo>
                  <a:lnTo>
                    <a:pt x="6294120" y="320039"/>
                  </a:lnTo>
                  <a:lnTo>
                    <a:pt x="6294120" y="64007"/>
                  </a:lnTo>
                  <a:lnTo>
                    <a:pt x="6289083" y="39112"/>
                  </a:lnTo>
                  <a:lnTo>
                    <a:pt x="6275355" y="18764"/>
                  </a:lnTo>
                  <a:lnTo>
                    <a:pt x="6255007" y="5036"/>
                  </a:lnTo>
                  <a:lnTo>
                    <a:pt x="623011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062" y="4804409"/>
              <a:ext cx="6294120" cy="384175"/>
            </a:xfrm>
            <a:custGeom>
              <a:avLst/>
              <a:gdLst/>
              <a:ahLst/>
              <a:cxnLst/>
              <a:rect l="l" t="t" r="r" b="b"/>
              <a:pathLst>
                <a:path w="6294120" h="384175">
                  <a:moveTo>
                    <a:pt x="0" y="64007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6230112" y="0"/>
                  </a:lnTo>
                  <a:lnTo>
                    <a:pt x="6255007" y="5036"/>
                  </a:lnTo>
                  <a:lnTo>
                    <a:pt x="6275355" y="18764"/>
                  </a:lnTo>
                  <a:lnTo>
                    <a:pt x="6289083" y="39112"/>
                  </a:lnTo>
                  <a:lnTo>
                    <a:pt x="6294120" y="64007"/>
                  </a:lnTo>
                  <a:lnTo>
                    <a:pt x="6294120" y="320039"/>
                  </a:lnTo>
                  <a:lnTo>
                    <a:pt x="6289083" y="344935"/>
                  </a:lnTo>
                  <a:lnTo>
                    <a:pt x="6275355" y="365283"/>
                  </a:lnTo>
                  <a:lnTo>
                    <a:pt x="6255007" y="379011"/>
                  </a:lnTo>
                  <a:lnTo>
                    <a:pt x="6230112" y="384047"/>
                  </a:lnTo>
                  <a:lnTo>
                    <a:pt x="64008" y="384047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9740" y="4353305"/>
            <a:ext cx="705802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DEFAULT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definitions:</a:t>
            </a:r>
            <a:endParaRPr sz="1800">
              <a:latin typeface="Calibri"/>
              <a:cs typeface="Calibri"/>
            </a:endParaRPr>
          </a:p>
          <a:p>
            <a:pPr marL="646430">
              <a:lnSpc>
                <a:spcPct val="100000"/>
              </a:lnSpc>
              <a:spcBef>
                <a:spcPts val="1664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timestamp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008" y="5367528"/>
            <a:ext cx="8027034" cy="1134110"/>
            <a:chOff x="445008" y="5367528"/>
            <a:chExt cx="8027034" cy="1134110"/>
          </a:xfrm>
        </p:grpSpPr>
        <p:sp>
          <p:nvSpPr>
            <p:cNvPr id="16" name="object 16"/>
            <p:cNvSpPr/>
            <p:nvPr/>
          </p:nvSpPr>
          <p:spPr>
            <a:xfrm>
              <a:off x="457962" y="5570982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566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50" y="5380482"/>
              <a:ext cx="6395085" cy="382905"/>
            </a:xfrm>
            <a:custGeom>
              <a:avLst/>
              <a:gdLst/>
              <a:ahLst/>
              <a:cxnLst/>
              <a:rect l="l" t="t" r="r" b="b"/>
              <a:pathLst>
                <a:path w="6395084" h="382904">
                  <a:moveTo>
                    <a:pt x="6330950" y="0"/>
                  </a:moveTo>
                  <a:lnTo>
                    <a:pt x="63753" y="0"/>
                  </a:lnTo>
                  <a:lnTo>
                    <a:pt x="38940" y="5014"/>
                  </a:lnTo>
                  <a:lnTo>
                    <a:pt x="18675" y="18684"/>
                  </a:lnTo>
                  <a:lnTo>
                    <a:pt x="5010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0" y="343583"/>
                  </a:lnTo>
                  <a:lnTo>
                    <a:pt x="18675" y="363848"/>
                  </a:lnTo>
                  <a:lnTo>
                    <a:pt x="38940" y="377513"/>
                  </a:lnTo>
                  <a:lnTo>
                    <a:pt x="63753" y="382523"/>
                  </a:lnTo>
                  <a:lnTo>
                    <a:pt x="6330950" y="382523"/>
                  </a:lnTo>
                  <a:lnTo>
                    <a:pt x="6355752" y="377513"/>
                  </a:lnTo>
                  <a:lnTo>
                    <a:pt x="6376019" y="363848"/>
                  </a:lnTo>
                  <a:lnTo>
                    <a:pt x="6389689" y="343583"/>
                  </a:lnTo>
                  <a:lnTo>
                    <a:pt x="6394704" y="318769"/>
                  </a:lnTo>
                  <a:lnTo>
                    <a:pt x="6394704" y="63753"/>
                  </a:lnTo>
                  <a:lnTo>
                    <a:pt x="6389689" y="38951"/>
                  </a:lnTo>
                  <a:lnTo>
                    <a:pt x="6376019" y="18684"/>
                  </a:lnTo>
                  <a:lnTo>
                    <a:pt x="6355752" y="5014"/>
                  </a:lnTo>
                  <a:lnTo>
                    <a:pt x="6330950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7250" y="5380482"/>
              <a:ext cx="6395085" cy="382905"/>
            </a:xfrm>
            <a:custGeom>
              <a:avLst/>
              <a:gdLst/>
              <a:ahLst/>
              <a:cxnLst/>
              <a:rect l="l" t="t" r="r" b="b"/>
              <a:pathLst>
                <a:path w="6395084" h="382904">
                  <a:moveTo>
                    <a:pt x="0" y="63753"/>
                  </a:moveTo>
                  <a:lnTo>
                    <a:pt x="5010" y="38951"/>
                  </a:lnTo>
                  <a:lnTo>
                    <a:pt x="18675" y="18684"/>
                  </a:lnTo>
                  <a:lnTo>
                    <a:pt x="38940" y="5014"/>
                  </a:lnTo>
                  <a:lnTo>
                    <a:pt x="63753" y="0"/>
                  </a:lnTo>
                  <a:lnTo>
                    <a:pt x="6330950" y="0"/>
                  </a:lnTo>
                  <a:lnTo>
                    <a:pt x="6355752" y="5014"/>
                  </a:lnTo>
                  <a:lnTo>
                    <a:pt x="6376019" y="18684"/>
                  </a:lnTo>
                  <a:lnTo>
                    <a:pt x="6389689" y="38951"/>
                  </a:lnTo>
                  <a:lnTo>
                    <a:pt x="6394704" y="63753"/>
                  </a:lnTo>
                  <a:lnTo>
                    <a:pt x="6394704" y="318769"/>
                  </a:lnTo>
                  <a:lnTo>
                    <a:pt x="6389689" y="343583"/>
                  </a:lnTo>
                  <a:lnTo>
                    <a:pt x="6376019" y="363848"/>
                  </a:lnTo>
                  <a:lnTo>
                    <a:pt x="6355752" y="377513"/>
                  </a:lnTo>
                  <a:lnTo>
                    <a:pt x="6330950" y="382523"/>
                  </a:lnTo>
                  <a:lnTo>
                    <a:pt x="63753" y="382523"/>
                  </a:lnTo>
                  <a:lnTo>
                    <a:pt x="38940" y="377513"/>
                  </a:lnTo>
                  <a:lnTo>
                    <a:pt x="18675" y="363848"/>
                  </a:lnTo>
                  <a:lnTo>
                    <a:pt x="5010" y="343583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6160770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59"/>
                  </a:moveTo>
                  <a:lnTo>
                    <a:pt x="8001000" y="3276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7250" y="5968746"/>
              <a:ext cx="6372225" cy="384175"/>
            </a:xfrm>
            <a:custGeom>
              <a:avLst/>
              <a:gdLst/>
              <a:ahLst/>
              <a:cxnLst/>
              <a:rect l="l" t="t" r="r" b="b"/>
              <a:pathLst>
                <a:path w="6372225" h="384175">
                  <a:moveTo>
                    <a:pt x="6307836" y="0"/>
                  </a:moveTo>
                  <a:lnTo>
                    <a:pt x="64008" y="0"/>
                  </a:lnTo>
                  <a:lnTo>
                    <a:pt x="39095" y="5030"/>
                  </a:lnTo>
                  <a:lnTo>
                    <a:pt x="18749" y="18749"/>
                  </a:lnTo>
                  <a:lnTo>
                    <a:pt x="5030" y="39095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30" y="344952"/>
                  </a:lnTo>
                  <a:lnTo>
                    <a:pt x="18749" y="365298"/>
                  </a:lnTo>
                  <a:lnTo>
                    <a:pt x="39095" y="379017"/>
                  </a:lnTo>
                  <a:lnTo>
                    <a:pt x="64008" y="384047"/>
                  </a:lnTo>
                  <a:lnTo>
                    <a:pt x="6307836" y="384047"/>
                  </a:lnTo>
                  <a:lnTo>
                    <a:pt x="6332731" y="379017"/>
                  </a:lnTo>
                  <a:lnTo>
                    <a:pt x="6353079" y="365298"/>
                  </a:lnTo>
                  <a:lnTo>
                    <a:pt x="6366807" y="344952"/>
                  </a:lnTo>
                  <a:lnTo>
                    <a:pt x="6371844" y="320039"/>
                  </a:lnTo>
                  <a:lnTo>
                    <a:pt x="6371844" y="64007"/>
                  </a:lnTo>
                  <a:lnTo>
                    <a:pt x="6366807" y="39095"/>
                  </a:lnTo>
                  <a:lnTo>
                    <a:pt x="6353079" y="18749"/>
                  </a:lnTo>
                  <a:lnTo>
                    <a:pt x="6332731" y="5030"/>
                  </a:lnTo>
                  <a:lnTo>
                    <a:pt x="630783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7250" y="5968746"/>
              <a:ext cx="6372225" cy="384175"/>
            </a:xfrm>
            <a:custGeom>
              <a:avLst/>
              <a:gdLst/>
              <a:ahLst/>
              <a:cxnLst/>
              <a:rect l="l" t="t" r="r" b="b"/>
              <a:pathLst>
                <a:path w="6372225" h="384175">
                  <a:moveTo>
                    <a:pt x="0" y="64007"/>
                  </a:moveTo>
                  <a:lnTo>
                    <a:pt x="5030" y="39095"/>
                  </a:lnTo>
                  <a:lnTo>
                    <a:pt x="18749" y="18749"/>
                  </a:lnTo>
                  <a:lnTo>
                    <a:pt x="39095" y="5030"/>
                  </a:lnTo>
                  <a:lnTo>
                    <a:pt x="64008" y="0"/>
                  </a:lnTo>
                  <a:lnTo>
                    <a:pt x="6307836" y="0"/>
                  </a:lnTo>
                  <a:lnTo>
                    <a:pt x="6332731" y="5030"/>
                  </a:lnTo>
                  <a:lnTo>
                    <a:pt x="6353079" y="18749"/>
                  </a:lnTo>
                  <a:lnTo>
                    <a:pt x="6366807" y="39095"/>
                  </a:lnTo>
                  <a:lnTo>
                    <a:pt x="6371844" y="64007"/>
                  </a:lnTo>
                  <a:lnTo>
                    <a:pt x="6371844" y="320039"/>
                  </a:lnTo>
                  <a:lnTo>
                    <a:pt x="6366807" y="344952"/>
                  </a:lnTo>
                  <a:lnTo>
                    <a:pt x="6353079" y="365298"/>
                  </a:lnTo>
                  <a:lnTo>
                    <a:pt x="6332731" y="379017"/>
                  </a:lnTo>
                  <a:lnTo>
                    <a:pt x="6307836" y="384047"/>
                  </a:lnTo>
                  <a:lnTo>
                    <a:pt x="64008" y="384047"/>
                  </a:lnTo>
                  <a:lnTo>
                    <a:pt x="39095" y="379017"/>
                  </a:lnTo>
                  <a:lnTo>
                    <a:pt x="18749" y="365298"/>
                  </a:lnTo>
                  <a:lnTo>
                    <a:pt x="5030" y="344952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4826" y="5414568"/>
            <a:ext cx="3909695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IDENTITY</a:t>
            </a:r>
            <a:r>
              <a:rPr sz="1600" spc="-5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ROWGUIDCOL</a:t>
            </a:r>
            <a:r>
              <a:rPr sz="1600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perty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306450"/>
            <a:ext cx="3834726" cy="340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23290"/>
            <a:ext cx="8138795" cy="13976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330" marR="5080" indent="-342265">
              <a:lnSpc>
                <a:spcPct val="101699"/>
              </a:lnSpc>
              <a:spcBef>
                <a:spcPts val="6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IDENTITY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auto-generated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sequential 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uniquely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identity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primary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characteristics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IDENTIT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 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5008" y="2435054"/>
          <a:ext cx="8002269" cy="514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/>
                <a:gridCol w="7113270"/>
                <a:gridCol w="481965"/>
              </a:tblGrid>
              <a:tr h="186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37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column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having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IDENTITY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must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be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the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types:</a:t>
                      </a: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decimal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</a:tr>
              <a:tr h="152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63A1"/>
                      </a:solidFill>
                      <a:prstDash val="solid"/>
                    </a:lnL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105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numeric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smallint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bigint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tinyint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063A1"/>
                      </a:solidFill>
                      <a:prstDash val="solid"/>
                    </a:lnR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1747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63A1"/>
                      </a:solidFill>
                      <a:prstDash val="solid"/>
                    </a:lnL>
                    <a:lnR w="28575">
                      <a:solidFill>
                        <a:srgbClr val="8063A1"/>
                      </a:solidFill>
                      <a:prstDash val="solid"/>
                    </a:lnR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58774" y="2430017"/>
            <a:ext cx="7124700" cy="384175"/>
          </a:xfrm>
          <a:custGeom>
            <a:avLst/>
            <a:gdLst/>
            <a:ahLst/>
            <a:cxnLst/>
            <a:rect l="l" t="t" r="r" b="b"/>
            <a:pathLst>
              <a:path w="7124700" h="384175">
                <a:moveTo>
                  <a:pt x="7060692" y="0"/>
                </a:moveTo>
                <a:lnTo>
                  <a:pt x="64008" y="0"/>
                </a:lnTo>
                <a:lnTo>
                  <a:pt x="39090" y="5036"/>
                </a:lnTo>
                <a:lnTo>
                  <a:pt x="18745" y="18764"/>
                </a:lnTo>
                <a:lnTo>
                  <a:pt x="5029" y="39112"/>
                </a:lnTo>
                <a:lnTo>
                  <a:pt x="0" y="64008"/>
                </a:lnTo>
                <a:lnTo>
                  <a:pt x="0" y="320040"/>
                </a:lnTo>
                <a:lnTo>
                  <a:pt x="5029" y="344935"/>
                </a:lnTo>
                <a:lnTo>
                  <a:pt x="18745" y="365283"/>
                </a:lnTo>
                <a:lnTo>
                  <a:pt x="39090" y="379011"/>
                </a:lnTo>
                <a:lnTo>
                  <a:pt x="64008" y="384048"/>
                </a:lnTo>
                <a:lnTo>
                  <a:pt x="7060692" y="384048"/>
                </a:lnTo>
                <a:lnTo>
                  <a:pt x="7085587" y="379011"/>
                </a:lnTo>
                <a:lnTo>
                  <a:pt x="7105935" y="365283"/>
                </a:lnTo>
                <a:lnTo>
                  <a:pt x="7119663" y="344935"/>
                </a:lnTo>
                <a:lnTo>
                  <a:pt x="7124700" y="320040"/>
                </a:lnTo>
                <a:lnTo>
                  <a:pt x="7124700" y="64008"/>
                </a:lnTo>
                <a:lnTo>
                  <a:pt x="7119663" y="39112"/>
                </a:lnTo>
                <a:lnTo>
                  <a:pt x="7105935" y="18764"/>
                </a:lnTo>
                <a:lnTo>
                  <a:pt x="7085587" y="5036"/>
                </a:lnTo>
                <a:lnTo>
                  <a:pt x="7060692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5008" y="3040060"/>
          <a:ext cx="8000364" cy="499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"/>
                <a:gridCol w="7341234"/>
                <a:gridCol w="234315"/>
              </a:tblGrid>
              <a:tr h="171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705F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25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column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having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IDENTITY</a:t>
                      </a:r>
                      <a:r>
                        <a:rPr sz="1200" spc="-4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have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seed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increment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specified.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they are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not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705F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705FA8"/>
                      </a:solidFill>
                      <a:prstDash val="solid"/>
                    </a:lnB>
                  </a:tcPr>
                </a:tc>
              </a:tr>
              <a:tr h="187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05FA8"/>
                      </a:solidFill>
                      <a:prstDash val="solid"/>
                    </a:lnL>
                    <a:lnT w="28575">
                      <a:solidFill>
                        <a:srgbClr val="705F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36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ult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00" b="1" spc="-4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705F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05FA8"/>
                      </a:solidFill>
                      <a:prstDash val="solid"/>
                    </a:lnR>
                    <a:lnT w="28575">
                      <a:solidFill>
                        <a:srgbClr val="705FA8"/>
                      </a:solidFill>
                      <a:prstDash val="solid"/>
                    </a:lnT>
                  </a:tcPr>
                </a:tc>
              </a:tr>
              <a:tr h="1406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05FA8"/>
                      </a:solidFill>
                      <a:prstDash val="solid"/>
                    </a:lnL>
                    <a:lnR w="28575">
                      <a:solidFill>
                        <a:srgbClr val="705FA8"/>
                      </a:solidFill>
                      <a:prstDash val="solid"/>
                    </a:lnR>
                    <a:lnB w="28575">
                      <a:solidFill>
                        <a:srgbClr val="705FA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877061" y="3035045"/>
            <a:ext cx="7353300" cy="382905"/>
          </a:xfrm>
          <a:custGeom>
            <a:avLst/>
            <a:gdLst/>
            <a:ahLst/>
            <a:cxnLst/>
            <a:rect l="l" t="t" r="r" b="b"/>
            <a:pathLst>
              <a:path w="7353300" h="382904">
                <a:moveTo>
                  <a:pt x="7289546" y="0"/>
                </a:moveTo>
                <a:lnTo>
                  <a:pt x="63753" y="0"/>
                </a:lnTo>
                <a:lnTo>
                  <a:pt x="38940" y="5014"/>
                </a:lnTo>
                <a:lnTo>
                  <a:pt x="18675" y="18684"/>
                </a:lnTo>
                <a:lnTo>
                  <a:pt x="5010" y="38951"/>
                </a:lnTo>
                <a:lnTo>
                  <a:pt x="0" y="63753"/>
                </a:lnTo>
                <a:lnTo>
                  <a:pt x="0" y="318769"/>
                </a:lnTo>
                <a:lnTo>
                  <a:pt x="5010" y="343572"/>
                </a:lnTo>
                <a:lnTo>
                  <a:pt x="18675" y="363839"/>
                </a:lnTo>
                <a:lnTo>
                  <a:pt x="38940" y="377509"/>
                </a:lnTo>
                <a:lnTo>
                  <a:pt x="63753" y="382523"/>
                </a:lnTo>
                <a:lnTo>
                  <a:pt x="7289546" y="382523"/>
                </a:lnTo>
                <a:lnTo>
                  <a:pt x="7314348" y="377509"/>
                </a:lnTo>
                <a:lnTo>
                  <a:pt x="7334615" y="363839"/>
                </a:lnTo>
                <a:lnTo>
                  <a:pt x="7348285" y="343572"/>
                </a:lnTo>
                <a:lnTo>
                  <a:pt x="7353300" y="318769"/>
                </a:lnTo>
                <a:lnTo>
                  <a:pt x="7353300" y="63753"/>
                </a:lnTo>
                <a:lnTo>
                  <a:pt x="7348285" y="38951"/>
                </a:lnTo>
                <a:lnTo>
                  <a:pt x="7334615" y="18684"/>
                </a:lnTo>
                <a:lnTo>
                  <a:pt x="7314348" y="5014"/>
                </a:lnTo>
                <a:lnTo>
                  <a:pt x="7289546" y="0"/>
                </a:lnTo>
                <a:close/>
              </a:path>
            </a:pathLst>
          </a:custGeom>
          <a:solidFill>
            <a:srgbClr val="705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5008" y="3596640"/>
            <a:ext cx="8027034" cy="546100"/>
            <a:chOff x="445008" y="3596640"/>
            <a:chExt cx="8027034" cy="546100"/>
          </a:xfrm>
        </p:grpSpPr>
        <p:sp>
          <p:nvSpPr>
            <p:cNvPr id="14" name="object 14"/>
            <p:cNvSpPr/>
            <p:nvPr/>
          </p:nvSpPr>
          <p:spPr>
            <a:xfrm>
              <a:off x="457962" y="3801618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3609594"/>
              <a:ext cx="6400800" cy="382905"/>
            </a:xfrm>
            <a:custGeom>
              <a:avLst/>
              <a:gdLst/>
              <a:ahLst/>
              <a:cxnLst/>
              <a:rect l="l" t="t" r="r" b="b"/>
              <a:pathLst>
                <a:path w="6400800" h="382904">
                  <a:moveTo>
                    <a:pt x="6337046" y="0"/>
                  </a:moveTo>
                  <a:lnTo>
                    <a:pt x="63753" y="0"/>
                  </a:lnTo>
                  <a:lnTo>
                    <a:pt x="38940" y="5014"/>
                  </a:lnTo>
                  <a:lnTo>
                    <a:pt x="18675" y="18684"/>
                  </a:lnTo>
                  <a:lnTo>
                    <a:pt x="5010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0" y="343572"/>
                  </a:lnTo>
                  <a:lnTo>
                    <a:pt x="18675" y="363839"/>
                  </a:lnTo>
                  <a:lnTo>
                    <a:pt x="38940" y="377509"/>
                  </a:lnTo>
                  <a:lnTo>
                    <a:pt x="63753" y="382523"/>
                  </a:lnTo>
                  <a:lnTo>
                    <a:pt x="6337046" y="382523"/>
                  </a:lnTo>
                  <a:lnTo>
                    <a:pt x="6361848" y="377509"/>
                  </a:lnTo>
                  <a:lnTo>
                    <a:pt x="6382115" y="363839"/>
                  </a:lnTo>
                  <a:lnTo>
                    <a:pt x="6395785" y="343572"/>
                  </a:lnTo>
                  <a:lnTo>
                    <a:pt x="6400800" y="318769"/>
                  </a:lnTo>
                  <a:lnTo>
                    <a:pt x="6400800" y="63753"/>
                  </a:lnTo>
                  <a:lnTo>
                    <a:pt x="6395785" y="38951"/>
                  </a:lnTo>
                  <a:lnTo>
                    <a:pt x="6382115" y="18684"/>
                  </a:lnTo>
                  <a:lnTo>
                    <a:pt x="6361848" y="5014"/>
                  </a:lnTo>
                  <a:lnTo>
                    <a:pt x="6337046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3609594"/>
              <a:ext cx="6400800" cy="382905"/>
            </a:xfrm>
            <a:custGeom>
              <a:avLst/>
              <a:gdLst/>
              <a:ahLst/>
              <a:cxnLst/>
              <a:rect l="l" t="t" r="r" b="b"/>
              <a:pathLst>
                <a:path w="6400800" h="382904">
                  <a:moveTo>
                    <a:pt x="0" y="63753"/>
                  </a:moveTo>
                  <a:lnTo>
                    <a:pt x="5010" y="38951"/>
                  </a:lnTo>
                  <a:lnTo>
                    <a:pt x="18675" y="18684"/>
                  </a:lnTo>
                  <a:lnTo>
                    <a:pt x="38940" y="5014"/>
                  </a:lnTo>
                  <a:lnTo>
                    <a:pt x="63753" y="0"/>
                  </a:lnTo>
                  <a:lnTo>
                    <a:pt x="6337046" y="0"/>
                  </a:lnTo>
                  <a:lnTo>
                    <a:pt x="6361848" y="5014"/>
                  </a:lnTo>
                  <a:lnTo>
                    <a:pt x="6382115" y="18684"/>
                  </a:lnTo>
                  <a:lnTo>
                    <a:pt x="6395785" y="38951"/>
                  </a:lnTo>
                  <a:lnTo>
                    <a:pt x="6400800" y="63753"/>
                  </a:lnTo>
                  <a:lnTo>
                    <a:pt x="6400800" y="318769"/>
                  </a:lnTo>
                  <a:lnTo>
                    <a:pt x="6395785" y="343572"/>
                  </a:lnTo>
                  <a:lnTo>
                    <a:pt x="6382115" y="363839"/>
                  </a:lnTo>
                  <a:lnTo>
                    <a:pt x="6361848" y="377509"/>
                  </a:lnTo>
                  <a:lnTo>
                    <a:pt x="6337046" y="382523"/>
                  </a:lnTo>
                  <a:lnTo>
                    <a:pt x="63753" y="382523"/>
                  </a:lnTo>
                  <a:lnTo>
                    <a:pt x="38940" y="377509"/>
                  </a:lnTo>
                  <a:lnTo>
                    <a:pt x="18675" y="363839"/>
                  </a:lnTo>
                  <a:lnTo>
                    <a:pt x="5010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75131" y="3679697"/>
            <a:ext cx="4466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ble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nnot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olu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IDENTIT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200" spc="-4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1200" b="1" spc="-7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45008" y="4204396"/>
          <a:ext cx="8001633" cy="513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/>
                <a:gridCol w="7454265"/>
                <a:gridCol w="140334"/>
              </a:tblGrid>
              <a:tr h="185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36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identifier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must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allow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must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not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contain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200" spc="-4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</a:tr>
              <a:tr h="153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667B4"/>
                      </a:solidFill>
                      <a:prstDash val="solid"/>
                    </a:lnL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105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object.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5667B4"/>
                      </a:solidFill>
                      <a:prstDash val="solid"/>
                    </a:lnR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</a:tr>
              <a:tr h="1745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667B4"/>
                      </a:solidFill>
                      <a:prstDash val="solid"/>
                    </a:lnL>
                    <a:lnR w="28575">
                      <a:solidFill>
                        <a:srgbClr val="5667B4"/>
                      </a:solidFill>
                      <a:prstDash val="solid"/>
                    </a:lnR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858774" y="4199382"/>
            <a:ext cx="7466330" cy="382905"/>
          </a:xfrm>
          <a:custGeom>
            <a:avLst/>
            <a:gdLst/>
            <a:ahLst/>
            <a:cxnLst/>
            <a:rect l="l" t="t" r="r" b="b"/>
            <a:pathLst>
              <a:path w="7466330" h="382904">
                <a:moveTo>
                  <a:pt x="7402322" y="0"/>
                </a:moveTo>
                <a:lnTo>
                  <a:pt x="63753" y="0"/>
                </a:lnTo>
                <a:lnTo>
                  <a:pt x="38935" y="5014"/>
                </a:lnTo>
                <a:lnTo>
                  <a:pt x="18670" y="18684"/>
                </a:lnTo>
                <a:lnTo>
                  <a:pt x="5009" y="38951"/>
                </a:lnTo>
                <a:lnTo>
                  <a:pt x="0" y="63754"/>
                </a:lnTo>
                <a:lnTo>
                  <a:pt x="0" y="318770"/>
                </a:lnTo>
                <a:lnTo>
                  <a:pt x="5009" y="343572"/>
                </a:lnTo>
                <a:lnTo>
                  <a:pt x="18670" y="363839"/>
                </a:lnTo>
                <a:lnTo>
                  <a:pt x="38935" y="377509"/>
                </a:lnTo>
                <a:lnTo>
                  <a:pt x="63753" y="382524"/>
                </a:lnTo>
                <a:lnTo>
                  <a:pt x="7402322" y="382524"/>
                </a:lnTo>
                <a:lnTo>
                  <a:pt x="7427124" y="377509"/>
                </a:lnTo>
                <a:lnTo>
                  <a:pt x="7447391" y="363839"/>
                </a:lnTo>
                <a:lnTo>
                  <a:pt x="7461061" y="343572"/>
                </a:lnTo>
                <a:lnTo>
                  <a:pt x="7466076" y="318770"/>
                </a:lnTo>
                <a:lnTo>
                  <a:pt x="7466076" y="63754"/>
                </a:lnTo>
                <a:lnTo>
                  <a:pt x="7461061" y="38951"/>
                </a:lnTo>
                <a:lnTo>
                  <a:pt x="7447391" y="18684"/>
                </a:lnTo>
                <a:lnTo>
                  <a:pt x="7427124" y="5014"/>
                </a:lnTo>
                <a:lnTo>
                  <a:pt x="7402322" y="0"/>
                </a:lnTo>
                <a:close/>
              </a:path>
            </a:pathLst>
          </a:custGeom>
          <a:solidFill>
            <a:srgbClr val="566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45008" y="4774691"/>
            <a:ext cx="8027034" cy="546100"/>
            <a:chOff x="445008" y="4774691"/>
            <a:chExt cx="8027034" cy="546100"/>
          </a:xfrm>
        </p:grpSpPr>
        <p:sp>
          <p:nvSpPr>
            <p:cNvPr id="21" name="object 21"/>
            <p:cNvSpPr/>
            <p:nvPr/>
          </p:nvSpPr>
          <p:spPr>
            <a:xfrm>
              <a:off x="457962" y="4979669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59"/>
                  </a:moveTo>
                  <a:lnTo>
                    <a:pt x="8001000" y="3276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8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4787645"/>
              <a:ext cx="7277100" cy="384175"/>
            </a:xfrm>
            <a:custGeom>
              <a:avLst/>
              <a:gdLst/>
              <a:ahLst/>
              <a:cxnLst/>
              <a:rect l="l" t="t" r="r" b="b"/>
              <a:pathLst>
                <a:path w="7277100" h="384175">
                  <a:moveTo>
                    <a:pt x="7213092" y="0"/>
                  </a:moveTo>
                  <a:lnTo>
                    <a:pt x="64008" y="0"/>
                  </a:lnTo>
                  <a:lnTo>
                    <a:pt x="39095" y="5036"/>
                  </a:lnTo>
                  <a:lnTo>
                    <a:pt x="18749" y="18764"/>
                  </a:lnTo>
                  <a:lnTo>
                    <a:pt x="5030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30" y="344935"/>
                  </a:lnTo>
                  <a:lnTo>
                    <a:pt x="18749" y="365283"/>
                  </a:lnTo>
                  <a:lnTo>
                    <a:pt x="39095" y="379011"/>
                  </a:lnTo>
                  <a:lnTo>
                    <a:pt x="64008" y="384047"/>
                  </a:lnTo>
                  <a:lnTo>
                    <a:pt x="7213092" y="384047"/>
                  </a:lnTo>
                  <a:lnTo>
                    <a:pt x="7237987" y="379011"/>
                  </a:lnTo>
                  <a:lnTo>
                    <a:pt x="7258335" y="365283"/>
                  </a:lnTo>
                  <a:lnTo>
                    <a:pt x="7272063" y="344935"/>
                  </a:lnTo>
                  <a:lnTo>
                    <a:pt x="7277100" y="320039"/>
                  </a:lnTo>
                  <a:lnTo>
                    <a:pt x="7277100" y="64007"/>
                  </a:lnTo>
                  <a:lnTo>
                    <a:pt x="7272063" y="39112"/>
                  </a:lnTo>
                  <a:lnTo>
                    <a:pt x="7258335" y="18764"/>
                  </a:lnTo>
                  <a:lnTo>
                    <a:pt x="7237987" y="5036"/>
                  </a:lnTo>
                  <a:lnTo>
                    <a:pt x="7213092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4787645"/>
              <a:ext cx="7277100" cy="384175"/>
            </a:xfrm>
            <a:custGeom>
              <a:avLst/>
              <a:gdLst/>
              <a:ahLst/>
              <a:cxnLst/>
              <a:rect l="l" t="t" r="r" b="b"/>
              <a:pathLst>
                <a:path w="7277100" h="384175">
                  <a:moveTo>
                    <a:pt x="0" y="64007"/>
                  </a:moveTo>
                  <a:lnTo>
                    <a:pt x="5030" y="39112"/>
                  </a:lnTo>
                  <a:lnTo>
                    <a:pt x="18749" y="18764"/>
                  </a:lnTo>
                  <a:lnTo>
                    <a:pt x="39095" y="5036"/>
                  </a:lnTo>
                  <a:lnTo>
                    <a:pt x="64008" y="0"/>
                  </a:lnTo>
                  <a:lnTo>
                    <a:pt x="7213092" y="0"/>
                  </a:lnTo>
                  <a:lnTo>
                    <a:pt x="7237987" y="5036"/>
                  </a:lnTo>
                  <a:lnTo>
                    <a:pt x="7258335" y="18764"/>
                  </a:lnTo>
                  <a:lnTo>
                    <a:pt x="7272063" y="39112"/>
                  </a:lnTo>
                  <a:lnTo>
                    <a:pt x="7277100" y="64007"/>
                  </a:lnTo>
                  <a:lnTo>
                    <a:pt x="7277100" y="320039"/>
                  </a:lnTo>
                  <a:lnTo>
                    <a:pt x="7272063" y="344935"/>
                  </a:lnTo>
                  <a:lnTo>
                    <a:pt x="7258335" y="365283"/>
                  </a:lnTo>
                  <a:lnTo>
                    <a:pt x="7237987" y="379011"/>
                  </a:lnTo>
                  <a:lnTo>
                    <a:pt x="7213092" y="384047"/>
                  </a:lnTo>
                  <a:lnTo>
                    <a:pt x="64008" y="384047"/>
                  </a:lnTo>
                  <a:lnTo>
                    <a:pt x="39095" y="379011"/>
                  </a:lnTo>
                  <a:lnTo>
                    <a:pt x="18749" y="365283"/>
                  </a:lnTo>
                  <a:lnTo>
                    <a:pt x="5030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75131" y="4859273"/>
            <a:ext cx="495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olu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IDENTIT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200" spc="-4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rty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nnot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ir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upd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45008" y="5396198"/>
          <a:ext cx="8002269" cy="500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/>
                <a:gridCol w="7265670"/>
                <a:gridCol w="329565"/>
              </a:tblGrid>
              <a:tr h="173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4F91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26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explicitly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inserted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into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identity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4F91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4F91C0"/>
                      </a:solidFill>
                      <a:prstDash val="solid"/>
                    </a:lnB>
                  </a:tcPr>
                </a:tc>
              </a:tr>
              <a:tr h="152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91C0"/>
                      </a:solidFill>
                      <a:prstDash val="solid"/>
                    </a:lnL>
                    <a:lnT w="28575">
                      <a:solidFill>
                        <a:srgbClr val="4F91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10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DENTITY_INSER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spc="-5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4F91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91C0"/>
                      </a:solidFill>
                      <a:prstDash val="solid"/>
                    </a:lnR>
                    <a:lnT w="28575">
                      <a:solidFill>
                        <a:srgbClr val="4F91C0"/>
                      </a:solidFill>
                      <a:prstDash val="solid"/>
                    </a:lnT>
                  </a:tcPr>
                </a:tc>
              </a:tr>
              <a:tr h="17473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91C0"/>
                      </a:solidFill>
                      <a:prstDash val="solid"/>
                    </a:lnL>
                    <a:lnR w="28575">
                      <a:solidFill>
                        <a:srgbClr val="4F91C0"/>
                      </a:solidFill>
                      <a:prstDash val="solid"/>
                    </a:lnR>
                    <a:lnB w="28575">
                      <a:solidFill>
                        <a:srgbClr val="4F91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858774" y="5377434"/>
            <a:ext cx="7277100" cy="384175"/>
          </a:xfrm>
          <a:custGeom>
            <a:avLst/>
            <a:gdLst/>
            <a:ahLst/>
            <a:cxnLst/>
            <a:rect l="l" t="t" r="r" b="b"/>
            <a:pathLst>
              <a:path w="7277100" h="384175">
                <a:moveTo>
                  <a:pt x="7213092" y="0"/>
                </a:moveTo>
                <a:lnTo>
                  <a:pt x="64008" y="0"/>
                </a:lnTo>
                <a:lnTo>
                  <a:pt x="39095" y="5036"/>
                </a:lnTo>
                <a:lnTo>
                  <a:pt x="18749" y="18764"/>
                </a:lnTo>
                <a:lnTo>
                  <a:pt x="5030" y="39112"/>
                </a:lnTo>
                <a:lnTo>
                  <a:pt x="0" y="64008"/>
                </a:lnTo>
                <a:lnTo>
                  <a:pt x="0" y="320040"/>
                </a:lnTo>
                <a:lnTo>
                  <a:pt x="5030" y="344952"/>
                </a:lnTo>
                <a:lnTo>
                  <a:pt x="18749" y="365298"/>
                </a:lnTo>
                <a:lnTo>
                  <a:pt x="39095" y="379017"/>
                </a:lnTo>
                <a:lnTo>
                  <a:pt x="64008" y="384048"/>
                </a:lnTo>
                <a:lnTo>
                  <a:pt x="7213092" y="384048"/>
                </a:lnTo>
                <a:lnTo>
                  <a:pt x="7237987" y="379017"/>
                </a:lnTo>
                <a:lnTo>
                  <a:pt x="7258335" y="365298"/>
                </a:lnTo>
                <a:lnTo>
                  <a:pt x="7272063" y="344952"/>
                </a:lnTo>
                <a:lnTo>
                  <a:pt x="7277100" y="320040"/>
                </a:lnTo>
                <a:lnTo>
                  <a:pt x="7277100" y="64008"/>
                </a:lnTo>
                <a:lnTo>
                  <a:pt x="7272063" y="39112"/>
                </a:lnTo>
                <a:lnTo>
                  <a:pt x="7258335" y="18764"/>
                </a:lnTo>
                <a:lnTo>
                  <a:pt x="7237987" y="5036"/>
                </a:lnTo>
                <a:lnTo>
                  <a:pt x="7213092" y="0"/>
                </a:lnTo>
                <a:close/>
              </a:path>
            </a:pathLst>
          </a:custGeom>
          <a:solidFill>
            <a:srgbClr val="4F9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45008" y="5954267"/>
            <a:ext cx="8027034" cy="546100"/>
            <a:chOff x="445008" y="5954267"/>
            <a:chExt cx="8027034" cy="546100"/>
          </a:xfrm>
        </p:grpSpPr>
        <p:sp>
          <p:nvSpPr>
            <p:cNvPr id="28" name="object 28"/>
            <p:cNvSpPr/>
            <p:nvPr/>
          </p:nvSpPr>
          <p:spPr>
            <a:xfrm>
              <a:off x="457962" y="6159245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59"/>
                  </a:moveTo>
                  <a:lnTo>
                    <a:pt x="8001000" y="3276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8774" y="5967221"/>
              <a:ext cx="6858000" cy="384175"/>
            </a:xfrm>
            <a:custGeom>
              <a:avLst/>
              <a:gdLst/>
              <a:ahLst/>
              <a:cxnLst/>
              <a:rect l="l" t="t" r="r" b="b"/>
              <a:pathLst>
                <a:path w="6858000" h="384175">
                  <a:moveTo>
                    <a:pt x="6793992" y="0"/>
                  </a:moveTo>
                  <a:lnTo>
                    <a:pt x="64008" y="0"/>
                  </a:lnTo>
                  <a:lnTo>
                    <a:pt x="39095" y="5030"/>
                  </a:lnTo>
                  <a:lnTo>
                    <a:pt x="18749" y="18749"/>
                  </a:lnTo>
                  <a:lnTo>
                    <a:pt x="5030" y="39095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30" y="344952"/>
                  </a:lnTo>
                  <a:lnTo>
                    <a:pt x="18749" y="365298"/>
                  </a:lnTo>
                  <a:lnTo>
                    <a:pt x="39095" y="379017"/>
                  </a:lnTo>
                  <a:lnTo>
                    <a:pt x="64008" y="384047"/>
                  </a:lnTo>
                  <a:lnTo>
                    <a:pt x="6793992" y="384047"/>
                  </a:lnTo>
                  <a:lnTo>
                    <a:pt x="6818887" y="379017"/>
                  </a:lnTo>
                  <a:lnTo>
                    <a:pt x="6839235" y="365298"/>
                  </a:lnTo>
                  <a:lnTo>
                    <a:pt x="6852963" y="344952"/>
                  </a:lnTo>
                  <a:lnTo>
                    <a:pt x="6858000" y="320039"/>
                  </a:lnTo>
                  <a:lnTo>
                    <a:pt x="6858000" y="64007"/>
                  </a:lnTo>
                  <a:lnTo>
                    <a:pt x="6852963" y="39095"/>
                  </a:lnTo>
                  <a:lnTo>
                    <a:pt x="6839235" y="18749"/>
                  </a:lnTo>
                  <a:lnTo>
                    <a:pt x="6818887" y="5030"/>
                  </a:lnTo>
                  <a:lnTo>
                    <a:pt x="679399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8774" y="5967221"/>
              <a:ext cx="6858000" cy="384175"/>
            </a:xfrm>
            <a:custGeom>
              <a:avLst/>
              <a:gdLst/>
              <a:ahLst/>
              <a:cxnLst/>
              <a:rect l="l" t="t" r="r" b="b"/>
              <a:pathLst>
                <a:path w="6858000" h="384175">
                  <a:moveTo>
                    <a:pt x="0" y="64007"/>
                  </a:moveTo>
                  <a:lnTo>
                    <a:pt x="5030" y="39095"/>
                  </a:lnTo>
                  <a:lnTo>
                    <a:pt x="18749" y="18749"/>
                  </a:lnTo>
                  <a:lnTo>
                    <a:pt x="39095" y="5030"/>
                  </a:lnTo>
                  <a:lnTo>
                    <a:pt x="64008" y="0"/>
                  </a:lnTo>
                  <a:lnTo>
                    <a:pt x="6793992" y="0"/>
                  </a:lnTo>
                  <a:lnTo>
                    <a:pt x="6818887" y="5030"/>
                  </a:lnTo>
                  <a:lnTo>
                    <a:pt x="6839235" y="18749"/>
                  </a:lnTo>
                  <a:lnTo>
                    <a:pt x="6852963" y="39095"/>
                  </a:lnTo>
                  <a:lnTo>
                    <a:pt x="6858000" y="64007"/>
                  </a:lnTo>
                  <a:lnTo>
                    <a:pt x="6858000" y="320039"/>
                  </a:lnTo>
                  <a:lnTo>
                    <a:pt x="6852963" y="344952"/>
                  </a:lnTo>
                  <a:lnTo>
                    <a:pt x="6839235" y="365298"/>
                  </a:lnTo>
                  <a:lnTo>
                    <a:pt x="6818887" y="379017"/>
                  </a:lnTo>
                  <a:lnTo>
                    <a:pt x="6793992" y="384047"/>
                  </a:lnTo>
                  <a:lnTo>
                    <a:pt x="64008" y="384047"/>
                  </a:lnTo>
                  <a:lnTo>
                    <a:pt x="39095" y="379017"/>
                  </a:lnTo>
                  <a:lnTo>
                    <a:pt x="18749" y="365298"/>
                  </a:lnTo>
                  <a:lnTo>
                    <a:pt x="5030" y="344952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75131" y="6038799"/>
            <a:ext cx="4850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IDENTITY_INSER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200" spc="-4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INSER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200" spc="-4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306450"/>
            <a:ext cx="3834726" cy="340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3735323"/>
            <a:ext cx="1074420" cy="3886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4288535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</a:t>
            </a:r>
            <a:r>
              <a:rPr sz="1400" spc="-10" dirty="0">
                <a:latin typeface="Courier New"/>
                <a:cs typeface="Courier New"/>
              </a:rPr>
              <a:t> (column_name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data_type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 </a:t>
            </a:r>
            <a:r>
              <a:rPr sz="1400" spc="-10" dirty="0">
                <a:latin typeface="Courier New"/>
                <a:cs typeface="Courier New"/>
              </a:rPr>
              <a:t>IDENTITY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Courier New"/>
                <a:cs typeface="Courier New"/>
              </a:rPr>
              <a:t>[(seed_value,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increment_value)]] </a:t>
            </a:r>
            <a:r>
              <a:rPr sz="1400" spc="-10" dirty="0">
                <a:latin typeface="Courier New"/>
                <a:cs typeface="Courier New"/>
              </a:rPr>
              <a:t>NOT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9740" y="5496559"/>
            <a:ext cx="7619365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seed_value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increment_value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increment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by </a:t>
            </a:r>
            <a:r>
              <a:rPr sz="1800" spc="-10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999490"/>
            <a:ext cx="8149590" cy="303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Once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IDENTITY </a:t>
            </a:r>
            <a:r>
              <a:rPr sz="1800" spc="-10" dirty="0">
                <a:latin typeface="Calibri"/>
                <a:cs typeface="Calibri"/>
              </a:rPr>
              <a:t>property </a:t>
            </a:r>
            <a:r>
              <a:rPr sz="1800" spc="-5" dirty="0">
                <a:latin typeface="Calibri"/>
                <a:cs typeface="Calibri"/>
              </a:rPr>
              <a:t>has been set, </a:t>
            </a:r>
            <a:r>
              <a:rPr sz="1800" spc="-10" dirty="0">
                <a:latin typeface="Calibri"/>
                <a:cs typeface="Calibri"/>
              </a:rPr>
              <a:t>retrieving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value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identifier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IDENTITYCOL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keyword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statement.</a:t>
            </a:r>
            <a:endParaRPr sz="1800">
              <a:latin typeface="Calibri"/>
              <a:cs typeface="Calibri"/>
            </a:endParaRPr>
          </a:p>
          <a:p>
            <a:pPr marL="354330" marR="128905" indent="-342265">
              <a:lnSpc>
                <a:spcPts val="2230"/>
              </a:lnSpc>
              <a:spcBef>
                <a:spcPts val="1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IDENTIT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OBJECTP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ER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ion 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used.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0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retrieve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IDENTITY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COLUMNPROPERTY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161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IDENTIT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306450"/>
              <a:ext cx="3834726" cy="34023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043420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emon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IDENTIT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71600"/>
            <a:ext cx="8001000" cy="168719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91440" marR="56007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CREATE TABLE HRContactPhone </a:t>
            </a: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Person_ID </a:t>
            </a:r>
            <a:r>
              <a:rPr sz="1400" spc="-10" dirty="0"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IDENTITY(500,1) NOT </a:t>
            </a:r>
            <a:r>
              <a:rPr sz="1400" spc="-10" dirty="0">
                <a:latin typeface="Courier New"/>
                <a:cs typeface="Courier New"/>
              </a:rPr>
              <a:t>NULL,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MobileNumber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bigint NOT </a:t>
            </a:r>
            <a:r>
              <a:rPr sz="1400" spc="-10" dirty="0">
                <a:latin typeface="Courier New"/>
                <a:cs typeface="Courier New"/>
              </a:rPr>
              <a:t>NULL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3319398"/>
            <a:ext cx="81026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b="1" spc="-10" dirty="0">
                <a:latin typeface="Courier New"/>
                <a:cs typeface="Courier New"/>
              </a:rPr>
              <a:t>HRContactPhone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created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Person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25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CUST_D</a:t>
            </a:r>
            <a:r>
              <a:rPr sz="1800" b="1" dirty="0">
                <a:latin typeface="Courier New"/>
                <a:cs typeface="Courier New"/>
              </a:rPr>
              <a:t>B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Person_I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500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increment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900">
              <a:latin typeface="Courier New"/>
              <a:cs typeface="Courier New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While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IDENTITY_INSERT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then,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xpl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IDENTIT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olu</a:t>
            </a:r>
            <a:r>
              <a:rPr sz="1800" dirty="0">
                <a:latin typeface="Calibri"/>
                <a:cs typeface="Calibri"/>
              </a:rPr>
              <a:t>mn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306450"/>
              <a:ext cx="3834726" cy="34023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05421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10" dirty="0">
                <a:latin typeface="Calibri"/>
                <a:cs typeface="Calibri"/>
              </a:rPr>
              <a:t>Instead,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71600"/>
            <a:ext cx="8001000" cy="15519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1624330" algn="just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INSERT INTO </a:t>
            </a:r>
            <a:r>
              <a:rPr sz="1400" spc="-10" dirty="0">
                <a:latin typeface="Courier New"/>
                <a:cs typeface="Courier New"/>
              </a:rPr>
              <a:t>HRContactPhone </a:t>
            </a:r>
            <a:r>
              <a:rPr sz="1400" spc="-5" dirty="0">
                <a:latin typeface="Courier New"/>
                <a:cs typeface="Courier New"/>
              </a:rPr>
              <a:t>(MobileNumber) VALUES(983452201)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INSERT INTO </a:t>
            </a:r>
            <a:r>
              <a:rPr sz="1400" spc="-10" dirty="0">
                <a:latin typeface="Courier New"/>
                <a:cs typeface="Courier New"/>
              </a:rPr>
              <a:t>HRContactPhone </a:t>
            </a:r>
            <a:r>
              <a:rPr sz="1400" spc="-5" dirty="0">
                <a:latin typeface="Courier New"/>
                <a:cs typeface="Courier New"/>
              </a:rPr>
              <a:t>(MobileNumber) VALUES(993026654)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3069082"/>
            <a:ext cx="766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IDENTITY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incrementing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Person_I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400" y="3962400"/>
            <a:ext cx="3870960" cy="18288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645" y="294131"/>
            <a:ext cx="5106504" cy="352552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5008" y="1189005"/>
          <a:ext cx="8001634" cy="924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/>
                <a:gridCol w="7120255"/>
                <a:gridCol w="478154"/>
              </a:tblGrid>
              <a:tr h="318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670"/>
                        </a:lnSpc>
                        <a:spcBef>
                          <a:spcPts val="7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addition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IDENTITY</a:t>
                      </a:r>
                      <a:r>
                        <a:rPr sz="1400" spc="-5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property,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Server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also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supports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globally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unique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</a:tr>
              <a:tr h="320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63A1"/>
                      </a:solidFill>
                      <a:prstDash val="solid"/>
                    </a:lnL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45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identifiers.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063A1"/>
                      </a:solidFill>
                      <a:prstDash val="solid"/>
                    </a:lnR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28451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63A1"/>
                      </a:solidFill>
                      <a:prstDash val="solid"/>
                    </a:lnL>
                    <a:lnR w="28575">
                      <a:solidFill>
                        <a:srgbClr val="8063A1"/>
                      </a:solidFill>
                      <a:prstDash val="solid"/>
                    </a:lnR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58774" y="1154430"/>
            <a:ext cx="7124700" cy="708660"/>
          </a:xfrm>
          <a:custGeom>
            <a:avLst/>
            <a:gdLst/>
            <a:ahLst/>
            <a:cxnLst/>
            <a:rect l="l" t="t" r="r" b="b"/>
            <a:pathLst>
              <a:path w="7124700" h="708660">
                <a:moveTo>
                  <a:pt x="7006590" y="0"/>
                </a:moveTo>
                <a:lnTo>
                  <a:pt x="118110" y="0"/>
                </a:lnTo>
                <a:lnTo>
                  <a:pt x="72137" y="9274"/>
                </a:lnTo>
                <a:lnTo>
                  <a:pt x="34594" y="34575"/>
                </a:lnTo>
                <a:lnTo>
                  <a:pt x="9282" y="72116"/>
                </a:lnTo>
                <a:lnTo>
                  <a:pt x="0" y="118110"/>
                </a:lnTo>
                <a:lnTo>
                  <a:pt x="0" y="590550"/>
                </a:lnTo>
                <a:lnTo>
                  <a:pt x="9282" y="636543"/>
                </a:lnTo>
                <a:lnTo>
                  <a:pt x="34594" y="674084"/>
                </a:lnTo>
                <a:lnTo>
                  <a:pt x="72137" y="699385"/>
                </a:lnTo>
                <a:lnTo>
                  <a:pt x="118110" y="708660"/>
                </a:lnTo>
                <a:lnTo>
                  <a:pt x="7006590" y="708660"/>
                </a:lnTo>
                <a:lnTo>
                  <a:pt x="7052583" y="699385"/>
                </a:lnTo>
                <a:lnTo>
                  <a:pt x="7090124" y="674084"/>
                </a:lnTo>
                <a:lnTo>
                  <a:pt x="7115425" y="636543"/>
                </a:lnTo>
                <a:lnTo>
                  <a:pt x="7124700" y="590550"/>
                </a:lnTo>
                <a:lnTo>
                  <a:pt x="7124700" y="118110"/>
                </a:lnTo>
                <a:lnTo>
                  <a:pt x="7115425" y="72116"/>
                </a:lnTo>
                <a:lnTo>
                  <a:pt x="7090124" y="34575"/>
                </a:lnTo>
                <a:lnTo>
                  <a:pt x="7052583" y="9274"/>
                </a:lnTo>
                <a:lnTo>
                  <a:pt x="700659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5008" y="2304573"/>
          <a:ext cx="8001635" cy="896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/>
                <a:gridCol w="7348855"/>
                <a:gridCol w="231140"/>
              </a:tblGrid>
              <a:tr h="29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685D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450"/>
                        </a:lnSpc>
                        <a:spcBef>
                          <a:spcPts val="7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Only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identifier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globally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unique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identifier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B w="28575">
                      <a:solidFill>
                        <a:srgbClr val="685D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685DAB"/>
                      </a:solidFill>
                      <a:prstDash val="solid"/>
                    </a:lnB>
                  </a:tcPr>
                </a:tc>
              </a:tr>
              <a:tr h="347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85DAB"/>
                      </a:solidFill>
                      <a:prstDash val="solid"/>
                    </a:lnL>
                    <a:lnT w="28575">
                      <a:solidFill>
                        <a:srgbClr val="685D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664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685D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85DAB"/>
                      </a:solidFill>
                      <a:prstDash val="solid"/>
                    </a:lnR>
                    <a:lnT w="28575">
                      <a:solidFill>
                        <a:srgbClr val="685DAB"/>
                      </a:solidFill>
                      <a:prstDash val="solid"/>
                    </a:lnT>
                  </a:tcPr>
                </a:tc>
              </a:tr>
              <a:tr h="25707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85DAB"/>
                      </a:solidFill>
                      <a:prstDash val="solid"/>
                    </a:lnL>
                    <a:lnR w="28575">
                      <a:solidFill>
                        <a:srgbClr val="685DAB"/>
                      </a:solidFill>
                      <a:prstDash val="solid"/>
                    </a:lnR>
                    <a:lnB w="28575">
                      <a:solidFill>
                        <a:srgbClr val="685DA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77061" y="2269998"/>
            <a:ext cx="7353300" cy="708660"/>
          </a:xfrm>
          <a:custGeom>
            <a:avLst/>
            <a:gdLst/>
            <a:ahLst/>
            <a:cxnLst/>
            <a:rect l="l" t="t" r="r" b="b"/>
            <a:pathLst>
              <a:path w="7353300" h="708660">
                <a:moveTo>
                  <a:pt x="7235190" y="0"/>
                </a:moveTo>
                <a:lnTo>
                  <a:pt x="118110" y="0"/>
                </a:lnTo>
                <a:lnTo>
                  <a:pt x="72137" y="9274"/>
                </a:lnTo>
                <a:lnTo>
                  <a:pt x="34594" y="34575"/>
                </a:lnTo>
                <a:lnTo>
                  <a:pt x="9282" y="72116"/>
                </a:lnTo>
                <a:lnTo>
                  <a:pt x="0" y="118110"/>
                </a:lnTo>
                <a:lnTo>
                  <a:pt x="0" y="590550"/>
                </a:lnTo>
                <a:lnTo>
                  <a:pt x="9282" y="636543"/>
                </a:lnTo>
                <a:lnTo>
                  <a:pt x="34594" y="674084"/>
                </a:lnTo>
                <a:lnTo>
                  <a:pt x="72137" y="699385"/>
                </a:lnTo>
                <a:lnTo>
                  <a:pt x="118110" y="708660"/>
                </a:lnTo>
                <a:lnTo>
                  <a:pt x="7235190" y="708660"/>
                </a:lnTo>
                <a:lnTo>
                  <a:pt x="7281183" y="699385"/>
                </a:lnTo>
                <a:lnTo>
                  <a:pt x="7318724" y="674084"/>
                </a:lnTo>
                <a:lnTo>
                  <a:pt x="7344025" y="636543"/>
                </a:lnTo>
                <a:lnTo>
                  <a:pt x="7353300" y="590550"/>
                </a:lnTo>
                <a:lnTo>
                  <a:pt x="7353300" y="118110"/>
                </a:lnTo>
                <a:lnTo>
                  <a:pt x="7344025" y="72116"/>
                </a:lnTo>
                <a:lnTo>
                  <a:pt x="7318724" y="34575"/>
                </a:lnTo>
                <a:lnTo>
                  <a:pt x="7281183" y="9274"/>
                </a:lnTo>
                <a:lnTo>
                  <a:pt x="7235190" y="0"/>
                </a:lnTo>
                <a:close/>
              </a:path>
            </a:pathLst>
          </a:custGeom>
          <a:solidFill>
            <a:srgbClr val="685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5008" y="3365277"/>
          <a:ext cx="8001000" cy="925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/>
                <a:gridCol w="7423150"/>
                <a:gridCol w="174625"/>
              </a:tblGrid>
              <a:tr h="320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work with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globally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unique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identifiers,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ROWGUIDCOL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71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</a:tr>
              <a:tr h="281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667B4"/>
                      </a:solidFill>
                      <a:prstDash val="solid"/>
                    </a:lnL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4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uniqueidentifier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type,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NEWID</a:t>
                      </a:r>
                      <a:r>
                        <a:rPr sz="1400" spc="-509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5667B4"/>
                      </a:solidFill>
                      <a:prstDash val="solid"/>
                    </a:lnR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</a:tr>
              <a:tr h="32357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667B4"/>
                      </a:solidFill>
                      <a:prstDash val="solid"/>
                    </a:lnL>
                    <a:lnR w="28575">
                      <a:solidFill>
                        <a:srgbClr val="5667B4"/>
                      </a:solidFill>
                      <a:prstDash val="solid"/>
                    </a:lnR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58774" y="3330702"/>
            <a:ext cx="7428230" cy="708660"/>
          </a:xfrm>
          <a:custGeom>
            <a:avLst/>
            <a:gdLst/>
            <a:ahLst/>
            <a:cxnLst/>
            <a:rect l="l" t="t" r="r" b="b"/>
            <a:pathLst>
              <a:path w="7428230" h="708660">
                <a:moveTo>
                  <a:pt x="7309866" y="0"/>
                </a:moveTo>
                <a:lnTo>
                  <a:pt x="118110" y="0"/>
                </a:lnTo>
                <a:lnTo>
                  <a:pt x="72137" y="9274"/>
                </a:lnTo>
                <a:lnTo>
                  <a:pt x="34594" y="34575"/>
                </a:lnTo>
                <a:lnTo>
                  <a:pt x="9282" y="72116"/>
                </a:lnTo>
                <a:lnTo>
                  <a:pt x="0" y="118110"/>
                </a:lnTo>
                <a:lnTo>
                  <a:pt x="0" y="590550"/>
                </a:lnTo>
                <a:lnTo>
                  <a:pt x="9282" y="636543"/>
                </a:lnTo>
                <a:lnTo>
                  <a:pt x="34594" y="674084"/>
                </a:lnTo>
                <a:lnTo>
                  <a:pt x="72137" y="699385"/>
                </a:lnTo>
                <a:lnTo>
                  <a:pt x="118110" y="708660"/>
                </a:lnTo>
                <a:lnTo>
                  <a:pt x="7309866" y="708660"/>
                </a:lnTo>
                <a:lnTo>
                  <a:pt x="7355859" y="699385"/>
                </a:lnTo>
                <a:lnTo>
                  <a:pt x="7393400" y="674084"/>
                </a:lnTo>
                <a:lnTo>
                  <a:pt x="7418701" y="636543"/>
                </a:lnTo>
                <a:lnTo>
                  <a:pt x="7427976" y="590550"/>
                </a:lnTo>
                <a:lnTo>
                  <a:pt x="7427976" y="118110"/>
                </a:lnTo>
                <a:lnTo>
                  <a:pt x="7418701" y="72116"/>
                </a:lnTo>
                <a:lnTo>
                  <a:pt x="7393400" y="34575"/>
                </a:lnTo>
                <a:lnTo>
                  <a:pt x="7355859" y="9274"/>
                </a:lnTo>
                <a:lnTo>
                  <a:pt x="7309866" y="0"/>
                </a:lnTo>
                <a:close/>
              </a:path>
            </a:pathLst>
          </a:custGeom>
          <a:solidFill>
            <a:srgbClr val="566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45008" y="4407408"/>
            <a:ext cx="8027034" cy="984885"/>
            <a:chOff x="445008" y="4407408"/>
            <a:chExt cx="8027034" cy="984885"/>
          </a:xfrm>
        </p:grpSpPr>
        <p:sp>
          <p:nvSpPr>
            <p:cNvPr id="15" name="object 15"/>
            <p:cNvSpPr/>
            <p:nvPr/>
          </p:nvSpPr>
          <p:spPr>
            <a:xfrm>
              <a:off x="457962" y="4773930"/>
              <a:ext cx="8001000" cy="605155"/>
            </a:xfrm>
            <a:custGeom>
              <a:avLst/>
              <a:gdLst/>
              <a:ahLst/>
              <a:cxnLst/>
              <a:rect l="l" t="t" r="r" b="b"/>
              <a:pathLst>
                <a:path w="8001000" h="605154">
                  <a:moveTo>
                    <a:pt x="0" y="605028"/>
                  </a:moveTo>
                  <a:lnTo>
                    <a:pt x="8001000" y="60502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25908">
              <a:solidFill>
                <a:srgbClr val="5185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4420362"/>
              <a:ext cx="7466330" cy="708660"/>
            </a:xfrm>
            <a:custGeom>
              <a:avLst/>
              <a:gdLst/>
              <a:ahLst/>
              <a:cxnLst/>
              <a:rect l="l" t="t" r="r" b="b"/>
              <a:pathLst>
                <a:path w="7466330" h="708660">
                  <a:moveTo>
                    <a:pt x="7347966" y="0"/>
                  </a:moveTo>
                  <a:lnTo>
                    <a:pt x="118110" y="0"/>
                  </a:lnTo>
                  <a:lnTo>
                    <a:pt x="72137" y="9274"/>
                  </a:lnTo>
                  <a:lnTo>
                    <a:pt x="34594" y="34575"/>
                  </a:lnTo>
                  <a:lnTo>
                    <a:pt x="9282" y="72116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82" y="636543"/>
                  </a:lnTo>
                  <a:lnTo>
                    <a:pt x="34594" y="674084"/>
                  </a:lnTo>
                  <a:lnTo>
                    <a:pt x="72137" y="699385"/>
                  </a:lnTo>
                  <a:lnTo>
                    <a:pt x="118110" y="708660"/>
                  </a:lnTo>
                  <a:lnTo>
                    <a:pt x="7347966" y="708660"/>
                  </a:lnTo>
                  <a:lnTo>
                    <a:pt x="7393959" y="699385"/>
                  </a:lnTo>
                  <a:lnTo>
                    <a:pt x="7431500" y="674084"/>
                  </a:lnTo>
                  <a:lnTo>
                    <a:pt x="7456801" y="636543"/>
                  </a:lnTo>
                  <a:lnTo>
                    <a:pt x="7466076" y="590550"/>
                  </a:lnTo>
                  <a:lnTo>
                    <a:pt x="7466076" y="118110"/>
                  </a:lnTo>
                  <a:lnTo>
                    <a:pt x="7456801" y="72116"/>
                  </a:lnTo>
                  <a:lnTo>
                    <a:pt x="7431500" y="34575"/>
                  </a:lnTo>
                  <a:lnTo>
                    <a:pt x="7393959" y="9274"/>
                  </a:lnTo>
                  <a:lnTo>
                    <a:pt x="7347966" y="0"/>
                  </a:lnTo>
                  <a:close/>
                </a:path>
              </a:pathLst>
            </a:custGeom>
            <a:solidFill>
              <a:srgbClr val="518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774" y="4420362"/>
              <a:ext cx="7466330" cy="708660"/>
            </a:xfrm>
            <a:custGeom>
              <a:avLst/>
              <a:gdLst/>
              <a:ahLst/>
              <a:cxnLst/>
              <a:rect l="l" t="t" r="r" b="b"/>
              <a:pathLst>
                <a:path w="7466330" h="708660">
                  <a:moveTo>
                    <a:pt x="0" y="118110"/>
                  </a:moveTo>
                  <a:lnTo>
                    <a:pt x="9282" y="72116"/>
                  </a:lnTo>
                  <a:lnTo>
                    <a:pt x="34594" y="34575"/>
                  </a:lnTo>
                  <a:lnTo>
                    <a:pt x="72137" y="9274"/>
                  </a:lnTo>
                  <a:lnTo>
                    <a:pt x="118110" y="0"/>
                  </a:lnTo>
                  <a:lnTo>
                    <a:pt x="7347966" y="0"/>
                  </a:lnTo>
                  <a:lnTo>
                    <a:pt x="7393959" y="9274"/>
                  </a:lnTo>
                  <a:lnTo>
                    <a:pt x="7431500" y="34575"/>
                  </a:lnTo>
                  <a:lnTo>
                    <a:pt x="7456801" y="72116"/>
                  </a:lnTo>
                  <a:lnTo>
                    <a:pt x="7466076" y="118110"/>
                  </a:lnTo>
                  <a:lnTo>
                    <a:pt x="7466076" y="590550"/>
                  </a:lnTo>
                  <a:lnTo>
                    <a:pt x="7456801" y="636543"/>
                  </a:lnTo>
                  <a:lnTo>
                    <a:pt x="7431500" y="674084"/>
                  </a:lnTo>
                  <a:lnTo>
                    <a:pt x="7393959" y="699385"/>
                  </a:lnTo>
                  <a:lnTo>
                    <a:pt x="7347966" y="708660"/>
                  </a:lnTo>
                  <a:lnTo>
                    <a:pt x="118110" y="708660"/>
                  </a:lnTo>
                  <a:lnTo>
                    <a:pt x="72137" y="699385"/>
                  </a:lnTo>
                  <a:lnTo>
                    <a:pt x="34594" y="674084"/>
                  </a:lnTo>
                  <a:lnTo>
                    <a:pt x="9282" y="636543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90980" y="4633721"/>
            <a:ext cx="5108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globally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automatically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generated.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45008" y="5543073"/>
          <a:ext cx="8001634" cy="924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/>
                <a:gridCol w="7272655"/>
                <a:gridCol w="325754"/>
              </a:tblGrid>
              <a:tr h="318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has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400" spc="-5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NEWID()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271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82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47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uniqueidentifier</a:t>
                      </a:r>
                      <a:r>
                        <a:rPr sz="1400" spc="-5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 to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generate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globally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unique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</a:tr>
              <a:tr h="32207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58774" y="5508497"/>
            <a:ext cx="7277100" cy="708660"/>
          </a:xfrm>
          <a:custGeom>
            <a:avLst/>
            <a:gdLst/>
            <a:ahLst/>
            <a:cxnLst/>
            <a:rect l="l" t="t" r="r" b="b"/>
            <a:pathLst>
              <a:path w="7277100" h="708660">
                <a:moveTo>
                  <a:pt x="7158990" y="0"/>
                </a:moveTo>
                <a:lnTo>
                  <a:pt x="118110" y="0"/>
                </a:lnTo>
                <a:lnTo>
                  <a:pt x="72137" y="9274"/>
                </a:lnTo>
                <a:lnTo>
                  <a:pt x="34594" y="34575"/>
                </a:lnTo>
                <a:lnTo>
                  <a:pt x="9282" y="72116"/>
                </a:lnTo>
                <a:lnTo>
                  <a:pt x="0" y="118109"/>
                </a:lnTo>
                <a:lnTo>
                  <a:pt x="0" y="590550"/>
                </a:lnTo>
                <a:lnTo>
                  <a:pt x="9282" y="636522"/>
                </a:lnTo>
                <a:lnTo>
                  <a:pt x="34594" y="674065"/>
                </a:lnTo>
                <a:lnTo>
                  <a:pt x="72137" y="699377"/>
                </a:lnTo>
                <a:lnTo>
                  <a:pt x="118110" y="708660"/>
                </a:lnTo>
                <a:lnTo>
                  <a:pt x="7158990" y="708660"/>
                </a:lnTo>
                <a:lnTo>
                  <a:pt x="7204983" y="699377"/>
                </a:lnTo>
                <a:lnTo>
                  <a:pt x="7242524" y="674065"/>
                </a:lnTo>
                <a:lnTo>
                  <a:pt x="7267825" y="636522"/>
                </a:lnTo>
                <a:lnTo>
                  <a:pt x="7277100" y="590550"/>
                </a:lnTo>
                <a:lnTo>
                  <a:pt x="7277100" y="118109"/>
                </a:lnTo>
                <a:lnTo>
                  <a:pt x="7267825" y="72116"/>
                </a:lnTo>
                <a:lnTo>
                  <a:pt x="7242524" y="34575"/>
                </a:lnTo>
                <a:lnTo>
                  <a:pt x="7204983" y="9274"/>
                </a:lnTo>
                <a:lnTo>
                  <a:pt x="715899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036533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161034"/>
            <a:ext cx="80200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Server</a:t>
            </a:r>
            <a:r>
              <a:rPr sz="1800" dirty="0">
                <a:latin typeface="Calibri"/>
                <a:cs typeface="Calibri"/>
              </a:rPr>
              <a:t> 2012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25" dirty="0">
                <a:latin typeface="Calibri"/>
                <a:cs typeface="Calibri"/>
              </a:rPr>
              <a:t>Tables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dirty="0">
                <a:latin typeface="Calibri"/>
                <a:cs typeface="Calibri"/>
              </a:rPr>
              <a:t> type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645" y="294131"/>
            <a:ext cx="5106504" cy="35255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584960"/>
            <a:ext cx="8027034" cy="1065530"/>
            <a:chOff x="445008" y="1584960"/>
            <a:chExt cx="8027034" cy="1065530"/>
          </a:xfrm>
        </p:grpSpPr>
        <p:sp>
          <p:nvSpPr>
            <p:cNvPr id="9" name="object 9"/>
            <p:cNvSpPr/>
            <p:nvPr/>
          </p:nvSpPr>
          <p:spPr>
            <a:xfrm>
              <a:off x="457962" y="1981962"/>
              <a:ext cx="8001000" cy="655320"/>
            </a:xfrm>
            <a:custGeom>
              <a:avLst/>
              <a:gdLst/>
              <a:ahLst/>
              <a:cxnLst/>
              <a:rect l="l" t="t" r="r" b="b"/>
              <a:pathLst>
                <a:path w="8001000" h="655319">
                  <a:moveTo>
                    <a:pt x="0" y="655320"/>
                  </a:moveTo>
                  <a:lnTo>
                    <a:pt x="8001000" y="65532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774" y="1597914"/>
              <a:ext cx="7277100" cy="768350"/>
            </a:xfrm>
            <a:custGeom>
              <a:avLst/>
              <a:gdLst/>
              <a:ahLst/>
              <a:cxnLst/>
              <a:rect l="l" t="t" r="r" b="b"/>
              <a:pathLst>
                <a:path w="7277100" h="768350">
                  <a:moveTo>
                    <a:pt x="7149083" y="0"/>
                  </a:moveTo>
                  <a:lnTo>
                    <a:pt x="128016" y="0"/>
                  </a:lnTo>
                  <a:lnTo>
                    <a:pt x="78186" y="10054"/>
                  </a:lnTo>
                  <a:lnTo>
                    <a:pt x="37495" y="37480"/>
                  </a:lnTo>
                  <a:lnTo>
                    <a:pt x="10060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60" y="689925"/>
                  </a:lnTo>
                  <a:lnTo>
                    <a:pt x="37495" y="730615"/>
                  </a:lnTo>
                  <a:lnTo>
                    <a:pt x="78186" y="758041"/>
                  </a:lnTo>
                  <a:lnTo>
                    <a:pt x="128016" y="768095"/>
                  </a:lnTo>
                  <a:lnTo>
                    <a:pt x="7149083" y="768095"/>
                  </a:lnTo>
                  <a:lnTo>
                    <a:pt x="7198929" y="758041"/>
                  </a:lnTo>
                  <a:lnTo>
                    <a:pt x="7239619" y="730615"/>
                  </a:lnTo>
                  <a:lnTo>
                    <a:pt x="7267045" y="689925"/>
                  </a:lnTo>
                  <a:lnTo>
                    <a:pt x="7277100" y="640079"/>
                  </a:lnTo>
                  <a:lnTo>
                    <a:pt x="7277100" y="128015"/>
                  </a:lnTo>
                  <a:lnTo>
                    <a:pt x="7267045" y="78170"/>
                  </a:lnTo>
                  <a:lnTo>
                    <a:pt x="7239619" y="37480"/>
                  </a:lnTo>
                  <a:lnTo>
                    <a:pt x="7198929" y="10054"/>
                  </a:lnTo>
                  <a:lnTo>
                    <a:pt x="714908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774" y="1597914"/>
              <a:ext cx="7277100" cy="768350"/>
            </a:xfrm>
            <a:custGeom>
              <a:avLst/>
              <a:gdLst/>
              <a:ahLst/>
              <a:cxnLst/>
              <a:rect l="l" t="t" r="r" b="b"/>
              <a:pathLst>
                <a:path w="7277100" h="768350">
                  <a:moveTo>
                    <a:pt x="0" y="128015"/>
                  </a:moveTo>
                  <a:lnTo>
                    <a:pt x="10060" y="78170"/>
                  </a:lnTo>
                  <a:lnTo>
                    <a:pt x="37495" y="37480"/>
                  </a:lnTo>
                  <a:lnTo>
                    <a:pt x="78186" y="10054"/>
                  </a:lnTo>
                  <a:lnTo>
                    <a:pt x="128016" y="0"/>
                  </a:lnTo>
                  <a:lnTo>
                    <a:pt x="7149083" y="0"/>
                  </a:lnTo>
                  <a:lnTo>
                    <a:pt x="7198929" y="10054"/>
                  </a:lnTo>
                  <a:lnTo>
                    <a:pt x="7239619" y="37480"/>
                  </a:lnTo>
                  <a:lnTo>
                    <a:pt x="7267045" y="78170"/>
                  </a:lnTo>
                  <a:lnTo>
                    <a:pt x="7277100" y="128015"/>
                  </a:lnTo>
                  <a:lnTo>
                    <a:pt x="7277100" y="640079"/>
                  </a:lnTo>
                  <a:lnTo>
                    <a:pt x="7267045" y="689925"/>
                  </a:lnTo>
                  <a:lnTo>
                    <a:pt x="7239619" y="730615"/>
                  </a:lnTo>
                  <a:lnTo>
                    <a:pt x="7198929" y="758041"/>
                  </a:lnTo>
                  <a:lnTo>
                    <a:pt x="7149083" y="768095"/>
                  </a:lnTo>
                  <a:lnTo>
                    <a:pt x="128016" y="768095"/>
                  </a:lnTo>
                  <a:lnTo>
                    <a:pt x="78186" y="758041"/>
                  </a:lnTo>
                  <a:lnTo>
                    <a:pt x="37495" y="730615"/>
                  </a:lnTo>
                  <a:lnTo>
                    <a:pt x="10060" y="689925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4028" y="1841754"/>
            <a:ext cx="67951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NEWID()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identifier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16-byte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string.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008" y="2764535"/>
            <a:ext cx="8027034" cy="1065530"/>
            <a:chOff x="445008" y="2764535"/>
            <a:chExt cx="8027034" cy="1065530"/>
          </a:xfrm>
        </p:grpSpPr>
        <p:sp>
          <p:nvSpPr>
            <p:cNvPr id="14" name="object 14"/>
            <p:cNvSpPr/>
            <p:nvPr/>
          </p:nvSpPr>
          <p:spPr>
            <a:xfrm>
              <a:off x="457962" y="3161537"/>
              <a:ext cx="8001000" cy="655320"/>
            </a:xfrm>
            <a:custGeom>
              <a:avLst/>
              <a:gdLst/>
              <a:ahLst/>
              <a:cxnLst/>
              <a:rect l="l" t="t" r="r" b="b"/>
              <a:pathLst>
                <a:path w="8001000" h="655320">
                  <a:moveTo>
                    <a:pt x="0" y="655319"/>
                  </a:moveTo>
                  <a:lnTo>
                    <a:pt x="8001000" y="65531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25908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2777489"/>
              <a:ext cx="6858000" cy="768350"/>
            </a:xfrm>
            <a:custGeom>
              <a:avLst/>
              <a:gdLst/>
              <a:ahLst/>
              <a:cxnLst/>
              <a:rect l="l" t="t" r="r" b="b"/>
              <a:pathLst>
                <a:path w="6858000" h="768350">
                  <a:moveTo>
                    <a:pt x="6729983" y="0"/>
                  </a:moveTo>
                  <a:lnTo>
                    <a:pt x="128016" y="0"/>
                  </a:lnTo>
                  <a:lnTo>
                    <a:pt x="78186" y="10054"/>
                  </a:lnTo>
                  <a:lnTo>
                    <a:pt x="37495" y="37480"/>
                  </a:lnTo>
                  <a:lnTo>
                    <a:pt x="10060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60" y="689925"/>
                  </a:lnTo>
                  <a:lnTo>
                    <a:pt x="37495" y="730615"/>
                  </a:lnTo>
                  <a:lnTo>
                    <a:pt x="78186" y="758041"/>
                  </a:lnTo>
                  <a:lnTo>
                    <a:pt x="128016" y="768095"/>
                  </a:lnTo>
                  <a:lnTo>
                    <a:pt x="6729983" y="768095"/>
                  </a:lnTo>
                  <a:lnTo>
                    <a:pt x="6779829" y="758041"/>
                  </a:lnTo>
                  <a:lnTo>
                    <a:pt x="6820519" y="730615"/>
                  </a:lnTo>
                  <a:lnTo>
                    <a:pt x="6847945" y="689925"/>
                  </a:lnTo>
                  <a:lnTo>
                    <a:pt x="6858000" y="640079"/>
                  </a:lnTo>
                  <a:lnTo>
                    <a:pt x="6858000" y="128015"/>
                  </a:lnTo>
                  <a:lnTo>
                    <a:pt x="6847945" y="78170"/>
                  </a:lnTo>
                  <a:lnTo>
                    <a:pt x="6820519" y="37480"/>
                  </a:lnTo>
                  <a:lnTo>
                    <a:pt x="6779829" y="10054"/>
                  </a:lnTo>
                  <a:lnTo>
                    <a:pt x="6729983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2777489"/>
              <a:ext cx="6858000" cy="768350"/>
            </a:xfrm>
            <a:custGeom>
              <a:avLst/>
              <a:gdLst/>
              <a:ahLst/>
              <a:cxnLst/>
              <a:rect l="l" t="t" r="r" b="b"/>
              <a:pathLst>
                <a:path w="6858000" h="768350">
                  <a:moveTo>
                    <a:pt x="0" y="128015"/>
                  </a:moveTo>
                  <a:lnTo>
                    <a:pt x="10060" y="78170"/>
                  </a:lnTo>
                  <a:lnTo>
                    <a:pt x="37495" y="37480"/>
                  </a:lnTo>
                  <a:lnTo>
                    <a:pt x="78186" y="10054"/>
                  </a:lnTo>
                  <a:lnTo>
                    <a:pt x="128016" y="0"/>
                  </a:lnTo>
                  <a:lnTo>
                    <a:pt x="6729983" y="0"/>
                  </a:lnTo>
                  <a:lnTo>
                    <a:pt x="6779829" y="10054"/>
                  </a:lnTo>
                  <a:lnTo>
                    <a:pt x="6820519" y="37480"/>
                  </a:lnTo>
                  <a:lnTo>
                    <a:pt x="6847945" y="78170"/>
                  </a:lnTo>
                  <a:lnTo>
                    <a:pt x="6858000" y="128015"/>
                  </a:lnTo>
                  <a:lnTo>
                    <a:pt x="6858000" y="640079"/>
                  </a:lnTo>
                  <a:lnTo>
                    <a:pt x="6847945" y="689925"/>
                  </a:lnTo>
                  <a:lnTo>
                    <a:pt x="6820519" y="730615"/>
                  </a:lnTo>
                  <a:lnTo>
                    <a:pt x="6779829" y="758041"/>
                  </a:lnTo>
                  <a:lnTo>
                    <a:pt x="6729983" y="768095"/>
                  </a:lnTo>
                  <a:lnTo>
                    <a:pt x="128016" y="768095"/>
                  </a:lnTo>
                  <a:lnTo>
                    <a:pt x="78186" y="758041"/>
                  </a:lnTo>
                  <a:lnTo>
                    <a:pt x="37495" y="730615"/>
                  </a:lnTo>
                  <a:lnTo>
                    <a:pt x="10060" y="689925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4028" y="3021330"/>
            <a:ext cx="62649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referenced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400" spc="-5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ROWGUIDCOL</a:t>
            </a:r>
            <a:r>
              <a:rPr sz="1400" spc="-5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keyword.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5008" y="3944111"/>
            <a:ext cx="8027034" cy="1065530"/>
            <a:chOff x="445008" y="3944111"/>
            <a:chExt cx="8027034" cy="1065530"/>
          </a:xfrm>
        </p:grpSpPr>
        <p:sp>
          <p:nvSpPr>
            <p:cNvPr id="19" name="object 19"/>
            <p:cNvSpPr/>
            <p:nvPr/>
          </p:nvSpPr>
          <p:spPr>
            <a:xfrm>
              <a:off x="457962" y="4341113"/>
              <a:ext cx="8001000" cy="655320"/>
            </a:xfrm>
            <a:custGeom>
              <a:avLst/>
              <a:gdLst/>
              <a:ahLst/>
              <a:cxnLst/>
              <a:rect l="l" t="t" r="r" b="b"/>
              <a:pathLst>
                <a:path w="8001000" h="655320">
                  <a:moveTo>
                    <a:pt x="0" y="655319"/>
                  </a:moveTo>
                  <a:lnTo>
                    <a:pt x="8001000" y="65531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25908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8774" y="3957065"/>
              <a:ext cx="7124700" cy="768350"/>
            </a:xfrm>
            <a:custGeom>
              <a:avLst/>
              <a:gdLst/>
              <a:ahLst/>
              <a:cxnLst/>
              <a:rect l="l" t="t" r="r" b="b"/>
              <a:pathLst>
                <a:path w="7124700" h="768350">
                  <a:moveTo>
                    <a:pt x="6996683" y="0"/>
                  </a:moveTo>
                  <a:lnTo>
                    <a:pt x="128016" y="0"/>
                  </a:lnTo>
                  <a:lnTo>
                    <a:pt x="78186" y="10054"/>
                  </a:lnTo>
                  <a:lnTo>
                    <a:pt x="37495" y="37480"/>
                  </a:lnTo>
                  <a:lnTo>
                    <a:pt x="10060" y="78170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60" y="689925"/>
                  </a:lnTo>
                  <a:lnTo>
                    <a:pt x="37495" y="730615"/>
                  </a:lnTo>
                  <a:lnTo>
                    <a:pt x="78186" y="758041"/>
                  </a:lnTo>
                  <a:lnTo>
                    <a:pt x="128016" y="768096"/>
                  </a:lnTo>
                  <a:lnTo>
                    <a:pt x="6996683" y="768096"/>
                  </a:lnTo>
                  <a:lnTo>
                    <a:pt x="7046529" y="758041"/>
                  </a:lnTo>
                  <a:lnTo>
                    <a:pt x="7087219" y="730615"/>
                  </a:lnTo>
                  <a:lnTo>
                    <a:pt x="7114645" y="689925"/>
                  </a:lnTo>
                  <a:lnTo>
                    <a:pt x="7124700" y="640080"/>
                  </a:lnTo>
                  <a:lnTo>
                    <a:pt x="7124700" y="128016"/>
                  </a:lnTo>
                  <a:lnTo>
                    <a:pt x="7114645" y="78170"/>
                  </a:lnTo>
                  <a:lnTo>
                    <a:pt x="7087219" y="37480"/>
                  </a:lnTo>
                  <a:lnTo>
                    <a:pt x="7046529" y="10054"/>
                  </a:lnTo>
                  <a:lnTo>
                    <a:pt x="6996683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774" y="3957065"/>
              <a:ext cx="7124700" cy="768350"/>
            </a:xfrm>
            <a:custGeom>
              <a:avLst/>
              <a:gdLst/>
              <a:ahLst/>
              <a:cxnLst/>
              <a:rect l="l" t="t" r="r" b="b"/>
              <a:pathLst>
                <a:path w="7124700" h="768350">
                  <a:moveTo>
                    <a:pt x="0" y="128016"/>
                  </a:moveTo>
                  <a:lnTo>
                    <a:pt x="10060" y="78170"/>
                  </a:lnTo>
                  <a:lnTo>
                    <a:pt x="37495" y="37480"/>
                  </a:lnTo>
                  <a:lnTo>
                    <a:pt x="78186" y="10054"/>
                  </a:lnTo>
                  <a:lnTo>
                    <a:pt x="128016" y="0"/>
                  </a:lnTo>
                  <a:lnTo>
                    <a:pt x="6996683" y="0"/>
                  </a:lnTo>
                  <a:lnTo>
                    <a:pt x="7046529" y="10054"/>
                  </a:lnTo>
                  <a:lnTo>
                    <a:pt x="7087219" y="37480"/>
                  </a:lnTo>
                  <a:lnTo>
                    <a:pt x="7114645" y="78170"/>
                  </a:lnTo>
                  <a:lnTo>
                    <a:pt x="7124700" y="128016"/>
                  </a:lnTo>
                  <a:lnTo>
                    <a:pt x="7124700" y="640080"/>
                  </a:lnTo>
                  <a:lnTo>
                    <a:pt x="7114645" y="689925"/>
                  </a:lnTo>
                  <a:lnTo>
                    <a:pt x="7087219" y="730615"/>
                  </a:lnTo>
                  <a:lnTo>
                    <a:pt x="7046529" y="758041"/>
                  </a:lnTo>
                  <a:lnTo>
                    <a:pt x="6996683" y="768096"/>
                  </a:lnTo>
                  <a:lnTo>
                    <a:pt x="128016" y="768096"/>
                  </a:lnTo>
                  <a:lnTo>
                    <a:pt x="78186" y="758041"/>
                  </a:lnTo>
                  <a:lnTo>
                    <a:pt x="37495" y="730615"/>
                  </a:lnTo>
                  <a:lnTo>
                    <a:pt x="10060" y="689925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94028" y="4103370"/>
            <a:ext cx="665099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b="1" spc="-6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know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ROWGUIDCOL</a:t>
            </a:r>
            <a:r>
              <a:rPr sz="14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column,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OBJECTPROPERTY</a:t>
            </a:r>
            <a:r>
              <a:rPr sz="14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used.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5008" y="5182870"/>
            <a:ext cx="8027034" cy="1065530"/>
            <a:chOff x="445008" y="5123688"/>
            <a:chExt cx="8027034" cy="1065530"/>
          </a:xfrm>
        </p:grpSpPr>
        <p:sp>
          <p:nvSpPr>
            <p:cNvPr id="24" name="object 24"/>
            <p:cNvSpPr/>
            <p:nvPr/>
          </p:nvSpPr>
          <p:spPr>
            <a:xfrm>
              <a:off x="457962" y="5520690"/>
              <a:ext cx="8001000" cy="655320"/>
            </a:xfrm>
            <a:custGeom>
              <a:avLst/>
              <a:gdLst/>
              <a:ahLst/>
              <a:cxnLst/>
              <a:rect l="l" t="t" r="r" b="b"/>
              <a:pathLst>
                <a:path w="8001000" h="655320">
                  <a:moveTo>
                    <a:pt x="0" y="655320"/>
                  </a:moveTo>
                  <a:lnTo>
                    <a:pt x="8001000" y="65532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774" y="5136642"/>
              <a:ext cx="7428230" cy="768350"/>
            </a:xfrm>
            <a:custGeom>
              <a:avLst/>
              <a:gdLst/>
              <a:ahLst/>
              <a:cxnLst/>
              <a:rect l="l" t="t" r="r" b="b"/>
              <a:pathLst>
                <a:path w="7428230" h="768350">
                  <a:moveTo>
                    <a:pt x="7299959" y="0"/>
                  </a:moveTo>
                  <a:lnTo>
                    <a:pt x="128016" y="0"/>
                  </a:lnTo>
                  <a:lnTo>
                    <a:pt x="78186" y="10054"/>
                  </a:lnTo>
                  <a:lnTo>
                    <a:pt x="37495" y="37480"/>
                  </a:lnTo>
                  <a:lnTo>
                    <a:pt x="10060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5"/>
                  </a:lnTo>
                  <a:lnTo>
                    <a:pt x="7299959" y="768095"/>
                  </a:lnTo>
                  <a:lnTo>
                    <a:pt x="7349805" y="758035"/>
                  </a:lnTo>
                  <a:lnTo>
                    <a:pt x="7390495" y="730600"/>
                  </a:lnTo>
                  <a:lnTo>
                    <a:pt x="7417921" y="689909"/>
                  </a:lnTo>
                  <a:lnTo>
                    <a:pt x="7427976" y="640079"/>
                  </a:lnTo>
                  <a:lnTo>
                    <a:pt x="7427976" y="128015"/>
                  </a:lnTo>
                  <a:lnTo>
                    <a:pt x="7417921" y="78170"/>
                  </a:lnTo>
                  <a:lnTo>
                    <a:pt x="7390495" y="37480"/>
                  </a:lnTo>
                  <a:lnTo>
                    <a:pt x="7349805" y="10054"/>
                  </a:lnTo>
                  <a:lnTo>
                    <a:pt x="7299959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774" y="5136642"/>
              <a:ext cx="7428230" cy="768350"/>
            </a:xfrm>
            <a:custGeom>
              <a:avLst/>
              <a:gdLst/>
              <a:ahLst/>
              <a:cxnLst/>
              <a:rect l="l" t="t" r="r" b="b"/>
              <a:pathLst>
                <a:path w="7428230" h="768350">
                  <a:moveTo>
                    <a:pt x="0" y="128015"/>
                  </a:moveTo>
                  <a:lnTo>
                    <a:pt x="10060" y="78170"/>
                  </a:lnTo>
                  <a:lnTo>
                    <a:pt x="37495" y="37480"/>
                  </a:lnTo>
                  <a:lnTo>
                    <a:pt x="78186" y="10054"/>
                  </a:lnTo>
                  <a:lnTo>
                    <a:pt x="128016" y="0"/>
                  </a:lnTo>
                  <a:lnTo>
                    <a:pt x="7299959" y="0"/>
                  </a:lnTo>
                  <a:lnTo>
                    <a:pt x="7349805" y="10054"/>
                  </a:lnTo>
                  <a:lnTo>
                    <a:pt x="7390495" y="37480"/>
                  </a:lnTo>
                  <a:lnTo>
                    <a:pt x="7417921" y="78170"/>
                  </a:lnTo>
                  <a:lnTo>
                    <a:pt x="7427976" y="128015"/>
                  </a:lnTo>
                  <a:lnTo>
                    <a:pt x="7427976" y="640079"/>
                  </a:lnTo>
                  <a:lnTo>
                    <a:pt x="7417921" y="689909"/>
                  </a:lnTo>
                  <a:lnTo>
                    <a:pt x="7390495" y="730600"/>
                  </a:lnTo>
                  <a:lnTo>
                    <a:pt x="7349805" y="758035"/>
                  </a:lnTo>
                  <a:lnTo>
                    <a:pt x="7299959" y="768095"/>
                  </a:lnTo>
                  <a:lnTo>
                    <a:pt x="128016" y="768095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94028" y="5380482"/>
            <a:ext cx="68205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COLUMNPROPERTY</a:t>
            </a:r>
            <a:r>
              <a:rPr sz="1400" spc="-50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 used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ROWGUIDCOL</a:t>
            </a:r>
            <a:r>
              <a:rPr sz="1400" spc="-5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645" y="294131"/>
            <a:ext cx="5106504" cy="3525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811403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TABLE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EMPCell</a:t>
            </a:r>
            <a:r>
              <a:rPr sz="1800" b="1" spc="-15" dirty="0">
                <a:latin typeface="Courier New"/>
                <a:cs typeface="Courier New"/>
              </a:rPr>
              <a:t>u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rP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Person_ID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GUID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58567"/>
            <a:ext cx="8001000" cy="90995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87884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CREATE TABLE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EMP_CellularPhone(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Person_ID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uniqueidentifier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DEFAULT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NEWID()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PersonName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varchar(60) NOT </a:t>
            </a:r>
            <a:r>
              <a:rPr sz="1400" spc="-10" dirty="0">
                <a:latin typeface="Courier New"/>
                <a:cs typeface="Courier New"/>
              </a:rPr>
              <a:t>NULL)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286125"/>
            <a:ext cx="6181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PersonName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3733800"/>
            <a:ext cx="8001000" cy="103505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INSERT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EMP_CellularPhone(PersonName)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('William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Smith')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5" dirty="0">
                <a:latin typeface="Courier New"/>
                <a:cs typeface="Courier New"/>
              </a:rPr>
              <a:t> FROM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EMP_CellularPhone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4831207"/>
            <a:ext cx="793242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PersonName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800" y="5486400"/>
            <a:ext cx="3505200" cy="89611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301752"/>
            <a:ext cx="1849348" cy="25704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641348"/>
            <a:ext cx="8027034" cy="570230"/>
            <a:chOff x="445008" y="1641348"/>
            <a:chExt cx="8027034" cy="570230"/>
          </a:xfrm>
        </p:grpSpPr>
        <p:sp>
          <p:nvSpPr>
            <p:cNvPr id="9" name="object 9"/>
            <p:cNvSpPr/>
            <p:nvPr/>
          </p:nvSpPr>
          <p:spPr>
            <a:xfrm>
              <a:off x="457962" y="1844802"/>
              <a:ext cx="8001000" cy="353695"/>
            </a:xfrm>
            <a:custGeom>
              <a:avLst/>
              <a:gdLst/>
              <a:ahLst/>
              <a:cxnLst/>
              <a:rect l="l" t="t" r="r" b="b"/>
              <a:pathLst>
                <a:path w="8001000" h="353694">
                  <a:moveTo>
                    <a:pt x="0" y="353567"/>
                  </a:moveTo>
                  <a:lnTo>
                    <a:pt x="8001000" y="353567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062" y="1654302"/>
              <a:ext cx="7353300" cy="413384"/>
            </a:xfrm>
            <a:custGeom>
              <a:avLst/>
              <a:gdLst/>
              <a:ahLst/>
              <a:cxnLst/>
              <a:rect l="l" t="t" r="r" b="b"/>
              <a:pathLst>
                <a:path w="7353300" h="413385">
                  <a:moveTo>
                    <a:pt x="7284466" y="0"/>
                  </a:moveTo>
                  <a:lnTo>
                    <a:pt x="68834" y="0"/>
                  </a:lnTo>
                  <a:lnTo>
                    <a:pt x="42042" y="5415"/>
                  </a:lnTo>
                  <a:lnTo>
                    <a:pt x="20162" y="20177"/>
                  </a:lnTo>
                  <a:lnTo>
                    <a:pt x="5410" y="42058"/>
                  </a:lnTo>
                  <a:lnTo>
                    <a:pt x="0" y="68834"/>
                  </a:lnTo>
                  <a:lnTo>
                    <a:pt x="0" y="344170"/>
                  </a:lnTo>
                  <a:lnTo>
                    <a:pt x="5410" y="370945"/>
                  </a:lnTo>
                  <a:lnTo>
                    <a:pt x="20162" y="392826"/>
                  </a:lnTo>
                  <a:lnTo>
                    <a:pt x="42042" y="407588"/>
                  </a:lnTo>
                  <a:lnTo>
                    <a:pt x="68834" y="413004"/>
                  </a:lnTo>
                  <a:lnTo>
                    <a:pt x="7284466" y="413004"/>
                  </a:lnTo>
                  <a:lnTo>
                    <a:pt x="7311241" y="407588"/>
                  </a:lnTo>
                  <a:lnTo>
                    <a:pt x="7333122" y="392826"/>
                  </a:lnTo>
                  <a:lnTo>
                    <a:pt x="7347884" y="370945"/>
                  </a:lnTo>
                  <a:lnTo>
                    <a:pt x="7353300" y="344170"/>
                  </a:lnTo>
                  <a:lnTo>
                    <a:pt x="7353300" y="68834"/>
                  </a:lnTo>
                  <a:lnTo>
                    <a:pt x="7347884" y="42058"/>
                  </a:lnTo>
                  <a:lnTo>
                    <a:pt x="7333122" y="20177"/>
                  </a:lnTo>
                  <a:lnTo>
                    <a:pt x="7311241" y="5415"/>
                  </a:lnTo>
                  <a:lnTo>
                    <a:pt x="728446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062" y="1654302"/>
              <a:ext cx="7353300" cy="413384"/>
            </a:xfrm>
            <a:custGeom>
              <a:avLst/>
              <a:gdLst/>
              <a:ahLst/>
              <a:cxnLst/>
              <a:rect l="l" t="t" r="r" b="b"/>
              <a:pathLst>
                <a:path w="7353300" h="413385">
                  <a:moveTo>
                    <a:pt x="0" y="68834"/>
                  </a:moveTo>
                  <a:lnTo>
                    <a:pt x="5410" y="42058"/>
                  </a:lnTo>
                  <a:lnTo>
                    <a:pt x="20162" y="20177"/>
                  </a:lnTo>
                  <a:lnTo>
                    <a:pt x="42042" y="5415"/>
                  </a:lnTo>
                  <a:lnTo>
                    <a:pt x="68834" y="0"/>
                  </a:lnTo>
                  <a:lnTo>
                    <a:pt x="7284466" y="0"/>
                  </a:lnTo>
                  <a:lnTo>
                    <a:pt x="7311241" y="5415"/>
                  </a:lnTo>
                  <a:lnTo>
                    <a:pt x="7333122" y="20177"/>
                  </a:lnTo>
                  <a:lnTo>
                    <a:pt x="7347884" y="42058"/>
                  </a:lnTo>
                  <a:lnTo>
                    <a:pt x="7353300" y="68834"/>
                  </a:lnTo>
                  <a:lnTo>
                    <a:pt x="7353300" y="344170"/>
                  </a:lnTo>
                  <a:lnTo>
                    <a:pt x="7347884" y="370945"/>
                  </a:lnTo>
                  <a:lnTo>
                    <a:pt x="7333122" y="392826"/>
                  </a:lnTo>
                  <a:lnTo>
                    <a:pt x="7311241" y="407588"/>
                  </a:lnTo>
                  <a:lnTo>
                    <a:pt x="7284466" y="413004"/>
                  </a:lnTo>
                  <a:lnTo>
                    <a:pt x="68834" y="413004"/>
                  </a:lnTo>
                  <a:lnTo>
                    <a:pt x="42042" y="407588"/>
                  </a:lnTo>
                  <a:lnTo>
                    <a:pt x="20162" y="392826"/>
                  </a:lnTo>
                  <a:lnTo>
                    <a:pt x="5410" y="370945"/>
                  </a:lnTo>
                  <a:lnTo>
                    <a:pt x="0" y="344170"/>
                  </a:lnTo>
                  <a:lnTo>
                    <a:pt x="0" y="688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5008" y="2260092"/>
            <a:ext cx="8027034" cy="586740"/>
            <a:chOff x="445008" y="2260092"/>
            <a:chExt cx="8027034" cy="586740"/>
          </a:xfrm>
        </p:grpSpPr>
        <p:sp>
          <p:nvSpPr>
            <p:cNvPr id="13" name="object 13"/>
            <p:cNvSpPr/>
            <p:nvPr/>
          </p:nvSpPr>
          <p:spPr>
            <a:xfrm>
              <a:off x="457962" y="2480310"/>
              <a:ext cx="8001000" cy="353695"/>
            </a:xfrm>
            <a:custGeom>
              <a:avLst/>
              <a:gdLst/>
              <a:ahLst/>
              <a:cxnLst/>
              <a:rect l="l" t="t" r="r" b="b"/>
              <a:pathLst>
                <a:path w="8001000" h="353694">
                  <a:moveTo>
                    <a:pt x="0" y="353567"/>
                  </a:moveTo>
                  <a:lnTo>
                    <a:pt x="8001000" y="353567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ln w="25908">
              <a:solidFill>
                <a:srgbClr val="6D5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2273046"/>
              <a:ext cx="7428230" cy="414655"/>
            </a:xfrm>
            <a:custGeom>
              <a:avLst/>
              <a:gdLst/>
              <a:ahLst/>
              <a:cxnLst/>
              <a:rect l="l" t="t" r="r" b="b"/>
              <a:pathLst>
                <a:path w="7428230" h="414655">
                  <a:moveTo>
                    <a:pt x="7358888" y="0"/>
                  </a:moveTo>
                  <a:lnTo>
                    <a:pt x="69088" y="0"/>
                  </a:lnTo>
                  <a:lnTo>
                    <a:pt x="42198" y="5437"/>
                  </a:lnTo>
                  <a:lnTo>
                    <a:pt x="20237" y="20256"/>
                  </a:lnTo>
                  <a:lnTo>
                    <a:pt x="5430" y="42219"/>
                  </a:lnTo>
                  <a:lnTo>
                    <a:pt x="0" y="69087"/>
                  </a:lnTo>
                  <a:lnTo>
                    <a:pt x="0" y="345440"/>
                  </a:lnTo>
                  <a:lnTo>
                    <a:pt x="5430" y="372308"/>
                  </a:lnTo>
                  <a:lnTo>
                    <a:pt x="20237" y="394271"/>
                  </a:lnTo>
                  <a:lnTo>
                    <a:pt x="42198" y="409090"/>
                  </a:lnTo>
                  <a:lnTo>
                    <a:pt x="69088" y="414528"/>
                  </a:lnTo>
                  <a:lnTo>
                    <a:pt x="7358888" y="414528"/>
                  </a:lnTo>
                  <a:lnTo>
                    <a:pt x="7385756" y="409090"/>
                  </a:lnTo>
                  <a:lnTo>
                    <a:pt x="7407719" y="394271"/>
                  </a:lnTo>
                  <a:lnTo>
                    <a:pt x="7422538" y="372308"/>
                  </a:lnTo>
                  <a:lnTo>
                    <a:pt x="7427976" y="345440"/>
                  </a:lnTo>
                  <a:lnTo>
                    <a:pt x="7427976" y="69087"/>
                  </a:lnTo>
                  <a:lnTo>
                    <a:pt x="7422538" y="42219"/>
                  </a:lnTo>
                  <a:lnTo>
                    <a:pt x="7407719" y="20256"/>
                  </a:lnTo>
                  <a:lnTo>
                    <a:pt x="7385756" y="5437"/>
                  </a:lnTo>
                  <a:lnTo>
                    <a:pt x="7358888" y="0"/>
                  </a:lnTo>
                  <a:close/>
                </a:path>
              </a:pathLst>
            </a:custGeom>
            <a:solidFill>
              <a:srgbClr val="6D5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2273046"/>
              <a:ext cx="7428230" cy="414655"/>
            </a:xfrm>
            <a:custGeom>
              <a:avLst/>
              <a:gdLst/>
              <a:ahLst/>
              <a:cxnLst/>
              <a:rect l="l" t="t" r="r" b="b"/>
              <a:pathLst>
                <a:path w="7428230" h="414655">
                  <a:moveTo>
                    <a:pt x="0" y="69087"/>
                  </a:moveTo>
                  <a:lnTo>
                    <a:pt x="5430" y="42219"/>
                  </a:lnTo>
                  <a:lnTo>
                    <a:pt x="20237" y="20256"/>
                  </a:lnTo>
                  <a:lnTo>
                    <a:pt x="42198" y="5437"/>
                  </a:lnTo>
                  <a:lnTo>
                    <a:pt x="69088" y="0"/>
                  </a:lnTo>
                  <a:lnTo>
                    <a:pt x="7358888" y="0"/>
                  </a:lnTo>
                  <a:lnTo>
                    <a:pt x="7385756" y="5437"/>
                  </a:lnTo>
                  <a:lnTo>
                    <a:pt x="7407719" y="20256"/>
                  </a:lnTo>
                  <a:lnTo>
                    <a:pt x="7422538" y="42219"/>
                  </a:lnTo>
                  <a:lnTo>
                    <a:pt x="7427976" y="69087"/>
                  </a:lnTo>
                  <a:lnTo>
                    <a:pt x="7427976" y="345440"/>
                  </a:lnTo>
                  <a:lnTo>
                    <a:pt x="7422538" y="372308"/>
                  </a:lnTo>
                  <a:lnTo>
                    <a:pt x="7407719" y="394271"/>
                  </a:lnTo>
                  <a:lnTo>
                    <a:pt x="7385756" y="409090"/>
                  </a:lnTo>
                  <a:lnTo>
                    <a:pt x="7358888" y="414528"/>
                  </a:lnTo>
                  <a:lnTo>
                    <a:pt x="69088" y="414528"/>
                  </a:lnTo>
                  <a:lnTo>
                    <a:pt x="42198" y="409090"/>
                  </a:lnTo>
                  <a:lnTo>
                    <a:pt x="20237" y="394271"/>
                  </a:lnTo>
                  <a:lnTo>
                    <a:pt x="5430" y="372308"/>
                  </a:lnTo>
                  <a:lnTo>
                    <a:pt x="0" y="345440"/>
                  </a:lnTo>
                  <a:lnTo>
                    <a:pt x="0" y="6908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5008" y="2895600"/>
            <a:ext cx="8027034" cy="585470"/>
            <a:chOff x="445008" y="2895600"/>
            <a:chExt cx="8027034" cy="585470"/>
          </a:xfrm>
        </p:grpSpPr>
        <p:sp>
          <p:nvSpPr>
            <p:cNvPr id="17" name="object 17"/>
            <p:cNvSpPr/>
            <p:nvPr/>
          </p:nvSpPr>
          <p:spPr>
            <a:xfrm>
              <a:off x="457962" y="3115818"/>
              <a:ext cx="8001000" cy="352425"/>
            </a:xfrm>
            <a:custGeom>
              <a:avLst/>
              <a:gdLst/>
              <a:ahLst/>
              <a:cxnLst/>
              <a:rect l="l" t="t" r="r" b="b"/>
              <a:pathLst>
                <a:path w="8001000" h="352425">
                  <a:moveTo>
                    <a:pt x="0" y="352043"/>
                  </a:moveTo>
                  <a:lnTo>
                    <a:pt x="8001000" y="35204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25908">
              <a:solidFill>
                <a:srgbClr val="5A5E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774" y="2908553"/>
              <a:ext cx="7466330" cy="413384"/>
            </a:xfrm>
            <a:custGeom>
              <a:avLst/>
              <a:gdLst/>
              <a:ahLst/>
              <a:cxnLst/>
              <a:rect l="l" t="t" r="r" b="b"/>
              <a:pathLst>
                <a:path w="7466330" h="413385">
                  <a:moveTo>
                    <a:pt x="7397242" y="0"/>
                  </a:moveTo>
                  <a:lnTo>
                    <a:pt x="68834" y="0"/>
                  </a:lnTo>
                  <a:lnTo>
                    <a:pt x="42042" y="5415"/>
                  </a:lnTo>
                  <a:lnTo>
                    <a:pt x="20162" y="20177"/>
                  </a:lnTo>
                  <a:lnTo>
                    <a:pt x="5410" y="42058"/>
                  </a:lnTo>
                  <a:lnTo>
                    <a:pt x="0" y="68834"/>
                  </a:lnTo>
                  <a:lnTo>
                    <a:pt x="0" y="344170"/>
                  </a:lnTo>
                  <a:lnTo>
                    <a:pt x="5410" y="370945"/>
                  </a:lnTo>
                  <a:lnTo>
                    <a:pt x="20162" y="392826"/>
                  </a:lnTo>
                  <a:lnTo>
                    <a:pt x="42042" y="407588"/>
                  </a:lnTo>
                  <a:lnTo>
                    <a:pt x="68834" y="413004"/>
                  </a:lnTo>
                  <a:lnTo>
                    <a:pt x="7397242" y="413004"/>
                  </a:lnTo>
                  <a:lnTo>
                    <a:pt x="7424017" y="407588"/>
                  </a:lnTo>
                  <a:lnTo>
                    <a:pt x="7445898" y="392826"/>
                  </a:lnTo>
                  <a:lnTo>
                    <a:pt x="7460660" y="370945"/>
                  </a:lnTo>
                  <a:lnTo>
                    <a:pt x="7466076" y="344170"/>
                  </a:lnTo>
                  <a:lnTo>
                    <a:pt x="7466076" y="68834"/>
                  </a:lnTo>
                  <a:lnTo>
                    <a:pt x="7460660" y="42058"/>
                  </a:lnTo>
                  <a:lnTo>
                    <a:pt x="7445898" y="20177"/>
                  </a:lnTo>
                  <a:lnTo>
                    <a:pt x="7424017" y="5415"/>
                  </a:lnTo>
                  <a:lnTo>
                    <a:pt x="7397242" y="0"/>
                  </a:lnTo>
                  <a:close/>
                </a:path>
              </a:pathLst>
            </a:custGeom>
            <a:solidFill>
              <a:srgbClr val="5A5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2908553"/>
              <a:ext cx="7466330" cy="413384"/>
            </a:xfrm>
            <a:custGeom>
              <a:avLst/>
              <a:gdLst/>
              <a:ahLst/>
              <a:cxnLst/>
              <a:rect l="l" t="t" r="r" b="b"/>
              <a:pathLst>
                <a:path w="7466330" h="413385">
                  <a:moveTo>
                    <a:pt x="0" y="68834"/>
                  </a:moveTo>
                  <a:lnTo>
                    <a:pt x="5410" y="42058"/>
                  </a:lnTo>
                  <a:lnTo>
                    <a:pt x="20162" y="20177"/>
                  </a:lnTo>
                  <a:lnTo>
                    <a:pt x="42042" y="5415"/>
                  </a:lnTo>
                  <a:lnTo>
                    <a:pt x="68834" y="0"/>
                  </a:lnTo>
                  <a:lnTo>
                    <a:pt x="7397242" y="0"/>
                  </a:lnTo>
                  <a:lnTo>
                    <a:pt x="7424017" y="5415"/>
                  </a:lnTo>
                  <a:lnTo>
                    <a:pt x="7445898" y="20177"/>
                  </a:lnTo>
                  <a:lnTo>
                    <a:pt x="7460660" y="42058"/>
                  </a:lnTo>
                  <a:lnTo>
                    <a:pt x="7466076" y="68834"/>
                  </a:lnTo>
                  <a:lnTo>
                    <a:pt x="7466076" y="344170"/>
                  </a:lnTo>
                  <a:lnTo>
                    <a:pt x="7460660" y="370945"/>
                  </a:lnTo>
                  <a:lnTo>
                    <a:pt x="7445898" y="392826"/>
                  </a:lnTo>
                  <a:lnTo>
                    <a:pt x="7424017" y="407588"/>
                  </a:lnTo>
                  <a:lnTo>
                    <a:pt x="7397242" y="413004"/>
                  </a:lnTo>
                  <a:lnTo>
                    <a:pt x="68834" y="413004"/>
                  </a:lnTo>
                  <a:lnTo>
                    <a:pt x="42042" y="407588"/>
                  </a:lnTo>
                  <a:lnTo>
                    <a:pt x="20162" y="392826"/>
                  </a:lnTo>
                  <a:lnTo>
                    <a:pt x="5410" y="370945"/>
                  </a:lnTo>
                  <a:lnTo>
                    <a:pt x="0" y="344170"/>
                  </a:lnTo>
                  <a:lnTo>
                    <a:pt x="0" y="688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45008" y="3531108"/>
            <a:ext cx="8027034" cy="585470"/>
            <a:chOff x="445008" y="3531108"/>
            <a:chExt cx="8027034" cy="585470"/>
          </a:xfrm>
        </p:grpSpPr>
        <p:sp>
          <p:nvSpPr>
            <p:cNvPr id="21" name="object 21"/>
            <p:cNvSpPr/>
            <p:nvPr/>
          </p:nvSpPr>
          <p:spPr>
            <a:xfrm>
              <a:off x="457962" y="3749802"/>
              <a:ext cx="8001000" cy="353695"/>
            </a:xfrm>
            <a:custGeom>
              <a:avLst/>
              <a:gdLst/>
              <a:ahLst/>
              <a:cxnLst/>
              <a:rect l="l" t="t" r="r" b="b"/>
              <a:pathLst>
                <a:path w="8001000" h="353695">
                  <a:moveTo>
                    <a:pt x="0" y="353568"/>
                  </a:moveTo>
                  <a:lnTo>
                    <a:pt x="8001000" y="35356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53568"/>
                  </a:lnTo>
                  <a:close/>
                </a:path>
              </a:pathLst>
            </a:custGeom>
            <a:ln w="25908">
              <a:solidFill>
                <a:srgbClr val="5471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3544062"/>
              <a:ext cx="7466330" cy="413384"/>
            </a:xfrm>
            <a:custGeom>
              <a:avLst/>
              <a:gdLst/>
              <a:ahLst/>
              <a:cxnLst/>
              <a:rect l="l" t="t" r="r" b="b"/>
              <a:pathLst>
                <a:path w="7466330" h="413385">
                  <a:moveTo>
                    <a:pt x="7397242" y="0"/>
                  </a:moveTo>
                  <a:lnTo>
                    <a:pt x="68834" y="0"/>
                  </a:lnTo>
                  <a:lnTo>
                    <a:pt x="42042" y="5415"/>
                  </a:lnTo>
                  <a:lnTo>
                    <a:pt x="20162" y="20177"/>
                  </a:lnTo>
                  <a:lnTo>
                    <a:pt x="5410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0" y="370945"/>
                  </a:lnTo>
                  <a:lnTo>
                    <a:pt x="20162" y="392826"/>
                  </a:lnTo>
                  <a:lnTo>
                    <a:pt x="42042" y="407588"/>
                  </a:lnTo>
                  <a:lnTo>
                    <a:pt x="68834" y="413003"/>
                  </a:lnTo>
                  <a:lnTo>
                    <a:pt x="7397242" y="413003"/>
                  </a:lnTo>
                  <a:lnTo>
                    <a:pt x="7424017" y="407588"/>
                  </a:lnTo>
                  <a:lnTo>
                    <a:pt x="7445898" y="392826"/>
                  </a:lnTo>
                  <a:lnTo>
                    <a:pt x="7460660" y="370945"/>
                  </a:lnTo>
                  <a:lnTo>
                    <a:pt x="7466076" y="344169"/>
                  </a:lnTo>
                  <a:lnTo>
                    <a:pt x="7466076" y="68833"/>
                  </a:lnTo>
                  <a:lnTo>
                    <a:pt x="7460660" y="42058"/>
                  </a:lnTo>
                  <a:lnTo>
                    <a:pt x="7445898" y="20177"/>
                  </a:lnTo>
                  <a:lnTo>
                    <a:pt x="7424017" y="5415"/>
                  </a:lnTo>
                  <a:lnTo>
                    <a:pt x="7397242" y="0"/>
                  </a:lnTo>
                  <a:close/>
                </a:path>
              </a:pathLst>
            </a:custGeom>
            <a:solidFill>
              <a:srgbClr val="547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3544062"/>
              <a:ext cx="7466330" cy="413384"/>
            </a:xfrm>
            <a:custGeom>
              <a:avLst/>
              <a:gdLst/>
              <a:ahLst/>
              <a:cxnLst/>
              <a:rect l="l" t="t" r="r" b="b"/>
              <a:pathLst>
                <a:path w="7466330" h="413385">
                  <a:moveTo>
                    <a:pt x="0" y="68833"/>
                  </a:moveTo>
                  <a:lnTo>
                    <a:pt x="5410" y="42058"/>
                  </a:lnTo>
                  <a:lnTo>
                    <a:pt x="20162" y="20177"/>
                  </a:lnTo>
                  <a:lnTo>
                    <a:pt x="42042" y="5415"/>
                  </a:lnTo>
                  <a:lnTo>
                    <a:pt x="68834" y="0"/>
                  </a:lnTo>
                  <a:lnTo>
                    <a:pt x="7397242" y="0"/>
                  </a:lnTo>
                  <a:lnTo>
                    <a:pt x="7424017" y="5415"/>
                  </a:lnTo>
                  <a:lnTo>
                    <a:pt x="7445898" y="20177"/>
                  </a:lnTo>
                  <a:lnTo>
                    <a:pt x="7460660" y="42058"/>
                  </a:lnTo>
                  <a:lnTo>
                    <a:pt x="7466076" y="68833"/>
                  </a:lnTo>
                  <a:lnTo>
                    <a:pt x="7466076" y="344169"/>
                  </a:lnTo>
                  <a:lnTo>
                    <a:pt x="7460660" y="370945"/>
                  </a:lnTo>
                  <a:lnTo>
                    <a:pt x="7445898" y="392826"/>
                  </a:lnTo>
                  <a:lnTo>
                    <a:pt x="7424017" y="407588"/>
                  </a:lnTo>
                  <a:lnTo>
                    <a:pt x="7397242" y="413003"/>
                  </a:lnTo>
                  <a:lnTo>
                    <a:pt x="68834" y="413003"/>
                  </a:lnTo>
                  <a:lnTo>
                    <a:pt x="42042" y="407588"/>
                  </a:lnTo>
                  <a:lnTo>
                    <a:pt x="20162" y="392826"/>
                  </a:lnTo>
                  <a:lnTo>
                    <a:pt x="5410" y="370945"/>
                  </a:lnTo>
                  <a:lnTo>
                    <a:pt x="0" y="344169"/>
                  </a:lnTo>
                  <a:lnTo>
                    <a:pt x="0" y="6883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5008" y="4165091"/>
            <a:ext cx="8027034" cy="586740"/>
            <a:chOff x="445008" y="4165091"/>
            <a:chExt cx="8027034" cy="586740"/>
          </a:xfrm>
        </p:grpSpPr>
        <p:sp>
          <p:nvSpPr>
            <p:cNvPr id="25" name="object 25"/>
            <p:cNvSpPr/>
            <p:nvPr/>
          </p:nvSpPr>
          <p:spPr>
            <a:xfrm>
              <a:off x="457962" y="4385309"/>
              <a:ext cx="8001000" cy="353695"/>
            </a:xfrm>
            <a:custGeom>
              <a:avLst/>
              <a:gdLst/>
              <a:ahLst/>
              <a:cxnLst/>
              <a:rect l="l" t="t" r="r" b="b"/>
              <a:pathLst>
                <a:path w="8001000" h="353695">
                  <a:moveTo>
                    <a:pt x="0" y="353568"/>
                  </a:moveTo>
                  <a:lnTo>
                    <a:pt x="8001000" y="35356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53568"/>
                  </a:lnTo>
                  <a:close/>
                </a:path>
              </a:pathLst>
            </a:custGeom>
            <a:ln w="25908">
              <a:solidFill>
                <a:srgbClr val="508B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774" y="4178045"/>
              <a:ext cx="7277100" cy="414655"/>
            </a:xfrm>
            <a:custGeom>
              <a:avLst/>
              <a:gdLst/>
              <a:ahLst/>
              <a:cxnLst/>
              <a:rect l="l" t="t" r="r" b="b"/>
              <a:pathLst>
                <a:path w="7277100" h="414654">
                  <a:moveTo>
                    <a:pt x="7208011" y="0"/>
                  </a:moveTo>
                  <a:lnTo>
                    <a:pt x="69088" y="0"/>
                  </a:lnTo>
                  <a:lnTo>
                    <a:pt x="42198" y="5437"/>
                  </a:lnTo>
                  <a:lnTo>
                    <a:pt x="20237" y="20256"/>
                  </a:lnTo>
                  <a:lnTo>
                    <a:pt x="5430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0" y="372308"/>
                  </a:lnTo>
                  <a:lnTo>
                    <a:pt x="20237" y="394271"/>
                  </a:lnTo>
                  <a:lnTo>
                    <a:pt x="42198" y="409090"/>
                  </a:lnTo>
                  <a:lnTo>
                    <a:pt x="69088" y="414527"/>
                  </a:lnTo>
                  <a:lnTo>
                    <a:pt x="7208011" y="414527"/>
                  </a:lnTo>
                  <a:lnTo>
                    <a:pt x="7234880" y="409090"/>
                  </a:lnTo>
                  <a:lnTo>
                    <a:pt x="7256843" y="394271"/>
                  </a:lnTo>
                  <a:lnTo>
                    <a:pt x="7271662" y="372308"/>
                  </a:lnTo>
                  <a:lnTo>
                    <a:pt x="7277100" y="345439"/>
                  </a:lnTo>
                  <a:lnTo>
                    <a:pt x="7277100" y="69087"/>
                  </a:lnTo>
                  <a:lnTo>
                    <a:pt x="7271662" y="42219"/>
                  </a:lnTo>
                  <a:lnTo>
                    <a:pt x="7256843" y="20256"/>
                  </a:lnTo>
                  <a:lnTo>
                    <a:pt x="7234880" y="5437"/>
                  </a:lnTo>
                  <a:lnTo>
                    <a:pt x="7208011" y="0"/>
                  </a:lnTo>
                  <a:close/>
                </a:path>
              </a:pathLst>
            </a:custGeom>
            <a:solidFill>
              <a:srgbClr val="508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774" y="4178045"/>
              <a:ext cx="7277100" cy="414655"/>
            </a:xfrm>
            <a:custGeom>
              <a:avLst/>
              <a:gdLst/>
              <a:ahLst/>
              <a:cxnLst/>
              <a:rect l="l" t="t" r="r" b="b"/>
              <a:pathLst>
                <a:path w="7277100" h="414654">
                  <a:moveTo>
                    <a:pt x="0" y="69087"/>
                  </a:moveTo>
                  <a:lnTo>
                    <a:pt x="5430" y="42219"/>
                  </a:lnTo>
                  <a:lnTo>
                    <a:pt x="20237" y="20256"/>
                  </a:lnTo>
                  <a:lnTo>
                    <a:pt x="42198" y="5437"/>
                  </a:lnTo>
                  <a:lnTo>
                    <a:pt x="69088" y="0"/>
                  </a:lnTo>
                  <a:lnTo>
                    <a:pt x="7208011" y="0"/>
                  </a:lnTo>
                  <a:lnTo>
                    <a:pt x="7234880" y="5437"/>
                  </a:lnTo>
                  <a:lnTo>
                    <a:pt x="7256843" y="20256"/>
                  </a:lnTo>
                  <a:lnTo>
                    <a:pt x="7271662" y="42219"/>
                  </a:lnTo>
                  <a:lnTo>
                    <a:pt x="7277100" y="69087"/>
                  </a:lnTo>
                  <a:lnTo>
                    <a:pt x="7277100" y="345439"/>
                  </a:lnTo>
                  <a:lnTo>
                    <a:pt x="7271662" y="372308"/>
                  </a:lnTo>
                  <a:lnTo>
                    <a:pt x="7256843" y="394271"/>
                  </a:lnTo>
                  <a:lnTo>
                    <a:pt x="7234880" y="409090"/>
                  </a:lnTo>
                  <a:lnTo>
                    <a:pt x="7208011" y="414527"/>
                  </a:lnTo>
                  <a:lnTo>
                    <a:pt x="69088" y="414527"/>
                  </a:lnTo>
                  <a:lnTo>
                    <a:pt x="42198" y="409090"/>
                  </a:lnTo>
                  <a:lnTo>
                    <a:pt x="20237" y="394271"/>
                  </a:lnTo>
                  <a:lnTo>
                    <a:pt x="5430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45008" y="4800600"/>
            <a:ext cx="8027034" cy="585470"/>
            <a:chOff x="445008" y="4800600"/>
            <a:chExt cx="8027034" cy="585470"/>
          </a:xfrm>
        </p:grpSpPr>
        <p:sp>
          <p:nvSpPr>
            <p:cNvPr id="29" name="object 29"/>
            <p:cNvSpPr/>
            <p:nvPr/>
          </p:nvSpPr>
          <p:spPr>
            <a:xfrm>
              <a:off x="457962" y="5020818"/>
              <a:ext cx="8001000" cy="352425"/>
            </a:xfrm>
            <a:custGeom>
              <a:avLst/>
              <a:gdLst/>
              <a:ahLst/>
              <a:cxnLst/>
              <a:rect l="l" t="t" r="r" b="b"/>
              <a:pathLst>
                <a:path w="8001000" h="352425">
                  <a:moveTo>
                    <a:pt x="0" y="352043"/>
                  </a:moveTo>
                  <a:lnTo>
                    <a:pt x="8001000" y="35204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8774" y="4813553"/>
              <a:ext cx="7277100" cy="413384"/>
            </a:xfrm>
            <a:custGeom>
              <a:avLst/>
              <a:gdLst/>
              <a:ahLst/>
              <a:cxnLst/>
              <a:rect l="l" t="t" r="r" b="b"/>
              <a:pathLst>
                <a:path w="7277100" h="413385">
                  <a:moveTo>
                    <a:pt x="7208266" y="0"/>
                  </a:moveTo>
                  <a:lnTo>
                    <a:pt x="68834" y="0"/>
                  </a:lnTo>
                  <a:lnTo>
                    <a:pt x="42042" y="5415"/>
                  </a:lnTo>
                  <a:lnTo>
                    <a:pt x="20162" y="20177"/>
                  </a:lnTo>
                  <a:lnTo>
                    <a:pt x="5410" y="42058"/>
                  </a:lnTo>
                  <a:lnTo>
                    <a:pt x="0" y="68834"/>
                  </a:lnTo>
                  <a:lnTo>
                    <a:pt x="0" y="344170"/>
                  </a:lnTo>
                  <a:lnTo>
                    <a:pt x="5410" y="370945"/>
                  </a:lnTo>
                  <a:lnTo>
                    <a:pt x="20162" y="392826"/>
                  </a:lnTo>
                  <a:lnTo>
                    <a:pt x="42042" y="407588"/>
                  </a:lnTo>
                  <a:lnTo>
                    <a:pt x="68834" y="413004"/>
                  </a:lnTo>
                  <a:lnTo>
                    <a:pt x="7208266" y="413004"/>
                  </a:lnTo>
                  <a:lnTo>
                    <a:pt x="7235041" y="407588"/>
                  </a:lnTo>
                  <a:lnTo>
                    <a:pt x="7256922" y="392826"/>
                  </a:lnTo>
                  <a:lnTo>
                    <a:pt x="7271684" y="370945"/>
                  </a:lnTo>
                  <a:lnTo>
                    <a:pt x="7277100" y="344170"/>
                  </a:lnTo>
                  <a:lnTo>
                    <a:pt x="7277100" y="68834"/>
                  </a:lnTo>
                  <a:lnTo>
                    <a:pt x="7271684" y="42058"/>
                  </a:lnTo>
                  <a:lnTo>
                    <a:pt x="7256922" y="20177"/>
                  </a:lnTo>
                  <a:lnTo>
                    <a:pt x="7235041" y="5415"/>
                  </a:lnTo>
                  <a:lnTo>
                    <a:pt x="720826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774" y="4813553"/>
              <a:ext cx="7277100" cy="413384"/>
            </a:xfrm>
            <a:custGeom>
              <a:avLst/>
              <a:gdLst/>
              <a:ahLst/>
              <a:cxnLst/>
              <a:rect l="l" t="t" r="r" b="b"/>
              <a:pathLst>
                <a:path w="7277100" h="413385">
                  <a:moveTo>
                    <a:pt x="0" y="68834"/>
                  </a:moveTo>
                  <a:lnTo>
                    <a:pt x="5410" y="42058"/>
                  </a:lnTo>
                  <a:lnTo>
                    <a:pt x="20162" y="20177"/>
                  </a:lnTo>
                  <a:lnTo>
                    <a:pt x="42042" y="5415"/>
                  </a:lnTo>
                  <a:lnTo>
                    <a:pt x="68834" y="0"/>
                  </a:lnTo>
                  <a:lnTo>
                    <a:pt x="7208266" y="0"/>
                  </a:lnTo>
                  <a:lnTo>
                    <a:pt x="7235041" y="5415"/>
                  </a:lnTo>
                  <a:lnTo>
                    <a:pt x="7256922" y="20177"/>
                  </a:lnTo>
                  <a:lnTo>
                    <a:pt x="7271684" y="42058"/>
                  </a:lnTo>
                  <a:lnTo>
                    <a:pt x="7277100" y="68834"/>
                  </a:lnTo>
                  <a:lnTo>
                    <a:pt x="7277100" y="344170"/>
                  </a:lnTo>
                  <a:lnTo>
                    <a:pt x="7271684" y="370945"/>
                  </a:lnTo>
                  <a:lnTo>
                    <a:pt x="7256922" y="392826"/>
                  </a:lnTo>
                  <a:lnTo>
                    <a:pt x="7235041" y="407588"/>
                  </a:lnTo>
                  <a:lnTo>
                    <a:pt x="7208266" y="413004"/>
                  </a:lnTo>
                  <a:lnTo>
                    <a:pt x="68834" y="413004"/>
                  </a:lnTo>
                  <a:lnTo>
                    <a:pt x="42042" y="407588"/>
                  </a:lnTo>
                  <a:lnTo>
                    <a:pt x="20162" y="392826"/>
                  </a:lnTo>
                  <a:lnTo>
                    <a:pt x="5410" y="370945"/>
                  </a:lnTo>
                  <a:lnTo>
                    <a:pt x="0" y="344170"/>
                  </a:lnTo>
                  <a:lnTo>
                    <a:pt x="0" y="688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76655" y="2239213"/>
            <a:ext cx="6990080" cy="288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table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later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TABL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Constraints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categorized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constraints.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constraint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as part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definition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applies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 marR="1128395">
              <a:lnSpc>
                <a:spcPts val="1540"/>
              </a:lnSpc>
              <a:spcBef>
                <a:spcPts val="101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constraint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apply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 more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than one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 is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declared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independently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column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definition.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 used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 included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constraint.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459740" y="1008634"/>
            <a:ext cx="752030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constraint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inconsistent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values</a:t>
            </a:r>
            <a:r>
              <a:rPr sz="1800" spc="-10" dirty="0">
                <a:latin typeface="Calibri"/>
                <a:cs typeface="Calibri"/>
              </a:rPr>
              <a:t> from</a:t>
            </a:r>
            <a:r>
              <a:rPr sz="1800" dirty="0">
                <a:latin typeface="Calibri"/>
                <a:cs typeface="Calibri"/>
              </a:rPr>
              <a:t> 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entered.</a:t>
            </a:r>
            <a:endParaRPr sz="1800">
              <a:latin typeface="Calibri"/>
              <a:cs typeface="Calibri"/>
            </a:endParaRPr>
          </a:p>
          <a:p>
            <a:pPr marL="648335">
              <a:lnSpc>
                <a:spcPct val="100000"/>
              </a:lnSpc>
              <a:spcBef>
                <a:spcPts val="128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Constraints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rules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enforce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integrity.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9740" y="5496559"/>
            <a:ext cx="543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supports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constraints: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1420" y="5798311"/>
            <a:ext cx="18694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10" dirty="0">
                <a:latin typeface="Courier New"/>
                <a:cs typeface="Courier New"/>
              </a:rPr>
              <a:t>PRIMARY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KEY</a:t>
            </a:r>
            <a:endParaRPr sz="180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10" dirty="0">
                <a:latin typeface="Courier New"/>
                <a:cs typeface="Courier New"/>
              </a:rPr>
              <a:t>UNIQUE</a:t>
            </a:r>
            <a:endParaRPr sz="180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10" dirty="0">
                <a:latin typeface="Courier New"/>
                <a:cs typeface="Courier New"/>
              </a:rPr>
              <a:t>FOREIGN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2551" y="5798311"/>
            <a:ext cx="146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10" dirty="0">
                <a:latin typeface="Courier New"/>
                <a:cs typeface="Courier New"/>
              </a:rPr>
              <a:t>CHECK</a:t>
            </a:r>
            <a:endParaRPr sz="180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5" dirty="0">
                <a:latin typeface="Courier New"/>
                <a:cs typeface="Courier New"/>
              </a:rPr>
              <a:t>NOT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NULL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876" y="306450"/>
            <a:ext cx="3097593" cy="2522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771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21994"/>
            <a:ext cx="74536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typically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comprising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single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combination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uniquely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738627"/>
            <a:ext cx="8161020" cy="7711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976627"/>
            <a:ext cx="8161020" cy="695325"/>
            <a:chOff x="376427" y="1976627"/>
            <a:chExt cx="8161020" cy="6953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976627"/>
              <a:ext cx="8161020" cy="694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982723"/>
              <a:ext cx="8020811" cy="6888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2946272"/>
            <a:ext cx="535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constraint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3576828"/>
            <a:ext cx="8161020" cy="695325"/>
            <a:chOff x="376427" y="3576828"/>
            <a:chExt cx="8161020" cy="69532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3576828"/>
              <a:ext cx="8161020" cy="694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3582924"/>
              <a:ext cx="8020811" cy="6888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27" y="4753355"/>
            <a:ext cx="1074420" cy="38861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59740" y="4224782"/>
            <a:ext cx="6567805" cy="8312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01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57200" y="5306567"/>
            <a:ext cx="8001000" cy="50165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 &lt;table_name&gt;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Column_name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datatype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PRIMARY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KEY </a:t>
            </a:r>
            <a:r>
              <a:rPr sz="1400" dirty="0"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column_list]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876" y="306450"/>
            <a:ext cx="3097593" cy="2522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75690"/>
            <a:ext cx="8211184" cy="11322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EMPContactPhone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telephone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EMP_ID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identifying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uniquely,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2394204"/>
            <a:ext cx="7848600" cy="9271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619125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CREATE TABLE EMPContactPhone </a:t>
            </a: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EMP_ID int PRIMARY </a:t>
            </a:r>
            <a:r>
              <a:rPr sz="1400" spc="-10" dirty="0">
                <a:latin typeface="Courier New"/>
                <a:cs typeface="Courier New"/>
              </a:rPr>
              <a:t>KEY, </a:t>
            </a:r>
            <a:r>
              <a:rPr sz="1400" spc="-5" dirty="0">
                <a:latin typeface="Courier New"/>
                <a:cs typeface="Courier New"/>
              </a:rPr>
              <a:t>MobileNumber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bigint,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ServiceProvider</a:t>
            </a:r>
            <a:r>
              <a:rPr sz="1400" spc="-10" dirty="0">
                <a:latin typeface="Courier New"/>
                <a:cs typeface="Courier New"/>
              </a:rPr>
              <a:t> varchar(30),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LandlineNumber</a:t>
            </a:r>
            <a:r>
              <a:rPr sz="1400" spc="-10" dirty="0">
                <a:latin typeface="Courier New"/>
                <a:cs typeface="Courier New"/>
              </a:rPr>
              <a:t> bigint)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4724400"/>
            <a:ext cx="78486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91440" marR="6197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</a:t>
            </a:r>
            <a:r>
              <a:rPr sz="1400" spc="-10" dirty="0">
                <a:latin typeface="Courier New"/>
                <a:cs typeface="Courier New"/>
              </a:rPr>
              <a:t> (&lt;column_name&gt;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&lt;datatype&gt;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column_list]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CONSTRAINT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constraint_name PRIMARY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KEY)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152" y="4187952"/>
            <a:ext cx="1072896" cy="3870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9740" y="3438525"/>
            <a:ext cx="7581265" cy="1051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alternative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CONSTRAINT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keyword.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488315">
              <a:lnSpc>
                <a:spcPct val="100000"/>
              </a:lnSpc>
              <a:spcBef>
                <a:spcPts val="152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876" y="306450"/>
            <a:ext cx="3097593" cy="2522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75690"/>
            <a:ext cx="809625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Having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EMP_ID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1828800"/>
            <a:ext cx="7848600" cy="103505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30035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INSERT INTO dbo.EMPContactPhone values (101, 983345674,'Hutch', </a:t>
            </a:r>
            <a:r>
              <a:rPr sz="1400" spc="-10" dirty="0">
                <a:latin typeface="Courier New"/>
                <a:cs typeface="Courier New"/>
              </a:rPr>
              <a:t>NULL) </a:t>
            </a:r>
            <a:r>
              <a:rPr sz="1400" spc="-5" dirty="0">
                <a:latin typeface="Courier New"/>
                <a:cs typeface="Courier New"/>
              </a:rPr>
              <a:t> INSERT INTO dbo.EMPContactPhone values (102, 989010002,'Airtel', NULL)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913710"/>
            <a:ext cx="80524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first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shown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snippet is </a:t>
            </a:r>
            <a:r>
              <a:rPr sz="1800" spc="-15" dirty="0">
                <a:latin typeface="Calibri"/>
                <a:cs typeface="Calibri"/>
              </a:rPr>
              <a:t>executed </a:t>
            </a:r>
            <a:r>
              <a:rPr sz="1800" spc="-5" dirty="0">
                <a:latin typeface="Calibri"/>
                <a:cs typeface="Calibri"/>
              </a:rPr>
              <a:t>successfully but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next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ail</a:t>
            </a:r>
            <a:r>
              <a:rPr sz="1800" spc="-5" dirty="0">
                <a:latin typeface="Calibri"/>
                <a:cs typeface="Calibri"/>
              </a:rPr>
              <a:t> 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EMP_I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pl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s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 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5400" y="3848100"/>
            <a:ext cx="6544056" cy="11811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9740" y="5048250"/>
            <a:ext cx="440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3200" y="5486400"/>
            <a:ext cx="3572255" cy="85801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231" y="306831"/>
            <a:ext cx="2051202" cy="311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200" y="3247644"/>
            <a:ext cx="7543800" cy="410209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314960">
              <a:lnSpc>
                <a:spcPct val="70000"/>
              </a:lnSpc>
              <a:spcBef>
                <a:spcPts val="320"/>
              </a:spcBef>
            </a:pPr>
            <a:r>
              <a:rPr sz="1400" spc="-5" dirty="0">
                <a:latin typeface="Courier New"/>
                <a:cs typeface="Courier New"/>
              </a:rPr>
              <a:t>CREATE TABLE &lt;table_name&gt; ([column_list </a:t>
            </a:r>
            <a:r>
              <a:rPr sz="1400" dirty="0">
                <a:latin typeface="Courier New"/>
                <a:cs typeface="Courier New"/>
              </a:rPr>
              <a:t>] </a:t>
            </a:r>
            <a:r>
              <a:rPr sz="1400" spc="-5" dirty="0">
                <a:latin typeface="Courier New"/>
                <a:cs typeface="Courier New"/>
              </a:rPr>
              <a:t>&lt;column_name&gt; &lt;data_type&gt;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UNIQUE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column_list])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152" y="2587751"/>
            <a:ext cx="1072896" cy="387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942213"/>
            <a:ext cx="7722234" cy="19469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UNIQUE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constraint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ensure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ourier New"/>
                <a:cs typeface="Courier New"/>
              </a:rPr>
              <a:t>UNIQU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 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UNIQU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UNIQU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48831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59740" y="4200905"/>
            <a:ext cx="755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emon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6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 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MobileN</a:t>
            </a:r>
            <a:r>
              <a:rPr sz="1800" b="1" spc="-15" dirty="0">
                <a:latin typeface="Courier New"/>
                <a:cs typeface="Courier New"/>
              </a:rPr>
              <a:t>u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LandlineNumber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unique: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4953000"/>
            <a:ext cx="7848600" cy="9271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EMP_ContactPhone(Person_ID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PRIMARY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KEY,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MobileNumber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</a:pPr>
            <a:r>
              <a:rPr sz="1400" spc="-5" dirty="0">
                <a:latin typeface="Courier New"/>
                <a:cs typeface="Courier New"/>
              </a:rPr>
              <a:t>bigint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UNIQUE,ServiceProvider</a:t>
            </a:r>
            <a:r>
              <a:rPr sz="1400" spc="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varchar(30),LandlineNumber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bigint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UNIQUE)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31" y="306831"/>
              <a:ext cx="2051202" cy="3119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21296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insert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1447800"/>
            <a:ext cx="7620000" cy="103505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INSERT INTO</a:t>
            </a:r>
            <a:r>
              <a:rPr sz="1400" spc="-10" dirty="0">
                <a:latin typeface="Courier New"/>
                <a:cs typeface="Courier New"/>
              </a:rPr>
              <a:t> EMP_ContactPhone</a:t>
            </a:r>
            <a:r>
              <a:rPr sz="1400" spc="-5" dirty="0">
                <a:latin typeface="Courier New"/>
                <a:cs typeface="Courier New"/>
              </a:rPr>
              <a:t> values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(111,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983345674,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'Hutch',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NULL)</a:t>
            </a:r>
            <a:endParaRPr sz="1400">
              <a:latin typeface="Courier New"/>
              <a:cs typeface="Courier New"/>
            </a:endParaRPr>
          </a:p>
          <a:p>
            <a:pPr marL="91440" marR="28448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INSERT INTO EMP_ContactPhone values (112, 983345674, </a:t>
            </a:r>
            <a:r>
              <a:rPr sz="1400" spc="-10" dirty="0">
                <a:latin typeface="Courier New"/>
                <a:cs typeface="Courier New"/>
              </a:rPr>
              <a:t>'Airtel', </a:t>
            </a:r>
            <a:r>
              <a:rPr sz="1400" spc="-5" dirty="0">
                <a:latin typeface="Courier New"/>
                <a:cs typeface="Courier New"/>
              </a:rPr>
              <a:t>NULL)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2611882"/>
            <a:ext cx="8166100" cy="11322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ourier New"/>
                <a:cs typeface="Courier New"/>
              </a:rPr>
              <a:t>UNIQU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 check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iq</a:t>
            </a:r>
            <a:r>
              <a:rPr sz="1800" dirty="0">
                <a:latin typeface="Calibri"/>
                <a:cs typeface="Calibri"/>
              </a:rPr>
              <a:t>ue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null  entries.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</a:t>
            </a:r>
            <a:r>
              <a:rPr sz="1800" spc="-5" dirty="0">
                <a:latin typeface="Calibri"/>
                <a:cs typeface="Calibri"/>
              </a:rPr>
              <a:t> 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MobileNumber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10" dirty="0">
                <a:latin typeface="Calibri"/>
                <a:cs typeface="Calibri"/>
              </a:rPr>
              <a:t>duplicate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9800" y="3810000"/>
            <a:ext cx="4800600" cy="12573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5115305"/>
            <a:ext cx="8039734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MobileNumber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disallows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duplicate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9400" y="5791200"/>
            <a:ext cx="3677412" cy="7239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177" y="306450"/>
            <a:ext cx="3067812" cy="2537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200" y="2743200"/>
            <a:ext cx="7543800" cy="963294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 </a:t>
            </a:r>
            <a:r>
              <a:rPr sz="1400" spc="-10" dirty="0">
                <a:latin typeface="Courier New"/>
                <a:cs typeface="Courier New"/>
              </a:rPr>
              <a:t>&lt;table_name1&gt;([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column_list,]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&lt;column_name&gt;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&lt;datatype&gt;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FOREIGN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KEY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REFERENCES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&lt;table_name&gt;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(pk_column_name&gt;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column_list])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152" y="2206751"/>
            <a:ext cx="1072896" cy="387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951357"/>
            <a:ext cx="7958455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foreign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in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Foreign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enforce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referential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integrity.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488315">
              <a:lnSpc>
                <a:spcPct val="100000"/>
              </a:lnSpc>
              <a:spcBef>
                <a:spcPts val="125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59740" y="3808603"/>
            <a:ext cx="781494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625475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table_name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key.</a:t>
            </a:r>
            <a:endParaRPr sz="1800">
              <a:latin typeface="Calibri"/>
              <a:cs typeface="Calibri"/>
            </a:endParaRPr>
          </a:p>
          <a:p>
            <a:pPr marL="625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&lt;pk_column_name&gt;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86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5247132"/>
            <a:ext cx="7848600" cy="107759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 dirty="0">
              <a:latin typeface="Courier New"/>
              <a:cs typeface="Courier New"/>
            </a:endParaRPr>
          </a:p>
          <a:p>
            <a:pPr marL="91440" marR="1364615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CREATE TABLE EMP_PhoneExpenses </a:t>
            </a: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10" dirty="0">
                <a:latin typeface="Courier New"/>
                <a:cs typeface="Courier New"/>
              </a:rPr>
              <a:t>Expense_ID </a:t>
            </a: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PRIMARY </a:t>
            </a:r>
            <a:r>
              <a:rPr sz="1400" spc="-5" dirty="0">
                <a:latin typeface="Courier New"/>
                <a:cs typeface="Courier New"/>
              </a:rPr>
              <a:t>KEY,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MobileNumber bigint </a:t>
            </a:r>
            <a:r>
              <a:rPr sz="1400" spc="-10" dirty="0">
                <a:latin typeface="Courier New"/>
                <a:cs typeface="Courier New"/>
              </a:rPr>
              <a:t>FOREIGN </a:t>
            </a:r>
            <a:r>
              <a:rPr sz="1400" spc="-5" dirty="0">
                <a:latin typeface="Courier New"/>
                <a:cs typeface="Courier New"/>
              </a:rPr>
              <a:t>KEY REFERENCES EMP_ContactPhone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(MobileNumber),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Amount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bigint)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177" y="306450"/>
            <a:ext cx="3067812" cy="2537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51357"/>
            <a:ext cx="7988934" cy="8483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4330" marR="5080" indent="-342265">
              <a:lnSpc>
                <a:spcPts val="2090"/>
              </a:lnSpc>
              <a:spcBef>
                <a:spcPts val="2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-5" dirty="0">
                <a:latin typeface="Calibri"/>
                <a:cs typeface="Calibri"/>
              </a:rPr>
              <a:t> 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mobile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same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mobile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EMP_ContactPhone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1981200"/>
            <a:ext cx="7543800" cy="518159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INSERT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dbo.EMP_PhoneExpenses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values(101,</a:t>
            </a:r>
            <a:r>
              <a:rPr sz="1400" spc="-5" dirty="0">
                <a:latin typeface="Courier New"/>
                <a:cs typeface="Courier New"/>
              </a:rPr>
              <a:t> 993026654,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500)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dbo.EMP_PhoneExpenses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600325"/>
            <a:ext cx="6951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0" y="3124200"/>
            <a:ext cx="6341363" cy="1447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9740" y="4755007"/>
            <a:ext cx="7876540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dirty="0">
                <a:latin typeface="Calibri"/>
                <a:cs typeface="Calibri"/>
              </a:rPr>
              <a:t> is 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key,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fail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It is,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6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sibl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eign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10134"/>
            <a:ext cx="1664487" cy="3365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779843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hold,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monetary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8128"/>
            <a:ext cx="761619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 been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belonging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particular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type,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5375554"/>
            <a:ext cx="765746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Hence,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attempt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succeed.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306831"/>
            <a:ext cx="1850618" cy="2518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42213"/>
            <a:ext cx="82200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CHECK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constraint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enforce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data.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CHECK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constraint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TRUE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FALSE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unknown.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FALS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ejec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Mu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pl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CHEC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ifie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olu</a:t>
            </a:r>
            <a:r>
              <a:rPr sz="1800" dirty="0">
                <a:latin typeface="Calibri"/>
                <a:cs typeface="Calibri"/>
              </a:rPr>
              <a:t>mn.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CHECK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multiple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level.</a:t>
            </a:r>
            <a:endParaRPr sz="1800">
              <a:latin typeface="Calibri"/>
              <a:cs typeface="Calibri"/>
            </a:endParaRPr>
          </a:p>
          <a:p>
            <a:pPr marL="354330" marR="248285" indent="-342265">
              <a:lnSpc>
                <a:spcPts val="2160"/>
              </a:lnSpc>
              <a:spcBef>
                <a:spcPts val="4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CHECK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constraint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Amoun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35" dirty="0">
                <a:latin typeface="Calibri"/>
                <a:cs typeface="Calibri"/>
              </a:rPr>
              <a:t>wa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8200" y="3828288"/>
            <a:ext cx="7543800" cy="127762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algn="just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1056640" algn="just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CREATE TABLE EMP_PhoneExpenses </a:t>
            </a: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10" dirty="0">
                <a:latin typeface="Courier New"/>
                <a:cs typeface="Courier New"/>
              </a:rPr>
              <a:t>Expense_ID </a:t>
            </a: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PRIMARY </a:t>
            </a:r>
            <a:r>
              <a:rPr sz="1400" spc="-5" dirty="0">
                <a:latin typeface="Courier New"/>
                <a:cs typeface="Courier New"/>
              </a:rPr>
              <a:t>KEY,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MobileNumber bigint FOREIGN KEY </a:t>
            </a:r>
            <a:r>
              <a:rPr sz="1400" spc="-10" dirty="0">
                <a:latin typeface="Courier New"/>
                <a:cs typeface="Courier New"/>
              </a:rPr>
              <a:t>REFERENCES </a:t>
            </a:r>
            <a:r>
              <a:rPr sz="1400" spc="-5" dirty="0">
                <a:latin typeface="Courier New"/>
                <a:cs typeface="Courier New"/>
              </a:rPr>
              <a:t>EMP_ContactPhone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(MobileNumber),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Amount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bigint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CHECK</a:t>
            </a:r>
            <a:r>
              <a:rPr sz="1400" spc="-10" dirty="0">
                <a:latin typeface="Courier New"/>
                <a:cs typeface="Courier New"/>
              </a:rPr>
              <a:t> (Amount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&gt;10))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5191505"/>
            <a:ext cx="814705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NUL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6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Amoun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Amount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306831"/>
            <a:ext cx="1850618" cy="2518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62355"/>
            <a:ext cx="8160384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CHECK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constraint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violates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1877567"/>
            <a:ext cx="75438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[CUST_DB]</a:t>
            </a:r>
            <a:endParaRPr sz="1400">
              <a:latin typeface="Courier New"/>
              <a:cs typeface="Courier New"/>
            </a:endParaRPr>
          </a:p>
          <a:p>
            <a:pPr marL="91440" marR="1059815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INSERT INTO dbo.EMP_PhoneExpenses </a:t>
            </a:r>
            <a:r>
              <a:rPr sz="1400" spc="-10" dirty="0">
                <a:latin typeface="Courier New"/>
                <a:cs typeface="Courier New"/>
              </a:rPr>
              <a:t>values </a:t>
            </a:r>
            <a:r>
              <a:rPr sz="1400" spc="-5" dirty="0">
                <a:latin typeface="Courier New"/>
                <a:cs typeface="Courier New"/>
              </a:rPr>
              <a:t>(101, </a:t>
            </a:r>
            <a:r>
              <a:rPr sz="1400" spc="-10" dirty="0">
                <a:latin typeface="Courier New"/>
                <a:cs typeface="Courier New"/>
              </a:rPr>
              <a:t>983345674, </a:t>
            </a:r>
            <a:r>
              <a:rPr sz="1400" spc="-5" dirty="0">
                <a:latin typeface="Courier New"/>
                <a:cs typeface="Courier New"/>
              </a:rPr>
              <a:t>9)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173095"/>
            <a:ext cx="8154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appears</a:t>
            </a:r>
            <a:r>
              <a:rPr sz="1800" dirty="0">
                <a:latin typeface="Calibri"/>
                <a:cs typeface="Calibri"/>
              </a:rPr>
              <a:t> 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Amount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constraint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Courier New"/>
                <a:cs typeface="Courier New"/>
              </a:rPr>
              <a:t>0</a:t>
            </a:r>
            <a:r>
              <a:rPr sz="1800" b="1" spc="-6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200" y="3886200"/>
            <a:ext cx="6836664" cy="15240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306831"/>
            <a:ext cx="1903831" cy="2533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562100"/>
            <a:ext cx="8027034" cy="1617345"/>
            <a:chOff x="445008" y="1562100"/>
            <a:chExt cx="8027034" cy="1617345"/>
          </a:xfrm>
        </p:grpSpPr>
        <p:sp>
          <p:nvSpPr>
            <p:cNvPr id="9" name="object 9"/>
            <p:cNvSpPr/>
            <p:nvPr/>
          </p:nvSpPr>
          <p:spPr>
            <a:xfrm>
              <a:off x="457962" y="2132837"/>
              <a:ext cx="8001000" cy="1033780"/>
            </a:xfrm>
            <a:custGeom>
              <a:avLst/>
              <a:gdLst/>
              <a:ahLst/>
              <a:cxnLst/>
              <a:rect l="l" t="t" r="r" b="b"/>
              <a:pathLst>
                <a:path w="8001000" h="1033780">
                  <a:moveTo>
                    <a:pt x="0" y="1033272"/>
                  </a:moveTo>
                  <a:lnTo>
                    <a:pt x="8001000" y="1033272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1033272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062" y="1575053"/>
              <a:ext cx="7200900" cy="1210310"/>
            </a:xfrm>
            <a:custGeom>
              <a:avLst/>
              <a:gdLst/>
              <a:ahLst/>
              <a:cxnLst/>
              <a:rect l="l" t="t" r="r" b="b"/>
              <a:pathLst>
                <a:path w="7200900" h="1210310">
                  <a:moveTo>
                    <a:pt x="6999224" y="0"/>
                  </a:moveTo>
                  <a:lnTo>
                    <a:pt x="201676" y="0"/>
                  </a:lnTo>
                  <a:lnTo>
                    <a:pt x="155434" y="5326"/>
                  </a:lnTo>
                  <a:lnTo>
                    <a:pt x="112985" y="20499"/>
                  </a:lnTo>
                  <a:lnTo>
                    <a:pt x="75539" y="44307"/>
                  </a:lnTo>
                  <a:lnTo>
                    <a:pt x="44307" y="75539"/>
                  </a:lnTo>
                  <a:lnTo>
                    <a:pt x="20499" y="112985"/>
                  </a:lnTo>
                  <a:lnTo>
                    <a:pt x="5326" y="155434"/>
                  </a:lnTo>
                  <a:lnTo>
                    <a:pt x="0" y="201675"/>
                  </a:lnTo>
                  <a:lnTo>
                    <a:pt x="0" y="1008380"/>
                  </a:lnTo>
                  <a:lnTo>
                    <a:pt x="5326" y="1054621"/>
                  </a:lnTo>
                  <a:lnTo>
                    <a:pt x="20499" y="1097070"/>
                  </a:lnTo>
                  <a:lnTo>
                    <a:pt x="44307" y="1134516"/>
                  </a:lnTo>
                  <a:lnTo>
                    <a:pt x="75539" y="1165748"/>
                  </a:lnTo>
                  <a:lnTo>
                    <a:pt x="112985" y="1189556"/>
                  </a:lnTo>
                  <a:lnTo>
                    <a:pt x="155434" y="1204729"/>
                  </a:lnTo>
                  <a:lnTo>
                    <a:pt x="201676" y="1210056"/>
                  </a:lnTo>
                  <a:lnTo>
                    <a:pt x="6999224" y="1210056"/>
                  </a:lnTo>
                  <a:lnTo>
                    <a:pt x="7045465" y="1204729"/>
                  </a:lnTo>
                  <a:lnTo>
                    <a:pt x="7087914" y="1189556"/>
                  </a:lnTo>
                  <a:lnTo>
                    <a:pt x="7125360" y="1165748"/>
                  </a:lnTo>
                  <a:lnTo>
                    <a:pt x="7156592" y="1134516"/>
                  </a:lnTo>
                  <a:lnTo>
                    <a:pt x="7180400" y="1097070"/>
                  </a:lnTo>
                  <a:lnTo>
                    <a:pt x="7195573" y="1054621"/>
                  </a:lnTo>
                  <a:lnTo>
                    <a:pt x="7200900" y="1008380"/>
                  </a:lnTo>
                  <a:lnTo>
                    <a:pt x="7200900" y="201675"/>
                  </a:lnTo>
                  <a:lnTo>
                    <a:pt x="7195573" y="155434"/>
                  </a:lnTo>
                  <a:lnTo>
                    <a:pt x="7180400" y="112985"/>
                  </a:lnTo>
                  <a:lnTo>
                    <a:pt x="7156592" y="75539"/>
                  </a:lnTo>
                  <a:lnTo>
                    <a:pt x="7125360" y="44307"/>
                  </a:lnTo>
                  <a:lnTo>
                    <a:pt x="7087914" y="20499"/>
                  </a:lnTo>
                  <a:lnTo>
                    <a:pt x="7045465" y="5326"/>
                  </a:lnTo>
                  <a:lnTo>
                    <a:pt x="699922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062" y="1575053"/>
              <a:ext cx="7200900" cy="1210310"/>
            </a:xfrm>
            <a:custGeom>
              <a:avLst/>
              <a:gdLst/>
              <a:ahLst/>
              <a:cxnLst/>
              <a:rect l="l" t="t" r="r" b="b"/>
              <a:pathLst>
                <a:path w="7200900" h="1210310">
                  <a:moveTo>
                    <a:pt x="0" y="201675"/>
                  </a:moveTo>
                  <a:lnTo>
                    <a:pt x="5326" y="155434"/>
                  </a:lnTo>
                  <a:lnTo>
                    <a:pt x="20499" y="112985"/>
                  </a:lnTo>
                  <a:lnTo>
                    <a:pt x="44307" y="75539"/>
                  </a:lnTo>
                  <a:lnTo>
                    <a:pt x="75539" y="44307"/>
                  </a:lnTo>
                  <a:lnTo>
                    <a:pt x="112985" y="20499"/>
                  </a:lnTo>
                  <a:lnTo>
                    <a:pt x="155434" y="5326"/>
                  </a:lnTo>
                  <a:lnTo>
                    <a:pt x="201676" y="0"/>
                  </a:lnTo>
                  <a:lnTo>
                    <a:pt x="6999224" y="0"/>
                  </a:lnTo>
                  <a:lnTo>
                    <a:pt x="7045465" y="5326"/>
                  </a:lnTo>
                  <a:lnTo>
                    <a:pt x="7087914" y="20499"/>
                  </a:lnTo>
                  <a:lnTo>
                    <a:pt x="7125360" y="44307"/>
                  </a:lnTo>
                  <a:lnTo>
                    <a:pt x="7156592" y="75539"/>
                  </a:lnTo>
                  <a:lnTo>
                    <a:pt x="7180400" y="112985"/>
                  </a:lnTo>
                  <a:lnTo>
                    <a:pt x="7195573" y="155434"/>
                  </a:lnTo>
                  <a:lnTo>
                    <a:pt x="7200900" y="201675"/>
                  </a:lnTo>
                  <a:lnTo>
                    <a:pt x="7200900" y="1008380"/>
                  </a:lnTo>
                  <a:lnTo>
                    <a:pt x="7195573" y="1054621"/>
                  </a:lnTo>
                  <a:lnTo>
                    <a:pt x="7180400" y="1097070"/>
                  </a:lnTo>
                  <a:lnTo>
                    <a:pt x="7156592" y="1134516"/>
                  </a:lnTo>
                  <a:lnTo>
                    <a:pt x="7125360" y="1165748"/>
                  </a:lnTo>
                  <a:lnTo>
                    <a:pt x="7087914" y="1189556"/>
                  </a:lnTo>
                  <a:lnTo>
                    <a:pt x="7045465" y="1204729"/>
                  </a:lnTo>
                  <a:lnTo>
                    <a:pt x="6999224" y="1210056"/>
                  </a:lnTo>
                  <a:lnTo>
                    <a:pt x="201676" y="1210056"/>
                  </a:lnTo>
                  <a:lnTo>
                    <a:pt x="155434" y="1204729"/>
                  </a:lnTo>
                  <a:lnTo>
                    <a:pt x="112985" y="1189556"/>
                  </a:lnTo>
                  <a:lnTo>
                    <a:pt x="75539" y="1165748"/>
                  </a:lnTo>
                  <a:lnTo>
                    <a:pt x="44307" y="1134516"/>
                  </a:lnTo>
                  <a:lnTo>
                    <a:pt x="20499" y="1097070"/>
                  </a:lnTo>
                  <a:lnTo>
                    <a:pt x="5326" y="1054621"/>
                  </a:lnTo>
                  <a:lnTo>
                    <a:pt x="0" y="1008380"/>
                  </a:lnTo>
                  <a:lnTo>
                    <a:pt x="0" y="20167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4567" y="2022729"/>
            <a:ext cx="641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1600" spc="-5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1600" spc="-5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constraint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enforces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will not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accept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values.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008" y="3375659"/>
            <a:ext cx="8027034" cy="1664335"/>
            <a:chOff x="445008" y="3375659"/>
            <a:chExt cx="8027034" cy="1664335"/>
          </a:xfrm>
        </p:grpSpPr>
        <p:sp>
          <p:nvSpPr>
            <p:cNvPr id="14" name="object 14"/>
            <p:cNvSpPr/>
            <p:nvPr/>
          </p:nvSpPr>
          <p:spPr>
            <a:xfrm>
              <a:off x="457962" y="3993641"/>
              <a:ext cx="8001000" cy="1033780"/>
            </a:xfrm>
            <a:custGeom>
              <a:avLst/>
              <a:gdLst/>
              <a:ahLst/>
              <a:cxnLst/>
              <a:rect l="l" t="t" r="r" b="b"/>
              <a:pathLst>
                <a:path w="8001000" h="1033779">
                  <a:moveTo>
                    <a:pt x="0" y="1033272"/>
                  </a:moveTo>
                  <a:lnTo>
                    <a:pt x="8001000" y="1033272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1033272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3388613"/>
              <a:ext cx="7124700" cy="1210310"/>
            </a:xfrm>
            <a:custGeom>
              <a:avLst/>
              <a:gdLst/>
              <a:ahLst/>
              <a:cxnLst/>
              <a:rect l="l" t="t" r="r" b="b"/>
              <a:pathLst>
                <a:path w="7124700" h="1210310">
                  <a:moveTo>
                    <a:pt x="6923024" y="0"/>
                  </a:moveTo>
                  <a:lnTo>
                    <a:pt x="201676" y="0"/>
                  </a:lnTo>
                  <a:lnTo>
                    <a:pt x="155434" y="5326"/>
                  </a:lnTo>
                  <a:lnTo>
                    <a:pt x="112985" y="20499"/>
                  </a:lnTo>
                  <a:lnTo>
                    <a:pt x="75539" y="44307"/>
                  </a:lnTo>
                  <a:lnTo>
                    <a:pt x="44307" y="75539"/>
                  </a:lnTo>
                  <a:lnTo>
                    <a:pt x="20499" y="112985"/>
                  </a:lnTo>
                  <a:lnTo>
                    <a:pt x="5326" y="155434"/>
                  </a:lnTo>
                  <a:lnTo>
                    <a:pt x="0" y="201675"/>
                  </a:lnTo>
                  <a:lnTo>
                    <a:pt x="0" y="1008380"/>
                  </a:lnTo>
                  <a:lnTo>
                    <a:pt x="5326" y="1054621"/>
                  </a:lnTo>
                  <a:lnTo>
                    <a:pt x="20499" y="1097070"/>
                  </a:lnTo>
                  <a:lnTo>
                    <a:pt x="44307" y="1134516"/>
                  </a:lnTo>
                  <a:lnTo>
                    <a:pt x="75539" y="1165748"/>
                  </a:lnTo>
                  <a:lnTo>
                    <a:pt x="112985" y="1189556"/>
                  </a:lnTo>
                  <a:lnTo>
                    <a:pt x="155434" y="1204729"/>
                  </a:lnTo>
                  <a:lnTo>
                    <a:pt x="201676" y="1210056"/>
                  </a:lnTo>
                  <a:lnTo>
                    <a:pt x="6923024" y="1210056"/>
                  </a:lnTo>
                  <a:lnTo>
                    <a:pt x="6969265" y="1204729"/>
                  </a:lnTo>
                  <a:lnTo>
                    <a:pt x="7011714" y="1189556"/>
                  </a:lnTo>
                  <a:lnTo>
                    <a:pt x="7049160" y="1165748"/>
                  </a:lnTo>
                  <a:lnTo>
                    <a:pt x="7080392" y="1134516"/>
                  </a:lnTo>
                  <a:lnTo>
                    <a:pt x="7104200" y="1097070"/>
                  </a:lnTo>
                  <a:lnTo>
                    <a:pt x="7119373" y="1054621"/>
                  </a:lnTo>
                  <a:lnTo>
                    <a:pt x="7124700" y="1008380"/>
                  </a:lnTo>
                  <a:lnTo>
                    <a:pt x="7124700" y="201675"/>
                  </a:lnTo>
                  <a:lnTo>
                    <a:pt x="7119373" y="155434"/>
                  </a:lnTo>
                  <a:lnTo>
                    <a:pt x="7104200" y="112985"/>
                  </a:lnTo>
                  <a:lnTo>
                    <a:pt x="7080392" y="75539"/>
                  </a:lnTo>
                  <a:lnTo>
                    <a:pt x="7049160" y="44307"/>
                  </a:lnTo>
                  <a:lnTo>
                    <a:pt x="7011714" y="20499"/>
                  </a:lnTo>
                  <a:lnTo>
                    <a:pt x="6969265" y="5326"/>
                  </a:lnTo>
                  <a:lnTo>
                    <a:pt x="692302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3388613"/>
              <a:ext cx="7124700" cy="1210310"/>
            </a:xfrm>
            <a:custGeom>
              <a:avLst/>
              <a:gdLst/>
              <a:ahLst/>
              <a:cxnLst/>
              <a:rect l="l" t="t" r="r" b="b"/>
              <a:pathLst>
                <a:path w="7124700" h="1210310">
                  <a:moveTo>
                    <a:pt x="0" y="201675"/>
                  </a:moveTo>
                  <a:lnTo>
                    <a:pt x="5326" y="155434"/>
                  </a:lnTo>
                  <a:lnTo>
                    <a:pt x="20499" y="112985"/>
                  </a:lnTo>
                  <a:lnTo>
                    <a:pt x="44307" y="75539"/>
                  </a:lnTo>
                  <a:lnTo>
                    <a:pt x="75539" y="44307"/>
                  </a:lnTo>
                  <a:lnTo>
                    <a:pt x="112985" y="20499"/>
                  </a:lnTo>
                  <a:lnTo>
                    <a:pt x="155434" y="5326"/>
                  </a:lnTo>
                  <a:lnTo>
                    <a:pt x="201676" y="0"/>
                  </a:lnTo>
                  <a:lnTo>
                    <a:pt x="6923024" y="0"/>
                  </a:lnTo>
                  <a:lnTo>
                    <a:pt x="6969265" y="5326"/>
                  </a:lnTo>
                  <a:lnTo>
                    <a:pt x="7011714" y="20499"/>
                  </a:lnTo>
                  <a:lnTo>
                    <a:pt x="7049160" y="44307"/>
                  </a:lnTo>
                  <a:lnTo>
                    <a:pt x="7080392" y="75539"/>
                  </a:lnTo>
                  <a:lnTo>
                    <a:pt x="7104200" y="112985"/>
                  </a:lnTo>
                  <a:lnTo>
                    <a:pt x="7119373" y="155434"/>
                  </a:lnTo>
                  <a:lnTo>
                    <a:pt x="7124700" y="201675"/>
                  </a:lnTo>
                  <a:lnTo>
                    <a:pt x="7124700" y="1008380"/>
                  </a:lnTo>
                  <a:lnTo>
                    <a:pt x="7119373" y="1054621"/>
                  </a:lnTo>
                  <a:lnTo>
                    <a:pt x="7104200" y="1097070"/>
                  </a:lnTo>
                  <a:lnTo>
                    <a:pt x="7080392" y="1134516"/>
                  </a:lnTo>
                  <a:lnTo>
                    <a:pt x="7049160" y="1165748"/>
                  </a:lnTo>
                  <a:lnTo>
                    <a:pt x="7011714" y="1189556"/>
                  </a:lnTo>
                  <a:lnTo>
                    <a:pt x="6969265" y="1204729"/>
                  </a:lnTo>
                  <a:lnTo>
                    <a:pt x="6923024" y="1210056"/>
                  </a:lnTo>
                  <a:lnTo>
                    <a:pt x="201676" y="1210056"/>
                  </a:lnTo>
                  <a:lnTo>
                    <a:pt x="155434" y="1204729"/>
                  </a:lnTo>
                  <a:lnTo>
                    <a:pt x="112985" y="1189556"/>
                  </a:lnTo>
                  <a:lnTo>
                    <a:pt x="75539" y="1165748"/>
                  </a:lnTo>
                  <a:lnTo>
                    <a:pt x="44307" y="1134516"/>
                  </a:lnTo>
                  <a:lnTo>
                    <a:pt x="20499" y="1097070"/>
                  </a:lnTo>
                  <a:lnTo>
                    <a:pt x="5326" y="1054621"/>
                  </a:lnTo>
                  <a:lnTo>
                    <a:pt x="0" y="1008380"/>
                  </a:lnTo>
                  <a:lnTo>
                    <a:pt x="0" y="2016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15669" y="3721100"/>
            <a:ext cx="62509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1600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1600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used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enforce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integrity,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6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CHECK</a:t>
            </a:r>
            <a:r>
              <a:rPr sz="1600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306831"/>
              <a:ext cx="2121255" cy="3398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310880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ahoma"/>
              <a:cs typeface="Tahoma"/>
            </a:endParaRPr>
          </a:p>
          <a:p>
            <a:pPr marL="429895" marR="5080" indent="-341630">
              <a:lnSpc>
                <a:spcPct val="7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 is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capacity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hold,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numeric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monetary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types:</a:t>
            </a:r>
            <a:endParaRPr sz="1800">
              <a:latin typeface="Calibri"/>
              <a:cs typeface="Calibri"/>
            </a:endParaRPr>
          </a:p>
          <a:p>
            <a:pPr marL="716915" lvl="1" indent="-34226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16915" algn="l"/>
                <a:tab pos="717550" algn="l"/>
              </a:tabLst>
            </a:pP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  <a:p>
            <a:pPr marL="716915" lvl="1" indent="-34226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16915" algn="l"/>
                <a:tab pos="717550" algn="l"/>
              </a:tabLst>
            </a:pP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  <a:p>
            <a:pPr marL="716915" lvl="1" indent="-34226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16915" algn="l"/>
                <a:tab pos="717550" algn="l"/>
              </a:tabLst>
            </a:pPr>
            <a:r>
              <a:rPr sz="1800" spc="-5" dirty="0">
                <a:latin typeface="Calibri"/>
                <a:cs typeface="Calibri"/>
              </a:rPr>
              <a:t>User-defined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marL="429895" marR="217804" indent="-341630">
              <a:lnSpc>
                <a:spcPct val="70000"/>
              </a:lnSpc>
              <a:spcBef>
                <a:spcPts val="1230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key,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 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uniquely.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800">
              <a:latin typeface="Calibri"/>
              <a:cs typeface="Calibri"/>
            </a:endParaRPr>
          </a:p>
          <a:p>
            <a:pPr marL="429895" marR="8890" indent="-341630">
              <a:lnSpc>
                <a:spcPct val="70000"/>
              </a:lnSpc>
              <a:spcBef>
                <a:spcPts val="1480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nullability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null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306831"/>
              <a:ext cx="2121255" cy="3398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043545" cy="546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ahoma"/>
              <a:cs typeface="Tahoma"/>
            </a:endParaRPr>
          </a:p>
          <a:p>
            <a:pPr marL="429895" marR="99695" indent="-341630">
              <a:lnSpc>
                <a:spcPct val="7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4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800">
              <a:latin typeface="Calibri"/>
              <a:cs typeface="Calibri"/>
            </a:endParaRPr>
          </a:p>
          <a:p>
            <a:pPr marL="429895" marR="75565" indent="-341630">
              <a:lnSpc>
                <a:spcPct val="70000"/>
              </a:lnSpc>
              <a:spcBef>
                <a:spcPts val="1480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property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auto-generated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sequential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Constraints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logic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enforce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integrity.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800">
              <a:latin typeface="Calibri"/>
              <a:cs typeface="Calibri"/>
            </a:endParaRPr>
          </a:p>
          <a:p>
            <a:pPr marL="429895" marR="300355" indent="-341630">
              <a:lnSpc>
                <a:spcPct val="70000"/>
              </a:lnSpc>
              <a:spcBef>
                <a:spcPts val="1475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ensure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of columns.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800">
              <a:latin typeface="Calibri"/>
              <a:cs typeface="Calibri"/>
            </a:endParaRPr>
          </a:p>
          <a:p>
            <a:pPr marL="429895" marR="5080" indent="-341630">
              <a:lnSpc>
                <a:spcPct val="70000"/>
              </a:lnSpc>
              <a:spcBef>
                <a:spcPts val="1475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foreign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another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CHECK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294386"/>
              <a:ext cx="5503570" cy="35229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81227" y="1609344"/>
            <a:ext cx="7934325" cy="856615"/>
            <a:chOff x="681227" y="1609344"/>
            <a:chExt cx="7934325" cy="856615"/>
          </a:xfrm>
        </p:grpSpPr>
        <p:sp>
          <p:nvSpPr>
            <p:cNvPr id="8" name="object 8"/>
            <p:cNvSpPr/>
            <p:nvPr/>
          </p:nvSpPr>
          <p:spPr>
            <a:xfrm>
              <a:off x="685799" y="1805940"/>
              <a:ext cx="7924800" cy="655320"/>
            </a:xfrm>
            <a:custGeom>
              <a:avLst/>
              <a:gdLst/>
              <a:ahLst/>
              <a:cxnLst/>
              <a:rect l="l" t="t" r="r" b="b"/>
              <a:pathLst>
                <a:path w="7924800" h="655319">
                  <a:moveTo>
                    <a:pt x="0" y="655320"/>
                  </a:moveTo>
                  <a:lnTo>
                    <a:pt x="7924800" y="655320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  <a:path w="7924800" h="655319">
                  <a:moveTo>
                    <a:pt x="0" y="655320"/>
                  </a:moveTo>
                  <a:lnTo>
                    <a:pt x="7924800" y="655320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8" y="1609344"/>
              <a:ext cx="5554980" cy="3916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81227" y="2526792"/>
            <a:ext cx="7934325" cy="2207260"/>
            <a:chOff x="681227" y="2526792"/>
            <a:chExt cx="7934325" cy="2207260"/>
          </a:xfrm>
        </p:grpSpPr>
        <p:sp>
          <p:nvSpPr>
            <p:cNvPr id="11" name="object 11"/>
            <p:cNvSpPr/>
            <p:nvPr/>
          </p:nvSpPr>
          <p:spPr>
            <a:xfrm>
              <a:off x="685799" y="2723388"/>
              <a:ext cx="7924800" cy="2005964"/>
            </a:xfrm>
            <a:custGeom>
              <a:avLst/>
              <a:gdLst/>
              <a:ahLst/>
              <a:cxnLst/>
              <a:rect l="l" t="t" r="r" b="b"/>
              <a:pathLst>
                <a:path w="7924800" h="2005964">
                  <a:moveTo>
                    <a:pt x="0" y="2005583"/>
                  </a:moveTo>
                  <a:lnTo>
                    <a:pt x="7924800" y="2005583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2005583"/>
                  </a:lnTo>
                  <a:close/>
                </a:path>
                <a:path w="7924800" h="2005964">
                  <a:moveTo>
                    <a:pt x="0" y="2005583"/>
                  </a:moveTo>
                  <a:lnTo>
                    <a:pt x="7924800" y="2005583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2005583"/>
                  </a:lnTo>
                  <a:close/>
                </a:path>
              </a:pathLst>
            </a:custGeom>
            <a:ln w="9144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468" y="2526792"/>
              <a:ext cx="5554980" cy="39166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81227" y="4796028"/>
            <a:ext cx="7934325" cy="1367155"/>
            <a:chOff x="681227" y="4796028"/>
            <a:chExt cx="7934325" cy="1367155"/>
          </a:xfrm>
        </p:grpSpPr>
        <p:sp>
          <p:nvSpPr>
            <p:cNvPr id="14" name="object 14"/>
            <p:cNvSpPr/>
            <p:nvPr/>
          </p:nvSpPr>
          <p:spPr>
            <a:xfrm>
              <a:off x="685799" y="4991100"/>
              <a:ext cx="7924800" cy="1167765"/>
            </a:xfrm>
            <a:custGeom>
              <a:avLst/>
              <a:gdLst/>
              <a:ahLst/>
              <a:cxnLst/>
              <a:rect l="l" t="t" r="r" b="b"/>
              <a:pathLst>
                <a:path w="7924800" h="1167764">
                  <a:moveTo>
                    <a:pt x="0" y="1167384"/>
                  </a:moveTo>
                  <a:lnTo>
                    <a:pt x="7924800" y="116738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167384"/>
                  </a:lnTo>
                  <a:close/>
                </a:path>
                <a:path w="7924800" h="1167764">
                  <a:moveTo>
                    <a:pt x="0" y="1167384"/>
                  </a:moveTo>
                  <a:lnTo>
                    <a:pt x="7924800" y="116738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167384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7468" y="4796028"/>
              <a:ext cx="5554980" cy="39166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7340" y="183895"/>
            <a:ext cx="7301230" cy="583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types: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1165860" lvl="1" indent="-172720">
              <a:lnSpc>
                <a:spcPct val="100000"/>
              </a:lnSpc>
              <a:spcBef>
                <a:spcPts val="875"/>
              </a:spcBef>
              <a:buChar char="•"/>
              <a:tabLst>
                <a:tab pos="1166495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-5" dirty="0">
                <a:latin typeface="Calibri"/>
                <a:cs typeface="Calibri"/>
              </a:rPr>
              <a:t> by SQL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Char char="•"/>
            </a:pPr>
            <a:endParaRPr sz="145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Alias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1165860" lvl="1" indent="-172720">
              <a:lnSpc>
                <a:spcPct val="100000"/>
              </a:lnSpc>
              <a:spcBef>
                <a:spcPts val="875"/>
              </a:spcBef>
              <a:buChar char="•"/>
              <a:tabLst>
                <a:tab pos="1166495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-5" dirty="0">
                <a:latin typeface="Calibri"/>
                <a:cs typeface="Calibri"/>
              </a:rPr>
              <a:t> 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system-supplied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types.</a:t>
            </a:r>
            <a:endParaRPr sz="1800">
              <a:latin typeface="Calibri"/>
              <a:cs typeface="Calibri"/>
            </a:endParaRPr>
          </a:p>
          <a:p>
            <a:pPr marL="1165860" marR="97790" lvl="1" indent="-172720">
              <a:lnSpc>
                <a:spcPts val="1980"/>
              </a:lnSpc>
              <a:spcBef>
                <a:spcPts val="365"/>
              </a:spcBef>
              <a:buChar char="•"/>
              <a:tabLst>
                <a:tab pos="1166495" algn="l"/>
              </a:tabLst>
            </a:pPr>
            <a:r>
              <a:rPr sz="1800" spc="-5" dirty="0">
                <a:latin typeface="Calibri"/>
                <a:cs typeface="Calibri"/>
              </a:rPr>
              <a:t>One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typical uses of alias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types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spc="-15" dirty="0">
                <a:latin typeface="Calibri"/>
                <a:cs typeface="Calibri"/>
              </a:rPr>
              <a:t>stores </a:t>
            </a:r>
            <a:r>
              <a:rPr sz="1800" dirty="0">
                <a:latin typeface="Calibri"/>
                <a:cs typeface="Calibri"/>
              </a:rPr>
              <a:t>the same 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in a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dirty="0">
                <a:latin typeface="Calibri"/>
                <a:cs typeface="Calibri"/>
              </a:rPr>
              <a:t>and has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characteristics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nullability,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  <a:p>
            <a:pPr marL="1165860" lvl="1" indent="-172720">
              <a:lnSpc>
                <a:spcPts val="2070"/>
              </a:lnSpc>
              <a:spcBef>
                <a:spcPts val="105"/>
              </a:spcBef>
              <a:buChar char="•"/>
              <a:tabLst>
                <a:tab pos="116649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 cases,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used</a:t>
            </a:r>
            <a:endParaRPr sz="1800">
              <a:latin typeface="Calibri"/>
              <a:cs typeface="Calibri"/>
            </a:endParaRPr>
          </a:p>
          <a:p>
            <a:pPr marL="1165860">
              <a:lnSpc>
                <a:spcPts val="2070"/>
              </a:lnSpc>
            </a:pPr>
            <a:r>
              <a:rPr sz="1800" spc="-10" dirty="0">
                <a:latin typeface="Calibri"/>
                <a:cs typeface="Calibri"/>
              </a:rPr>
              <a:t>commonly by</a:t>
            </a:r>
            <a:r>
              <a:rPr sz="1800" spc="-5" dirty="0">
                <a:latin typeface="Calibri"/>
                <a:cs typeface="Calibri"/>
              </a:rPr>
              <a:t> 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User-defined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1165860" lvl="1" indent="-172720">
              <a:lnSpc>
                <a:spcPts val="2065"/>
              </a:lnSpc>
              <a:spcBef>
                <a:spcPts val="875"/>
              </a:spcBef>
              <a:buChar char="•"/>
              <a:tabLst>
                <a:tab pos="1166495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-5" dirty="0">
                <a:latin typeface="Calibri"/>
                <a:cs typeface="Calibri"/>
              </a:rPr>
              <a:t> languages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165860" marR="347980">
              <a:lnSpc>
                <a:spcPts val="1980"/>
              </a:lnSpc>
              <a:spcBef>
                <a:spcPts val="120"/>
              </a:spcBef>
            </a:pPr>
            <a:r>
              <a:rPr sz="1800" spc="-5" dirty="0">
                <a:latin typeface="Calibri"/>
                <a:cs typeface="Calibri"/>
              </a:rPr>
              <a:t>.NET</a:t>
            </a:r>
            <a:r>
              <a:rPr sz="1800" spc="-10" dirty="0">
                <a:latin typeface="Calibri"/>
                <a:cs typeface="Calibri"/>
              </a:rPr>
              <a:t> Framework,</a:t>
            </a:r>
            <a:r>
              <a:rPr sz="1800" spc="-5" dirty="0">
                <a:latin typeface="Calibri"/>
                <a:cs typeface="Calibri"/>
              </a:rPr>
              <a:t> 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framework </a:t>
            </a:r>
            <a:r>
              <a:rPr sz="1800" spc="-5" dirty="0">
                <a:latin typeface="Calibri"/>
                <a:cs typeface="Calibri"/>
              </a:rPr>
              <a:t>developed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5503570" cy="3522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747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types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description: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1828800"/>
            <a:ext cx="8272272" cy="3352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5503570" cy="352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1143000"/>
            <a:ext cx="8270748" cy="4114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5503570" cy="352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990600"/>
            <a:ext cx="6858000" cy="557326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5503570" cy="352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620000" cy="458876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55" dirty="0"/>
              <a:t> </a:t>
            </a:r>
            <a:r>
              <a:rPr spc="-15" dirty="0"/>
              <a:t>Tables/</a:t>
            </a:r>
            <a:r>
              <a:rPr spc="-2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4442</Words>
  <Application>Microsoft Office PowerPoint</Application>
  <PresentationFormat>On-screen Show (4:3)</PresentationFormat>
  <Paragraphs>768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MT</vt:lpstr>
      <vt:lpstr>Calibri</vt:lpstr>
      <vt:lpstr>Courier New</vt:lpstr>
      <vt:lpstr>Palatino Linotype</vt:lpstr>
      <vt:lpstr>Tahoma</vt:lpstr>
      <vt:lpstr>Times New Roman</vt:lpstr>
      <vt:lpstr>Wingdings</vt:lpstr>
      <vt:lpstr>Office Theme</vt:lpstr>
      <vt:lpstr>Data Management Using 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 XP</dc:title>
  <dc:creator>Aptech Limited</dc:creator>
  <cp:lastModifiedBy>Microsoft account</cp:lastModifiedBy>
  <cp:revision>3</cp:revision>
  <dcterms:created xsi:type="dcterms:W3CDTF">2022-01-07T14:58:54Z</dcterms:created>
  <dcterms:modified xsi:type="dcterms:W3CDTF">2022-01-11T11:39:19Z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2022-01-07T00:00:00Z</vt:filetime>
  </property>
</Properties>
</file>