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0954" y="1221689"/>
            <a:ext cx="5233034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08826" y="6624015"/>
            <a:ext cx="16167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662115"/>
            <a:ext cx="879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5652" y="66240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0" Type="http://schemas.openxmlformats.org/officeDocument/2006/relationships/image" Target="../media/image11.png"/><Relationship Id="rId4" Type="http://schemas.openxmlformats.org/officeDocument/2006/relationships/image" Target="../media/image32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8.png"/><Relationship Id="rId9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9.png"/><Relationship Id="rId9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3.png"/><Relationship Id="rId9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8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jp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1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6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73.jp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77.png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85.png"/><Relationship Id="rId9" Type="http://schemas.openxmlformats.org/officeDocument/2006/relationships/image" Target="../media/image1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3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www.w3.org/2001/XMLSchem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3.jp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3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11" Type="http://schemas.openxmlformats.org/officeDocument/2006/relationships/image" Target="../media/image96.png"/><Relationship Id="rId5" Type="http://schemas.openxmlformats.org/officeDocument/2006/relationships/image" Target="../media/image102.png"/><Relationship Id="rId10" Type="http://schemas.openxmlformats.org/officeDocument/2006/relationships/image" Target="../media/image95.png"/><Relationship Id="rId4" Type="http://schemas.openxmlformats.org/officeDocument/2006/relationships/image" Target="../media/image101.png"/><Relationship Id="rId9" Type="http://schemas.openxmlformats.org/officeDocument/2006/relationships/image" Target="../media/image9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jpg"/><Relationship Id="rId5" Type="http://schemas.openxmlformats.org/officeDocument/2006/relationships/image" Target="../media/image104.png"/><Relationship Id="rId4" Type="http://schemas.openxmlformats.org/officeDocument/2006/relationships/image" Target="../media/image10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.jpg"/><Relationship Id="rId5" Type="http://schemas.openxmlformats.org/officeDocument/2006/relationships/image" Target="../media/image107.png"/><Relationship Id="rId4" Type="http://schemas.openxmlformats.org/officeDocument/2006/relationships/image" Target="../media/image10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.jpg"/><Relationship Id="rId5" Type="http://schemas.openxmlformats.org/officeDocument/2006/relationships/image" Target="../media/image110.png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7316470" cy="495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567815">
              <a:lnSpc>
                <a:spcPct val="100000"/>
              </a:lnSpc>
              <a:spcBef>
                <a:spcPts val="1145"/>
              </a:spcBef>
            </a:pPr>
            <a:r>
              <a:rPr sz="2800" b="1" spc="-5" dirty="0"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1</a:t>
            </a:r>
            <a:endParaRPr sz="2800">
              <a:latin typeface="Palatino Linotype"/>
              <a:cs typeface="Palatino Linotype"/>
            </a:endParaRPr>
          </a:p>
          <a:p>
            <a:pPr marL="1186180" algn="ctr">
              <a:lnSpc>
                <a:spcPct val="100000"/>
              </a:lnSpc>
              <a:spcBef>
                <a:spcPts val="2470"/>
              </a:spcBef>
            </a:pPr>
            <a:r>
              <a:rPr sz="4500" b="1" i="1" spc="-5" dirty="0">
                <a:latin typeface="Palatino Linotype"/>
                <a:cs typeface="Palatino Linotype"/>
              </a:rPr>
              <a:t>Introduction</a:t>
            </a:r>
            <a:r>
              <a:rPr sz="4500" b="1" i="1" spc="-60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to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the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Web</a:t>
            </a:r>
            <a:endParaRPr sz="45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85770" y="2916681"/>
            <a:ext cx="3834765" cy="1290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8</a:t>
            </a:r>
            <a:endParaRPr sz="2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Palatino Linotype"/>
              <a:cs typeface="Palatino Linotype"/>
            </a:endParaRPr>
          </a:p>
          <a:p>
            <a:pPr marL="1344295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Accessing</a:t>
            </a:r>
            <a:r>
              <a:rPr sz="2800" b="1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5" dirty="0"/>
              <a:t>Using </a:t>
            </a:r>
            <a:r>
              <a:rPr spc="-885" dirty="0"/>
              <a:t> </a:t>
            </a:r>
            <a:r>
              <a:rPr dirty="0"/>
              <a:t>Microsoft</a:t>
            </a:r>
            <a:r>
              <a:rPr spc="-20" dirty="0"/>
              <a:t> </a:t>
            </a:r>
            <a:r>
              <a:rPr spc="5" dirty="0"/>
              <a:t>SQL</a:t>
            </a:r>
            <a:r>
              <a:rPr spc="-20" dirty="0"/>
              <a:t> </a:t>
            </a:r>
            <a:r>
              <a:rPr dirty="0"/>
              <a:t>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131"/>
            <a:ext cx="5391556" cy="3539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8200" y="2106167"/>
            <a:ext cx="7467600" cy="10185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 marR="194056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SELECT LocationID,CostRate FROM Production.Location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1084834"/>
            <a:ext cx="7536180" cy="8394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4330" marR="5080" indent="-342265">
              <a:lnSpc>
                <a:spcPct val="98300"/>
              </a:lnSpc>
              <a:spcBef>
                <a:spcPts val="13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from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Production.Location</a:t>
            </a:r>
            <a:r>
              <a:rPr sz="1800" spc="-7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AdventureWorks2012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-5" dirty="0">
                <a:latin typeface="Calibri"/>
                <a:cs typeface="Calibri"/>
              </a:rPr>
              <a:t> 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438525"/>
            <a:ext cx="6784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LocationID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CostRate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-15" dirty="0">
                <a:latin typeface="Calibri"/>
                <a:cs typeface="Calibri"/>
              </a:rPr>
              <a:t> from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Adventur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W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rk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2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dirty="0">
                <a:latin typeface="Courier New"/>
                <a:cs typeface="Courier New"/>
              </a:rPr>
              <a:t>2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83864" y="4038600"/>
            <a:ext cx="1926336" cy="26670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7231" y="294131"/>
            <a:ext cx="5550306" cy="3539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2146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459738"/>
            <a:ext cx="666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Character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constants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used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character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joined.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6427" y="2281427"/>
            <a:ext cx="8161020" cy="771525"/>
            <a:chOff x="376427" y="2281427"/>
            <a:chExt cx="8161020" cy="7715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2281427"/>
              <a:ext cx="8161020" cy="771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2287523"/>
              <a:ext cx="8020811" cy="765048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6427" y="4338828"/>
            <a:ext cx="8161020" cy="923925"/>
            <a:chOff x="376427" y="4338828"/>
            <a:chExt cx="8161020" cy="92392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6427" y="4338828"/>
              <a:ext cx="8161020" cy="9235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151" y="4344924"/>
              <a:ext cx="8020811" cy="915923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6427" y="3272028"/>
            <a:ext cx="8161020" cy="84734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19176" y="3517772"/>
            <a:ext cx="6642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constants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separate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column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resultset.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7231" y="294131"/>
            <a:ext cx="5550306" cy="3539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4400" y="2057400"/>
            <a:ext cx="7772400" cy="10185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198120" marR="1713864" indent="-10668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SELECT [Name] +':'+ CountryRegionCode </a:t>
            </a:r>
            <a:r>
              <a:rPr sz="1400" spc="-10" dirty="0">
                <a:latin typeface="Courier New"/>
                <a:cs typeface="Courier New"/>
              </a:rPr>
              <a:t>+'→'+ </a:t>
            </a:r>
            <a:r>
              <a:rPr sz="1400" spc="-5" dirty="0">
                <a:latin typeface="Courier New"/>
                <a:cs typeface="Courier New"/>
              </a:rPr>
              <a:t>[Group] </a:t>
            </a:r>
            <a:r>
              <a:rPr sz="1400" spc="-10" dirty="0">
                <a:latin typeface="Courier New"/>
                <a:cs typeface="Courier New"/>
              </a:rPr>
              <a:t>FROM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Sales.SalesTerritory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1084834"/>
            <a:ext cx="807148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include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'→'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resultset</a:t>
            </a:r>
            <a:r>
              <a:rPr sz="1800" spc="-5" dirty="0">
                <a:latin typeface="Calibri"/>
                <a:cs typeface="Calibri"/>
              </a:rPr>
              <a:t> so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country </a:t>
            </a:r>
            <a:r>
              <a:rPr sz="1800" spc="-5" dirty="0">
                <a:latin typeface="Calibri"/>
                <a:cs typeface="Calibri"/>
              </a:rPr>
              <a:t> name,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182239"/>
            <a:ext cx="816102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ts val="2125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country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corresponding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</a:pP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Sales.SalesTerritory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AdventureWorks2012</a:t>
            </a:r>
            <a:r>
              <a:rPr sz="1800" spc="-6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00400" y="3810000"/>
            <a:ext cx="2511552" cy="27432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9835" y="294131"/>
            <a:ext cx="6508115" cy="354330"/>
            <a:chOff x="1169835" y="294131"/>
            <a:chExt cx="6508115" cy="3543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835" y="301751"/>
              <a:ext cx="1669757" cy="3463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161" y="294131"/>
              <a:ext cx="1548638" cy="2646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2573" y="294131"/>
              <a:ext cx="3085084" cy="266065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6427" y="1214627"/>
            <a:ext cx="8161020" cy="8473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14299" y="1336294"/>
            <a:ext cx="7033259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displayed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resultset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they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corresponding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headings specified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6427" y="2281427"/>
            <a:ext cx="8161020" cy="771525"/>
            <a:chOff x="376427" y="2281427"/>
            <a:chExt cx="8161020" cy="77152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6427" y="2281427"/>
              <a:ext cx="8161020" cy="7711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151" y="2287523"/>
              <a:ext cx="8020811" cy="76504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6427" y="3272028"/>
            <a:ext cx="8161020" cy="84734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19176" y="3394329"/>
            <a:ext cx="74549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Therefore,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customizing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headings,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become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understandable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meaningful.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9835" y="294131"/>
            <a:ext cx="6508115" cy="354330"/>
            <a:chOff x="1169835" y="294131"/>
            <a:chExt cx="6508115" cy="3543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835" y="301751"/>
              <a:ext cx="1669757" cy="3463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161" y="294131"/>
              <a:ext cx="1548638" cy="2646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2573" y="294131"/>
              <a:ext cx="3085084" cy="2660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7200" y="2057400"/>
            <a:ext cx="8001000" cy="127762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CUST_DB</a:t>
            </a:r>
            <a:endParaRPr sz="1400">
              <a:latin typeface="Courier New"/>
              <a:cs typeface="Courier New"/>
            </a:endParaRPr>
          </a:p>
          <a:p>
            <a:pPr marL="91440" marR="1942464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SELECT ModifiedDate </a:t>
            </a:r>
            <a:r>
              <a:rPr sz="1400" spc="-10" dirty="0">
                <a:latin typeface="Courier New"/>
                <a:cs typeface="Courier New"/>
              </a:rPr>
              <a:t>as </a:t>
            </a:r>
            <a:r>
              <a:rPr sz="1400" spc="-5" dirty="0">
                <a:latin typeface="Courier New"/>
                <a:cs typeface="Courier New"/>
              </a:rPr>
              <a:t>'ChangedDate' </a:t>
            </a:r>
            <a:r>
              <a:rPr sz="1400" spc="-10" dirty="0">
                <a:latin typeface="Courier New"/>
                <a:cs typeface="Courier New"/>
              </a:rPr>
              <a:t>FROM </a:t>
            </a:r>
            <a:r>
              <a:rPr sz="1400" spc="-5" dirty="0">
                <a:latin typeface="Courier New"/>
                <a:cs typeface="Courier New"/>
              </a:rPr>
              <a:t>dbo.Individual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1075690"/>
            <a:ext cx="75095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display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</a:t>
            </a:r>
            <a:r>
              <a:rPr sz="1800" b="1" spc="-5" dirty="0">
                <a:latin typeface="Courier New"/>
                <a:cs typeface="Courier New"/>
              </a:rPr>
              <a:t>ChangedDate</a:t>
            </a:r>
            <a:r>
              <a:rPr sz="1800" spc="-5" dirty="0">
                <a:latin typeface="Calibri"/>
                <a:cs typeface="Calibri"/>
              </a:rPr>
              <a:t>'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heading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ModifiedDate </a:t>
            </a:r>
            <a:r>
              <a:rPr sz="1800" spc="-10" dirty="0">
                <a:latin typeface="Calibri"/>
                <a:cs typeface="Calibri"/>
              </a:rPr>
              <a:t>column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dbo.Individual </a:t>
            </a:r>
            <a:r>
              <a:rPr sz="1800" spc="-5" dirty="0">
                <a:latin typeface="Calibri"/>
                <a:cs typeface="Calibri"/>
              </a:rPr>
              <a:t>table,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3438525"/>
            <a:ext cx="800227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</a:t>
            </a:r>
            <a:r>
              <a:rPr sz="1800" b="1" spc="-5" dirty="0">
                <a:latin typeface="Courier New"/>
                <a:cs typeface="Courier New"/>
              </a:rPr>
              <a:t>ChangedDate</a:t>
            </a:r>
            <a:r>
              <a:rPr sz="1800" spc="-5" dirty="0">
                <a:latin typeface="Calibri"/>
                <a:cs typeface="Calibri"/>
              </a:rPr>
              <a:t>'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ModifiedDate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dbo.Individual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7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heading: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28800" y="4572000"/>
            <a:ext cx="5263896" cy="152400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1219" y="294131"/>
            <a:ext cx="5697220" cy="354330"/>
            <a:chOff x="1171219" y="294131"/>
            <a:chExt cx="5697220" cy="3543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19" y="294131"/>
              <a:ext cx="3481425" cy="3539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8817" y="294131"/>
              <a:ext cx="1548638" cy="2646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3467" y="309117"/>
              <a:ext cx="154812" cy="24625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78473" y="306831"/>
              <a:ext cx="289941" cy="248793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1214627"/>
            <a:ext cx="8161020" cy="8473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14299" y="1334770"/>
            <a:ext cx="7672705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800" spc="-6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statement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mathematical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expressions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applying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6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6427" y="2281427"/>
            <a:ext cx="8161020" cy="771525"/>
            <a:chOff x="376427" y="2281427"/>
            <a:chExt cx="8161020" cy="77152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2281427"/>
              <a:ext cx="8161020" cy="771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2287523"/>
              <a:ext cx="8020811" cy="765048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76427" y="4338828"/>
            <a:ext cx="8161020" cy="771525"/>
            <a:chOff x="376427" y="4338828"/>
            <a:chExt cx="8161020" cy="77152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4338828"/>
              <a:ext cx="8161020" cy="7711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4344924"/>
              <a:ext cx="8020811" cy="765048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6427" y="3272028"/>
            <a:ext cx="8161020" cy="84734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19176" y="3392804"/>
            <a:ext cx="746950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Production.ProductCostHistory</a:t>
            </a:r>
            <a:r>
              <a:rPr sz="1800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Adventur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rk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800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1219" y="294131"/>
            <a:ext cx="5697220" cy="354330"/>
            <a:chOff x="1171219" y="294131"/>
            <a:chExt cx="5697220" cy="3543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19" y="294131"/>
              <a:ext cx="3481425" cy="3539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8817" y="294131"/>
              <a:ext cx="1548638" cy="2646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4863" y="306831"/>
              <a:ext cx="463550" cy="24879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5800" y="1828800"/>
            <a:ext cx="8001000" cy="10185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 marR="87884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SELECT ProductID,StandardCost,StandardCost </a:t>
            </a:r>
            <a:r>
              <a:rPr sz="1400" dirty="0">
                <a:latin typeface="Courier New"/>
                <a:cs typeface="Courier New"/>
              </a:rPr>
              <a:t>* </a:t>
            </a:r>
            <a:r>
              <a:rPr sz="1400" spc="-5" dirty="0">
                <a:latin typeface="Courier New"/>
                <a:cs typeface="Courier New"/>
              </a:rPr>
              <a:t>0.15 as Discount FROM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Production.ProductCostHistory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1084834"/>
            <a:ext cx="734885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ts val="2125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exist,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2913710"/>
            <a:ext cx="7530465" cy="56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ts val="2125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discount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71800" y="3429000"/>
            <a:ext cx="3048000" cy="310743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7231" y="301752"/>
            <a:ext cx="2858033" cy="3463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305814"/>
            <a:ext cx="636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DISTINC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spc="-7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 the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6427" y="1976627"/>
            <a:ext cx="8161020" cy="771525"/>
            <a:chOff x="376427" y="1976627"/>
            <a:chExt cx="8161020" cy="7715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1976627"/>
              <a:ext cx="8161020" cy="771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1982723"/>
              <a:ext cx="8020811" cy="765048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6427" y="3881628"/>
            <a:ext cx="8161020" cy="771525"/>
            <a:chOff x="376427" y="3881628"/>
            <a:chExt cx="8161020" cy="77152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3881628"/>
              <a:ext cx="8161020" cy="7711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3887724"/>
              <a:ext cx="8020811" cy="76504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2891027"/>
            <a:ext cx="8161020" cy="84734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19176" y="3011804"/>
            <a:ext cx="721550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StandardCost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DISTINC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spc="-7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displ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57200" y="4853940"/>
            <a:ext cx="8001000" cy="75946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SELECT </a:t>
            </a:r>
            <a:r>
              <a:rPr sz="1400" spc="-10" dirty="0">
                <a:latin typeface="Courier New"/>
                <a:cs typeface="Courier New"/>
              </a:rPr>
              <a:t>DISTINCT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StandardCost</a:t>
            </a:r>
            <a:r>
              <a:rPr sz="1400" dirty="0">
                <a:latin typeface="Courier New"/>
                <a:cs typeface="Courier New"/>
              </a:rPr>
              <a:t> FROM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Production.ProductCostHistory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7231" y="294386"/>
            <a:ext cx="4278401" cy="3536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305814"/>
            <a:ext cx="676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800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resultset.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2814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1976627"/>
            <a:ext cx="8161020" cy="771525"/>
            <a:chOff x="376427" y="19766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19766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1982723"/>
              <a:ext cx="8020811" cy="76504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2627" y="4226052"/>
            <a:ext cx="1074420" cy="38861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59740" y="2935604"/>
            <a:ext cx="7305040" cy="15938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71755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800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also be 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 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oth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690" dirty="0">
                <a:latin typeface="Courier New"/>
                <a:cs typeface="Courier New"/>
              </a:rPr>
              <a:t> 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as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57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457200" y="4724400"/>
            <a:ext cx="8001000" cy="76073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[ALL|DISTINCT]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[TOP </a:t>
            </a:r>
            <a:r>
              <a:rPr sz="1400" spc="-5" dirty="0">
                <a:latin typeface="Courier New"/>
                <a:cs typeface="Courier New"/>
              </a:rPr>
              <a:t>expression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[PERCENT] [WITH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TIES]]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5505703"/>
            <a:ext cx="8142605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 dirty="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expression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percentage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returned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the </a:t>
            </a:r>
            <a:r>
              <a:rPr sz="1800" spc="-10" dirty="0">
                <a:latin typeface="Calibri"/>
                <a:cs typeface="Calibri"/>
              </a:rPr>
              <a:t>result.</a:t>
            </a:r>
            <a:endParaRPr sz="1800" dirty="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PERCENT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limited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percentage.</a:t>
            </a:r>
            <a:endParaRPr sz="1800" dirty="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WITH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TIES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additional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3797655" cy="2647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182370"/>
            <a:ext cx="741235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INTO</a:t>
            </a:r>
            <a:r>
              <a:rPr sz="1800" spc="-6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inserts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listed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2814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1976627"/>
            <a:ext cx="8161020" cy="771525"/>
            <a:chOff x="376427" y="19766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19766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1982723"/>
              <a:ext cx="8020811" cy="76504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2627" y="4226052"/>
            <a:ext cx="1074420" cy="38861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59740" y="2935604"/>
            <a:ext cx="7825105" cy="15938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71755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spc="-6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t, the 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 mu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permission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800" spc="-6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destination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syntax 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57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457200" y="4724400"/>
            <a:ext cx="8001000" cy="76073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&lt;column_name1&gt;..&lt;column_nameN&gt;</a:t>
            </a:r>
            <a:r>
              <a:rPr sz="1400" spc="-10" dirty="0">
                <a:latin typeface="Courier New"/>
                <a:cs typeface="Courier New"/>
              </a:rPr>
              <a:t> [INTO </a:t>
            </a:r>
            <a:r>
              <a:rPr sz="1400" spc="-5" dirty="0">
                <a:latin typeface="Courier New"/>
                <a:cs typeface="Courier New"/>
              </a:rPr>
              <a:t>new_table]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FROM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table_list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5505703"/>
            <a:ext cx="623506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new_table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 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5402"/>
            <a:ext cx="1712188" cy="3517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990723"/>
            <a:ext cx="7849234" cy="26593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7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0" dirty="0">
                <a:latin typeface="Calibri"/>
                <a:cs typeface="Calibri"/>
              </a:rPr>
              <a:t> syntax,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various</a:t>
            </a:r>
            <a:r>
              <a:rPr sz="2400" dirty="0">
                <a:latin typeface="Calibri"/>
                <a:cs typeface="Calibri"/>
              </a:rPr>
              <a:t> clauses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5" dirty="0">
                <a:latin typeface="Calibri"/>
                <a:cs typeface="Calibri"/>
              </a:rPr>
              <a:t>State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clause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untyped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XML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create,</a:t>
            </a:r>
            <a:r>
              <a:rPr sz="2400" spc="-5" dirty="0">
                <a:latin typeface="Calibri"/>
                <a:cs typeface="Calibri"/>
              </a:rPr>
              <a:t> use,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view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XML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schemas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 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Xquery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XML</a:t>
            </a:r>
            <a:r>
              <a:rPr sz="2400" spc="-15" dirty="0">
                <a:latin typeface="Calibri"/>
                <a:cs typeface="Calibri"/>
              </a:rPr>
              <a:t> 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3797655" cy="26479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7200" y="2263139"/>
            <a:ext cx="8001000" cy="147066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 marR="162433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SELECT ProductModelID,Name INTO Production.ProductName FROM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Production.ProductModel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9740" y="1075690"/>
            <a:ext cx="80149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 code </a:t>
            </a:r>
            <a:r>
              <a:rPr sz="1800" spc="-5" dirty="0">
                <a:latin typeface="Calibri"/>
                <a:cs typeface="Calibri"/>
              </a:rPr>
              <a:t>snippet uses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ourier New"/>
                <a:cs typeface="Courier New"/>
              </a:rPr>
              <a:t>INTO </a:t>
            </a:r>
            <a:r>
              <a:rPr sz="1800" spc="-5" dirty="0">
                <a:latin typeface="Calibri"/>
                <a:cs typeface="Calibri"/>
              </a:rPr>
              <a:t>clause which </a:t>
            </a:r>
            <a:r>
              <a:rPr sz="1800" spc="-15" dirty="0">
                <a:latin typeface="Calibri"/>
                <a:cs typeface="Calibri"/>
              </a:rPr>
              <a:t>creates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new </a:t>
            </a:r>
            <a:r>
              <a:rPr sz="1800" spc="-10" dirty="0">
                <a:latin typeface="Calibri"/>
                <a:cs typeface="Calibri"/>
              </a:rPr>
              <a:t>table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Production.ProductName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product's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Production.ProductModel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4069207"/>
            <a:ext cx="7668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spc="-15" dirty="0">
                <a:latin typeface="Calibri"/>
                <a:cs typeface="Calibri"/>
              </a:rPr>
              <a:t>stating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'(128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row(s)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affected)'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3797655" cy="2647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8400" y="1886711"/>
            <a:ext cx="4114800" cy="46192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9740" y="1008634"/>
            <a:ext cx="756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If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display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spc="-5" dirty="0">
                <a:latin typeface="Calibri"/>
                <a:cs typeface="Calibri"/>
              </a:rPr>
              <a:t>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4172686" cy="2633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182370"/>
            <a:ext cx="7578090" cy="5486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96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1800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800" spc="-6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conditionally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query.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2814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1976627"/>
            <a:ext cx="8161020" cy="771525"/>
            <a:chOff x="376427" y="19766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19766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1982723"/>
              <a:ext cx="8020811" cy="76504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2627" y="4226052"/>
            <a:ext cx="1074420" cy="38861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59740" y="3060572"/>
            <a:ext cx="6762115" cy="146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returned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discarded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false.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111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syntax 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57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457200" y="4724400"/>
            <a:ext cx="8001000" cy="10185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91440" marR="109220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SELECT &lt;column_name1&gt;...&lt;column_nameN&gt; FROM &lt;table_name&gt; WHERE </a:t>
            </a:r>
            <a:r>
              <a:rPr sz="1400" dirty="0">
                <a:latin typeface="Courier New"/>
                <a:cs typeface="Courier New"/>
              </a:rPr>
              <a:t>&lt;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search_condition&gt;]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5849823"/>
            <a:ext cx="614426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search_condition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rows.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4172686" cy="2633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7746365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latin typeface="Calibri"/>
                <a:cs typeface="Calibri"/>
              </a:rPr>
              <a:t>clause: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000" y="1905000"/>
            <a:ext cx="5562600" cy="444550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4172686" cy="2633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182370"/>
            <a:ext cx="762571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demonstrates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equal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operator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1800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displ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EndDat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-7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6/30/200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12:00:0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2001011"/>
            <a:ext cx="8001000" cy="142811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 marR="453390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SELECT </a:t>
            </a:r>
            <a:r>
              <a:rPr sz="1400" dirty="0">
                <a:latin typeface="Courier New"/>
                <a:cs typeface="Courier New"/>
              </a:rPr>
              <a:t>* </a:t>
            </a:r>
            <a:r>
              <a:rPr sz="1400" spc="-10" dirty="0">
                <a:latin typeface="Courier New"/>
                <a:cs typeface="Courier New"/>
              </a:rPr>
              <a:t>FROM </a:t>
            </a:r>
            <a:r>
              <a:rPr sz="1400" spc="-5" dirty="0">
                <a:latin typeface="Courier New"/>
                <a:cs typeface="Courier New"/>
              </a:rPr>
              <a:t>Production.ProductCostHistory WHERE EndDate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'6/30/2007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12:00:00</a:t>
            </a:r>
            <a:r>
              <a:rPr sz="1400" spc="-10" dirty="0">
                <a:latin typeface="Courier New"/>
                <a:cs typeface="Courier New"/>
              </a:rPr>
              <a:t> AM'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3514725"/>
            <a:ext cx="7118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WHERE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clause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9052" y="3962400"/>
            <a:ext cx="5832348" cy="25908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4172686" cy="2633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84834"/>
            <a:ext cx="7967345" cy="138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All </a:t>
            </a:r>
            <a:r>
              <a:rPr sz="1800" spc="-5" dirty="0">
                <a:latin typeface="Calibri"/>
                <a:cs typeface="Calibri"/>
              </a:rPr>
              <a:t>queries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quotes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enclose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 example,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consider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query,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the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from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Person.A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es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ving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ourier New"/>
                <a:cs typeface="Courier New"/>
              </a:rPr>
              <a:t>Bothell</a:t>
            </a:r>
            <a:r>
              <a:rPr sz="1800" spc="-72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as 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WHERE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clause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displ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ving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Bothel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2563367"/>
            <a:ext cx="7848600" cy="127762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DISTINCT </a:t>
            </a:r>
            <a:r>
              <a:rPr sz="1400" spc="-5" dirty="0">
                <a:latin typeface="Courier New"/>
                <a:cs typeface="Courier New"/>
              </a:rPr>
              <a:t>StandardCost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FROM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Production.ProductCostHistory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944492"/>
            <a:ext cx="560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query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7400" y="4341876"/>
            <a:ext cx="5029200" cy="22113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4172686" cy="2633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802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Numeric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enclosed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quotes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1694688"/>
            <a:ext cx="7924800" cy="127762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 marR="1121410">
              <a:lnSpc>
                <a:spcPts val="2020"/>
              </a:lnSpc>
              <a:spcBef>
                <a:spcPts val="120"/>
              </a:spcBef>
            </a:pPr>
            <a:r>
              <a:rPr sz="1400" spc="-5" dirty="0">
                <a:latin typeface="Courier New"/>
                <a:cs typeface="Courier New"/>
              </a:rPr>
              <a:t>SELECT </a:t>
            </a:r>
            <a:r>
              <a:rPr sz="1400" dirty="0">
                <a:latin typeface="Courier New"/>
                <a:cs typeface="Courier New"/>
              </a:rPr>
              <a:t>* </a:t>
            </a:r>
            <a:r>
              <a:rPr sz="1400" spc="-10" dirty="0">
                <a:latin typeface="Courier New"/>
                <a:cs typeface="Courier New"/>
              </a:rPr>
              <a:t>FROM </a:t>
            </a:r>
            <a:r>
              <a:rPr sz="1400" spc="-5" dirty="0">
                <a:latin typeface="Courier New"/>
                <a:cs typeface="Courier New"/>
              </a:rPr>
              <a:t>HumanResources.Department WHERE DepartmentID </a:t>
            </a:r>
            <a:r>
              <a:rPr sz="1400" dirty="0"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10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020695"/>
            <a:ext cx="821182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ue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displ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Departm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10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7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query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4038600"/>
            <a:ext cx="6144767" cy="24384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4172686" cy="2633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7996555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ourier New"/>
                <a:cs typeface="Courier New"/>
              </a:rPr>
              <a:t>WHER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" dirty="0">
                <a:latin typeface="Calibri"/>
                <a:cs typeface="Calibri"/>
              </a:rPr>
              <a:t> b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ld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ha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s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ng  table: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6300" y="1714500"/>
            <a:ext cx="7389876" cy="40005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5840679"/>
            <a:ext cx="7536815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400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All 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ld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ha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LIK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6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ue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  </a:t>
            </a:r>
            <a:r>
              <a:rPr sz="1800" spc="-15" dirty="0">
                <a:latin typeface="Calibri"/>
                <a:cs typeface="Calibri"/>
              </a:rPr>
              <a:t>accurate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4172686" cy="2633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182370"/>
            <a:ext cx="698055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WHER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logi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used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with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1800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clauses.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129027"/>
            <a:ext cx="8161020" cy="771525"/>
            <a:chOff x="376427" y="21290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1290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1351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3318128"/>
            <a:ext cx="7665084" cy="5454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30"/>
              </a:lnSpc>
              <a:spcBef>
                <a:spcPts val="35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So,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tables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listed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true.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demonstrates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1800" spc="-6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operator: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57200" y="4287011"/>
            <a:ext cx="8001000" cy="91186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ts val="143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FROM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Sales.CustomerAddress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WHERE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AddressID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900</a:t>
            </a:r>
            <a:r>
              <a:rPr sz="1400" spc="-5" dirty="0">
                <a:latin typeface="Courier New"/>
                <a:cs typeface="Courier New"/>
              </a:rPr>
              <a:t> AND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ts val="1430"/>
              </a:lnSpc>
            </a:pPr>
            <a:r>
              <a:rPr sz="1400" spc="-5" dirty="0">
                <a:latin typeface="Courier New"/>
                <a:cs typeface="Courier New"/>
              </a:rPr>
              <a:t>AddressTypeID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4172686" cy="2633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7682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ourier New"/>
                <a:cs typeface="Courier New"/>
              </a:rPr>
              <a:t>OR</a:t>
            </a:r>
            <a:r>
              <a:rPr sz="1800" spc="-67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TRUE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satisfies</a:t>
            </a:r>
            <a:r>
              <a:rPr sz="1800" spc="-15" dirty="0">
                <a:latin typeface="Calibri"/>
                <a:cs typeface="Calibri"/>
              </a:rPr>
              <a:t> 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conditions.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OR</a:t>
            </a:r>
            <a:r>
              <a:rPr sz="1800" spc="-67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1694688"/>
            <a:ext cx="8001000" cy="10185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 marR="151701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SELECT </a:t>
            </a:r>
            <a:r>
              <a:rPr sz="1400" dirty="0">
                <a:latin typeface="Courier New"/>
                <a:cs typeface="Courier New"/>
              </a:rPr>
              <a:t>* </a:t>
            </a:r>
            <a:r>
              <a:rPr sz="1400" spc="-10" dirty="0">
                <a:latin typeface="Courier New"/>
                <a:cs typeface="Courier New"/>
              </a:rPr>
              <a:t>FROM </a:t>
            </a:r>
            <a:r>
              <a:rPr sz="1400" spc="-5" dirty="0">
                <a:latin typeface="Courier New"/>
                <a:cs typeface="Courier New"/>
              </a:rPr>
              <a:t>Sales.CustomerAddress WHERE AddressID </a:t>
            </a:r>
            <a:r>
              <a:rPr sz="1400" dirty="0"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900 OR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AddressTypeID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904566"/>
            <a:ext cx="78282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whose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AddressID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900</a:t>
            </a:r>
            <a:r>
              <a:rPr sz="1800" spc="-5" dirty="0">
                <a:latin typeface="Calibri"/>
                <a:cs typeface="Calibri"/>
              </a:rPr>
              <a:t> 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whose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AddressT</a:t>
            </a:r>
            <a:r>
              <a:rPr sz="1800" spc="-15" dirty="0">
                <a:latin typeface="Courier New"/>
                <a:cs typeface="Courier New"/>
              </a:rPr>
              <a:t>y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e</a:t>
            </a:r>
            <a:r>
              <a:rPr sz="1800" spc="5" dirty="0">
                <a:latin typeface="Calibri"/>
                <a:cs typeface="Calibri"/>
              </a:rPr>
              <a:t>q</a:t>
            </a:r>
            <a:r>
              <a:rPr sz="1800" spc="-5" dirty="0">
                <a:latin typeface="Calibri"/>
                <a:cs typeface="Calibri"/>
              </a:rPr>
              <a:t>ua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fi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NOT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negates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NOT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4268723"/>
            <a:ext cx="8001000" cy="76073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 marR="119761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SELECT </a:t>
            </a:r>
            <a:r>
              <a:rPr sz="1400" dirty="0">
                <a:latin typeface="Courier New"/>
                <a:cs typeface="Courier New"/>
              </a:rPr>
              <a:t>* </a:t>
            </a:r>
            <a:r>
              <a:rPr sz="1400" spc="-10" dirty="0">
                <a:latin typeface="Courier New"/>
                <a:cs typeface="Courier New"/>
              </a:rPr>
              <a:t>FROM </a:t>
            </a:r>
            <a:r>
              <a:rPr sz="1400" spc="-5" dirty="0">
                <a:latin typeface="Courier New"/>
                <a:cs typeface="Courier New"/>
              </a:rPr>
              <a:t>Sales.CustomerAddress WHERE NOT AddressTypeID </a:t>
            </a:r>
            <a:r>
              <a:rPr sz="1400" dirty="0">
                <a:latin typeface="Courier New"/>
                <a:cs typeface="Courier New"/>
              </a:rPr>
              <a:t>= 5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5267705"/>
            <a:ext cx="81095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the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whose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AddressTypeID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5.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NOT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AND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OR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835" y="294386"/>
              <a:ext cx="2036533" cy="2644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7933055" cy="319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ahoma"/>
              <a:cs typeface="Tahoma"/>
            </a:endParaRPr>
          </a:p>
          <a:p>
            <a:pPr marL="429895" marR="346075" indent="-341630">
              <a:lnSpc>
                <a:spcPct val="103299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core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429895" marR="10795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XML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</a:t>
            </a:r>
            <a:r>
              <a:rPr sz="1800" dirty="0">
                <a:latin typeface="Calibri"/>
                <a:cs typeface="Calibri"/>
              </a:rPr>
              <a:t> their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own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tags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programs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XML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preferred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manage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4298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Web.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3645" y="294131"/>
            <a:ext cx="3644988" cy="2646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6949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106170"/>
            <a:ext cx="7323455" cy="5486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96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partitions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resultset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one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subsets.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subset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expressions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common.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2510027"/>
            <a:ext cx="8161020" cy="6187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1824227"/>
            <a:ext cx="8161020" cy="619125"/>
            <a:chOff x="376427" y="1824227"/>
            <a:chExt cx="8161020" cy="6191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1824227"/>
              <a:ext cx="8161020" cy="6172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1828799"/>
              <a:ext cx="8020811" cy="6141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2517775"/>
            <a:ext cx="724535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Every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grouped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restricts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resultset.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every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grouped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row.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2627" y="3959352"/>
            <a:ext cx="1074420" cy="38709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54532" y="3961257"/>
            <a:ext cx="84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200" y="4456176"/>
            <a:ext cx="8001000" cy="101981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&lt;column_name1&gt;..&lt;column_nameN&gt; FROM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&lt;table_name&gt;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GROUP </a:t>
            </a:r>
            <a:r>
              <a:rPr sz="1400" spc="-10" dirty="0">
                <a:latin typeface="Courier New"/>
                <a:cs typeface="Courier New"/>
              </a:rPr>
              <a:t>BY &lt;column</a:t>
            </a:r>
            <a:endParaRPr sz="140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_name&gt;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740" y="5734303"/>
            <a:ext cx="8149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column_name1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according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grouped.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6427" y="3195827"/>
            <a:ext cx="8161020" cy="619125"/>
            <a:chOff x="376427" y="3195827"/>
            <a:chExt cx="8161020" cy="61912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6427" y="3195827"/>
              <a:ext cx="8161020" cy="6187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151" y="3201923"/>
              <a:ext cx="8020811" cy="612648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3645" y="294131"/>
            <a:ext cx="3644988" cy="264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81521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 example,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consider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hours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 </a:t>
            </a:r>
            <a:r>
              <a:rPr sz="1800" spc="-35" dirty="0">
                <a:latin typeface="Calibri"/>
                <a:cs typeface="Calibri"/>
              </a:rPr>
              <a:t>order,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query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resultset: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1953767"/>
            <a:ext cx="8001000" cy="10185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 marR="279273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SELECT WorkOrderID,SUM(ActualResourceHrs) FROM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Production.WorkOrderRouting GROUP </a:t>
            </a:r>
            <a:r>
              <a:rPr sz="1400" spc="-10" dirty="0">
                <a:latin typeface="Courier New"/>
                <a:cs typeface="Courier New"/>
              </a:rPr>
              <a:t>BY </a:t>
            </a:r>
            <a:r>
              <a:rPr sz="1400" spc="-5" dirty="0">
                <a:latin typeface="Courier New"/>
                <a:cs typeface="Courier New"/>
              </a:rPr>
              <a:t>WorkOrderID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219069"/>
            <a:ext cx="440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output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4200" y="3810000"/>
            <a:ext cx="2743200" cy="287426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131"/>
            <a:ext cx="4405223" cy="2646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0351" y="1748027"/>
            <a:ext cx="6940296" cy="466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9740" y="1008634"/>
            <a:ext cx="7971790" cy="213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32067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Microsoft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enhanced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syntax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powerful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accessing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55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Expression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(CTE)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800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r>
              <a:rPr sz="1800" spc="-6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17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ul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ula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INSERT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ts val="2125"/>
              </a:lnSpc>
              <a:spcBef>
                <a:spcPts val="75"/>
              </a:spcBef>
            </a:pPr>
            <a:r>
              <a:rPr sz="1800" spc="-20" dirty="0">
                <a:latin typeface="Calibri"/>
                <a:cs typeface="Calibri"/>
              </a:rPr>
              <a:t>query.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demonstrates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CTE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INSERT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85800" y="3200400"/>
            <a:ext cx="8001000" cy="3389629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CUST_DB</a:t>
            </a:r>
            <a:endParaRPr sz="1400">
              <a:latin typeface="Courier New"/>
              <a:cs typeface="Courier New"/>
            </a:endParaRPr>
          </a:p>
          <a:p>
            <a:pPr marL="91440" marR="558800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CREATE TABLE NewEmployees (EmployeeID smallint,FirstName char(10),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LastName char(10),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Department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varchar(50), </a:t>
            </a:r>
            <a:r>
              <a:rPr sz="1400" spc="-5" dirty="0">
                <a:latin typeface="Courier New"/>
                <a:cs typeface="Courier New"/>
              </a:rPr>
              <a:t>HiredDate datetime,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Salary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money</a:t>
            </a:r>
            <a:r>
              <a:rPr sz="1400" spc="-10" dirty="0">
                <a:latin typeface="Courier New"/>
                <a:cs typeface="Courier New"/>
              </a:rPr>
              <a:t> 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INSERT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NewEmployees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VALUES(11,'Kevin','Blaine',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'Research',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'2012-07-31',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54000);</a:t>
            </a:r>
            <a:endParaRPr sz="1400">
              <a:latin typeface="Courier New"/>
              <a:cs typeface="Courier New"/>
            </a:endParaRPr>
          </a:p>
          <a:p>
            <a:pPr marL="91440" marR="151765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WITH</a:t>
            </a:r>
            <a:r>
              <a:rPr sz="1400" spc="7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EmployeeTemp</a:t>
            </a:r>
            <a:r>
              <a:rPr sz="1400" spc="7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(EmployeeID,FirstName,LastName,Department,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HiredDate,Salary)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AS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FROM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NewEmployees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FROM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EmployeeTemp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131"/>
            <a:ext cx="4405223" cy="264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7526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query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NewEmployees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table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temporary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EmployeeTemp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0351" y="3272028"/>
            <a:ext cx="6940296" cy="4663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3325748"/>
            <a:ext cx="7537450" cy="169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OUTPU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INSER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UPDAT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OUTPU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turns 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orm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INSERT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and 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UPDAT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use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UPDATE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INSER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5257800"/>
            <a:ext cx="8001000" cy="94488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CUST_DB;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" y="1828800"/>
            <a:ext cx="7508748" cy="11430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19" y="294131"/>
              <a:ext cx="4405223" cy="26466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81227" y="1191767"/>
            <a:ext cx="8010525" cy="4832985"/>
            <a:chOff x="681227" y="1191767"/>
            <a:chExt cx="8010525" cy="4832985"/>
          </a:xfrm>
        </p:grpSpPr>
        <p:sp>
          <p:nvSpPr>
            <p:cNvPr id="8" name="object 8"/>
            <p:cNvSpPr/>
            <p:nvPr/>
          </p:nvSpPr>
          <p:spPr>
            <a:xfrm>
              <a:off x="685799" y="1196339"/>
              <a:ext cx="8001000" cy="4823460"/>
            </a:xfrm>
            <a:custGeom>
              <a:avLst/>
              <a:gdLst/>
              <a:ahLst/>
              <a:cxnLst/>
              <a:rect l="l" t="t" r="r" b="b"/>
              <a:pathLst>
                <a:path w="8001000" h="4823460">
                  <a:moveTo>
                    <a:pt x="8001000" y="0"/>
                  </a:moveTo>
                  <a:lnTo>
                    <a:pt x="0" y="0"/>
                  </a:lnTo>
                  <a:lnTo>
                    <a:pt x="0" y="4823460"/>
                  </a:lnTo>
                  <a:lnTo>
                    <a:pt x="8001000" y="4823460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799" y="1196339"/>
              <a:ext cx="8001000" cy="4823460"/>
            </a:xfrm>
            <a:custGeom>
              <a:avLst/>
              <a:gdLst/>
              <a:ahLst/>
              <a:cxnLst/>
              <a:rect l="l" t="t" r="r" b="b"/>
              <a:pathLst>
                <a:path w="8001000" h="4823460">
                  <a:moveTo>
                    <a:pt x="0" y="4823460"/>
                  </a:moveTo>
                  <a:lnTo>
                    <a:pt x="8001000" y="48234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8234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7340" y="183895"/>
            <a:ext cx="7493000" cy="556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ahoma"/>
              <a:cs typeface="Tahoma"/>
            </a:endParaRPr>
          </a:p>
          <a:p>
            <a:pPr marL="469900" marR="445960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dbo.table_3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 (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id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INT,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employee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VARCHAR(32)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INSERT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INTO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dbo.table_3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VALUES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(1,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'Matt')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,(2,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'Joseph')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,(3,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'Renny')</a:t>
            </a:r>
            <a:endParaRPr sz="1400">
              <a:latin typeface="Courier New"/>
              <a:cs typeface="Courier New"/>
            </a:endParaRPr>
          </a:p>
          <a:p>
            <a:pPr marL="469900" marR="552386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,(4,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'Daisy');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DECLARE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@updatedTable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TABLE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id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INT,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olddata_employee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VARCHAR(32),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newdata_employee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VARCHAR(32)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UPDATE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dbo.table_3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employee=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UPPER(employee)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131"/>
            <a:ext cx="4405223" cy="264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5800" y="990600"/>
            <a:ext cx="8001000" cy="199072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OUTPUT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inserted.id,</a:t>
            </a:r>
            <a:endParaRPr sz="1400">
              <a:latin typeface="Courier New"/>
              <a:cs typeface="Courier New"/>
            </a:endParaRPr>
          </a:p>
          <a:p>
            <a:pPr marL="91440" marR="5984875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deleted.employee,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inserted.employee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INTO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@updatedTable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FROM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@updatedTable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3096895"/>
            <a:ext cx="769747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outp</a:t>
            </a:r>
            <a:r>
              <a:rPr sz="1800" dirty="0">
                <a:latin typeface="Calibri"/>
                <a:cs typeface="Calibri"/>
              </a:rPr>
              <a:t>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dirty="0">
                <a:latin typeface="Calibri"/>
                <a:cs typeface="Calibri"/>
              </a:rPr>
              <a:t>s 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 an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INSER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ourier New"/>
                <a:cs typeface="Courier New"/>
              </a:rPr>
              <a:t>UPDATE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  <a:spcBef>
                <a:spcPts val="70"/>
              </a:spcBef>
            </a:pP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1200" y="3810000"/>
            <a:ext cx="5516880" cy="25146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131"/>
            <a:ext cx="4405223" cy="2646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827" y="1136903"/>
            <a:ext cx="1684020" cy="4648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2627" y="2729483"/>
            <a:ext cx="1074420" cy="3886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1190955"/>
            <a:ext cx="7714615" cy="184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.WRITE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Calibri"/>
              <a:cs typeface="Calibri"/>
            </a:endParaRPr>
          </a:p>
          <a:p>
            <a:pPr marL="354330" marR="5080" indent="-342265">
              <a:lnSpc>
                <a:spcPct val="103299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ourier New"/>
                <a:cs typeface="Courier New"/>
              </a:rPr>
              <a:t>.WRITE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clause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UPDATE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replace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</a:t>
            </a:r>
            <a:r>
              <a:rPr sz="1800" spc="-10" dirty="0">
                <a:latin typeface="Calibri"/>
                <a:cs typeface="Calibri"/>
              </a:rPr>
              <a:t>large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09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.WRIT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764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226307"/>
            <a:ext cx="8001000" cy="76073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.WRITE(expression,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@offset,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@Length)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4114800"/>
            <a:ext cx="81083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expression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character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  <a:spcBef>
                <a:spcPts val="70"/>
              </a:spcBef>
            </a:pPr>
            <a:r>
              <a:rPr sz="1800" dirty="0">
                <a:latin typeface="Calibri"/>
                <a:cs typeface="Calibri"/>
              </a:rPr>
              <a:t>type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@offset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starting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(units)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replacement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done.</a:t>
            </a:r>
            <a:endParaRPr sz="1800">
              <a:latin typeface="Calibri"/>
              <a:cs typeface="Calibri"/>
            </a:endParaRPr>
          </a:p>
          <a:p>
            <a:pPr marL="243840" marR="5080">
              <a:lnSpc>
                <a:spcPts val="2230"/>
              </a:lnSpc>
              <a:spcBef>
                <a:spcPts val="20"/>
              </a:spcBef>
            </a:pPr>
            <a:r>
              <a:rPr sz="1800" spc="-5" dirty="0">
                <a:latin typeface="Courier New"/>
                <a:cs typeface="Courier New"/>
              </a:rPr>
              <a:t>@Length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portion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column,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starting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@offset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replaced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131"/>
            <a:ext cx="4405223" cy="264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7515859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ip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emon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.</a:t>
            </a:r>
            <a:r>
              <a:rPr sz="1800" spc="-5" dirty="0">
                <a:latin typeface="Courier New"/>
                <a:cs typeface="Courier New"/>
              </a:rPr>
              <a:t>WRIT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UPDATE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latin typeface="Calibri"/>
                <a:cs typeface="Calibri"/>
              </a:rPr>
              <a:t>statement: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1752600"/>
            <a:ext cx="8001000" cy="3770629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1440" marR="6623684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CUST_DB;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  <a:p>
            <a:pPr marL="91440" marR="534606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dbo.table_5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 (</a:t>
            </a:r>
            <a:endParaRPr sz="1400">
              <a:latin typeface="Courier New"/>
              <a:cs typeface="Courier New"/>
            </a:endParaRPr>
          </a:p>
          <a:p>
            <a:pPr marL="91440" marR="5027930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Employee_role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VARCHAR(max),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Summary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VARCHAR(max)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91440" marR="134620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INSERT INTO dbo.table_5(Employee_role, Summary) </a:t>
            </a:r>
            <a:r>
              <a:rPr sz="1400" spc="-10" dirty="0">
                <a:latin typeface="Courier New"/>
                <a:cs typeface="Courier New"/>
              </a:rPr>
              <a:t>VALUES </a:t>
            </a:r>
            <a:r>
              <a:rPr sz="1400" spc="-5" dirty="0">
                <a:latin typeface="Courier New"/>
                <a:cs typeface="Courier New"/>
              </a:rPr>
              <a:t>('Research', 'This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very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long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non-unicode</a:t>
            </a:r>
            <a:r>
              <a:rPr sz="1400" spc="-10" dirty="0">
                <a:latin typeface="Courier New"/>
                <a:cs typeface="Courier New"/>
              </a:rPr>
              <a:t> string')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*FROM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dbo.table_5</a:t>
            </a:r>
            <a:endParaRPr sz="1400">
              <a:latin typeface="Courier New"/>
              <a:cs typeface="Courier New"/>
            </a:endParaRPr>
          </a:p>
          <a:p>
            <a:pPr marL="91440" marR="1729739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UPDATE dbo.table_5 SET </a:t>
            </a:r>
            <a:r>
              <a:rPr sz="1400" spc="-10" dirty="0">
                <a:latin typeface="Courier New"/>
                <a:cs typeface="Courier New"/>
              </a:rPr>
              <a:t>Summary </a:t>
            </a:r>
            <a:r>
              <a:rPr sz="1400" spc="-5" dirty="0">
                <a:latin typeface="Courier New"/>
                <a:cs typeface="Courier New"/>
              </a:rPr>
              <a:t>.WRITE('n incredibly', </a:t>
            </a:r>
            <a:r>
              <a:rPr sz="1400" spc="-10" dirty="0">
                <a:latin typeface="Courier New"/>
                <a:cs typeface="Courier New"/>
              </a:rPr>
              <a:t>6,5)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WHERE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Employee_role LIKE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'Research'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*FROM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dbo.table_5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131"/>
            <a:ext cx="4405223" cy="264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608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figu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displ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s the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utput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.WRIT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ue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1752600"/>
            <a:ext cx="5620511" cy="35052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131"/>
            <a:ext cx="3627602" cy="2646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6949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307338"/>
            <a:ext cx="6885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sorted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resultset.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2891027"/>
            <a:ext cx="8161020" cy="6187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052827"/>
            <a:ext cx="8161020" cy="619125"/>
            <a:chOff x="376427" y="2052827"/>
            <a:chExt cx="8161020" cy="6191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052827"/>
              <a:ext cx="8161020" cy="6172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057399"/>
              <a:ext cx="8020811" cy="6141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2896946"/>
            <a:ext cx="760857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default,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sorted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ASC</a:t>
            </a:r>
            <a:r>
              <a:rPr sz="1800" spc="-6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order.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descending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optional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3729228"/>
            <a:ext cx="8161020" cy="619125"/>
            <a:chOff x="376427" y="3729228"/>
            <a:chExt cx="8161020" cy="61912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3729228"/>
              <a:ext cx="8161020" cy="6172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3733800"/>
              <a:ext cx="8020811" cy="614172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2627" y="4686300"/>
            <a:ext cx="1074420" cy="38861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54532" y="4688585"/>
            <a:ext cx="84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457200" y="5183123"/>
            <a:ext cx="8001000" cy="76073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&lt;column_name&gt;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FROM &lt;table_name&gt;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ORDER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BY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column_name&gt;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{ASC|DESC}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306831"/>
            <a:ext cx="3634587" cy="2519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383538"/>
            <a:ext cx="593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table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 viewed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SELECT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205227"/>
            <a:ext cx="8161020" cy="771525"/>
            <a:chOff x="376427" y="22052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2052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2113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3440048"/>
            <a:ext cx="6561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800" spc="-6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resultset.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4264152"/>
            <a:ext cx="8161020" cy="769620"/>
            <a:chOff x="376427" y="4264152"/>
            <a:chExt cx="8161020" cy="7696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4264152"/>
              <a:ext cx="8161020" cy="7696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4268724"/>
              <a:ext cx="8020811" cy="7650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5253228"/>
            <a:ext cx="8161020" cy="8473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4299" y="5498083"/>
            <a:ext cx="631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spc="-6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fine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the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q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131"/>
            <a:ext cx="3627602" cy="264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811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sorts</a:t>
            </a:r>
            <a:r>
              <a:rPr sz="1800" dirty="0">
                <a:latin typeface="Calibri"/>
                <a:cs typeface="Calibri"/>
              </a:rPr>
              <a:t> the query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SalesLas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Y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ourier New"/>
                <a:cs typeface="Courier New"/>
              </a:rPr>
              <a:t>Sales.Sa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es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ri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75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1754123"/>
            <a:ext cx="8001000" cy="127762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 marR="1837689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SELECT </a:t>
            </a:r>
            <a:r>
              <a:rPr sz="1400" dirty="0">
                <a:latin typeface="Courier New"/>
                <a:cs typeface="Courier New"/>
              </a:rPr>
              <a:t>* </a:t>
            </a:r>
            <a:r>
              <a:rPr sz="1400" spc="-10" dirty="0">
                <a:latin typeface="Courier New"/>
                <a:cs typeface="Courier New"/>
              </a:rPr>
              <a:t>FROM </a:t>
            </a:r>
            <a:r>
              <a:rPr sz="1400" spc="-5" dirty="0">
                <a:latin typeface="Courier New"/>
                <a:cs typeface="Courier New"/>
              </a:rPr>
              <a:t>Sales.SalesTerritory ORDER </a:t>
            </a:r>
            <a:r>
              <a:rPr sz="1400" spc="-10" dirty="0">
                <a:latin typeface="Courier New"/>
                <a:cs typeface="Courier New"/>
              </a:rPr>
              <a:t>BY </a:t>
            </a:r>
            <a:r>
              <a:rPr sz="1400" spc="-5" dirty="0">
                <a:latin typeface="Courier New"/>
                <a:cs typeface="Courier New"/>
              </a:rPr>
              <a:t>SalesLastYear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106039"/>
            <a:ext cx="440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output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600" y="3581400"/>
            <a:ext cx="6446520" cy="28194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1623" y="295402"/>
            <a:ext cx="3749306" cy="3526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2146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336294"/>
            <a:ext cx="7566659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Extensible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Markup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(XML)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developers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their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 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tags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it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programs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tags.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6427" y="2281427"/>
            <a:ext cx="8161020" cy="771525"/>
            <a:chOff x="376427" y="2281427"/>
            <a:chExt cx="8161020" cy="7715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2281427"/>
              <a:ext cx="8161020" cy="771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2287523"/>
              <a:ext cx="8020811" cy="765048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6427" y="4338828"/>
            <a:ext cx="8161020" cy="771525"/>
            <a:chOff x="376427" y="4338828"/>
            <a:chExt cx="8161020" cy="77152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4338828"/>
              <a:ext cx="8161020" cy="7711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4344924"/>
              <a:ext cx="8020811" cy="76504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3272028"/>
            <a:ext cx="8161020" cy="84734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19176" y="3394329"/>
            <a:ext cx="709739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today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mix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technologies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ASP,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Microsoft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.NET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technologies,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XML,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2012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tandem.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1623" y="295402"/>
            <a:ext cx="3749306" cy="35267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81227" y="1827276"/>
            <a:ext cx="7934325" cy="1122045"/>
            <a:chOff x="681227" y="1827276"/>
            <a:chExt cx="7934325" cy="1122045"/>
          </a:xfrm>
        </p:grpSpPr>
        <p:sp>
          <p:nvSpPr>
            <p:cNvPr id="9" name="object 9"/>
            <p:cNvSpPr/>
            <p:nvPr/>
          </p:nvSpPr>
          <p:spPr>
            <a:xfrm>
              <a:off x="685799" y="2022348"/>
              <a:ext cx="7924800" cy="922019"/>
            </a:xfrm>
            <a:custGeom>
              <a:avLst/>
              <a:gdLst/>
              <a:ahLst/>
              <a:cxnLst/>
              <a:rect l="l" t="t" r="r" b="b"/>
              <a:pathLst>
                <a:path w="7924800" h="922019">
                  <a:moveTo>
                    <a:pt x="0" y="922019"/>
                  </a:moveTo>
                  <a:lnTo>
                    <a:pt x="7924800" y="922019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  <a:path w="7924800" h="922019">
                  <a:moveTo>
                    <a:pt x="0" y="922019"/>
                  </a:moveTo>
                  <a:lnTo>
                    <a:pt x="7924800" y="922019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</a:pathLst>
            </a:custGeom>
            <a:ln w="914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468" y="1827276"/>
              <a:ext cx="5554980" cy="39166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81227" y="3011423"/>
            <a:ext cx="7934325" cy="1408430"/>
            <a:chOff x="681227" y="3011423"/>
            <a:chExt cx="7934325" cy="1408430"/>
          </a:xfrm>
        </p:grpSpPr>
        <p:sp>
          <p:nvSpPr>
            <p:cNvPr id="12" name="object 12"/>
            <p:cNvSpPr/>
            <p:nvPr/>
          </p:nvSpPr>
          <p:spPr>
            <a:xfrm>
              <a:off x="685799" y="3206495"/>
              <a:ext cx="7924800" cy="1209040"/>
            </a:xfrm>
            <a:custGeom>
              <a:avLst/>
              <a:gdLst/>
              <a:ahLst/>
              <a:cxnLst/>
              <a:rect l="l" t="t" r="r" b="b"/>
              <a:pathLst>
                <a:path w="7924800" h="1209039">
                  <a:moveTo>
                    <a:pt x="0" y="1208531"/>
                  </a:moveTo>
                  <a:lnTo>
                    <a:pt x="7924800" y="1208531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208531"/>
                  </a:lnTo>
                  <a:close/>
                </a:path>
                <a:path w="7924800" h="1209039">
                  <a:moveTo>
                    <a:pt x="0" y="1208531"/>
                  </a:moveTo>
                  <a:lnTo>
                    <a:pt x="7924800" y="1208531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208531"/>
                  </a:lnTo>
                  <a:close/>
                </a:path>
              </a:pathLst>
            </a:custGeom>
            <a:ln w="9144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7468" y="3011423"/>
              <a:ext cx="5554980" cy="39014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81227" y="4480559"/>
            <a:ext cx="7934325" cy="856615"/>
            <a:chOff x="681227" y="4480559"/>
            <a:chExt cx="7934325" cy="856615"/>
          </a:xfrm>
        </p:grpSpPr>
        <p:sp>
          <p:nvSpPr>
            <p:cNvPr id="15" name="object 15"/>
            <p:cNvSpPr/>
            <p:nvPr/>
          </p:nvSpPr>
          <p:spPr>
            <a:xfrm>
              <a:off x="685799" y="4677155"/>
              <a:ext cx="7924800" cy="655320"/>
            </a:xfrm>
            <a:custGeom>
              <a:avLst/>
              <a:gdLst/>
              <a:ahLst/>
              <a:cxnLst/>
              <a:rect l="l" t="t" r="r" b="b"/>
              <a:pathLst>
                <a:path w="7924800" h="655320">
                  <a:moveTo>
                    <a:pt x="0" y="655320"/>
                  </a:moveTo>
                  <a:lnTo>
                    <a:pt x="7924800" y="655320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  <a:path w="7924800" h="655320">
                  <a:moveTo>
                    <a:pt x="0" y="655320"/>
                  </a:moveTo>
                  <a:lnTo>
                    <a:pt x="7924800" y="655320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7468" y="4480559"/>
              <a:ext cx="5554980" cy="39166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59740" y="1008634"/>
            <a:ext cx="7875270" cy="483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Native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a 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advantages.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7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</a:pP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1013460" marR="400685" lvl="1" indent="-172720">
              <a:lnSpc>
                <a:spcPts val="1970"/>
              </a:lnSpc>
              <a:spcBef>
                <a:spcPts val="1100"/>
              </a:spcBef>
              <a:buChar char="•"/>
              <a:tabLst>
                <a:tab pos="1014094" algn="l"/>
              </a:tabLst>
            </a:pPr>
            <a:r>
              <a:rPr sz="1800" dirty="0">
                <a:latin typeface="Calibri"/>
                <a:cs typeface="Calibri"/>
              </a:rPr>
              <a:t>All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place, </a:t>
            </a:r>
            <a:r>
              <a:rPr sz="1800" dirty="0">
                <a:latin typeface="Calibri"/>
                <a:cs typeface="Calibri"/>
              </a:rPr>
              <a:t>thus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easier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libri"/>
              <a:buChar char="•"/>
            </a:pPr>
            <a:endParaRPr sz="15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  <a:p>
            <a:pPr marL="1013460" marR="956310" lvl="1" indent="-172720">
              <a:lnSpc>
                <a:spcPts val="1970"/>
              </a:lnSpc>
              <a:spcBef>
                <a:spcPts val="1100"/>
              </a:spcBef>
              <a:buChar char="•"/>
              <a:tabLst>
                <a:tab pos="1014094" algn="l"/>
              </a:tabLst>
            </a:pPr>
            <a:r>
              <a:rPr sz="1800" spc="-5" dirty="0">
                <a:latin typeface="Calibri"/>
                <a:cs typeface="Calibri"/>
              </a:rPr>
              <a:t>Queries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well-implemented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faster</a:t>
            </a:r>
            <a:r>
              <a:rPr sz="1800" dirty="0">
                <a:latin typeface="Calibri"/>
                <a:cs typeface="Calibri"/>
              </a:rPr>
              <a:t> than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queries</a:t>
            </a:r>
            <a:r>
              <a:rPr sz="1800" spc="-10" dirty="0">
                <a:latin typeface="Calibri"/>
                <a:cs typeface="Calibri"/>
              </a:rPr>
              <a:t> 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a</a:t>
            </a:r>
            <a:r>
              <a:rPr sz="1800" spc="-5" dirty="0">
                <a:latin typeface="Calibri"/>
                <a:cs typeface="Calibri"/>
              </a:rPr>
              <a:t> file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system.</a:t>
            </a:r>
            <a:endParaRPr sz="1800">
              <a:latin typeface="Calibri"/>
              <a:cs typeface="Calibri"/>
            </a:endParaRPr>
          </a:p>
          <a:p>
            <a:pPr marL="1013460" lvl="1" indent="-172720">
              <a:lnSpc>
                <a:spcPct val="100000"/>
              </a:lnSpc>
              <a:spcBef>
                <a:spcPts val="120"/>
              </a:spcBef>
              <a:buChar char="•"/>
              <a:tabLst>
                <a:tab pos="1014094" algn="l"/>
              </a:tabLst>
            </a:pPr>
            <a:r>
              <a:rPr sz="1800" spc="-10" dirty="0">
                <a:latin typeface="Calibri"/>
                <a:cs typeface="Calibri"/>
              </a:rPr>
              <a:t>Also,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essentially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 when</a:t>
            </a:r>
            <a:r>
              <a:rPr sz="1800" spc="-10" dirty="0">
                <a:latin typeface="Calibri"/>
                <a:cs typeface="Calibri"/>
              </a:rPr>
              <a:t> storing</a:t>
            </a:r>
            <a:r>
              <a:rPr sz="1800" spc="-5" dirty="0">
                <a:latin typeface="Calibri"/>
                <a:cs typeface="Calibri"/>
              </a:rPr>
              <a:t> it.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Char char="•"/>
            </a:pPr>
            <a:endParaRPr sz="15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</a:pP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2000">
              <a:latin typeface="Calibri"/>
              <a:cs typeface="Calibri"/>
            </a:endParaRPr>
          </a:p>
          <a:p>
            <a:pPr marL="1013460" lvl="1" indent="-172720">
              <a:lnSpc>
                <a:spcPct val="100000"/>
              </a:lnSpc>
              <a:spcBef>
                <a:spcPts val="875"/>
              </a:spcBef>
              <a:buChar char="•"/>
              <a:tabLst>
                <a:tab pos="1014094" algn="l"/>
              </a:tabLst>
            </a:pPr>
            <a:r>
              <a:rPr sz="1800" spc="-10" dirty="0">
                <a:latin typeface="Calibri"/>
                <a:cs typeface="Calibri"/>
              </a:rPr>
              <a:t>Large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easily.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alibri"/>
              <a:buChar char="•"/>
            </a:pPr>
            <a:endParaRPr sz="24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5" dirty="0">
                <a:latin typeface="Calibri"/>
                <a:cs typeface="Calibri"/>
              </a:rPr>
              <a:t> of </a:t>
            </a:r>
            <a:r>
              <a:rPr sz="1800" dirty="0">
                <a:latin typeface="Calibri"/>
                <a:cs typeface="Calibri"/>
              </a:rPr>
              <a:t>XML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2723" y="305561"/>
            <a:ext cx="3137750" cy="34112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183894"/>
            <a:ext cx="776414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addition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commonly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used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types,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2012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brand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of xml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type.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6427" y="1976627"/>
            <a:ext cx="8161020" cy="771525"/>
            <a:chOff x="376427" y="1976627"/>
            <a:chExt cx="8161020" cy="7715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1976627"/>
              <a:ext cx="8161020" cy="771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1982723"/>
              <a:ext cx="8020811" cy="76504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2891027"/>
            <a:ext cx="8161020" cy="8473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2627" y="4351020"/>
            <a:ext cx="1074420" cy="38861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59740" y="3013328"/>
            <a:ext cx="7515859" cy="16402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71755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fragment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top-level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its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structure.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syntax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xml is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5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457200" y="4849367"/>
            <a:ext cx="8001000" cy="10185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1440" marR="109220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CREATE TABLE &lt;table_name&gt; </a:t>
            </a:r>
            <a:r>
              <a:rPr sz="1400" dirty="0">
                <a:latin typeface="Courier New"/>
                <a:cs typeface="Courier New"/>
              </a:rPr>
              <a:t>( [ </a:t>
            </a:r>
            <a:r>
              <a:rPr sz="1400" spc="-5" dirty="0">
                <a:latin typeface="Courier New"/>
                <a:cs typeface="Courier New"/>
              </a:rPr>
              <a:t>column_list,] </a:t>
            </a:r>
            <a:r>
              <a:rPr sz="1400" spc="-10" dirty="0">
                <a:latin typeface="Courier New"/>
                <a:cs typeface="Courier New"/>
              </a:rPr>
              <a:t>&lt;column_name&gt; </a:t>
            </a:r>
            <a:r>
              <a:rPr sz="1400" spc="-5" dirty="0">
                <a:latin typeface="Courier New"/>
                <a:cs typeface="Courier New"/>
              </a:rPr>
              <a:t>xml </a:t>
            </a:r>
            <a:r>
              <a:rPr sz="1400" spc="-10" dirty="0">
                <a:latin typeface="Courier New"/>
                <a:cs typeface="Courier New"/>
              </a:rPr>
              <a:t>[,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column_list])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2723" y="305561"/>
            <a:ext cx="3137750" cy="3411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7872730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PhoneBilling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belonging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xml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1725167"/>
            <a:ext cx="8001000" cy="10185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Person.PhoneBilling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(Bill_ID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PRIMARY KEY,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MobileNumber</a:t>
            </a:r>
            <a:endParaRPr sz="1400">
              <a:latin typeface="Courier New"/>
              <a:cs typeface="Courier New"/>
            </a:endParaRPr>
          </a:p>
          <a:p>
            <a:pPr marL="91440" marR="460248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bigint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UNIQUE,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CallDetails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xml)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066669"/>
            <a:ext cx="82029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481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creation.</a:t>
            </a:r>
            <a:endParaRPr sz="1800" dirty="0">
              <a:latin typeface="Calibri"/>
              <a:cs typeface="Calibri"/>
            </a:endParaRPr>
          </a:p>
          <a:p>
            <a:pPr marL="354330" indent="-342265">
              <a:lnSpc>
                <a:spcPts val="209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xm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DEFAUL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ell 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NULL</a:t>
            </a:r>
            <a:endParaRPr sz="1800" dirty="0">
              <a:latin typeface="Courier New"/>
              <a:cs typeface="Courier New"/>
            </a:endParaRPr>
          </a:p>
          <a:p>
            <a:pPr marL="354330">
              <a:lnSpc>
                <a:spcPts val="2125"/>
              </a:lnSpc>
              <a:spcBef>
                <a:spcPts val="70"/>
              </a:spcBef>
            </a:pPr>
            <a:r>
              <a:rPr sz="1800" spc="-10" dirty="0">
                <a:latin typeface="Calibri"/>
                <a:cs typeface="Calibri"/>
              </a:rPr>
              <a:t>constraint.</a:t>
            </a:r>
            <a:endParaRPr sz="1800" dirty="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inserted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Person.PhoneBilling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</a:p>
          <a:p>
            <a:pPr marL="354330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following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5029200"/>
            <a:ext cx="8001000" cy="153670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INSERT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INTO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Person.PhoneBilling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VALUES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(100,9833276605,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'&lt;Info&gt; </a:t>
            </a:r>
            <a:r>
              <a:rPr sz="1400" spc="-10" dirty="0">
                <a:latin typeface="Courier New"/>
                <a:cs typeface="Courier New"/>
              </a:rPr>
              <a:t>&lt;Call&gt;Local&lt;/Call&gt;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&lt;Time&gt;45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minutes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&lt;/Time&gt;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&lt;Charges&gt;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200</a:t>
            </a:r>
            <a:endParaRPr sz="140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&lt;/Charges&gt;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&lt;/Info&gt;')</a:t>
            </a:r>
            <a:endParaRPr sz="1400">
              <a:latin typeface="Courier New"/>
              <a:cs typeface="Courier New"/>
            </a:endParaRPr>
          </a:p>
          <a:p>
            <a:pPr marL="91440" marR="332676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SELECT CallDetails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FROM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Person.PhoneBilling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2723" y="305561"/>
            <a:ext cx="3137750" cy="3411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440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output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3173095"/>
            <a:ext cx="6665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DECLAR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xml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xml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4223003"/>
            <a:ext cx="8001000" cy="50165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DECLARE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@xmlvar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xml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@xmlvar='&lt;Employee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name="Joan"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/&gt;‘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5127116"/>
            <a:ext cx="7792084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xml</a:t>
            </a:r>
            <a:r>
              <a:rPr sz="1800" spc="-67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primary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key,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foreign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key,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6800" y="1524000"/>
            <a:ext cx="7018020" cy="14478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3078" y="294386"/>
            <a:ext cx="4711700" cy="352425"/>
            <a:chOff x="1163078" y="294386"/>
            <a:chExt cx="4711700" cy="3524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078" y="294386"/>
              <a:ext cx="1737093" cy="3522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5200" y="294386"/>
              <a:ext cx="1405254" cy="3522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3961" y="305562"/>
              <a:ext cx="1360805" cy="25273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6427" y="1138427"/>
            <a:ext cx="8161020" cy="7711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14299" y="1221994"/>
            <a:ext cx="7115809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ways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storing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documents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columns,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namely,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typed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untyped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XML.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2967227"/>
            <a:ext cx="8161020" cy="7711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76427" y="2052827"/>
            <a:ext cx="8161020" cy="701040"/>
            <a:chOff x="376427" y="2052827"/>
            <a:chExt cx="8161020" cy="70104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2052827"/>
              <a:ext cx="8161020" cy="7010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2058923"/>
              <a:ext cx="8020811" cy="69494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9176" y="3051428"/>
            <a:ext cx="767524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describes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contents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XML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documents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 associating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types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attributes.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6427" y="3951732"/>
            <a:ext cx="8161020" cy="701040"/>
            <a:chOff x="376427" y="3951732"/>
            <a:chExt cx="8161020" cy="70104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427" y="3951732"/>
              <a:ext cx="8161020" cy="6995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151" y="3956304"/>
              <a:ext cx="8020811" cy="696468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6427" y="4872228"/>
            <a:ext cx="8161020" cy="7711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14299" y="4956809"/>
            <a:ext cx="73914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entered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column.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ensures 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well-formed.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6427" y="5867400"/>
            <a:ext cx="8161020" cy="699770"/>
            <a:chOff x="376427" y="5856732"/>
            <a:chExt cx="8161020" cy="69977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427" y="5856732"/>
              <a:ext cx="8161020" cy="6995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5861304"/>
              <a:ext cx="8020811" cy="694944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3078" y="294386"/>
            <a:ext cx="4711700" cy="352425"/>
            <a:chOff x="1163078" y="294386"/>
            <a:chExt cx="4711700" cy="3524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078" y="294386"/>
              <a:ext cx="1737093" cy="3522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5200" y="294386"/>
              <a:ext cx="1405254" cy="3522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3961" y="305562"/>
              <a:ext cx="1360805" cy="25273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81227" y="1976627"/>
            <a:ext cx="8010525" cy="4389120"/>
            <a:chOff x="681227" y="1976627"/>
            <a:chExt cx="8010525" cy="4389120"/>
          </a:xfrm>
        </p:grpSpPr>
        <p:sp>
          <p:nvSpPr>
            <p:cNvPr id="12" name="object 12"/>
            <p:cNvSpPr/>
            <p:nvPr/>
          </p:nvSpPr>
          <p:spPr>
            <a:xfrm>
              <a:off x="685799" y="1981199"/>
              <a:ext cx="8001000" cy="4380230"/>
            </a:xfrm>
            <a:custGeom>
              <a:avLst/>
              <a:gdLst/>
              <a:ahLst/>
              <a:cxnLst/>
              <a:rect l="l" t="t" r="r" b="b"/>
              <a:pathLst>
                <a:path w="8001000" h="4380230">
                  <a:moveTo>
                    <a:pt x="8001000" y="0"/>
                  </a:moveTo>
                  <a:lnTo>
                    <a:pt x="0" y="0"/>
                  </a:lnTo>
                  <a:lnTo>
                    <a:pt x="0" y="4379976"/>
                  </a:lnTo>
                  <a:lnTo>
                    <a:pt x="8001000" y="4379976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799" y="1981199"/>
              <a:ext cx="8001000" cy="4380230"/>
            </a:xfrm>
            <a:custGeom>
              <a:avLst/>
              <a:gdLst/>
              <a:ahLst/>
              <a:cxnLst/>
              <a:rect l="l" t="t" r="r" b="b"/>
              <a:pathLst>
                <a:path w="8001000" h="4380230">
                  <a:moveTo>
                    <a:pt x="0" y="4379976"/>
                  </a:moveTo>
                  <a:lnTo>
                    <a:pt x="8001000" y="4379976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3799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9740" y="1008634"/>
            <a:ext cx="7771130" cy="501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ts val="2125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typed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XML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registering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done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XML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SCHEMA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COLLECTION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as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latin typeface="Calibri"/>
                <a:cs typeface="Calibri"/>
              </a:rPr>
              <a:t>shown in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SampleDB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XML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SCHEMA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COLLECTION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CricketSchemaCollection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AS</a:t>
            </a:r>
            <a:r>
              <a:rPr sz="1400" spc="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N'&lt;xsd:schema</a:t>
            </a:r>
            <a:r>
              <a:rPr sz="1400" spc="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xmlns:xsd="</a:t>
            </a:r>
            <a:r>
              <a:rPr sz="1400" spc="-10" dirty="0">
                <a:latin typeface="Courier New"/>
                <a:cs typeface="Courier New"/>
                <a:hlinkClick r:id="rId7"/>
              </a:rPr>
              <a:t>http://www.w3.org/2001/XMLSchema</a:t>
            </a:r>
            <a:r>
              <a:rPr sz="1400" spc="-10" dirty="0">
                <a:latin typeface="Courier New"/>
                <a:cs typeface="Courier New"/>
              </a:rPr>
              <a:t>"</a:t>
            </a:r>
            <a:r>
              <a:rPr sz="1400" spc="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&lt;xsd:element </a:t>
            </a:r>
            <a:r>
              <a:rPr sz="1400" spc="-10" dirty="0">
                <a:latin typeface="Courier New"/>
                <a:cs typeface="Courier New"/>
              </a:rPr>
              <a:t>name="MatchDetails"&gt;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&lt;xsd:complexType&gt;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&lt;xsd:complexContent&gt;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&lt;xsd:restriction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base="xsd:anyType"&gt;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&lt;xsd:sequence&gt;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&lt;xsd:element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name="Team"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minOccurs="0"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maxOccurs="unbounded"&gt;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&lt;xsd:complexType&gt;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&lt;xsd:complexContent&gt;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&lt;xsd:restriction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base="xsd:anyType"&gt;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&lt;xsd:sequence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&lt;xsd:attribute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name="country" </a:t>
            </a:r>
            <a:r>
              <a:rPr sz="1400" spc="-10" dirty="0">
                <a:latin typeface="Courier New"/>
                <a:cs typeface="Courier New"/>
              </a:rPr>
              <a:t>type="xsd:string"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&lt;xsd:attribute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name="score"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type="xsd:string"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3078" y="294386"/>
            <a:ext cx="4711700" cy="352425"/>
            <a:chOff x="1163078" y="294386"/>
            <a:chExt cx="4711700" cy="3524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078" y="294386"/>
              <a:ext cx="1737093" cy="3522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5200" y="294386"/>
              <a:ext cx="1405254" cy="3522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3961" y="305562"/>
              <a:ext cx="1360805" cy="25311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5800" y="1066800"/>
            <a:ext cx="8001000" cy="3345179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&lt;/xsd:restriction&gt;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&lt;/xsd:complexContent&gt;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&lt;/xsd:complexType&gt;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&lt;/xsd:element&gt;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&lt;/xsd:sequence&gt;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&lt;/xsd:restriction&gt;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&lt;/xsd:complexContent&gt;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&lt;/xsd:complexType&gt;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&lt;/xsd:element&gt;</a:t>
            </a:r>
            <a:endParaRPr sz="1400">
              <a:latin typeface="Courier New"/>
              <a:cs typeface="Courier New"/>
            </a:endParaRPr>
          </a:p>
          <a:p>
            <a:pPr marL="91440" marR="641096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&lt;/xsd:</a:t>
            </a:r>
            <a:r>
              <a:rPr sz="1400" spc="-15" dirty="0">
                <a:latin typeface="Courier New"/>
                <a:cs typeface="Courier New"/>
              </a:rPr>
              <a:t>s</a:t>
            </a:r>
            <a:r>
              <a:rPr sz="1400" spc="-5" dirty="0">
                <a:latin typeface="Courier New"/>
                <a:cs typeface="Courier New"/>
              </a:rPr>
              <a:t>che</a:t>
            </a:r>
            <a:r>
              <a:rPr sz="1400" spc="-20" dirty="0">
                <a:latin typeface="Courier New"/>
                <a:cs typeface="Courier New"/>
              </a:rPr>
              <a:t>m</a:t>
            </a:r>
            <a:r>
              <a:rPr sz="1400" spc="-5" dirty="0">
                <a:latin typeface="Courier New"/>
                <a:cs typeface="Courier New"/>
              </a:rPr>
              <a:t>a&gt;'  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59740" y="4581905"/>
            <a:ext cx="8171180" cy="195516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330" marR="5080" indent="-342265">
              <a:lnSpc>
                <a:spcPct val="101699"/>
              </a:lnSpc>
              <a:spcBef>
                <a:spcPts val="6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5" dirty="0">
                <a:latin typeface="Courier New"/>
                <a:cs typeface="Courier New"/>
              </a:rPr>
              <a:t>CREATE XML SCHEMA </a:t>
            </a:r>
            <a:r>
              <a:rPr sz="1800" spc="-10" dirty="0">
                <a:latin typeface="Courier New"/>
                <a:cs typeface="Courier New"/>
              </a:rPr>
              <a:t>COLLECTION </a:t>
            </a:r>
            <a:r>
              <a:rPr sz="1800" spc="-15" dirty="0">
                <a:latin typeface="Calibri"/>
                <a:cs typeface="Calibri"/>
              </a:rPr>
              <a:t>statement creates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collection 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schemas,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validate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09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CricketSchemaCollection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being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ad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SampleD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Once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schema</a:t>
            </a:r>
            <a:r>
              <a:rPr sz="1800" dirty="0">
                <a:latin typeface="Calibri"/>
                <a:cs typeface="Calibri"/>
              </a:rPr>
              <a:t> is </a:t>
            </a:r>
            <a:r>
              <a:rPr sz="1800" spc="-10" dirty="0">
                <a:latin typeface="Calibri"/>
                <a:cs typeface="Calibri"/>
              </a:rPr>
              <a:t>registered,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 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xml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  <a:spcBef>
                <a:spcPts val="70"/>
              </a:spcBef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3078" y="294386"/>
            <a:ext cx="4711700" cy="352425"/>
            <a:chOff x="1163078" y="294386"/>
            <a:chExt cx="4711700" cy="3524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078" y="294386"/>
              <a:ext cx="1737093" cy="3522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5200" y="294386"/>
              <a:ext cx="1405254" cy="3522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3961" y="305562"/>
              <a:ext cx="1360805" cy="25273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9740" y="932434"/>
            <a:ext cx="766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 type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85800" y="1603247"/>
            <a:ext cx="8001000" cy="91186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dirty="0">
                <a:latin typeface="Courier New"/>
                <a:cs typeface="Courier New"/>
              </a:rPr>
              <a:t>USE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SampleDB</a:t>
            </a:r>
            <a:endParaRPr sz="1400">
              <a:latin typeface="Courier New"/>
              <a:cs typeface="Courier New"/>
            </a:endParaRPr>
          </a:p>
          <a:p>
            <a:pPr marL="91440" marR="985519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CREATE TABLE CricketTeam </a:t>
            </a:r>
            <a:r>
              <a:rPr sz="1400" dirty="0"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TeamID int identity not null, TeamInfo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xml(CricketSchemaCollection)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2533015"/>
            <a:ext cx="8040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shown in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800" y="3203448"/>
            <a:ext cx="8001000" cy="122999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SampleDB</a:t>
            </a:r>
            <a:endParaRPr sz="1400">
              <a:latin typeface="Courier New"/>
              <a:cs typeface="Courier New"/>
            </a:endParaRPr>
          </a:p>
          <a:p>
            <a:pPr marL="91440" marR="1196340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INSERT INTO CricketTeam (TeamInfo) VALUES ('&lt;MatchDetails&gt;&lt;Team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country="Australia"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score="355"&gt;&lt;/Team&gt;&lt;Team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country="Zimbabwe"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score="200"&gt;&lt;/Team&gt;&lt;Team country="England"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score="475"&gt;&lt;/Team&gt;&lt;/MatchDetails&gt;')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740" y="4501642"/>
            <a:ext cx="809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typed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XML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 collection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shown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800" y="5172455"/>
            <a:ext cx="8001000" cy="144335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SampleDB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DECLARE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@team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xml(CricketSchemaCollection)</a:t>
            </a:r>
            <a:endParaRPr sz="1400">
              <a:latin typeface="Courier New"/>
              <a:cs typeface="Courier New"/>
            </a:endParaRPr>
          </a:p>
          <a:p>
            <a:pPr marL="91440" marR="3328670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SET @team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'&lt;MatchDetails&gt;&lt;Team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country="Australia"&gt;&lt;/Team&gt;&lt;/MatchDetails&gt;'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@team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306831"/>
            <a:ext cx="3634587" cy="2519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182370"/>
            <a:ext cx="7813675" cy="5486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96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800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consist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series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expressions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separated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commas.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2814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1976627"/>
            <a:ext cx="8161020" cy="771525"/>
            <a:chOff x="376427" y="19766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19766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1982723"/>
              <a:ext cx="8020811" cy="76504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2627" y="4226052"/>
            <a:ext cx="1074420" cy="38861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59740" y="2937128"/>
            <a:ext cx="7462520" cy="159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ts val="2045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appear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same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sequence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endParaRPr sz="1800">
              <a:latin typeface="Calibri"/>
              <a:cs typeface="Calibri"/>
            </a:endParaRPr>
          </a:p>
          <a:p>
            <a:pPr marL="71755">
              <a:lnSpc>
                <a:spcPts val="2045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spc="-6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syntax 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58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457200" y="4724400"/>
            <a:ext cx="8001000" cy="76073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&lt;column_name1&gt;...&lt;column_nameN&gt;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FROM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&lt;table_name&gt;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5505703"/>
            <a:ext cx="74187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table_name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displayed.</a:t>
            </a:r>
            <a:endParaRPr sz="1800">
              <a:latin typeface="Calibri"/>
              <a:cs typeface="Calibri"/>
            </a:endParaRPr>
          </a:p>
          <a:p>
            <a:pPr marL="243840" marR="5080">
              <a:lnSpc>
                <a:spcPts val="2230"/>
              </a:lnSpc>
              <a:spcBef>
                <a:spcPts val="15"/>
              </a:spcBef>
            </a:pPr>
            <a:r>
              <a:rPr sz="1800" spc="-10" dirty="0">
                <a:latin typeface="Courier New"/>
                <a:cs typeface="Courier New"/>
              </a:rPr>
              <a:t>&lt;column_name1&gt;...&lt;column_nameN&gt;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2723" y="305561"/>
            <a:ext cx="1816735" cy="341630"/>
            <a:chOff x="1162723" y="305561"/>
            <a:chExt cx="1816735" cy="3416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723" y="305561"/>
              <a:ext cx="1253451" cy="3411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7266" y="309117"/>
              <a:ext cx="154812" cy="2462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2272" y="309117"/>
              <a:ext cx="286892" cy="24650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6427" y="1138427"/>
            <a:ext cx="8161020" cy="7711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14299" y="1220470"/>
            <a:ext cx="7337425" cy="5486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96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has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xml</a:t>
            </a:r>
            <a:r>
              <a:rPr sz="1800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type,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queried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language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XQuery.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2967227"/>
            <a:ext cx="8161020" cy="7711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76427" y="2052827"/>
            <a:ext cx="8161020" cy="701040"/>
            <a:chOff x="376427" y="2052827"/>
            <a:chExt cx="8161020" cy="70104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2052827"/>
              <a:ext cx="8161020" cy="7010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2058923"/>
              <a:ext cx="8020811" cy="69494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9176" y="3174872"/>
            <a:ext cx="575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XQuery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query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structured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semi-structured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6427" y="3951732"/>
            <a:ext cx="8161020" cy="701040"/>
            <a:chOff x="376427" y="3951732"/>
            <a:chExt cx="8161020" cy="70104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427" y="3951732"/>
              <a:ext cx="8161020" cy="6995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151" y="3956304"/>
              <a:ext cx="8020811" cy="696468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6427" y="4872228"/>
            <a:ext cx="8161020" cy="7711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14299" y="4956809"/>
            <a:ext cx="734250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Developers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documents,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involves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transforming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XML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documents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6427" y="5856732"/>
            <a:ext cx="8161020" cy="699770"/>
            <a:chOff x="376427" y="5856732"/>
            <a:chExt cx="8161020" cy="69977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427" y="5856732"/>
              <a:ext cx="8161020" cy="6995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5861304"/>
              <a:ext cx="8020811" cy="694944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723" y="305561"/>
              <a:ext cx="1253451" cy="3411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8664" y="306831"/>
              <a:ext cx="460501" cy="2487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8827" y="1368552"/>
            <a:ext cx="845819" cy="4632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7340" y="183895"/>
            <a:ext cx="8220075" cy="3402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XQuery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1689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exist()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alibri"/>
              <a:cs typeface="Calibri"/>
            </a:endParaRPr>
          </a:p>
          <a:p>
            <a:pPr marL="506730" marR="508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This 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determine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 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present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document.</a:t>
            </a:r>
            <a:endParaRPr sz="1800">
              <a:latin typeface="Calibri"/>
              <a:cs typeface="Calibri"/>
            </a:endParaRPr>
          </a:p>
          <a:p>
            <a:pPr marL="506730" marR="249554" indent="-342265">
              <a:lnSpc>
                <a:spcPct val="98400"/>
              </a:lnSpc>
              <a:spcBef>
                <a:spcPts val="35"/>
              </a:spcBef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dirty="0">
                <a:latin typeface="Calibri"/>
                <a:cs typeface="Calibri"/>
              </a:rPr>
              <a:t> 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XQuery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 </a:t>
            </a:r>
            <a:r>
              <a:rPr sz="1800" spc="-5" dirty="0">
                <a:latin typeface="Calibri"/>
                <a:cs typeface="Calibri"/>
              </a:rPr>
              <a:t>returned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Xquery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an </a:t>
            </a:r>
            <a:r>
              <a:rPr sz="1800" spc="-5" dirty="0">
                <a:latin typeface="Calibri"/>
                <a:cs typeface="Calibri"/>
              </a:rPr>
              <a:t>empty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NULL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against</a:t>
            </a:r>
            <a:r>
              <a:rPr sz="1800" spc="-5" dirty="0">
                <a:latin typeface="Calibri"/>
                <a:cs typeface="Calibri"/>
              </a:rPr>
              <a:t> 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NULL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ip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emon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exist(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3677411"/>
            <a:ext cx="8001000" cy="91186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SampleDB</a:t>
            </a:r>
            <a:endParaRPr sz="1400">
              <a:latin typeface="Courier New"/>
              <a:cs typeface="Courier New"/>
            </a:endParaRPr>
          </a:p>
          <a:p>
            <a:pPr marL="91440" marR="3429000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SELECT TeamID FROM </a:t>
            </a:r>
            <a:r>
              <a:rPr sz="1400" spc="-10" dirty="0">
                <a:latin typeface="Courier New"/>
                <a:cs typeface="Courier New"/>
              </a:rPr>
              <a:t>CricketTeam </a:t>
            </a:r>
            <a:r>
              <a:rPr sz="1400" spc="-5" dirty="0">
                <a:latin typeface="Courier New"/>
                <a:cs typeface="Courier New"/>
              </a:rPr>
              <a:t>WHERE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TeamInfo.exist('(/MatchDetails/Team)')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4658105"/>
            <a:ext cx="7606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TeamID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Team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TeamInfo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0" y="5334000"/>
            <a:ext cx="2438400" cy="123444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2723" y="305561"/>
            <a:ext cx="1816735" cy="341630"/>
            <a:chOff x="1162723" y="305561"/>
            <a:chExt cx="1816735" cy="3416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723" y="305561"/>
              <a:ext cx="1253451" cy="3411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0569" y="306831"/>
              <a:ext cx="458596" cy="251841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8827" y="1063752"/>
            <a:ext cx="999744" cy="4648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9740" y="1116838"/>
            <a:ext cx="8116570" cy="161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query()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query()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either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document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ip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dirty="0">
                <a:latin typeface="Calibri"/>
                <a:cs typeface="Calibri"/>
              </a:rPr>
              <a:t>s the 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query(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metho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800" y="2895600"/>
            <a:ext cx="8001000" cy="127762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SampleDB</a:t>
            </a:r>
            <a:endParaRPr sz="1400">
              <a:latin typeface="Courier New"/>
              <a:cs typeface="Courier New"/>
            </a:endParaRPr>
          </a:p>
          <a:p>
            <a:pPr marL="91440" marR="66675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SELECT TeamInfo.query('/MatchDetails/Team') AS Info </a:t>
            </a:r>
            <a:r>
              <a:rPr sz="1400" spc="-10" dirty="0">
                <a:latin typeface="Courier New"/>
                <a:cs typeface="Courier New"/>
              </a:rPr>
              <a:t>FROM </a:t>
            </a:r>
            <a:r>
              <a:rPr sz="1400" spc="-5" dirty="0">
                <a:latin typeface="Courier New"/>
                <a:cs typeface="Courier New"/>
              </a:rPr>
              <a:t>CricketTeam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4286250"/>
            <a:ext cx="440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output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68067" y="4800600"/>
            <a:ext cx="5170932" cy="137160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2723" y="305561"/>
            <a:ext cx="1816735" cy="341630"/>
            <a:chOff x="1162723" y="305561"/>
            <a:chExt cx="1816735" cy="3416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723" y="305561"/>
              <a:ext cx="1253451" cy="3411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2187" y="309117"/>
              <a:ext cx="466978" cy="24650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8827" y="1063752"/>
            <a:ext cx="999744" cy="4648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9740" y="1116838"/>
            <a:ext cx="7992109" cy="135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value()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value()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extract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xml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800" y="2667000"/>
            <a:ext cx="8001000" cy="91186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SampleDB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ts val="143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TeamInfo.value('(/MatchDetails/Team/@score)[1]',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'varchar(20)')</a:t>
            </a:r>
            <a:r>
              <a:rPr sz="1400" spc="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AS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ts val="1430"/>
              </a:lnSpc>
            </a:pPr>
            <a:r>
              <a:rPr sz="1400" spc="-5" dirty="0">
                <a:latin typeface="Courier New"/>
                <a:cs typeface="Courier New"/>
              </a:rPr>
              <a:t>Score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FROM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CricketTeam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where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TeamID=1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3840607"/>
            <a:ext cx="440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output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00400" y="4419600"/>
            <a:ext cx="2763012" cy="129540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306831"/>
            <a:ext cx="1555216" cy="3398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037589"/>
            <a:ext cx="8107680" cy="29063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53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5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ts val="1835"/>
              </a:lnSpc>
              <a:spcBef>
                <a:spcPts val="434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ts val="1835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ordered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manner.</a:t>
            </a:r>
            <a:endParaRPr sz="1800">
              <a:latin typeface="Calibri"/>
              <a:cs typeface="Calibri"/>
            </a:endParaRPr>
          </a:p>
          <a:p>
            <a:pPr marL="353695" marR="5080" indent="-341630">
              <a:lnSpc>
                <a:spcPct val="70000"/>
              </a:lnSpc>
              <a:spcBef>
                <a:spcPts val="108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mathematical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expressions</a:t>
            </a:r>
            <a:r>
              <a:rPr sz="1800" spc="-5" dirty="0">
                <a:latin typeface="Calibri"/>
                <a:cs typeface="Calibri"/>
              </a:rPr>
              <a:t> 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434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keyword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DISTINCT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prevents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duplicate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ts val="1835"/>
              </a:lnSpc>
              <a:spcBef>
                <a:spcPts val="43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XML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own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ts val="1835"/>
              </a:lnSpc>
            </a:pP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understand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10" dirty="0">
                <a:latin typeface="Calibri"/>
                <a:cs typeface="Calibri"/>
              </a:rPr>
              <a:t> tags.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43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 typed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XML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XML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434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XML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retrieved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XQuery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3964533" cy="2633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058926"/>
            <a:ext cx="788162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versions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FROM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query,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but 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 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versions from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 Server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2005,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 Server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2012,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800" spc="-7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sz="1800" spc="-6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clause.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6427" y="2052827"/>
            <a:ext cx="8161020" cy="771525"/>
            <a:chOff x="376427" y="2052827"/>
            <a:chExt cx="8161020" cy="7715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2052827"/>
              <a:ext cx="8161020" cy="771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2058923"/>
              <a:ext cx="8020811" cy="76504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7200" y="3124200"/>
            <a:ext cx="8001000" cy="76073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SELECT </a:t>
            </a:r>
            <a:r>
              <a:rPr sz="1400" spc="-10" dirty="0">
                <a:latin typeface="Courier New"/>
                <a:cs typeface="Courier New"/>
              </a:rPr>
              <a:t>LEFT('International',5)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740" y="4048505"/>
            <a:ext cx="80994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characters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extreme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left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'International'.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output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8000" y="4953000"/>
            <a:ext cx="3028188" cy="1295400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131"/>
            <a:ext cx="4541164" cy="3539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182370"/>
            <a:ext cx="7576184" cy="5486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96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asterisk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(*)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800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6427" y="1976627"/>
            <a:ext cx="8161020" cy="771525"/>
            <a:chOff x="376427" y="1976627"/>
            <a:chExt cx="8161020" cy="7715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1976627"/>
              <a:ext cx="8161020" cy="771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1982723"/>
              <a:ext cx="8020811" cy="76504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2627" y="3262884"/>
            <a:ext cx="1074420" cy="38861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57200" y="3759708"/>
            <a:ext cx="8001000" cy="76073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FROM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&lt;table_name&gt;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59740" y="4540757"/>
            <a:ext cx="820102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 dirty="0">
              <a:latin typeface="Calibri"/>
              <a:cs typeface="Calibri"/>
            </a:endParaRPr>
          </a:p>
          <a:p>
            <a:pPr marL="243840" algn="just">
              <a:lnSpc>
                <a:spcPts val="2125"/>
              </a:lnSpc>
            </a:pPr>
            <a:r>
              <a:rPr sz="1800" dirty="0">
                <a:latin typeface="Courier New"/>
                <a:cs typeface="Courier New"/>
              </a:rPr>
              <a:t>*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fie</a:t>
            </a:r>
            <a:r>
              <a:rPr sz="1800" dirty="0">
                <a:latin typeface="Calibri"/>
                <a:cs typeface="Calibri"/>
              </a:rPr>
              <a:t>s 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dirty="0">
                <a:latin typeface="Calibri"/>
                <a:cs typeface="Calibri"/>
              </a:rPr>
              <a:t>med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FRO</a:t>
            </a:r>
            <a:r>
              <a:rPr sz="1800" dirty="0">
                <a:latin typeface="Courier New"/>
                <a:cs typeface="Courier New"/>
              </a:rPr>
              <a:t>M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e.</a:t>
            </a:r>
          </a:p>
          <a:p>
            <a:pPr marL="243840" algn="just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&lt;table_name&gt;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be</a:t>
            </a:r>
          </a:p>
          <a:p>
            <a:pPr marL="243840" marR="5080" algn="just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latin typeface="Calibri"/>
                <a:cs typeface="Calibri"/>
              </a:rPr>
              <a:t>retrieved.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possible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include </a:t>
            </a:r>
            <a:r>
              <a:rPr sz="1800" spc="-10" dirty="0">
                <a:latin typeface="Calibri"/>
                <a:cs typeface="Calibri"/>
              </a:rPr>
              <a:t>any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 tables.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tables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used, the </a:t>
            </a:r>
            <a:r>
              <a:rPr sz="1800" spc="-15" dirty="0">
                <a:latin typeface="Calibri"/>
                <a:cs typeface="Calibri"/>
              </a:rPr>
              <a:t>row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10" dirty="0">
                <a:latin typeface="Calibri"/>
                <a:cs typeface="Calibri"/>
              </a:rPr>
              <a:t>table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mapped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row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others. </a:t>
            </a:r>
            <a:r>
              <a:rPr sz="1800" spc="-5" dirty="0">
                <a:latin typeface="Calibri"/>
                <a:cs typeface="Calibri"/>
              </a:rPr>
              <a:t>This activity </a:t>
            </a:r>
            <a:r>
              <a:rPr sz="1800" spc="-20" dirty="0">
                <a:latin typeface="Calibri"/>
                <a:cs typeface="Calibri"/>
              </a:rPr>
              <a:t>takes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lot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time if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5" dirty="0">
                <a:latin typeface="Calibri"/>
                <a:cs typeface="Calibri"/>
              </a:rPr>
              <a:t>tables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huge. Hence, it is recommended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5" dirty="0">
                <a:latin typeface="Calibri"/>
                <a:cs typeface="Calibri"/>
              </a:rPr>
              <a:t>syntax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condition.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2684713"/>
            <a:ext cx="4860290" cy="8801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syntax 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533" y="294131"/>
              <a:ext cx="4541164" cy="3539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7200" y="1600200"/>
            <a:ext cx="8001000" cy="76073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 marR="396367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SELECT </a:t>
            </a:r>
            <a:r>
              <a:rPr sz="1400" dirty="0">
                <a:latin typeface="Courier New"/>
                <a:cs typeface="Courier New"/>
              </a:rPr>
              <a:t>* </a:t>
            </a:r>
            <a:r>
              <a:rPr sz="1400" spc="-10" dirty="0">
                <a:latin typeface="Courier New"/>
                <a:cs typeface="Courier New"/>
              </a:rPr>
              <a:t>FROM </a:t>
            </a:r>
            <a:r>
              <a:rPr sz="1400" spc="-5" dirty="0">
                <a:latin typeface="Courier New"/>
                <a:cs typeface="Courier New"/>
              </a:rPr>
              <a:t>HumanResources.Employee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183895"/>
            <a:ext cx="7892415" cy="119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ip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emon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'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ourier New"/>
                <a:cs typeface="Courier New"/>
              </a:rPr>
              <a:t>*</a:t>
            </a:r>
            <a:r>
              <a:rPr sz="1800" spc="-67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'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2639695"/>
            <a:ext cx="8062595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HumanResources.Employee</a:t>
            </a:r>
            <a:r>
              <a:rPr sz="1800" spc="-6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3039" y="3581400"/>
            <a:ext cx="6766559" cy="259994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131"/>
            <a:ext cx="5391556" cy="3539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182370"/>
            <a:ext cx="7846695" cy="5486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96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800" spc="-6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displays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certain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relevant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chosen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mentioned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6427" y="1976627"/>
            <a:ext cx="8161020" cy="771525"/>
            <a:chOff x="376427" y="1976627"/>
            <a:chExt cx="8161020" cy="7715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1976627"/>
              <a:ext cx="8161020" cy="771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1982723"/>
              <a:ext cx="8020811" cy="76504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2627" y="3427476"/>
            <a:ext cx="1074420" cy="38861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57200" y="4040123"/>
            <a:ext cx="8001000" cy="76073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10" dirty="0">
                <a:latin typeface="Courier New"/>
                <a:cs typeface="Courier New"/>
              </a:rPr>
              <a:t> &lt;column_name1&gt;..&lt;column_nameN&gt;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FROM &lt;table_name&gt;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Data/</a:t>
            </a:r>
            <a:r>
              <a:rPr spc="-25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59740" y="5011673"/>
            <a:ext cx="826770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10" dirty="0">
                <a:latin typeface="Courier New"/>
                <a:cs typeface="Courier New"/>
              </a:rPr>
              <a:t>&lt;column_name1&gt;..&lt;column_nameN&gt;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2925826"/>
            <a:ext cx="5335905" cy="80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syntax 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4315</Words>
  <Application>Microsoft Office PowerPoint</Application>
  <PresentationFormat>On-screen Show (4:3)</PresentationFormat>
  <Paragraphs>864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Palatino Linotype</vt:lpstr>
      <vt:lpstr>Tahoma</vt:lpstr>
      <vt:lpstr>Times New Roman</vt:lpstr>
      <vt:lpstr>Wingdings</vt:lpstr>
      <vt:lpstr>Office Theme</vt:lpstr>
      <vt:lpstr>Data Management Using  Microsoft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8 XP</dc:title>
  <dc:creator>Aptech Limited</dc:creator>
  <cp:lastModifiedBy>Microsoft account</cp:lastModifiedBy>
  <cp:revision>1</cp:revision>
  <dcterms:created xsi:type="dcterms:W3CDTF">2022-01-12T09:59:17Z</dcterms:created>
  <dcterms:modified xsi:type="dcterms:W3CDTF">2022-01-12T10:34:54Z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2022-01-12T00:00:00Z</vt:filetime>
  </property>
</Properties>
</file>