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8" r:id="rId8"/>
    <p:sldId id="263" r:id="rId9"/>
    <p:sldId id="262" r:id="rId10"/>
    <p:sldId id="264" r:id="rId11"/>
    <p:sldId id="266" r:id="rId12"/>
    <p:sldId id="25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8C4E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A1C3-6550-414F-85AE-7F586C148483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D8B1-5423-478C-AE87-95E7DEB45C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53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A1C3-6550-414F-85AE-7F586C148483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D8B1-5423-478C-AE87-95E7DEB45C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07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A1C3-6550-414F-85AE-7F586C148483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D8B1-5423-478C-AE87-95E7DEB45CE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5333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A1C3-6550-414F-85AE-7F586C148483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D8B1-5423-478C-AE87-95E7DEB45C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089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A1C3-6550-414F-85AE-7F586C148483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D8B1-5423-478C-AE87-95E7DEB45CE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4552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A1C3-6550-414F-85AE-7F586C148483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D8B1-5423-478C-AE87-95E7DEB45C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755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A1C3-6550-414F-85AE-7F586C148483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D8B1-5423-478C-AE87-95E7DEB45C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407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A1C3-6550-414F-85AE-7F586C148483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D8B1-5423-478C-AE87-95E7DEB45C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24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A1C3-6550-414F-85AE-7F586C148483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D8B1-5423-478C-AE87-95E7DEB45C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92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A1C3-6550-414F-85AE-7F586C148483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D8B1-5423-478C-AE87-95E7DEB45C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76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A1C3-6550-414F-85AE-7F586C148483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D8B1-5423-478C-AE87-95E7DEB45C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03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A1C3-6550-414F-85AE-7F586C148483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D8B1-5423-478C-AE87-95E7DEB45C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67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A1C3-6550-414F-85AE-7F586C148483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D8B1-5423-478C-AE87-95E7DEB45C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36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A1C3-6550-414F-85AE-7F586C148483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D8B1-5423-478C-AE87-95E7DEB45C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69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A1C3-6550-414F-85AE-7F586C148483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D8B1-5423-478C-AE87-95E7DEB45C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37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A1C3-6550-414F-85AE-7F586C148483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D8B1-5423-478C-AE87-95E7DEB45C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20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6A1C3-6550-414F-85AE-7F586C148483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ADD8B1-5423-478C-AE87-95E7DEB45C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76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2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s.ris.gov.tw/dashboard.html?key=B01" TargetMode="External"/><Relationship Id="rId2" Type="http://schemas.openxmlformats.org/officeDocument/2006/relationships/hyperlink" Target="https://dep.mohw.gov.tw/dos/cp-2977-13854-113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50.png"/><Relationship Id="rId4" Type="http://schemas.openxmlformats.org/officeDocument/2006/relationships/hyperlink" Target="https://tmrc.tiec.tp.edu.tw/HTML/RSR2008120411052915N/populationtaiwan/peo04.ht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26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svg"/><Relationship Id="rId9" Type="http://schemas.openxmlformats.org/officeDocument/2006/relationships/image" Target="../media/image2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.svg"/><Relationship Id="rId7" Type="http://schemas.openxmlformats.org/officeDocument/2006/relationships/image" Target="../media/image3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9749551-325C-4934-9712-6C8610614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45" y="4773889"/>
            <a:ext cx="2871359" cy="180581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0EA804F-5FC1-42D6-9546-8B67CCE99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5" y="709612"/>
            <a:ext cx="9144000" cy="5438775"/>
          </a:xfrm>
        </p:spPr>
        <p:txBody>
          <a:bodyPr>
            <a:normAutofit fontScale="90000"/>
          </a:bodyPr>
          <a:lstStyle/>
          <a:p>
            <a:pPr algn="l"/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8000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資料分析專題報告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73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主題</a:t>
            </a:r>
            <a:r>
              <a:rPr lang="en-US" altLang="zh-TW" sz="73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zh-TW" altLang="en-US" i="1" dirty="0">
                <a:latin typeface="標楷體" panose="03000509000000000000" pitchFamily="65" charset="-120"/>
                <a:ea typeface="標楷體" panose="03000509000000000000" pitchFamily="65" charset="-120"/>
              </a:rPr>
              <a:t>台灣高齡化走向</a:t>
            </a:r>
            <a:br>
              <a:rPr lang="en-US" altLang="zh-TW" i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i="1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  以及</a:t>
            </a:r>
            <a:br>
              <a:rPr lang="en-US" altLang="zh-TW" i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i="1" dirty="0">
                <a:latin typeface="標楷體" panose="03000509000000000000" pitchFamily="65" charset="-120"/>
                <a:ea typeface="標楷體" panose="03000509000000000000" pitchFamily="65" charset="-120"/>
              </a:rPr>
              <a:t>     安養機構需求趨勢</a:t>
            </a:r>
            <a:br>
              <a:rPr lang="en-US" altLang="zh-TW" i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i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形 3" descr="釘選">
            <a:extLst>
              <a:ext uri="{FF2B5EF4-FFF2-40B4-BE49-F238E27FC236}">
                <a16:creationId xmlns:a16="http://schemas.microsoft.com/office/drawing/2014/main" id="{4CEA88EE-8EC4-4210-85BD-326828F8E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0074" y="2124074"/>
            <a:ext cx="762001" cy="7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50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EE4B825-CC67-4D8D-AFA7-FB5AF08AA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502" y="82390"/>
            <a:ext cx="3873390" cy="318468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582E5E0-6D17-4FD1-8AF8-DE5B87B1B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176" y="369052"/>
            <a:ext cx="5163817" cy="261136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1710EEC-8242-410A-B8F9-DC71C6EDB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92" y="3380683"/>
            <a:ext cx="3873600" cy="3446096"/>
          </a:xfrm>
          <a:prstGeom prst="rect">
            <a:avLst/>
          </a:prstGeom>
        </p:spPr>
      </p:pic>
      <p:pic>
        <p:nvPicPr>
          <p:cNvPr id="11" name="圖形 10" descr="箭號 (略彎曲線)">
            <a:extLst>
              <a:ext uri="{FF2B5EF4-FFF2-40B4-BE49-F238E27FC236}">
                <a16:creationId xmlns:a16="http://schemas.microsoft.com/office/drawing/2014/main" id="{E45991CF-268E-4B76-B1F8-E9DFD08033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17939" y="1455656"/>
            <a:ext cx="914400" cy="914400"/>
          </a:xfrm>
          <a:prstGeom prst="rect">
            <a:avLst/>
          </a:prstGeom>
        </p:spPr>
      </p:pic>
      <p:pic>
        <p:nvPicPr>
          <p:cNvPr id="12" name="內容版面配置區 12">
            <a:extLst>
              <a:ext uri="{FF2B5EF4-FFF2-40B4-BE49-F238E27FC236}">
                <a16:creationId xmlns:a16="http://schemas.microsoft.com/office/drawing/2014/main" id="{91E66327-118D-4A09-BBA1-2065BF8358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176" y="3798051"/>
            <a:ext cx="5118004" cy="2611360"/>
          </a:xfrm>
          <a:prstGeom prst="rect">
            <a:avLst/>
          </a:prstGeom>
        </p:spPr>
      </p:pic>
      <p:pic>
        <p:nvPicPr>
          <p:cNvPr id="13" name="圖形 12" descr="箭號 (略彎曲線)">
            <a:extLst>
              <a:ext uri="{FF2B5EF4-FFF2-40B4-BE49-F238E27FC236}">
                <a16:creationId xmlns:a16="http://schemas.microsoft.com/office/drawing/2014/main" id="{D4FB9368-3F93-4F1D-8B41-8192D5A6A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29392" y="4646531"/>
            <a:ext cx="914400" cy="914400"/>
          </a:xfrm>
          <a:prstGeom prst="rect">
            <a:avLst/>
          </a:prstGeom>
        </p:spPr>
      </p:pic>
      <p:sp>
        <p:nvSpPr>
          <p:cNvPr id="14" name="橢圓 13">
            <a:extLst>
              <a:ext uri="{FF2B5EF4-FFF2-40B4-BE49-F238E27FC236}">
                <a16:creationId xmlns:a16="http://schemas.microsoft.com/office/drawing/2014/main" id="{33A8A992-18D6-4F68-AAF8-8251794D886A}"/>
              </a:ext>
            </a:extLst>
          </p:cNvPr>
          <p:cNvSpPr/>
          <p:nvPr/>
        </p:nvSpPr>
        <p:spPr>
          <a:xfrm>
            <a:off x="5667374" y="2369228"/>
            <a:ext cx="5000625" cy="952500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2B529AB9-E30D-4164-85E4-FCC863D579F4}"/>
              </a:ext>
            </a:extLst>
          </p:cNvPr>
          <p:cNvSpPr/>
          <p:nvPr/>
        </p:nvSpPr>
        <p:spPr>
          <a:xfrm>
            <a:off x="525579" y="5981700"/>
            <a:ext cx="3053256" cy="592059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9355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649CD25-E026-4CCB-8633-A868366C5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50" y="3505201"/>
            <a:ext cx="5467117" cy="2724149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AAA9C50-35F5-4ACD-B3ED-215C596DE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13314"/>
            <a:ext cx="11005968" cy="313948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907D859-FC8E-44B9-82AE-49F6BAC10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511" y="3505201"/>
            <a:ext cx="5708739" cy="2724149"/>
          </a:xfrm>
          <a:prstGeom prst="rect">
            <a:avLst/>
          </a:prstGeom>
        </p:spPr>
      </p:pic>
      <p:pic>
        <p:nvPicPr>
          <p:cNvPr id="11" name="圖形 10" descr="箭號 (右旋)">
            <a:extLst>
              <a:ext uri="{FF2B5EF4-FFF2-40B4-BE49-F238E27FC236}">
                <a16:creationId xmlns:a16="http://schemas.microsoft.com/office/drawing/2014/main" id="{803D2CC3-58C6-43DF-93A3-A19744BCF6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996653">
            <a:off x="11279162" y="2590801"/>
            <a:ext cx="914400" cy="914400"/>
          </a:xfrm>
          <a:prstGeom prst="rect">
            <a:avLst/>
          </a:prstGeom>
        </p:spPr>
      </p:pic>
      <p:pic>
        <p:nvPicPr>
          <p:cNvPr id="15" name="圖形 14" descr="箭號 (右旋)">
            <a:extLst>
              <a:ext uri="{FF2B5EF4-FFF2-40B4-BE49-F238E27FC236}">
                <a16:creationId xmlns:a16="http://schemas.microsoft.com/office/drawing/2014/main" id="{3200029E-E3A4-4687-B33C-868DAED8A9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8449687">
            <a:off x="5537290" y="60102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69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69B8E3-0A24-47E3-9671-97484A02A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6054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3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資料來源</a:t>
            </a:r>
            <a:endParaRPr lang="en-US" altLang="zh-TW" sz="36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https://dep.mohw.gov.tw/dos/cp-2977-13854-113.html</a:t>
            </a:r>
            <a:endParaRPr lang="en-US" altLang="zh-TW" b="1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https://gis.ris.gov.tw/dashboard.html?key=B01</a:t>
            </a:r>
            <a:endParaRPr lang="en-US" altLang="zh-TW" b="1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人口成長的四因素 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(tp.edu.tw)</a:t>
            </a:r>
            <a:endParaRPr lang="en-US" altLang="zh-TW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ttps://www.bing.com/images/search?view=detailV2&amp;ccid=TlRWnojl&amp;id=A041C8FC2CB7E9C568C5472B1256BC844D7BEE17&amp;thid=OIP.TlRWnojlZ_TWfZO5uhO2GAEsEp&amp;mediaurl=https%3a%2f%2fpic.pimg.tw%2fyesser99%2f1439905390-1360892734.jpg&amp;cdnurl=https%3a%2f%2fth.bing.com%2fth%2fid%2fR.4e54569e88e567f4d67d93b9ba13b618%3frik%3dF%252b57TYS8VhIrRw%26pid%3dImgRaw%26r%3d0&amp;exph=616&amp;expw=622&amp;q=%e9%ab%98%e9%bd%a1%e5%8c%96&amp;simid=608013497743774256&amp;FORM=IRPRST&amp;ck=E790B1FE0002B39B1DB33205513C9365&amp;selectedIndex=7&amp;ajaxhist=0&amp;ajaxserp=0</a:t>
            </a:r>
          </a:p>
        </p:txBody>
      </p:sp>
      <p:pic>
        <p:nvPicPr>
          <p:cNvPr id="4" name="圖形 3" descr="文氏圖表">
            <a:extLst>
              <a:ext uri="{FF2B5EF4-FFF2-40B4-BE49-F238E27FC236}">
                <a16:creationId xmlns:a16="http://schemas.microsoft.com/office/drawing/2014/main" id="{E1C932FB-0145-482B-B511-E22F1CF977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8124" y="571500"/>
            <a:ext cx="723901" cy="72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79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510434-7B15-4C92-8E0A-72DEDD0BA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871" y="2765977"/>
            <a:ext cx="9609666" cy="17563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8000" b="1" dirty="0">
                <a:latin typeface="Algerian" panose="04020705040A02060702" pitchFamily="82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3669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651D0C-FE48-49FE-B239-2810FB526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9590" y="419100"/>
            <a:ext cx="7374835" cy="6019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6600" b="1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目錄</a:t>
            </a:r>
            <a:endParaRPr lang="en-US" altLang="zh-TW" sz="6600" b="1" dirty="0">
              <a:solidFill>
                <a:schemeClr val="tx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					    </a:t>
            </a:r>
            <a:r>
              <a:rPr lang="zh-TW" altLang="en-US" sz="4000" kern="0" spc="150" dirty="0">
                <a:highlight>
                  <a:srgbClr val="FF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選題動機</a:t>
            </a:r>
            <a:endParaRPr lang="en-US" altLang="zh-TW" sz="4000" kern="0" spc="150" dirty="0">
              <a:highlight>
                <a:srgbClr val="FF00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4000" kern="0" spc="150" dirty="0">
                <a:latin typeface="標楷體" panose="03000509000000000000" pitchFamily="65" charset="-120"/>
                <a:ea typeface="標楷體" panose="03000509000000000000" pitchFamily="65" charset="-120"/>
              </a:rPr>
              <a:t>					   </a:t>
            </a:r>
            <a:r>
              <a:rPr lang="zh-TW" altLang="en-US" sz="4000" kern="0" spc="150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圖表說明</a:t>
            </a:r>
            <a:endParaRPr lang="en-US" altLang="zh-TW" sz="4000" kern="0" spc="150" dirty="0"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4000" kern="0" spc="150" dirty="0">
                <a:latin typeface="標楷體" panose="03000509000000000000" pitchFamily="65" charset="-120"/>
                <a:ea typeface="標楷體" panose="03000509000000000000" pitchFamily="65" charset="-120"/>
              </a:rPr>
              <a:t>					   </a:t>
            </a:r>
            <a:r>
              <a:rPr lang="zh-TW" altLang="en-US" sz="4000" kern="0" spc="150" dirty="0">
                <a:highlight>
                  <a:srgbClr val="00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r>
              <a:rPr lang="en-US" altLang="zh-TW" sz="4000" kern="0" spc="150" dirty="0">
                <a:latin typeface="標楷體" panose="03000509000000000000" pitchFamily="65" charset="-120"/>
                <a:ea typeface="標楷體" panose="03000509000000000000" pitchFamily="65" charset="-120"/>
              </a:rPr>
              <a:t>				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4000" kern="0" spc="150" dirty="0">
                <a:latin typeface="標楷體" panose="03000509000000000000" pitchFamily="65" charset="-120"/>
                <a:ea typeface="標楷體" panose="03000509000000000000" pitchFamily="65" charset="-120"/>
              </a:rPr>
              <a:t>					   </a:t>
            </a:r>
            <a:r>
              <a:rPr lang="zh-TW" altLang="en-US" sz="4000" kern="0" spc="150" dirty="0">
                <a:highlight>
                  <a:srgbClr val="00FFFF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問題與解決</a:t>
            </a:r>
            <a:endParaRPr lang="en-US" altLang="zh-TW" sz="4000" kern="0" spc="150" dirty="0">
              <a:highlight>
                <a:srgbClr val="00FFFF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4000" kern="0" spc="150" dirty="0">
                <a:latin typeface="標楷體" panose="03000509000000000000" pitchFamily="65" charset="-120"/>
                <a:ea typeface="標楷體" panose="03000509000000000000" pitchFamily="65" charset="-120"/>
              </a:rPr>
              <a:t>					   </a:t>
            </a:r>
            <a:r>
              <a:rPr lang="zh-TW" altLang="en-US" sz="4000" kern="0" spc="150" dirty="0">
                <a:highlight>
                  <a:srgbClr val="FF00FF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資料來源</a:t>
            </a:r>
            <a:endParaRPr lang="en-US" altLang="zh-TW" sz="4000" kern="0" spc="150" dirty="0">
              <a:highlight>
                <a:srgbClr val="FF00FF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4" name="圖形 3" descr="橫條圖">
            <a:extLst>
              <a:ext uri="{FF2B5EF4-FFF2-40B4-BE49-F238E27FC236}">
                <a16:creationId xmlns:a16="http://schemas.microsoft.com/office/drawing/2014/main" id="{64BEF4B1-7DEF-43B8-8BD7-0EB7310E0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2812" y="2586243"/>
            <a:ext cx="723901" cy="723901"/>
          </a:xfrm>
          <a:prstGeom prst="rect">
            <a:avLst/>
          </a:prstGeom>
        </p:spPr>
      </p:pic>
      <p:pic>
        <p:nvPicPr>
          <p:cNvPr id="6" name="圖形 5" descr="燈泡與齒輪">
            <a:extLst>
              <a:ext uri="{FF2B5EF4-FFF2-40B4-BE49-F238E27FC236}">
                <a16:creationId xmlns:a16="http://schemas.microsoft.com/office/drawing/2014/main" id="{2709C83A-7903-4A6C-977F-52FC42537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1510" y="4594927"/>
            <a:ext cx="723904" cy="723904"/>
          </a:xfrm>
          <a:prstGeom prst="rect">
            <a:avLst/>
          </a:prstGeom>
        </p:spPr>
      </p:pic>
      <p:pic>
        <p:nvPicPr>
          <p:cNvPr id="8" name="圖形 7" descr="放大鏡">
            <a:extLst>
              <a:ext uri="{FF2B5EF4-FFF2-40B4-BE49-F238E27FC236}">
                <a16:creationId xmlns:a16="http://schemas.microsoft.com/office/drawing/2014/main" id="{E59A3287-F000-4BC9-BBEB-7D350AD332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31510" y="1713411"/>
            <a:ext cx="723900" cy="723900"/>
          </a:xfrm>
          <a:prstGeom prst="rect">
            <a:avLst/>
          </a:prstGeom>
        </p:spPr>
      </p:pic>
      <p:pic>
        <p:nvPicPr>
          <p:cNvPr id="10" name="圖形 9" descr="研究">
            <a:extLst>
              <a:ext uri="{FF2B5EF4-FFF2-40B4-BE49-F238E27FC236}">
                <a16:creationId xmlns:a16="http://schemas.microsoft.com/office/drawing/2014/main" id="{52565F08-88DC-45B3-B538-39EA3FB575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22809" y="3608008"/>
            <a:ext cx="723904" cy="723904"/>
          </a:xfrm>
          <a:prstGeom prst="rect">
            <a:avLst/>
          </a:prstGeom>
        </p:spPr>
      </p:pic>
      <p:pic>
        <p:nvPicPr>
          <p:cNvPr id="14" name="圖形 13" descr="文氏圖表">
            <a:extLst>
              <a:ext uri="{FF2B5EF4-FFF2-40B4-BE49-F238E27FC236}">
                <a16:creationId xmlns:a16="http://schemas.microsoft.com/office/drawing/2014/main" id="{28A6F0B0-A413-4753-B234-816431ECAA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22809" y="5533295"/>
            <a:ext cx="723901" cy="723901"/>
          </a:xfrm>
          <a:prstGeom prst="rect">
            <a:avLst/>
          </a:prstGeom>
        </p:spPr>
      </p:pic>
      <p:pic>
        <p:nvPicPr>
          <p:cNvPr id="5" name="圖形 4" descr="迴紋針">
            <a:extLst>
              <a:ext uri="{FF2B5EF4-FFF2-40B4-BE49-F238E27FC236}">
                <a16:creationId xmlns:a16="http://schemas.microsoft.com/office/drawing/2014/main" id="{A501874C-E742-4093-8509-20857B8615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1446663">
            <a:off x="7578806" y="2268125"/>
            <a:ext cx="914400" cy="914400"/>
          </a:xfrm>
          <a:prstGeom prst="rect">
            <a:avLst/>
          </a:prstGeom>
        </p:spPr>
      </p:pic>
      <p:pic>
        <p:nvPicPr>
          <p:cNvPr id="9" name="圖形 8" descr="階層圖">
            <a:extLst>
              <a:ext uri="{FF2B5EF4-FFF2-40B4-BE49-F238E27FC236}">
                <a16:creationId xmlns:a16="http://schemas.microsoft.com/office/drawing/2014/main" id="{74C88F27-123C-4799-AD6F-82433508AB8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294846" y="1152507"/>
            <a:ext cx="914400" cy="914400"/>
          </a:xfrm>
          <a:prstGeom prst="rect">
            <a:avLst/>
          </a:prstGeom>
        </p:spPr>
      </p:pic>
      <p:pic>
        <p:nvPicPr>
          <p:cNvPr id="12" name="圖形 11" descr="檢查清單">
            <a:extLst>
              <a:ext uri="{FF2B5EF4-FFF2-40B4-BE49-F238E27FC236}">
                <a16:creationId xmlns:a16="http://schemas.microsoft.com/office/drawing/2014/main" id="{9F3FAEC7-17BC-4722-9496-4D659EED7E3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79664" y="2564929"/>
            <a:ext cx="914400" cy="914400"/>
          </a:xfrm>
          <a:prstGeom prst="rect">
            <a:avLst/>
          </a:prstGeom>
        </p:spPr>
      </p:pic>
      <p:pic>
        <p:nvPicPr>
          <p:cNvPr id="15" name="圖形 14" descr="問題">
            <a:extLst>
              <a:ext uri="{FF2B5EF4-FFF2-40B4-BE49-F238E27FC236}">
                <a16:creationId xmlns:a16="http://schemas.microsoft.com/office/drawing/2014/main" id="{664CC4C3-875F-4056-85C5-C9F4F0CC708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339111" y="4422912"/>
            <a:ext cx="589065" cy="5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9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29097B-27B9-424D-9595-6A8393357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8650"/>
            <a:ext cx="8582025" cy="55483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sz="4800" b="1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選題原因</a:t>
            </a:r>
            <a:endParaRPr lang="en-US" altLang="zh-TW" sz="4800" b="1" dirty="0">
              <a:solidFill>
                <a:schemeClr val="tx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			   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現今社會生活型態轉變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			   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物價越來越高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			   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薪水不足以維持家庭的生活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			   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出現了所謂的雙薪家庭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			   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也隨著高齡化社會的出現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			   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許多老人都會送到安養院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</a:p>
          <a:p>
            <a:endParaRPr lang="zh-TW" altLang="en-US" dirty="0"/>
          </a:p>
        </p:txBody>
      </p:sp>
      <p:pic>
        <p:nvPicPr>
          <p:cNvPr id="4" name="圖形 3" descr="放大鏡">
            <a:extLst>
              <a:ext uri="{FF2B5EF4-FFF2-40B4-BE49-F238E27FC236}">
                <a16:creationId xmlns:a16="http://schemas.microsoft.com/office/drawing/2014/main" id="{421CEA3B-5C93-433F-9065-FF2FE26C6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0" y="533400"/>
            <a:ext cx="723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245C5D-A754-4C72-A66D-0E50EF0BC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357" y="2534479"/>
            <a:ext cx="5647155" cy="228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9600" b="1" dirty="0">
                <a:solidFill>
                  <a:schemeClr val="tx1"/>
                </a:solidFill>
                <a:highlight>
                  <a:srgbClr val="FF0000"/>
                </a:highlight>
                <a:latin typeface="新細明體" panose="02020500000000000000" pitchFamily="18" charset="-120"/>
                <a:ea typeface="新細明體" panose="02020500000000000000" pitchFamily="18" charset="-120"/>
              </a:rPr>
              <a:t>圖表說明</a:t>
            </a:r>
            <a:endParaRPr lang="en-US" altLang="zh-TW" sz="9600" b="1" dirty="0">
              <a:solidFill>
                <a:schemeClr val="tx1"/>
              </a:solidFill>
              <a:highlight>
                <a:srgbClr val="FF0000"/>
              </a:highligh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zh-TW" altLang="en-US" sz="6000" dirty="0">
              <a:solidFill>
                <a:srgbClr val="288C4E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6" name="圖形 15" descr="橫條圖">
            <a:extLst>
              <a:ext uri="{FF2B5EF4-FFF2-40B4-BE49-F238E27FC236}">
                <a16:creationId xmlns:a16="http://schemas.microsoft.com/office/drawing/2014/main" id="{4B219E5E-97B6-408B-973C-A65F65CE6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7226" y="2634696"/>
            <a:ext cx="1409701" cy="140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4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BB0C9251-B1B7-442D-BA11-ECDD37FAF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023" y="0"/>
            <a:ext cx="5364541" cy="3601547"/>
          </a:xfr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FC768D-38F9-4C4C-A683-789D6A0EE553}"/>
              </a:ext>
            </a:extLst>
          </p:cNvPr>
          <p:cNvSpPr txBox="1"/>
          <p:nvPr/>
        </p:nvSpPr>
        <p:spPr>
          <a:xfrm>
            <a:off x="1032988" y="103885"/>
            <a:ext cx="1510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kern="0" spc="15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圖表說明</a:t>
            </a:r>
            <a:endParaRPr lang="zh-TW" altLang="en-US" sz="2400" b="1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13" name="圖形 12" descr="橫條圖">
            <a:extLst>
              <a:ext uri="{FF2B5EF4-FFF2-40B4-BE49-F238E27FC236}">
                <a16:creationId xmlns:a16="http://schemas.microsoft.com/office/drawing/2014/main" id="{965B77E9-309E-46F5-93D8-1989B88DF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011" y="25132"/>
            <a:ext cx="531328" cy="53132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8BD8822-399A-4D0E-AA75-A0B302CDD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33" y="3392007"/>
            <a:ext cx="5364541" cy="3362108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A9B1B47-3433-4155-8FA2-1060A93CAF9D}"/>
              </a:ext>
            </a:extLst>
          </p:cNvPr>
          <p:cNvSpPr txBox="1"/>
          <p:nvPr/>
        </p:nvSpPr>
        <p:spPr>
          <a:xfrm>
            <a:off x="102208" y="1552019"/>
            <a:ext cx="4055270" cy="497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dirty="0"/>
              <a:t>右圖表</a:t>
            </a:r>
            <a:r>
              <a:rPr lang="en-US" altLang="zh-TW" sz="2000" dirty="0"/>
              <a:t>:</a:t>
            </a:r>
            <a:r>
              <a:rPr lang="zh-TW" altLang="en-US" sz="2000" dirty="0"/>
              <a:t> 出生</a:t>
            </a:r>
            <a:r>
              <a:rPr lang="en-US" altLang="zh-TW" sz="2000" dirty="0"/>
              <a:t>&amp;</a:t>
            </a:r>
            <a:r>
              <a:rPr lang="zh-TW" altLang="en-US" sz="2000" dirty="0"/>
              <a:t>死亡人數</a:t>
            </a:r>
            <a:endParaRPr lang="en-US" altLang="zh-TW" sz="2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9E297F5-723A-47C0-BB0D-8C4A0575B3BA}"/>
              </a:ext>
            </a:extLst>
          </p:cNvPr>
          <p:cNvSpPr txBox="1"/>
          <p:nvPr/>
        </p:nvSpPr>
        <p:spPr>
          <a:xfrm>
            <a:off x="5943768" y="5073061"/>
            <a:ext cx="3533775" cy="497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dirty="0"/>
              <a:t>左圖表 </a:t>
            </a:r>
            <a:r>
              <a:rPr lang="en-US" altLang="zh-TW" sz="2000" dirty="0"/>
              <a:t>:</a:t>
            </a:r>
            <a:r>
              <a:rPr lang="zh-TW" altLang="en-US" sz="2000" dirty="0"/>
              <a:t>自然增加人數</a:t>
            </a:r>
            <a:endParaRPr lang="en-US" altLang="zh-TW" sz="2000" dirty="0"/>
          </a:p>
        </p:txBody>
      </p:sp>
      <p:pic>
        <p:nvPicPr>
          <p:cNvPr id="6" name="圖形 5" descr="箭號 (右旋)">
            <a:extLst>
              <a:ext uri="{FF2B5EF4-FFF2-40B4-BE49-F238E27FC236}">
                <a16:creationId xmlns:a16="http://schemas.microsoft.com/office/drawing/2014/main" id="{30678D4F-B55A-44F7-A341-FADE5F2FD6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647897">
            <a:off x="3231315" y="753192"/>
            <a:ext cx="914400" cy="914400"/>
          </a:xfrm>
          <a:prstGeom prst="rect">
            <a:avLst/>
          </a:prstGeom>
        </p:spPr>
      </p:pic>
      <p:pic>
        <p:nvPicPr>
          <p:cNvPr id="10" name="圖形 9" descr="箭號 (右旋)">
            <a:extLst>
              <a:ext uri="{FF2B5EF4-FFF2-40B4-BE49-F238E27FC236}">
                <a16:creationId xmlns:a16="http://schemas.microsoft.com/office/drawing/2014/main" id="{DA18AED9-B99E-413E-8B13-97049269A6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8821261">
            <a:off x="6271199" y="5768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2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C433E60-D0AB-4BCC-B6EE-EA54C75316A4}"/>
              </a:ext>
            </a:extLst>
          </p:cNvPr>
          <p:cNvSpPr txBox="1"/>
          <p:nvPr/>
        </p:nvSpPr>
        <p:spPr>
          <a:xfrm>
            <a:off x="1026535" y="87703"/>
            <a:ext cx="18061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kern="0" spc="15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圖表說明</a:t>
            </a:r>
            <a:endParaRPr lang="zh-TW" altLang="en-US" sz="2400" b="1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8" name="圖形 7" descr="橫條圖">
            <a:extLst>
              <a:ext uri="{FF2B5EF4-FFF2-40B4-BE49-F238E27FC236}">
                <a16:creationId xmlns:a16="http://schemas.microsoft.com/office/drawing/2014/main" id="{A44945A9-35DF-460A-84B3-0A1B8480F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845" y="23423"/>
            <a:ext cx="525945" cy="52594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CC1EDA5-F080-407D-860A-06494E606760}"/>
              </a:ext>
            </a:extLst>
          </p:cNvPr>
          <p:cNvSpPr txBox="1"/>
          <p:nvPr/>
        </p:nvSpPr>
        <p:spPr>
          <a:xfrm>
            <a:off x="152720" y="1772404"/>
            <a:ext cx="379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由右圖可得知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老年人口逐年增加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2557372A-88D4-47E2-A4A6-CA29C37A7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388" y="684340"/>
            <a:ext cx="4988845" cy="2545460"/>
          </a:xfr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35461F7-87C2-427A-874B-61F59EC477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5" y="3493029"/>
            <a:ext cx="5123737" cy="268063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6A03D8A-CF93-4D0C-830B-24EF1E73CD6F}"/>
              </a:ext>
            </a:extLst>
          </p:cNvPr>
          <p:cNvSpPr txBox="1"/>
          <p:nvPr/>
        </p:nvSpPr>
        <p:spPr>
          <a:xfrm>
            <a:off x="6795469" y="3940552"/>
            <a:ext cx="3076014" cy="21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由左圖可得知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已由高齡化社會轉變為高齡社會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i="0" dirty="0">
                <a:solidFill>
                  <a:srgbClr val="3E3B3F"/>
                </a:solidFill>
                <a:effectLst/>
                <a:latin typeface="inherit"/>
              </a:rPr>
              <a:t>高齡化社會</a:t>
            </a:r>
            <a:r>
              <a:rPr lang="zh-TW" altLang="en-US" b="0" i="0" dirty="0">
                <a:solidFill>
                  <a:srgbClr val="3E3B3F"/>
                </a:solidFill>
                <a:effectLst/>
                <a:latin typeface="Vollkorn"/>
              </a:rPr>
              <a:t> 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i="0" dirty="0">
                <a:solidFill>
                  <a:srgbClr val="3E3B3F"/>
                </a:solidFill>
                <a:effectLst/>
                <a:latin typeface="inherit"/>
              </a:rPr>
              <a:t>高齡社會</a:t>
            </a:r>
            <a:r>
              <a:rPr lang="zh-TW" altLang="en-US" b="0" i="0" dirty="0">
                <a:solidFill>
                  <a:srgbClr val="3E3B3F"/>
                </a:solidFill>
                <a:effectLst/>
                <a:latin typeface="Vollkorn"/>
              </a:rPr>
              <a:t> </a:t>
            </a:r>
            <a:endParaRPr lang="en-US" altLang="zh-TW" b="0" i="0" dirty="0">
              <a:solidFill>
                <a:srgbClr val="3E3B3F"/>
              </a:solidFill>
              <a:effectLst/>
              <a:latin typeface="Vollkorn"/>
            </a:endParaRP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i="0" dirty="0">
                <a:solidFill>
                  <a:srgbClr val="3E3B3F"/>
                </a:solidFill>
                <a:effectLst/>
                <a:latin typeface="inherit"/>
              </a:rPr>
              <a:t>超高齡社會</a:t>
            </a:r>
            <a:r>
              <a:rPr lang="zh-TW" altLang="en-US" b="0" i="0" dirty="0">
                <a:solidFill>
                  <a:srgbClr val="3E3B3F"/>
                </a:solidFill>
                <a:effectLst/>
                <a:latin typeface="Vollkorn"/>
              </a:rPr>
              <a:t> </a:t>
            </a:r>
          </a:p>
        </p:txBody>
      </p:sp>
      <p:pic>
        <p:nvPicPr>
          <p:cNvPr id="6" name="圖形 5" descr="箭號 (略彎曲線)">
            <a:extLst>
              <a:ext uri="{FF2B5EF4-FFF2-40B4-BE49-F238E27FC236}">
                <a16:creationId xmlns:a16="http://schemas.microsoft.com/office/drawing/2014/main" id="{F761F355-10CA-4D45-A9E0-BF3A916E65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12988" y="1772404"/>
            <a:ext cx="914400" cy="914400"/>
          </a:xfrm>
          <a:prstGeom prst="rect">
            <a:avLst/>
          </a:prstGeom>
        </p:spPr>
      </p:pic>
      <p:pic>
        <p:nvPicPr>
          <p:cNvPr id="11" name="圖形 10" descr="箭號 (直線)">
            <a:extLst>
              <a:ext uri="{FF2B5EF4-FFF2-40B4-BE49-F238E27FC236}">
                <a16:creationId xmlns:a16="http://schemas.microsoft.com/office/drawing/2014/main" id="{BB33CB58-6BEB-4387-9789-267E24A65B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800" y="44465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88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FA8D26B3-57C1-40BA-858A-0EA41991B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29" y="1597155"/>
            <a:ext cx="7766401" cy="4419098"/>
          </a:xfr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69DCF551-A73F-4244-B62C-4738C8EBE96F}"/>
              </a:ext>
            </a:extLst>
          </p:cNvPr>
          <p:cNvSpPr txBox="1"/>
          <p:nvPr/>
        </p:nvSpPr>
        <p:spPr>
          <a:xfrm>
            <a:off x="1026535" y="87703"/>
            <a:ext cx="18061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kern="0" spc="15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圖表說明</a:t>
            </a:r>
            <a:endParaRPr lang="zh-TW" altLang="en-US" sz="2400" b="1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15" name="圖形 14" descr="橫條圖">
            <a:extLst>
              <a:ext uri="{FF2B5EF4-FFF2-40B4-BE49-F238E27FC236}">
                <a16:creationId xmlns:a16="http://schemas.microsoft.com/office/drawing/2014/main" id="{44D2CDDC-27BD-4674-9AB0-80116D48D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845" y="23423"/>
            <a:ext cx="525945" cy="52594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F1C15CA-6605-49B1-8E3E-D6DB9EF84C0A}"/>
              </a:ext>
            </a:extLst>
          </p:cNvPr>
          <p:cNvSpPr txBox="1"/>
          <p:nvPr/>
        </p:nvSpPr>
        <p:spPr>
          <a:xfrm>
            <a:off x="3389244" y="851685"/>
            <a:ext cx="369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安養院人數</a:t>
            </a:r>
            <a:r>
              <a:rPr lang="en-US" altLang="zh-TW" sz="2400" b="1" dirty="0"/>
              <a:t>&amp;</a:t>
            </a:r>
            <a:r>
              <a:rPr lang="zh-TW" altLang="en-US" sz="2400" b="1" dirty="0"/>
              <a:t>容納比例</a:t>
            </a:r>
          </a:p>
        </p:txBody>
      </p:sp>
    </p:spTree>
    <p:extLst>
      <p:ext uri="{BB962C8B-B14F-4D97-AF65-F5344CB8AC3E}">
        <p14:creationId xmlns:p14="http://schemas.microsoft.com/office/powerpoint/2010/main" val="362065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03ECF2-941E-4E0D-B1CF-AB8437F24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508" y="2665658"/>
            <a:ext cx="3165796" cy="2266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9600" b="1" kern="0" spc="15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zh-TW" altLang="en-US" sz="9600" b="1" dirty="0">
              <a:solidFill>
                <a:schemeClr val="tx1"/>
              </a:solidFill>
            </a:endParaRPr>
          </a:p>
        </p:txBody>
      </p:sp>
      <p:pic>
        <p:nvPicPr>
          <p:cNvPr id="4" name="圖形 3" descr="研究">
            <a:extLst>
              <a:ext uri="{FF2B5EF4-FFF2-40B4-BE49-F238E27FC236}">
                <a16:creationId xmlns:a16="http://schemas.microsoft.com/office/drawing/2014/main" id="{037924B6-8C36-4D19-8958-8A37CE5DB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9416" y="2846161"/>
            <a:ext cx="1364460" cy="136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0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B3A6B5-3F59-401C-9F90-053F90708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6537" y="2625379"/>
            <a:ext cx="7271071" cy="2562225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9600" b="1" kern="0" spc="15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問題與解決</a:t>
            </a:r>
            <a:endParaRPr lang="en-US" altLang="zh-TW" sz="9600" b="1" kern="0" spc="15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4" name="圖形 3" descr="燈泡與齒輪">
            <a:extLst>
              <a:ext uri="{FF2B5EF4-FFF2-40B4-BE49-F238E27FC236}">
                <a16:creationId xmlns:a16="http://schemas.microsoft.com/office/drawing/2014/main" id="{2EBE2DBC-246A-45C9-8A8F-7B4D37338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9200" y="2809875"/>
            <a:ext cx="12382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6563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682</TotalTime>
  <Words>378</Words>
  <Application>Microsoft Office PowerPoint</Application>
  <PresentationFormat>寬螢幕</PresentationFormat>
  <Paragraphs>36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inherit</vt:lpstr>
      <vt:lpstr>Vollkorn</vt:lpstr>
      <vt:lpstr>新細明體</vt:lpstr>
      <vt:lpstr>標楷體</vt:lpstr>
      <vt:lpstr>Algerian</vt:lpstr>
      <vt:lpstr>Arial</vt:lpstr>
      <vt:lpstr>Trebuchet MS</vt:lpstr>
      <vt:lpstr>Wingdings</vt:lpstr>
      <vt:lpstr>Wingdings 3</vt:lpstr>
      <vt:lpstr>多面向</vt:lpstr>
      <vt:lpstr>  資料分析專題報告 主題:       台灣高齡化走向            以及      安養機構需求趨勢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資料分析專題報告 主題:        台灣高齡化走向            以及      安養機構需求趨勢 </dc:title>
  <dc:creator>賴正修</dc:creator>
  <cp:lastModifiedBy>賴正修</cp:lastModifiedBy>
  <cp:revision>22</cp:revision>
  <dcterms:created xsi:type="dcterms:W3CDTF">2021-07-27T04:54:58Z</dcterms:created>
  <dcterms:modified xsi:type="dcterms:W3CDTF">2021-08-03T09:52:44Z</dcterms:modified>
</cp:coreProperties>
</file>