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0" r:id="rId2"/>
  </p:sldIdLst>
  <p:sldSz cx="31680150" cy="42479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F98"/>
    <a:srgbClr val="FFFFFF"/>
    <a:srgbClr val="7FCBFF"/>
    <a:srgbClr val="619CFF"/>
    <a:srgbClr val="F3C6C0"/>
    <a:srgbClr val="006463"/>
    <a:srgbClr val="8697C7"/>
    <a:srgbClr val="FF0000"/>
    <a:srgbClr val="00BA38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96272" autoAdjust="0"/>
  </p:normalViewPr>
  <p:slideViewPr>
    <p:cSldViewPr snapToGrid="0">
      <p:cViewPr>
        <p:scale>
          <a:sx n="25" d="100"/>
          <a:sy n="25" d="100"/>
        </p:scale>
        <p:origin x="271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21" y="6965580"/>
            <a:ext cx="23760113" cy="14789303"/>
          </a:xfrm>
        </p:spPr>
        <p:txBody>
          <a:bodyPr anchor="b">
            <a:normAutofit/>
          </a:bodyPr>
          <a:lstStyle>
            <a:lvl1pPr algn="ctr">
              <a:defRPr sz="1478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021" y="22311791"/>
            <a:ext cx="23760113" cy="10256142"/>
          </a:xfrm>
        </p:spPr>
        <p:txBody>
          <a:bodyPr>
            <a:normAutofit/>
          </a:bodyPr>
          <a:lstStyle>
            <a:lvl1pPr marL="0" indent="0" algn="ctr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 algn="ctr">
              <a:buNone/>
              <a:defRPr sz="6900"/>
            </a:lvl2pPr>
            <a:lvl3pPr marL="2253348" indent="0" algn="ctr">
              <a:buNone/>
              <a:defRPr sz="5915"/>
            </a:lvl3pPr>
            <a:lvl4pPr marL="3380022" indent="0" algn="ctr">
              <a:buNone/>
              <a:defRPr sz="4928"/>
            </a:lvl4pPr>
            <a:lvl5pPr marL="4506696" indent="0" algn="ctr">
              <a:buNone/>
              <a:defRPr sz="4928"/>
            </a:lvl5pPr>
            <a:lvl6pPr marL="5633370" indent="0" algn="ctr">
              <a:buNone/>
              <a:defRPr sz="4928"/>
            </a:lvl6pPr>
            <a:lvl7pPr marL="6760044" indent="0" algn="ctr">
              <a:buNone/>
              <a:defRPr sz="4928"/>
            </a:lvl7pPr>
            <a:lvl8pPr marL="7886719" indent="0" algn="ctr">
              <a:buNone/>
              <a:defRPr sz="4928"/>
            </a:lvl8pPr>
            <a:lvl9pPr marL="9013392" indent="0" algn="ctr">
              <a:buNone/>
              <a:defRPr sz="492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3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1111" y="2232161"/>
            <a:ext cx="6831033" cy="35999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014" y="2232162"/>
            <a:ext cx="20097095" cy="359997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515" y="10607112"/>
            <a:ext cx="27324129" cy="17660990"/>
          </a:xfrm>
        </p:spPr>
        <p:txBody>
          <a:bodyPr anchor="b">
            <a:normAutofit/>
          </a:bodyPr>
          <a:lstStyle>
            <a:lvl1pPr>
              <a:defRPr sz="147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515" y="28199981"/>
            <a:ext cx="27324129" cy="9292478"/>
          </a:xfrm>
        </p:spPr>
        <p:txBody>
          <a:bodyPr anchor="t">
            <a:normAutofit/>
          </a:bodyPr>
          <a:lstStyle>
            <a:lvl1pPr marL="0" indent="0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>
              <a:buNone/>
              <a:defRPr sz="4436">
                <a:solidFill>
                  <a:schemeClr val="tx1">
                    <a:tint val="75000"/>
                  </a:schemeClr>
                </a:solidFill>
              </a:defRPr>
            </a:lvl2pPr>
            <a:lvl3pPr marL="2253348" indent="0">
              <a:buNone/>
              <a:defRPr sz="3943">
                <a:solidFill>
                  <a:schemeClr val="tx1">
                    <a:tint val="75000"/>
                  </a:schemeClr>
                </a:solidFill>
              </a:defRPr>
            </a:lvl3pPr>
            <a:lvl4pPr marL="338002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4pPr>
            <a:lvl5pPr marL="4506696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5pPr>
            <a:lvl6pPr marL="5633370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6pPr>
            <a:lvl7pPr marL="6760044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7pPr>
            <a:lvl8pPr marL="7886719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8pPr>
            <a:lvl9pPr marL="901339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6010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8075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4" y="10417741"/>
            <a:ext cx="13398063" cy="51145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14" y="15532303"/>
            <a:ext cx="13398063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38078" y="10417744"/>
            <a:ext cx="13464066" cy="51145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38078" y="15532303"/>
            <a:ext cx="13464066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8"/>
            <a:ext cx="10216848" cy="9911961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>
              <a:defRPr sz="7886"/>
            </a:lvl1pPr>
            <a:lvl2pPr>
              <a:defRPr sz="6900"/>
            </a:lvl2pPr>
            <a:lvl3pPr>
              <a:defRPr sz="5915"/>
            </a:lvl3pPr>
            <a:lvl4pPr>
              <a:defRPr sz="4928"/>
            </a:lvl4pPr>
            <a:lvl5pPr>
              <a:defRPr sz="4928"/>
            </a:lvl5pPr>
            <a:lvl6pPr>
              <a:defRPr sz="4928"/>
            </a:lvl6pPr>
            <a:lvl7pPr>
              <a:defRPr sz="4928"/>
            </a:lvl7pPr>
            <a:lvl8pPr>
              <a:defRPr sz="4928"/>
            </a:lvl8pPr>
            <a:lvl9pPr>
              <a:defRPr sz="492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4"/>
            <a:ext cx="10216848" cy="2359995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5"/>
            <a:ext cx="10216848" cy="9911980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 marL="0" indent="0">
              <a:buNone/>
              <a:defRPr sz="7886"/>
            </a:lvl1pPr>
            <a:lvl2pPr marL="1126675" indent="0">
              <a:buNone/>
              <a:defRPr sz="6900"/>
            </a:lvl2pPr>
            <a:lvl3pPr marL="2253348" indent="0">
              <a:buNone/>
              <a:defRPr sz="5915"/>
            </a:lvl3pPr>
            <a:lvl4pPr marL="3380022" indent="0">
              <a:buNone/>
              <a:defRPr sz="4928"/>
            </a:lvl4pPr>
            <a:lvl5pPr marL="4506696" indent="0">
              <a:buNone/>
              <a:defRPr sz="4928"/>
            </a:lvl5pPr>
            <a:lvl6pPr marL="5633370" indent="0">
              <a:buNone/>
              <a:defRPr sz="4928"/>
            </a:lvl6pPr>
            <a:lvl7pPr marL="6760044" indent="0">
              <a:buNone/>
              <a:defRPr sz="4928"/>
            </a:lvl7pPr>
            <a:lvl8pPr marL="7886719" indent="0">
              <a:buNone/>
              <a:defRPr sz="4928"/>
            </a:lvl8pPr>
            <a:lvl9pPr marL="9013392" indent="0">
              <a:buNone/>
              <a:defRPr sz="492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5"/>
            <a:ext cx="10216848" cy="235999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6011" y="2265599"/>
            <a:ext cx="27324129" cy="821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1" y="11327981"/>
            <a:ext cx="27324129" cy="269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011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4051" y="39372591"/>
            <a:ext cx="10692050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92105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2253348" rtl="0" eaLnBrk="1" latinLnBrk="0" hangingPunct="1">
        <a:lnSpc>
          <a:spcPct val="90000"/>
        </a:lnSpc>
        <a:spcBef>
          <a:spcPct val="0"/>
        </a:spcBef>
        <a:buNone/>
        <a:defRPr sz="10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3338" indent="-563338" algn="l" defTabSz="2253348" rtl="0" eaLnBrk="1" latinLnBrk="0" hangingPunct="1">
        <a:lnSpc>
          <a:spcPct val="90000"/>
        </a:lnSpc>
        <a:spcBef>
          <a:spcPts val="2464"/>
        </a:spcBef>
        <a:buFont typeface="Wingdings 2" pitchFamily="18" charset="2"/>
        <a:buChar char="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90011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5915" kern="1200">
          <a:solidFill>
            <a:schemeClr val="tx1"/>
          </a:solidFill>
          <a:latin typeface="+mn-lt"/>
          <a:ea typeface="+mn-ea"/>
          <a:cs typeface="+mn-cs"/>
        </a:defRPr>
      </a:lvl2pPr>
      <a:lvl3pPr marL="2816686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928" kern="1200">
          <a:solidFill>
            <a:schemeClr val="tx1"/>
          </a:solidFill>
          <a:latin typeface="+mn-lt"/>
          <a:ea typeface="+mn-ea"/>
          <a:cs typeface="+mn-cs"/>
        </a:defRPr>
      </a:lvl3pPr>
      <a:lvl4pPr marL="3943360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5070033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6196708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7323382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8450056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576729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1pPr>
      <a:lvl2pPr marL="1126675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2pPr>
      <a:lvl3pPr marL="2253348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3pPr>
      <a:lvl4pPr marL="338002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4506696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563337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6760044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7886719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01339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kaggle.com/code/isaienkov/nba-2k20-data-analysis-visualization/noteboo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0542-58C3-B35F-E58F-75662C03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C8FF23-7731-66D6-2CC5-951782968ECB}"/>
              </a:ext>
            </a:extLst>
          </p:cNvPr>
          <p:cNvSpPr/>
          <p:nvPr/>
        </p:nvSpPr>
        <p:spPr>
          <a:xfrm>
            <a:off x="-1" y="0"/>
            <a:ext cx="31680150" cy="42416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7D4D778-C5D7-6938-EAA9-F494BD902A54}"/>
              </a:ext>
            </a:extLst>
          </p:cNvPr>
          <p:cNvSpPr/>
          <p:nvPr/>
        </p:nvSpPr>
        <p:spPr>
          <a:xfrm>
            <a:off x="661038" y="438915"/>
            <a:ext cx="30358079" cy="3372053"/>
          </a:xfrm>
          <a:prstGeom prst="roundRect">
            <a:avLst>
              <a:gd name="adj" fmla="val 25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76B211-8C90-086B-1EF3-23533A6443CB}"/>
              </a:ext>
            </a:extLst>
          </p:cNvPr>
          <p:cNvSpPr/>
          <p:nvPr/>
        </p:nvSpPr>
        <p:spPr>
          <a:xfrm>
            <a:off x="0" y="4697321"/>
            <a:ext cx="31680149" cy="37810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00AF5-986E-1908-FC2E-53D3549CE775}"/>
              </a:ext>
            </a:extLst>
          </p:cNvPr>
          <p:cNvSpPr/>
          <p:nvPr/>
        </p:nvSpPr>
        <p:spPr>
          <a:xfrm>
            <a:off x="682400" y="24961092"/>
            <a:ext cx="14250080" cy="1583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08074-81F4-C5B1-4DA1-AA1016817729}"/>
              </a:ext>
            </a:extLst>
          </p:cNvPr>
          <p:cNvSpPr/>
          <p:nvPr/>
        </p:nvSpPr>
        <p:spPr>
          <a:xfrm>
            <a:off x="682402" y="9296470"/>
            <a:ext cx="14250078" cy="151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B8A468-3542-746C-CD67-75C1551F72AC}"/>
              </a:ext>
            </a:extLst>
          </p:cNvPr>
          <p:cNvSpPr/>
          <p:nvPr/>
        </p:nvSpPr>
        <p:spPr>
          <a:xfrm>
            <a:off x="15334576" y="24960541"/>
            <a:ext cx="15716578" cy="1129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65A973-82BB-A57A-1BDA-9DC0CEA2C99A}"/>
              </a:ext>
            </a:extLst>
          </p:cNvPr>
          <p:cNvSpPr/>
          <p:nvPr/>
        </p:nvSpPr>
        <p:spPr>
          <a:xfrm>
            <a:off x="15365027" y="9281857"/>
            <a:ext cx="15686128" cy="732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D0A089-AF35-2263-9A24-8AD3C43EAF3F}"/>
              </a:ext>
            </a:extLst>
          </p:cNvPr>
          <p:cNvSpPr/>
          <p:nvPr/>
        </p:nvSpPr>
        <p:spPr>
          <a:xfrm>
            <a:off x="682057" y="41341484"/>
            <a:ext cx="30369098" cy="847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4000" b="1" dirty="0">
                <a:solidFill>
                  <a:schemeClr val="tx1"/>
                </a:solidFill>
                <a:ea typeface="標楷體" panose="03000509000000000000" pitchFamily="65" charset="-120"/>
                <a:hlinkClick r:id="rId2"/>
              </a:rPr>
              <a:t>Kaggle—</a:t>
            </a:r>
            <a:r>
              <a:rPr lang="en-US" altLang="zh-TW" sz="4000" b="1" dirty="0">
                <a:solidFill>
                  <a:schemeClr val="tx1"/>
                </a:solidFill>
                <a:hlinkClick r:id="rId2"/>
              </a:rPr>
              <a:t>NBA 2k20. Data analysis &amp; visualization</a:t>
            </a:r>
            <a:endParaRPr lang="en-US" altLang="zh-TW" sz="4000" b="1" dirty="0">
              <a:solidFill>
                <a:schemeClr val="tx1"/>
              </a:solidFill>
            </a:endParaRPr>
          </a:p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9BB499-69DE-0E21-2548-E77A0AE15EDE}"/>
              </a:ext>
            </a:extLst>
          </p:cNvPr>
          <p:cNvSpPr/>
          <p:nvPr/>
        </p:nvSpPr>
        <p:spPr>
          <a:xfrm>
            <a:off x="15334575" y="36757707"/>
            <a:ext cx="15708574" cy="404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78DB1B-8ACA-3E78-0B68-6F050E070886}"/>
              </a:ext>
            </a:extLst>
          </p:cNvPr>
          <p:cNvSpPr/>
          <p:nvPr/>
        </p:nvSpPr>
        <p:spPr>
          <a:xfrm>
            <a:off x="15361278" y="9270515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球員評分與薪資的關係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5409A2-96C7-BB91-A035-B687E568DBC0}"/>
              </a:ext>
            </a:extLst>
          </p:cNvPr>
          <p:cNvSpPr/>
          <p:nvPr/>
        </p:nvSpPr>
        <p:spPr>
          <a:xfrm>
            <a:off x="682399" y="5309272"/>
            <a:ext cx="30369098" cy="346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6913F3-0454-3543-6630-0C03D611876D}"/>
              </a:ext>
            </a:extLst>
          </p:cNvPr>
          <p:cNvSpPr txBox="1"/>
          <p:nvPr/>
        </p:nvSpPr>
        <p:spPr>
          <a:xfrm>
            <a:off x="15529518" y="38080233"/>
            <a:ext cx="1536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    根據迴歸分析結果，球員的薪資受到其年資與評分的顯著影響。標準化係數之後，顯示評分對薪資的影響力大於年資。然而，</a:t>
            </a:r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ANOVA 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分析顯示球隊對薪資並無顯著影響，球隊並非決定薪資的主要因素。整體結果說明，個人表現與經歷比所屬球隊更能解釋薪資差異。</a:t>
            </a:r>
            <a:endParaRPr lang="zh-TW" altLang="zh-TW" sz="3600" dirty="0"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CE8D83-A150-E7C3-06AA-5A0477F6A0E7}"/>
              </a:ext>
            </a:extLst>
          </p:cNvPr>
          <p:cNvSpPr txBox="1"/>
          <p:nvPr/>
        </p:nvSpPr>
        <p:spPr>
          <a:xfrm>
            <a:off x="1097500" y="6347458"/>
            <a:ext cx="2955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zh-TW" altLang="en-US" sz="3600" dirty="0">
                <a:ea typeface="標楷體" panose="03000509000000000000" pitchFamily="65" charset="-120"/>
              </a:rPr>
              <a:t>　　在大眾的印象中，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球員普遍擁有高薪收入，然而在這群高收入的球員之中，薪資差異仍十分顯著。有些球員年薪超過數千萬美元，而有些則遠低於平均水準。本研究旨在探討影響 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球員薪資差異的可能因素。我聚焦於三個主要變數：球員評分（</a:t>
            </a:r>
            <a:r>
              <a:rPr lang="en-US" altLang="zh-TW" sz="3600" dirty="0">
                <a:ea typeface="標楷體" panose="03000509000000000000" pitchFamily="65" charset="-120"/>
              </a:rPr>
              <a:t>rating</a:t>
            </a:r>
            <a:r>
              <a:rPr lang="zh-TW" altLang="en-US" sz="3600" dirty="0">
                <a:ea typeface="標楷體" panose="03000509000000000000" pitchFamily="65" charset="-120"/>
              </a:rPr>
              <a:t>）、打球年資（</a:t>
            </a:r>
            <a:r>
              <a:rPr lang="en-US" altLang="zh-TW" sz="3600" dirty="0">
                <a:ea typeface="標楷體" panose="03000509000000000000" pitchFamily="65" charset="-120"/>
              </a:rPr>
              <a:t>experience</a:t>
            </a:r>
            <a:r>
              <a:rPr lang="zh-TW" altLang="en-US" sz="3600" dirty="0">
                <a:ea typeface="標楷體" panose="03000509000000000000" pitchFamily="65" charset="-120"/>
              </a:rPr>
              <a:t>）以及所屬球隊（</a:t>
            </a:r>
            <a:r>
              <a:rPr lang="en-US" altLang="zh-TW" sz="3600" dirty="0">
                <a:ea typeface="標楷體" panose="03000509000000000000" pitchFamily="65" charset="-120"/>
              </a:rPr>
              <a:t>team</a:t>
            </a:r>
            <a:r>
              <a:rPr lang="zh-TW" altLang="en-US" sz="3600" dirty="0">
                <a:ea typeface="標楷體" panose="03000509000000000000" pitchFamily="65" charset="-120"/>
              </a:rPr>
              <a:t>），並透過線性回歸分析與變異數分析（</a:t>
            </a:r>
            <a:r>
              <a:rPr lang="en-US" altLang="zh-TW" sz="3600" dirty="0">
                <a:ea typeface="標楷體" panose="03000509000000000000" pitchFamily="65" charset="-120"/>
              </a:rPr>
              <a:t>ANOVA</a:t>
            </a:r>
            <a:r>
              <a:rPr lang="zh-TW" altLang="en-US" sz="3600" dirty="0">
                <a:ea typeface="標楷體" panose="03000509000000000000" pitchFamily="65" charset="-120"/>
              </a:rPr>
              <a:t>）來檢視各變數對薪資的解釋力。結果顯示，球員的評分與年資皆與薪資呈現顯著正相關，是影響薪資的重要指標；而所屬球隊在薪資平均上不存在差異，其統計檢定顯示其對薪資的影響並不顯著。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87FE23E-F857-E780-83E8-D4075D9FFD40}"/>
              </a:ext>
            </a:extLst>
          </p:cNvPr>
          <p:cNvSpPr txBox="1"/>
          <p:nvPr/>
        </p:nvSpPr>
        <p:spPr>
          <a:xfrm>
            <a:off x="1363484" y="886353"/>
            <a:ext cx="30707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NBA 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球員薪資的影響因素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薪資、評分、經驗與球隊之間的關聯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7DC43BE-FA75-F811-4ABB-8EB5339C638A}"/>
              </a:ext>
            </a:extLst>
          </p:cNvPr>
          <p:cNvSpPr txBox="1"/>
          <p:nvPr/>
        </p:nvSpPr>
        <p:spPr>
          <a:xfrm>
            <a:off x="8848974" y="2707196"/>
            <a:ext cx="13982200" cy="84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B10601043 </a:t>
            </a:r>
            <a:r>
              <a:rPr lang="zh-TW" altLang="en-US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農藝四 賴俊延</a:t>
            </a:r>
            <a:endParaRPr lang="en-US" altLang="zh-TW" sz="4883" baseline="30000" dirty="0">
              <a:solidFill>
                <a:schemeClr val="tx1">
                  <a:lumMod val="85000"/>
                  <a:lumOff val="15000"/>
                </a:schemeClr>
              </a:solidFill>
              <a:ea typeface="標楷體" panose="03000509000000000000" pitchFamily="65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DF51AC7-39DC-582E-D56F-42C59DE8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4" y="10668752"/>
            <a:ext cx="13800634" cy="10169856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A02F71E-484E-B916-D8D5-10564BF2BECB}"/>
              </a:ext>
            </a:extLst>
          </p:cNvPr>
          <p:cNvSpPr/>
          <p:nvPr/>
        </p:nvSpPr>
        <p:spPr>
          <a:xfrm>
            <a:off x="15361279" y="17064829"/>
            <a:ext cx="15689875" cy="7394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48B5EE5-27ED-4C2B-85BA-500F58B9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16568"/>
              </p:ext>
            </p:extLst>
          </p:nvPr>
        </p:nvGraphicFramePr>
        <p:xfrm>
          <a:off x="1363484" y="21220488"/>
          <a:ext cx="13162464" cy="258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44">
                  <a:extLst>
                    <a:ext uri="{9D8B030D-6E8A-4147-A177-3AD203B41FA5}">
                      <a16:colId xmlns:a16="http://schemas.microsoft.com/office/drawing/2014/main" val="3940618008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2683554816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23519502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671099925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44789281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54385581"/>
                    </a:ext>
                  </a:extLst>
                </a:gridCol>
              </a:tblGrid>
              <a:tr h="1433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第一百分位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中位數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第三百分位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35672"/>
                  </a:ext>
                </a:extLst>
              </a:tr>
              <a:tr h="1033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95191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78B9ABE5-DE9E-4AA7-AE07-575FB424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882" y="10739916"/>
            <a:ext cx="8086904" cy="5644104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0551ECA-219B-485C-BF20-33D42CF05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8060" y="10668752"/>
            <a:ext cx="7114400" cy="571526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8183D16-1CDE-4ACE-9604-8CE80C53A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0499" y="18613214"/>
            <a:ext cx="8298341" cy="5201184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76ECD41-218D-4CE9-88F5-0A9283CDEE85}"/>
              </a:ext>
            </a:extLst>
          </p:cNvPr>
          <p:cNvSpPr/>
          <p:nvPr/>
        </p:nvSpPr>
        <p:spPr>
          <a:xfrm>
            <a:off x="15361278" y="17063111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球員經驗與薪資的關係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51CF0C4B-A39E-42B0-AE7A-B44CC1AEB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1785" y="18329996"/>
            <a:ext cx="6970985" cy="5557232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C635DE45-2178-483D-8FE2-328ED0B6C8D4}"/>
              </a:ext>
            </a:extLst>
          </p:cNvPr>
          <p:cNvSpPr/>
          <p:nvPr/>
        </p:nvSpPr>
        <p:spPr>
          <a:xfrm>
            <a:off x="682398" y="24960541"/>
            <a:ext cx="7280501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不同球隊</a:t>
            </a:r>
            <a:r>
              <a:rPr lang="zh-TW" altLang="en-US" sz="4880">
                <a:solidFill>
                  <a:schemeClr val="tx1"/>
                </a:solidFill>
                <a:ea typeface="標楷體" panose="03000509000000000000" pitchFamily="65" charset="-120"/>
              </a:rPr>
              <a:t>的球員平均薪資</a:t>
            </a:r>
            <a:endParaRPr lang="zh-TW" altLang="en-US" sz="4880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7A223D39-6A3D-447E-B07A-53C62868DC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22" y="26390542"/>
            <a:ext cx="13800636" cy="10197872"/>
          </a:xfrm>
          <a:prstGeom prst="rect">
            <a:avLst/>
          </a:prstGeom>
        </p:spPr>
      </p:pic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A5230B-FC7D-4B30-8B95-016196DC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8373"/>
              </p:ext>
            </p:extLst>
          </p:nvPr>
        </p:nvGraphicFramePr>
        <p:xfrm>
          <a:off x="907122" y="36950124"/>
          <a:ext cx="13800636" cy="37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06">
                  <a:extLst>
                    <a:ext uri="{9D8B030D-6E8A-4147-A177-3AD203B41FA5}">
                      <a16:colId xmlns:a16="http://schemas.microsoft.com/office/drawing/2014/main" val="46274670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2047060057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82327049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383232018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93498123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1670275686"/>
                    </a:ext>
                  </a:extLst>
                </a:gridCol>
              </a:tblGrid>
              <a:tr h="14449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自由度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8204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隊伍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7935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殘差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9199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1AC487D8-0CF2-4CAB-BE8A-9C150B718F38}"/>
              </a:ext>
            </a:extLst>
          </p:cNvPr>
          <p:cNvSpPr/>
          <p:nvPr/>
        </p:nvSpPr>
        <p:spPr>
          <a:xfrm>
            <a:off x="15334574" y="24960541"/>
            <a:ext cx="9978625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哪個因素對於球員薪資最有影響力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E20B37-42A8-4056-93E7-00A952360D58}"/>
              </a:ext>
            </a:extLst>
          </p:cNvPr>
          <p:cNvSpPr/>
          <p:nvPr/>
        </p:nvSpPr>
        <p:spPr>
          <a:xfrm>
            <a:off x="682399" y="9301089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球員薪資分布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DDF5CFF6-D136-4D5B-AAB0-821F70803C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00697" y="32206725"/>
            <a:ext cx="11701504" cy="4045334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67B8877A-2989-4004-A671-98BECDF9D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23461" y="26346206"/>
            <a:ext cx="15495656" cy="5778758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0E2BE008-74BB-45E5-9552-BE78C5E9580A}"/>
              </a:ext>
            </a:extLst>
          </p:cNvPr>
          <p:cNvSpPr/>
          <p:nvPr/>
        </p:nvSpPr>
        <p:spPr>
          <a:xfrm>
            <a:off x="15334574" y="36760370"/>
            <a:ext cx="1948509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6C3FB8-31D4-48BB-870F-7D3AAD2BE31C}"/>
              </a:ext>
            </a:extLst>
          </p:cNvPr>
          <p:cNvSpPr/>
          <p:nvPr/>
        </p:nvSpPr>
        <p:spPr>
          <a:xfrm>
            <a:off x="682398" y="5314181"/>
            <a:ext cx="6917526" cy="917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內文摘要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5329C7-B3CC-4859-B6B3-C1D734014200}"/>
              </a:ext>
            </a:extLst>
          </p:cNvPr>
          <p:cNvSpPr/>
          <p:nvPr/>
        </p:nvSpPr>
        <p:spPr>
          <a:xfrm>
            <a:off x="682056" y="41335756"/>
            <a:ext cx="2994942" cy="847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資料來源</a:t>
            </a:r>
          </a:p>
        </p:txBody>
      </p:sp>
    </p:spTree>
    <p:extLst>
      <p:ext uri="{BB962C8B-B14F-4D97-AF65-F5344CB8AC3E}">
        <p14:creationId xmlns:p14="http://schemas.microsoft.com/office/powerpoint/2010/main" val="19758599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8495</TotalTime>
  <Words>329</Words>
  <Application>Microsoft Office PowerPoint</Application>
  <PresentationFormat>自訂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Calibri</vt:lpstr>
      <vt:lpstr>Calibri Light</vt:lpstr>
      <vt:lpstr>Wingdings 2</vt:lpstr>
      <vt:lpstr>HDOfficeLightV0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俊延 賴</dc:creator>
  <cp:lastModifiedBy>jlai23_ad@wulab.local</cp:lastModifiedBy>
  <cp:revision>109</cp:revision>
  <dcterms:created xsi:type="dcterms:W3CDTF">2023-08-09T02:38:49Z</dcterms:created>
  <dcterms:modified xsi:type="dcterms:W3CDTF">2025-04-19T04:50:50Z</dcterms:modified>
</cp:coreProperties>
</file>