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4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76" r:id="rId11"/>
    <p:sldId id="279" r:id="rId12"/>
    <p:sldId id="277" r:id="rId13"/>
    <p:sldId id="280" r:id="rId14"/>
    <p:sldId id="281" r:id="rId15"/>
    <p:sldId id="282" r:id="rId16"/>
    <p:sldId id="278" r:id="rId17"/>
    <p:sldId id="271" r:id="rId18"/>
    <p:sldId id="272" r:id="rId19"/>
    <p:sldId id="273" r:id="rId20"/>
    <p:sldId id="258" r:id="rId21"/>
    <p:sldId id="283" r:id="rId22"/>
    <p:sldId id="290" r:id="rId23"/>
    <p:sldId id="259" r:id="rId24"/>
    <p:sldId id="260" r:id="rId25"/>
    <p:sldId id="261" r:id="rId26"/>
    <p:sldId id="262" r:id="rId27"/>
    <p:sldId id="263" r:id="rId28"/>
    <p:sldId id="264" r:id="rId29"/>
    <p:sldId id="284" r:id="rId30"/>
    <p:sldId id="285" r:id="rId31"/>
    <p:sldId id="286" r:id="rId32"/>
    <p:sldId id="287" r:id="rId33"/>
    <p:sldId id="293" r:id="rId34"/>
    <p:sldId id="288" r:id="rId35"/>
    <p:sldId id="291" r:id="rId36"/>
    <p:sldId id="292" r:id="rId37"/>
    <p:sldId id="289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94660"/>
  </p:normalViewPr>
  <p:slideViewPr>
    <p:cSldViewPr>
      <p:cViewPr varScale="1">
        <p:scale>
          <a:sx n="62" d="100"/>
          <a:sy n="62" d="100"/>
        </p:scale>
        <p:origin x="131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88DF8-A738-454E-BB00-36C47FD2DC90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F3157-D2D6-40C2-9B0C-EF0B580A5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63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F3157-D2D6-40C2-9B0C-EF0B580A59F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464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F3157-D2D6-40C2-9B0C-EF0B580A59F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61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C1F45-4595-42DC-8E2D-250F5114A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ln>
                  <a:solidFill>
                    <a:schemeClr val="accent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图像处理第一次授课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40F426-ADA7-40E1-9281-F478A594B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1880" y="4077072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</a:rPr>
              <a:t>来舒阳</a:t>
            </a:r>
          </a:p>
        </p:txBody>
      </p:sp>
    </p:spTree>
    <p:extLst>
      <p:ext uri="{BB962C8B-B14F-4D97-AF65-F5344CB8AC3E}">
        <p14:creationId xmlns:p14="http://schemas.microsoft.com/office/powerpoint/2010/main" val="2327816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1D7CAB6-F819-4A51-9394-49BE16F8668E}"/>
              </a:ext>
            </a:extLst>
          </p:cNvPr>
          <p:cNvSpPr txBox="1"/>
          <p:nvPr/>
        </p:nvSpPr>
        <p:spPr>
          <a:xfrm>
            <a:off x="1187624" y="1124744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+mj-lt"/>
                <a:ea typeface="华文行楷" panose="02010800040101010101" pitchFamily="2" charset="-122"/>
              </a:rPr>
              <a:t>Mat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BC9986-8092-4245-8B73-C6F791FC1965}"/>
              </a:ext>
            </a:extLst>
          </p:cNvPr>
          <p:cNvSpPr txBox="1"/>
          <p:nvPr/>
        </p:nvSpPr>
        <p:spPr>
          <a:xfrm>
            <a:off x="1223628" y="2193826"/>
            <a:ext cx="66967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data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+mn-ea"/>
                <a:ea typeface="华文行楷" panose="02010800040101010101" pitchFamily="2" charset="-122"/>
              </a:rPr>
              <a:t>		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Mat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对象中的头指针</a:t>
            </a:r>
          </a:p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dims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		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Mat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所代表的矩阵的维度</a:t>
            </a:r>
          </a:p>
          <a:p>
            <a:endParaRPr lang="zh-CN" altLang="en-US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channels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	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通道</a:t>
            </a:r>
          </a:p>
          <a:p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depth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	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深度</a:t>
            </a:r>
          </a:p>
        </p:txBody>
      </p:sp>
    </p:spTree>
    <p:extLst>
      <p:ext uri="{BB962C8B-B14F-4D97-AF65-F5344CB8AC3E}">
        <p14:creationId xmlns:p14="http://schemas.microsoft.com/office/powerpoint/2010/main" val="3017354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701BFF-E29C-4583-AEFC-1C899199FD21}"/>
              </a:ext>
            </a:extLst>
          </p:cNvPr>
          <p:cNvSpPr txBox="1"/>
          <p:nvPr/>
        </p:nvSpPr>
        <p:spPr>
          <a:xfrm>
            <a:off x="1115616" y="1366897"/>
            <a:ext cx="66967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Mat 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类的传值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Mat 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srcImage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, 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dstImage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;</a:t>
            </a:r>
          </a:p>
          <a:p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dstImage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=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srcImage.clone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();</a:t>
            </a: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//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dstImage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=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srcImage.copyTo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();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61BCEF-2302-454A-93CB-7152284C2BA1}"/>
              </a:ext>
            </a:extLst>
          </p:cNvPr>
          <p:cNvSpPr txBox="1"/>
          <p:nvPr/>
        </p:nvSpPr>
        <p:spPr>
          <a:xfrm>
            <a:off x="1136609" y="4077072"/>
            <a:ext cx="6696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Mat 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类的传地址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Mat 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srcImage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, 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dstImage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;</a:t>
            </a:r>
          </a:p>
          <a:p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dstImage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=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srcImage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50149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50FA24-18E4-4EC7-9DB6-29D9751B7A3B}"/>
              </a:ext>
            </a:extLst>
          </p:cNvPr>
          <p:cNvSpPr txBox="1"/>
          <p:nvPr/>
        </p:nvSpPr>
        <p:spPr>
          <a:xfrm>
            <a:off x="683568" y="1340768"/>
            <a:ext cx="80468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//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创建一个白色的矩阵</a:t>
            </a:r>
          </a:p>
          <a:p>
            <a:r>
              <a:rPr lang="en-US" altLang="zh-CN" sz="3200" dirty="0"/>
              <a:t>Mat </a:t>
            </a:r>
            <a:r>
              <a:rPr lang="en-US" altLang="zh-CN" sz="3200" dirty="0" err="1"/>
              <a:t>image_white</a:t>
            </a:r>
            <a:r>
              <a:rPr lang="en-US" altLang="zh-CN" sz="3200" dirty="0"/>
              <a:t>(300, 300, CV_8UC3, Scalar(255, 255, 255));</a:t>
            </a:r>
          </a:p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变量分别代表：矩阵的行、列、类型、颜色</a:t>
            </a:r>
            <a:endParaRPr lang="en-US" altLang="zh-CN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//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等价于</a:t>
            </a:r>
          </a:p>
          <a:p>
            <a:r>
              <a:rPr lang="en-US" altLang="zh-CN" sz="3200" dirty="0"/>
              <a:t>//Mat Image;</a:t>
            </a:r>
          </a:p>
          <a:p>
            <a:r>
              <a:rPr lang="en-US" altLang="zh-CN" sz="3200" dirty="0"/>
              <a:t>//</a:t>
            </a:r>
            <a:r>
              <a:rPr lang="en-US" altLang="zh-CN" sz="3200" dirty="0" err="1"/>
              <a:t>Image.create</a:t>
            </a:r>
            <a:r>
              <a:rPr lang="en-US" altLang="zh-CN" sz="3200" dirty="0"/>
              <a:t>(300, 300, CV_8UC3, Scalar(255, 255, 255));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81279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CECD01-9409-45B5-8F8B-7C4FF8873F59}"/>
              </a:ext>
            </a:extLst>
          </p:cNvPr>
          <p:cNvSpPr txBox="1"/>
          <p:nvPr/>
        </p:nvSpPr>
        <p:spPr>
          <a:xfrm>
            <a:off x="503548" y="1166842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imread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</a:t>
            </a:r>
          </a:p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载入图像，用于读取文件中的图片到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OpenCV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Mat 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imread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(const string&amp; 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filename,intflags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=1);</a:t>
            </a:r>
          </a:p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第一个参数填需要载入的图片的路径名</a:t>
            </a:r>
          </a:p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第二个参数指定加载图像的颜色类型，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flags&gt;0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返回一个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3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通道的彩色图像</a:t>
            </a: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flags=0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返回灰度图像</a:t>
            </a: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flags&lt;0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返回包含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Alpha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通道的加载的图像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047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3A41175-8920-4E0F-B6E3-E7A1B3AAF04F}"/>
              </a:ext>
            </a:extLst>
          </p:cNvPr>
          <p:cNvSpPr txBox="1"/>
          <p:nvPr/>
        </p:nvSpPr>
        <p:spPr>
          <a:xfrm>
            <a:off x="467544" y="1700808"/>
            <a:ext cx="9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imshow</a:t>
            </a:r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函数</a:t>
            </a:r>
          </a:p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用于显示图像</a:t>
            </a:r>
          </a:p>
          <a:p>
            <a:r>
              <a:rPr lang="en-US" altLang="zh-CN" sz="36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imshow</a:t>
            </a:r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("const </a:t>
            </a:r>
            <a:r>
              <a:rPr lang="en-US" altLang="zh-CN" sz="36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string&amp;winname</a:t>
            </a:r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",</a:t>
            </a:r>
            <a:r>
              <a:rPr lang="en-US" altLang="zh-CN" sz="36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srcImage</a:t>
            </a:r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);</a:t>
            </a:r>
          </a:p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第一个参数为显示图像的窗口标识名称</a:t>
            </a:r>
          </a:p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第二个为所显示的</a:t>
            </a:r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Mat</a:t>
            </a:r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型变量的图像</a:t>
            </a:r>
            <a:endParaRPr lang="en-US" altLang="zh-CN" sz="3600" dirty="0">
              <a:solidFill>
                <a:schemeClr val="tx2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8355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448081A-3425-45EB-97BC-CD17B4B6E2A2}"/>
              </a:ext>
            </a:extLst>
          </p:cNvPr>
          <p:cNvSpPr txBox="1"/>
          <p:nvPr/>
        </p:nvSpPr>
        <p:spPr>
          <a:xfrm>
            <a:off x="395028" y="548680"/>
            <a:ext cx="874897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createTrackbar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()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函数</a:t>
            </a:r>
          </a:p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用于创建一个可以调整数值的滑动条</a:t>
            </a: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int 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createTrackbar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(</a:t>
            </a:r>
          </a:p>
          <a:p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conststring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&amp; 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trackbarname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, //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轨迹条的名字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conststring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&amp; 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winname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,//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窗口的名字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int* value,//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滑块的位置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int count, //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滑块可以达到的最大位置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//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滑块最小的位置的值始终为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0</a:t>
            </a:r>
          </a:p>
          <a:p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TrackbarCallback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 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onChange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=0,//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指向回调函数的指针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void* 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userdata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=0//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用户传给回调函数的数据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); 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894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43F49A-EEC2-4E76-9FDD-24C5AAB51648}"/>
              </a:ext>
            </a:extLst>
          </p:cNvPr>
          <p:cNvSpPr txBox="1"/>
          <p:nvPr/>
        </p:nvSpPr>
        <p:spPr>
          <a:xfrm>
            <a:off x="323528" y="836712"/>
            <a:ext cx="874846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VideoCapture</a:t>
            </a:r>
            <a:r>
              <a:rPr lang="en-US" altLang="zh-CN" sz="2800" dirty="0"/>
              <a:t> capture;</a:t>
            </a:r>
          </a:p>
          <a:p>
            <a:r>
              <a:rPr lang="en-US" altLang="zh-CN" sz="2800" dirty="0"/>
              <a:t>Mat </a:t>
            </a:r>
            <a:r>
              <a:rPr lang="en-US" altLang="zh-CN" sz="2800" dirty="0" err="1"/>
              <a:t>srcImage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 err="1"/>
              <a:t>capture.open</a:t>
            </a:r>
            <a:r>
              <a:rPr lang="en-US" altLang="zh-CN" sz="2800" dirty="0"/>
              <a:t>(0); </a:t>
            </a:r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//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打开摄像头</a:t>
            </a:r>
            <a:endParaRPr lang="en-US" altLang="zh-CN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2800" dirty="0"/>
              <a:t>while (1)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	capture &gt;&gt; </a:t>
            </a:r>
            <a:r>
              <a:rPr lang="en-US" altLang="zh-CN" sz="2800" dirty="0" err="1"/>
              <a:t>srcImage</a:t>
            </a:r>
            <a:r>
              <a:rPr lang="en-US" altLang="zh-CN" sz="2800" dirty="0"/>
              <a:t>;</a:t>
            </a:r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//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等价于 </a:t>
            </a:r>
            <a:r>
              <a:rPr lang="en-US" altLang="zh-CN" sz="2800" dirty="0" err="1"/>
              <a:t>capture.read</a:t>
            </a:r>
            <a:r>
              <a:rPr lang="en-US" altLang="zh-CN" sz="2800" dirty="0"/>
              <a:t>(frame);</a:t>
            </a:r>
          </a:p>
          <a:p>
            <a:r>
              <a:rPr lang="en-US" altLang="zh-CN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//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显示原本的图像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imshow</a:t>
            </a:r>
            <a:r>
              <a:rPr lang="en-US" altLang="zh-CN" sz="2800" dirty="0"/>
              <a:t>("video", </a:t>
            </a:r>
            <a:r>
              <a:rPr lang="en-US" altLang="zh-CN" sz="2800" dirty="0" err="1"/>
              <a:t>srcImage</a:t>
            </a:r>
            <a:r>
              <a:rPr lang="en-US" altLang="zh-CN" sz="2800" dirty="0"/>
              <a:t>); </a:t>
            </a:r>
          </a:p>
          <a:p>
            <a:pPr lvl="2"/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//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每帧延时 </a:t>
            </a:r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1 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毫秒，如果不延时，图像将无法显示</a:t>
            </a:r>
            <a:endParaRPr lang="en-US" altLang="zh-CN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800" dirty="0"/>
              <a:t>	</a:t>
            </a:r>
            <a:r>
              <a:rPr lang="en-US" altLang="zh-CN" sz="2800" dirty="0" err="1"/>
              <a:t>waitKey</a:t>
            </a:r>
            <a:r>
              <a:rPr lang="en-US" altLang="zh-CN" sz="2800" dirty="0"/>
              <a:t>(1);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9231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F1BBB5-AA35-4F84-8274-07379EDEA269}"/>
              </a:ext>
            </a:extLst>
          </p:cNvPr>
          <p:cNvSpPr txBox="1"/>
          <p:nvPr/>
        </p:nvSpPr>
        <p:spPr>
          <a:xfrm>
            <a:off x="899592" y="335845"/>
            <a:ext cx="734481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#include &lt;opencv2/opencv.hpp&gt;</a:t>
            </a:r>
          </a:p>
          <a:p>
            <a:r>
              <a:rPr lang="en-US" altLang="zh-CN" sz="1900" dirty="0"/>
              <a:t>using namespace cv;</a:t>
            </a:r>
          </a:p>
          <a:p>
            <a:r>
              <a:rPr lang="en-US" altLang="zh-CN" sz="1900" dirty="0"/>
              <a:t>Mat</a:t>
            </a:r>
            <a:r>
              <a:rPr lang="zh-CN" altLang="en-US" sz="1900" dirty="0"/>
              <a:t> </a:t>
            </a:r>
            <a:r>
              <a:rPr lang="en-US" altLang="zh-CN" sz="1900" dirty="0" err="1"/>
              <a:t>srcImage</a:t>
            </a:r>
            <a:r>
              <a:rPr lang="en-US" altLang="zh-CN" sz="1900" dirty="0"/>
              <a:t>;  //</a:t>
            </a:r>
            <a:r>
              <a:rPr lang="zh-CN" altLang="en-US" sz="1900" dirty="0"/>
              <a:t>定义一个</a:t>
            </a:r>
            <a:r>
              <a:rPr lang="en-US" altLang="zh-CN" sz="1900" dirty="0"/>
              <a:t>Mat</a:t>
            </a:r>
            <a:r>
              <a:rPr lang="zh-CN" altLang="en-US" sz="1900" dirty="0"/>
              <a:t>变量，用于存储每一帧的图像</a:t>
            </a:r>
            <a:endParaRPr lang="en-US" altLang="zh-CN" sz="1900" dirty="0"/>
          </a:p>
          <a:p>
            <a:r>
              <a:rPr lang="en-US" altLang="zh-CN" sz="1900" dirty="0"/>
              <a:t>int main()</a:t>
            </a:r>
          </a:p>
          <a:p>
            <a:r>
              <a:rPr lang="en-US" altLang="zh-CN" sz="1900" dirty="0"/>
              <a:t>{</a:t>
            </a:r>
          </a:p>
          <a:p>
            <a:pPr lvl="1"/>
            <a:r>
              <a:rPr lang="en-US" altLang="zh-CN" sz="1900" dirty="0"/>
              <a:t>//【1】</a:t>
            </a:r>
            <a:r>
              <a:rPr lang="zh-CN" altLang="en-US" sz="1900" dirty="0"/>
              <a:t>从摄像头读入视频</a:t>
            </a:r>
          </a:p>
          <a:p>
            <a:pPr lvl="1"/>
            <a:r>
              <a:rPr lang="en-US" altLang="zh-CN" sz="1900" dirty="0" err="1"/>
              <a:t>VideoCapture</a:t>
            </a:r>
            <a:r>
              <a:rPr lang="en-US" altLang="zh-CN" sz="1900" dirty="0"/>
              <a:t> capture;</a:t>
            </a:r>
          </a:p>
          <a:p>
            <a:pPr lvl="1"/>
            <a:r>
              <a:rPr lang="en-US" altLang="zh-CN" sz="1900" dirty="0" err="1"/>
              <a:t>capture.open</a:t>
            </a:r>
            <a:r>
              <a:rPr lang="en-US" altLang="zh-CN" sz="1900" dirty="0"/>
              <a:t>(0);</a:t>
            </a:r>
          </a:p>
          <a:p>
            <a:pPr lvl="1"/>
            <a:r>
              <a:rPr lang="en-US" altLang="zh-CN" sz="1900" dirty="0"/>
              <a:t>if (!</a:t>
            </a:r>
            <a:r>
              <a:rPr lang="en-US" altLang="zh-CN" sz="1900" dirty="0" err="1"/>
              <a:t>capture.isOpened</a:t>
            </a:r>
            <a:r>
              <a:rPr lang="en-US" altLang="zh-CN" sz="1900" dirty="0"/>
              <a:t>())</a:t>
            </a:r>
          </a:p>
          <a:p>
            <a:pPr lvl="1"/>
            <a:r>
              <a:rPr lang="en-US" altLang="zh-CN" sz="1900" dirty="0"/>
              <a:t>{</a:t>
            </a:r>
          </a:p>
          <a:p>
            <a:pPr lvl="2"/>
            <a:r>
              <a:rPr lang="en-US" altLang="zh-CN" sz="1900" dirty="0" err="1"/>
              <a:t>cout</a:t>
            </a:r>
            <a:r>
              <a:rPr lang="en-US" altLang="zh-CN" sz="1900" dirty="0"/>
              <a:t> &lt;&lt; "</a:t>
            </a:r>
            <a:r>
              <a:rPr lang="zh-CN" altLang="en-US" sz="1900" dirty="0"/>
              <a:t>不能初始化摄像头</a:t>
            </a:r>
            <a:r>
              <a:rPr lang="en-US" altLang="zh-CN" sz="1900" dirty="0"/>
              <a:t>\n";</a:t>
            </a:r>
          </a:p>
          <a:p>
            <a:pPr lvl="1"/>
            <a:r>
              <a:rPr lang="en-US" altLang="zh-CN" sz="1900" dirty="0"/>
              <a:t>}</a:t>
            </a:r>
            <a:endParaRPr lang="zh-CN" altLang="en-US" sz="1900" dirty="0"/>
          </a:p>
          <a:p>
            <a:pPr lvl="1"/>
            <a:r>
              <a:rPr lang="en-US" altLang="zh-CN" sz="1900" dirty="0"/>
              <a:t>//【2】</a:t>
            </a:r>
            <a:r>
              <a:rPr lang="zh-CN" altLang="en-US" sz="1900" dirty="0"/>
              <a:t>循环显示每一帧</a:t>
            </a:r>
          </a:p>
          <a:p>
            <a:pPr lvl="1"/>
            <a:r>
              <a:rPr lang="en-US" altLang="zh-CN" sz="1900" dirty="0"/>
              <a:t>while (1)</a:t>
            </a:r>
          </a:p>
          <a:p>
            <a:pPr lvl="1"/>
            <a:r>
              <a:rPr lang="en-US" altLang="zh-CN" sz="1900" dirty="0"/>
              <a:t>{</a:t>
            </a:r>
          </a:p>
          <a:p>
            <a:pPr lvl="2"/>
            <a:r>
              <a:rPr lang="en-US" altLang="zh-CN" sz="1900" dirty="0"/>
              <a:t>capture &gt;&gt; </a:t>
            </a:r>
            <a:r>
              <a:rPr lang="en-US" altLang="zh-CN" sz="1900" dirty="0" err="1"/>
              <a:t>srcImage</a:t>
            </a:r>
            <a:r>
              <a:rPr lang="en-US" altLang="zh-CN" sz="1900" dirty="0"/>
              <a:t>;</a:t>
            </a:r>
            <a:endParaRPr lang="zh-CN" altLang="en-US" sz="1900" dirty="0"/>
          </a:p>
          <a:p>
            <a:pPr lvl="2"/>
            <a:r>
              <a:rPr lang="en-US" altLang="zh-CN" sz="1900" dirty="0" err="1"/>
              <a:t>Cv_color_change</a:t>
            </a:r>
            <a:r>
              <a:rPr lang="en-US" altLang="zh-CN" sz="1900" dirty="0"/>
              <a:t>();</a:t>
            </a:r>
            <a:endParaRPr lang="zh-CN" altLang="en-US" sz="1900" dirty="0"/>
          </a:p>
          <a:p>
            <a:pPr lvl="2"/>
            <a:r>
              <a:rPr lang="en-US" altLang="zh-CN" sz="1900" dirty="0" err="1"/>
              <a:t>imshow</a:t>
            </a:r>
            <a:r>
              <a:rPr lang="en-US" altLang="zh-CN" sz="1900" dirty="0"/>
              <a:t>("【</a:t>
            </a:r>
            <a:r>
              <a:rPr lang="zh-CN" altLang="en-US" sz="1900" dirty="0"/>
              <a:t>效果图</a:t>
            </a:r>
            <a:r>
              <a:rPr lang="en-US" altLang="zh-CN" sz="1900" dirty="0"/>
              <a:t>】", </a:t>
            </a:r>
            <a:r>
              <a:rPr lang="en-US" altLang="zh-CN" sz="1900" dirty="0" err="1"/>
              <a:t>srcImage</a:t>
            </a:r>
            <a:r>
              <a:rPr lang="en-US" altLang="zh-CN" sz="1900" dirty="0"/>
              <a:t>);</a:t>
            </a:r>
            <a:endParaRPr lang="zh-CN" altLang="en-US" sz="1900" dirty="0"/>
          </a:p>
          <a:p>
            <a:pPr lvl="2"/>
            <a:r>
              <a:rPr lang="en-US" altLang="zh-CN" sz="1900" dirty="0" err="1"/>
              <a:t>waitKey</a:t>
            </a:r>
            <a:r>
              <a:rPr lang="en-US" altLang="zh-CN" sz="1900" dirty="0"/>
              <a:t>(1);</a:t>
            </a:r>
          </a:p>
          <a:p>
            <a:pPr lvl="1"/>
            <a:r>
              <a:rPr lang="en-US" altLang="zh-CN" sz="1900" dirty="0"/>
              <a:t>}</a:t>
            </a:r>
          </a:p>
          <a:p>
            <a:pPr lvl="1"/>
            <a:r>
              <a:rPr lang="en-US" altLang="zh-CN" sz="1900" dirty="0"/>
              <a:t>return 0;</a:t>
            </a:r>
          </a:p>
          <a:p>
            <a:r>
              <a:rPr lang="en-US" altLang="zh-CN" sz="1900" dirty="0"/>
              <a:t>}</a:t>
            </a:r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44767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F24E06-F776-4043-BD07-6BA0C06F6CBB}"/>
              </a:ext>
            </a:extLst>
          </p:cNvPr>
          <p:cNvSpPr txBox="1"/>
          <p:nvPr/>
        </p:nvSpPr>
        <p:spPr>
          <a:xfrm>
            <a:off x="1115616" y="332656"/>
            <a:ext cx="734481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Void </a:t>
            </a:r>
            <a:r>
              <a:rPr lang="en-US" altLang="zh-CN" sz="2000" dirty="0" err="1"/>
              <a:t>Cv_color_change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{</a:t>
            </a:r>
          </a:p>
          <a:p>
            <a:pPr lvl="1"/>
            <a:r>
              <a:rPr lang="en-US" altLang="zh-CN" sz="2000" dirty="0"/>
              <a:t>//</a:t>
            </a:r>
            <a:r>
              <a:rPr lang="zh-CN" altLang="en-US" sz="2000" dirty="0"/>
              <a:t>定义三个</a:t>
            </a:r>
            <a:r>
              <a:rPr lang="en-US" altLang="zh-CN" sz="2000" dirty="0"/>
              <a:t>Mat</a:t>
            </a:r>
            <a:r>
              <a:rPr lang="zh-CN" altLang="en-US" sz="2000" dirty="0"/>
              <a:t>类变量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srcImage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imread</a:t>
            </a:r>
            <a:r>
              <a:rPr lang="en-US" altLang="zh-CN" sz="2000" dirty="0"/>
              <a:t>("1.jpg");</a:t>
            </a:r>
          </a:p>
          <a:p>
            <a:pPr lvl="1"/>
            <a:r>
              <a:rPr lang="en-US" altLang="zh-CN" sz="2000" dirty="0"/>
              <a:t>Mat </a:t>
            </a:r>
            <a:r>
              <a:rPr lang="en-US" altLang="zh-CN" sz="2000" dirty="0" err="1"/>
              <a:t>grayImage</a:t>
            </a:r>
            <a:r>
              <a:rPr lang="en-US" altLang="zh-CN" sz="2000" dirty="0"/>
              <a:t>;</a:t>
            </a:r>
          </a:p>
          <a:p>
            <a:pPr lvl="1"/>
            <a:r>
              <a:rPr lang="en-US" altLang="zh-CN" sz="2000" dirty="0"/>
              <a:t>Mat </a:t>
            </a:r>
            <a:r>
              <a:rPr lang="en-US" altLang="zh-CN" sz="2000" dirty="0" err="1"/>
              <a:t>imgThresholded</a:t>
            </a:r>
            <a:r>
              <a:rPr lang="en-US" altLang="zh-CN" sz="2000" dirty="0"/>
              <a:t>;</a:t>
            </a:r>
          </a:p>
          <a:p>
            <a:pPr lvl="1"/>
            <a:r>
              <a:rPr lang="en-US" altLang="zh-CN" sz="2000" dirty="0"/>
              <a:t>//</a:t>
            </a:r>
            <a:r>
              <a:rPr lang="zh-CN" altLang="en-US" sz="2000" dirty="0"/>
              <a:t>改变图像大小</a:t>
            </a:r>
            <a:endParaRPr lang="en-US" altLang="zh-CN" sz="2000" dirty="0"/>
          </a:p>
          <a:p>
            <a:pPr lvl="1"/>
            <a:r>
              <a:rPr lang="en-US" altLang="zh-CN" sz="2000" dirty="0"/>
              <a:t>resize(</a:t>
            </a:r>
            <a:r>
              <a:rPr lang="en-US" altLang="zh-CN" sz="2000" dirty="0" err="1"/>
              <a:t>srcImage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srcImage</a:t>
            </a:r>
            <a:r>
              <a:rPr lang="en-US" altLang="zh-CN" sz="2000" dirty="0"/>
              <a:t>, Size(320, 240), 0, 0, INTER_AREA);</a:t>
            </a:r>
          </a:p>
          <a:p>
            <a:pPr lvl="1"/>
            <a:r>
              <a:rPr lang="en-US" altLang="zh-CN" sz="2000" dirty="0"/>
              <a:t>//</a:t>
            </a:r>
            <a:r>
              <a:rPr lang="zh-CN" altLang="en-US" sz="2000" dirty="0"/>
              <a:t>图像转换，</a:t>
            </a:r>
            <a:r>
              <a:rPr lang="en-US" altLang="zh-CN" sz="2000" dirty="0"/>
              <a:t>RGB</a:t>
            </a:r>
            <a:r>
              <a:rPr lang="zh-CN" altLang="en-US" sz="2000" dirty="0"/>
              <a:t>空间转灰度图像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cvtColor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srcImage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grayImage</a:t>
            </a:r>
            <a:r>
              <a:rPr lang="en-US" altLang="zh-CN" sz="2000" dirty="0"/>
              <a:t>, CV_RGB2GRAY);</a:t>
            </a:r>
          </a:p>
          <a:p>
            <a:pPr lvl="1"/>
            <a:r>
              <a:rPr lang="en-US" altLang="zh-CN" sz="2000" dirty="0"/>
              <a:t>//</a:t>
            </a:r>
            <a:r>
              <a:rPr lang="zh-CN" altLang="en-US" sz="2000" dirty="0"/>
              <a:t>二值化</a:t>
            </a:r>
            <a:endParaRPr lang="en-US" altLang="zh-CN" sz="2000" dirty="0"/>
          </a:p>
          <a:p>
            <a:pPr lvl="1"/>
            <a:r>
              <a:rPr lang="en-US" altLang="zh-CN" sz="2000" dirty="0"/>
              <a:t>threshold(</a:t>
            </a:r>
            <a:r>
              <a:rPr lang="en-US" altLang="zh-CN" sz="2000" dirty="0" err="1"/>
              <a:t>grayImage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imgThresholded</a:t>
            </a:r>
            <a:r>
              <a:rPr lang="en-US" altLang="zh-CN" sz="2000" dirty="0"/>
              <a:t>, 156, 255, 2);</a:t>
            </a:r>
          </a:p>
          <a:p>
            <a:pPr lvl="1"/>
            <a:r>
              <a:rPr lang="en-US" altLang="zh-CN" sz="2000" dirty="0"/>
              <a:t>//</a:t>
            </a:r>
            <a:r>
              <a:rPr lang="zh-CN" altLang="en-US" sz="2000" dirty="0"/>
              <a:t>显示图像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imshow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srcImage</a:t>
            </a:r>
            <a:r>
              <a:rPr lang="en-US" altLang="zh-CN" sz="2000" dirty="0"/>
              <a:t>", </a:t>
            </a:r>
            <a:r>
              <a:rPr lang="en-US" altLang="zh-CN" sz="2000" dirty="0" err="1"/>
              <a:t>srcImage</a:t>
            </a:r>
            <a:r>
              <a:rPr lang="en-US" altLang="zh-CN" sz="2000" dirty="0"/>
              <a:t>);</a:t>
            </a:r>
          </a:p>
          <a:p>
            <a:pPr lvl="1"/>
            <a:r>
              <a:rPr lang="en-US" altLang="zh-CN" sz="2000" dirty="0" err="1"/>
              <a:t>imshow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grayImage</a:t>
            </a:r>
            <a:r>
              <a:rPr lang="en-US" altLang="zh-CN" sz="2000" dirty="0"/>
              <a:t>", </a:t>
            </a:r>
            <a:r>
              <a:rPr lang="en-US" altLang="zh-CN" sz="2000" dirty="0" err="1"/>
              <a:t>grayImage</a:t>
            </a:r>
            <a:r>
              <a:rPr lang="en-US" altLang="zh-CN" sz="2000" dirty="0"/>
              <a:t>);</a:t>
            </a:r>
          </a:p>
          <a:p>
            <a:pPr lvl="1"/>
            <a:r>
              <a:rPr lang="en-US" altLang="zh-CN" sz="2000" dirty="0" err="1"/>
              <a:t>imshow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imgThresholded</a:t>
            </a:r>
            <a:r>
              <a:rPr lang="en-US" altLang="zh-CN" sz="2000" dirty="0"/>
              <a:t>", </a:t>
            </a:r>
            <a:r>
              <a:rPr lang="en-US" altLang="zh-CN" sz="2000" dirty="0" err="1"/>
              <a:t>imgThresholded</a:t>
            </a:r>
            <a:r>
              <a:rPr lang="en-US" altLang="zh-CN" sz="2000" dirty="0"/>
              <a:t>);</a:t>
            </a:r>
          </a:p>
          <a:p>
            <a:pPr lvl="1"/>
            <a:r>
              <a:rPr lang="en-US" altLang="zh-CN" sz="2000" dirty="0"/>
              <a:t>//</a:t>
            </a:r>
            <a:r>
              <a:rPr lang="zh-CN" altLang="en-US" sz="2000" dirty="0"/>
              <a:t>将图像写入到文件中</a:t>
            </a:r>
            <a:endParaRPr lang="en-US" altLang="zh-CN" sz="2000" dirty="0"/>
          </a:p>
          <a:p>
            <a:pPr lvl="1"/>
            <a:r>
              <a:rPr lang="en-US" altLang="zh-CN" sz="2000" dirty="0"/>
              <a:t>//</a:t>
            </a:r>
            <a:r>
              <a:rPr lang="en-US" altLang="zh-CN" sz="2000" dirty="0" err="1"/>
              <a:t>imwrite</a:t>
            </a:r>
            <a:r>
              <a:rPr lang="en-US" altLang="zh-CN" sz="2000" dirty="0"/>
              <a:t>(“1.jpg", </a:t>
            </a:r>
            <a:r>
              <a:rPr lang="en-US" altLang="zh-CN" sz="2000" dirty="0" err="1"/>
              <a:t>srcImage</a:t>
            </a:r>
            <a:r>
              <a:rPr lang="en-US" altLang="zh-CN" sz="2000" dirty="0"/>
              <a:t>);</a:t>
            </a:r>
          </a:p>
          <a:p>
            <a:pPr lvl="1"/>
            <a:r>
              <a:rPr lang="en-US" altLang="zh-CN" sz="2000" dirty="0"/>
              <a:t>//</a:t>
            </a:r>
            <a:r>
              <a:rPr lang="en-US" altLang="zh-CN" sz="2000" dirty="0" err="1"/>
              <a:t>imwrite</a:t>
            </a:r>
            <a:r>
              <a:rPr lang="en-US" altLang="zh-CN" sz="2000" dirty="0"/>
              <a:t>(" 2.jpg ", </a:t>
            </a:r>
            <a:r>
              <a:rPr lang="en-US" altLang="zh-CN" sz="2000" dirty="0" err="1"/>
              <a:t>grayImage</a:t>
            </a:r>
            <a:r>
              <a:rPr lang="en-US" altLang="zh-CN" sz="2000" dirty="0"/>
              <a:t>);</a:t>
            </a:r>
          </a:p>
          <a:p>
            <a:pPr lvl="1"/>
            <a:r>
              <a:rPr lang="en-US" altLang="zh-CN" sz="2000" dirty="0"/>
              <a:t>//</a:t>
            </a:r>
            <a:r>
              <a:rPr lang="en-US" altLang="zh-CN" sz="2000" dirty="0" err="1"/>
              <a:t>imwrite</a:t>
            </a:r>
            <a:r>
              <a:rPr lang="en-US" altLang="zh-CN" sz="2000" dirty="0"/>
              <a:t>(“ 3.jpg ”, </a:t>
            </a:r>
            <a:r>
              <a:rPr lang="en-US" altLang="zh-CN" sz="2000" dirty="0" err="1"/>
              <a:t>imgThresholded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0800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602750C-10A0-4E46-876D-655655C47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6632"/>
            <a:ext cx="3537132" cy="351808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DCA55F1-FE8C-4C8A-B96F-FB5FD26E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304979"/>
            <a:ext cx="3524431" cy="35307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6FAECD6-D43A-4807-9A2E-C3A1FE872C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17"/>
          <a:stretch/>
        </p:blipFill>
        <p:spPr>
          <a:xfrm>
            <a:off x="5499366" y="141928"/>
            <a:ext cx="3524431" cy="351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4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96D7C1-D788-49FD-A290-93C0E141B483}"/>
              </a:ext>
            </a:extLst>
          </p:cNvPr>
          <p:cNvSpPr txBox="1"/>
          <p:nvPr/>
        </p:nvSpPr>
        <p:spPr>
          <a:xfrm>
            <a:off x="1187624" y="1628800"/>
            <a:ext cx="6516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图像在计算机中的存储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1AA4CA-C028-4A46-AF3D-744C10A698F1}"/>
              </a:ext>
            </a:extLst>
          </p:cNvPr>
          <p:cNvSpPr txBox="1"/>
          <p:nvPr/>
        </p:nvSpPr>
        <p:spPr>
          <a:xfrm>
            <a:off x="1187624" y="2996952"/>
            <a:ext cx="6516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形态学滤波操作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85FD0F-4C67-47C6-A06D-900BA709EA59}"/>
              </a:ext>
            </a:extLst>
          </p:cNvPr>
          <p:cNvSpPr txBox="1"/>
          <p:nvPr/>
        </p:nvSpPr>
        <p:spPr>
          <a:xfrm>
            <a:off x="1187624" y="4365104"/>
            <a:ext cx="6516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画图操作</a:t>
            </a:r>
          </a:p>
        </p:txBody>
      </p:sp>
    </p:spTree>
    <p:extLst>
      <p:ext uri="{BB962C8B-B14F-4D97-AF65-F5344CB8AC3E}">
        <p14:creationId xmlns:p14="http://schemas.microsoft.com/office/powerpoint/2010/main" val="1629110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51C001-2979-4D8D-950D-840EA485845A}"/>
              </a:ext>
            </a:extLst>
          </p:cNvPr>
          <p:cNvSpPr txBox="1"/>
          <p:nvPr/>
        </p:nvSpPr>
        <p:spPr>
          <a:xfrm>
            <a:off x="899592" y="908720"/>
            <a:ext cx="6516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形态学滤波操作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3EB0F4-9253-46B2-946B-0C1F458A7AC9}"/>
              </a:ext>
            </a:extLst>
          </p:cNvPr>
          <p:cNvSpPr txBox="1"/>
          <p:nvPr/>
        </p:nvSpPr>
        <p:spPr>
          <a:xfrm>
            <a:off x="796139" y="2324613"/>
            <a:ext cx="7416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腐蚀：对图像中的高亮（白色）区域进行腐蚀，即求局部区域最小值的操作</a:t>
            </a: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E4EA42-2877-419B-8E87-7BE251A1A31D}"/>
              </a:ext>
            </a:extLst>
          </p:cNvPr>
          <p:cNvSpPr txBox="1"/>
          <p:nvPr/>
        </p:nvSpPr>
        <p:spPr>
          <a:xfrm>
            <a:off x="796139" y="3933056"/>
            <a:ext cx="7416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膨胀：对图像中的高亮（白色）区域进行膨胀，即求局部区域最大值的操作</a:t>
            </a: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943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F6EA32F-5C63-46C6-AF0E-7857701D3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15" y="335778"/>
            <a:ext cx="3900896" cy="21293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90B7D9-591C-42DB-ACE7-9FDFD9EF8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35" y="2302940"/>
            <a:ext cx="4104456" cy="22521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A45319-B06B-4BFF-AFD5-B11BC21F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00" y="4555059"/>
            <a:ext cx="4160991" cy="22097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20CBD8B-D756-4B23-B4AF-D41269F48714}"/>
              </a:ext>
            </a:extLst>
          </p:cNvPr>
          <p:cNvSpPr txBox="1"/>
          <p:nvPr/>
        </p:nvSpPr>
        <p:spPr>
          <a:xfrm>
            <a:off x="5652120" y="552895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原图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CB887E-9BE1-436A-AC65-6BAD964A96EB}"/>
              </a:ext>
            </a:extLst>
          </p:cNvPr>
          <p:cNvSpPr txBox="1"/>
          <p:nvPr/>
        </p:nvSpPr>
        <p:spPr>
          <a:xfrm>
            <a:off x="5392421" y="2708920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腐蚀图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DA93A3-B4C0-4B11-B09A-62A83441C324}"/>
              </a:ext>
            </a:extLst>
          </p:cNvPr>
          <p:cNvSpPr txBox="1"/>
          <p:nvPr/>
        </p:nvSpPr>
        <p:spPr>
          <a:xfrm>
            <a:off x="5392421" y="4864945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膨胀图</a:t>
            </a:r>
          </a:p>
        </p:txBody>
      </p:sp>
    </p:spTree>
    <p:extLst>
      <p:ext uri="{BB962C8B-B14F-4D97-AF65-F5344CB8AC3E}">
        <p14:creationId xmlns:p14="http://schemas.microsoft.com/office/powerpoint/2010/main" val="1877257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78FB53-FB8E-44A9-804C-04AEEDFC97AA}"/>
              </a:ext>
            </a:extLst>
          </p:cNvPr>
          <p:cNvSpPr txBox="1"/>
          <p:nvPr/>
        </p:nvSpPr>
        <p:spPr>
          <a:xfrm>
            <a:off x="1043608" y="1268760"/>
            <a:ext cx="75968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形态学梯度：</a:t>
            </a:r>
          </a:p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膨胀图与腐蚀图之差，用于突出图像边缘</a:t>
            </a: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80AEAE-0455-46B9-A99D-4DB7AB4D8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068960"/>
            <a:ext cx="5785147" cy="304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68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F02591-778B-4C50-9FD5-DDFDA89D44C2}"/>
              </a:ext>
            </a:extLst>
          </p:cNvPr>
          <p:cNvSpPr txBox="1"/>
          <p:nvPr/>
        </p:nvSpPr>
        <p:spPr>
          <a:xfrm>
            <a:off x="863588" y="1556792"/>
            <a:ext cx="75968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开运算：先腐蚀后膨胀的过程。可以用来消除小物体、平滑物体边界的同时不明显改变其体积。</a:t>
            </a: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584A8D-844B-4256-813A-8F5A6A581098}"/>
              </a:ext>
            </a:extLst>
          </p:cNvPr>
          <p:cNvSpPr txBox="1"/>
          <p:nvPr/>
        </p:nvSpPr>
        <p:spPr>
          <a:xfrm>
            <a:off x="863588" y="4027553"/>
            <a:ext cx="75968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闭运算：先膨胀后腐蚀的过程，能够排除小型黑洞（黑色区域）</a:t>
            </a: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2454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2C1D11E-A6FE-4707-A836-053B0B763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5" y="476672"/>
            <a:ext cx="5785147" cy="302275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EBB9F30-D0D5-4CA6-9E47-FFBC84D83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5" y="3498192"/>
            <a:ext cx="5689892" cy="30926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E75620C-6EC4-4B36-BB90-945F7E656895}"/>
              </a:ext>
            </a:extLst>
          </p:cNvPr>
          <p:cNvSpPr txBox="1"/>
          <p:nvPr/>
        </p:nvSpPr>
        <p:spPr>
          <a:xfrm>
            <a:off x="6228184" y="1572550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开运算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CBF41-F7AE-410C-92F8-9AAE1942506B}"/>
              </a:ext>
            </a:extLst>
          </p:cNvPr>
          <p:cNvSpPr txBox="1"/>
          <p:nvPr/>
        </p:nvSpPr>
        <p:spPr>
          <a:xfrm>
            <a:off x="6156176" y="4454454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闭运算</a:t>
            </a:r>
          </a:p>
        </p:txBody>
      </p:sp>
    </p:spTree>
    <p:extLst>
      <p:ext uri="{BB962C8B-B14F-4D97-AF65-F5344CB8AC3E}">
        <p14:creationId xmlns:p14="http://schemas.microsoft.com/office/powerpoint/2010/main" val="907535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E5CE7DA-4184-4C33-B6F0-1AF43E7127BF}"/>
              </a:ext>
            </a:extLst>
          </p:cNvPr>
          <p:cNvSpPr txBox="1"/>
          <p:nvPr/>
        </p:nvSpPr>
        <p:spPr>
          <a:xfrm>
            <a:off x="773578" y="1196752"/>
            <a:ext cx="75968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顶帽运算：原图像与“开运算”结果图之差，得到比原图轮廓周围的区域更明亮的区域，用 来分离比邻近点亮一些的斑块。 </a:t>
            </a: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3885C3-C548-48DA-8814-649FA4CDB511}"/>
              </a:ext>
            </a:extLst>
          </p:cNvPr>
          <p:cNvSpPr txBox="1"/>
          <p:nvPr/>
        </p:nvSpPr>
        <p:spPr>
          <a:xfrm>
            <a:off x="773578" y="3645024"/>
            <a:ext cx="75968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黑帽运算：“闭运算”的结果图与原图像之差，突出了比原图轮廓周围的区域更暗的区域，用来 分离比邻近点暗一些的斑块。</a:t>
            </a: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698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F0823BF-C066-416C-BB1A-DBF5C8F54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48680"/>
            <a:ext cx="5804198" cy="306085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0050B12-4A23-4639-861C-EE6A6F22B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28" y="3758129"/>
            <a:ext cx="5867702" cy="295290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8C51D13-77F5-4213-BF9C-A6DA37D888C4}"/>
              </a:ext>
            </a:extLst>
          </p:cNvPr>
          <p:cNvSpPr txBox="1"/>
          <p:nvPr/>
        </p:nvSpPr>
        <p:spPr>
          <a:xfrm>
            <a:off x="6372200" y="1663609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顶帽运算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793116-3AD4-4440-A407-E06326438EC6}"/>
              </a:ext>
            </a:extLst>
          </p:cNvPr>
          <p:cNvSpPr txBox="1"/>
          <p:nvPr/>
        </p:nvSpPr>
        <p:spPr>
          <a:xfrm>
            <a:off x="6372200" y="4509120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黑帽运算</a:t>
            </a:r>
          </a:p>
        </p:txBody>
      </p:sp>
    </p:spTree>
    <p:extLst>
      <p:ext uri="{BB962C8B-B14F-4D97-AF65-F5344CB8AC3E}">
        <p14:creationId xmlns:p14="http://schemas.microsoft.com/office/powerpoint/2010/main" val="508335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DBFC6F-2556-406F-AA79-1BF3FDAF9CBE}"/>
              </a:ext>
            </a:extLst>
          </p:cNvPr>
          <p:cNvSpPr txBox="1"/>
          <p:nvPr/>
        </p:nvSpPr>
        <p:spPr>
          <a:xfrm>
            <a:off x="395028" y="836712"/>
            <a:ext cx="874897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getStructuringElement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函数</a:t>
            </a:r>
          </a:p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返回指定形状和尺寸的结构元素</a:t>
            </a:r>
          </a:p>
          <a:p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getStructuringElement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(int 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shape,Size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 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esize,Point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 anchor=Point(-1,-1));</a:t>
            </a:r>
          </a:p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第一个参数表示内核的形状，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pPr lvl="2"/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矩形：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MORPH_RECT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；</a:t>
            </a:r>
          </a:p>
          <a:p>
            <a:pPr lvl="2"/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交叉型：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MORPH_CROSS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；</a:t>
            </a:r>
          </a:p>
          <a:p>
            <a:pPr lvl="2"/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椭圆形：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MORPH_ELLIPSE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；</a:t>
            </a:r>
          </a:p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第二个参数表示内核的尺寸，写成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Size(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n,n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)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形式，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n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越大腐蚀效果越明显</a:t>
            </a:r>
          </a:p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第三个参数表示锚点的位置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73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1659B2A-C029-417A-976D-F61BA8C4B010}"/>
              </a:ext>
            </a:extLst>
          </p:cNvPr>
          <p:cNvSpPr/>
          <p:nvPr/>
        </p:nvSpPr>
        <p:spPr>
          <a:xfrm>
            <a:off x="467544" y="836712"/>
            <a:ext cx="855069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erode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函数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用于图像的腐蚀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void erode(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src,dst,kernel,Point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 anchor=Point(-1,-1), int iterations=1, int 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borderType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= BORDER_CONSTANT , const Scalar&amp; 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borderValue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 =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morphologyDefaultBorderValue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());</a:t>
            </a:r>
          </a:p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第一个参数为源图像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第二个参数为目标图像，需要和原图像有一样的尺寸和类型</a:t>
            </a:r>
          </a:p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第三个参数为腐蚀操作的核，当为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NULL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时，表示的是参考点位于中心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3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阶的核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450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308DBDC-279F-48CE-9C7E-E06E9FA62B3B}"/>
              </a:ext>
            </a:extLst>
          </p:cNvPr>
          <p:cNvSpPr/>
          <p:nvPr/>
        </p:nvSpPr>
        <p:spPr>
          <a:xfrm>
            <a:off x="467544" y="836712"/>
            <a:ext cx="855069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dilate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函数：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用于图像的膨胀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void dilate(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src,dst,kernel,Point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 anchor=Point(-1,-1), int iterations=1,int 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borderType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 = BORDER_CONSTANT, const Scalar&amp; 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borderValue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= 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morphologyDefaultBorderValue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());</a:t>
            </a:r>
          </a:p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第一个参数为源图像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第二个参数为目标图像，需要和原图像有一样的尺寸和类型</a:t>
            </a:r>
          </a:p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第三个参数为膨胀操作的核，当为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NULL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时，表示的是参考点位于中心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3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阶的核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23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6A33A9-2907-4621-B9B7-D44784113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" y="332656"/>
            <a:ext cx="9140299" cy="20575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C6E11B1-F343-4C11-8238-0B0A5F4DD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390172"/>
            <a:ext cx="6906689" cy="446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42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D28570-1C70-4160-9C10-42293221C275}"/>
              </a:ext>
            </a:extLst>
          </p:cNvPr>
          <p:cNvSpPr/>
          <p:nvPr/>
        </p:nvSpPr>
        <p:spPr>
          <a:xfrm>
            <a:off x="467544" y="548680"/>
            <a:ext cx="85506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morphologyEx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函数：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用于各种形态学滤波操作</a:t>
            </a: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void 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morphologyEx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(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src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,//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源图像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dst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,//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目标图像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int op,//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形态学运算的类型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pPr lvl="2"/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MORPH_OPEN		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开运算</a:t>
            </a:r>
          </a:p>
          <a:p>
            <a:pPr lvl="2"/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MORPH_CLOSE		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闭运算</a:t>
            </a:r>
          </a:p>
          <a:p>
            <a:pPr lvl="2"/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MORPH_GRADIENT	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形态学梯度</a:t>
            </a:r>
          </a:p>
          <a:p>
            <a:pPr lvl="2"/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MORPH_TOPHAT	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顶帽</a:t>
            </a:r>
          </a:p>
          <a:p>
            <a:pPr lvl="2"/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MORPH_BLACKHAT	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黑帽</a:t>
            </a:r>
          </a:p>
          <a:p>
            <a:pPr lvl="2"/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MORPH_ERODE		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腐蚀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pPr lvl="2"/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MORPH_DILATE		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膨胀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858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9B6990B-D4CE-4C4F-B5FF-D523616C2723}"/>
              </a:ext>
            </a:extLst>
          </p:cNvPr>
          <p:cNvSpPr/>
          <p:nvPr/>
        </p:nvSpPr>
        <p:spPr>
          <a:xfrm>
            <a:off x="971600" y="1124744"/>
            <a:ext cx="76328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kernel,//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形态学运算的内核，若为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NULL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，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	//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表示使用参考点位于中心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3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阶的核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Point anchor=Point(-1,-1),//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锚点位置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int iterations=1,//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迭代使用函数的次数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int 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borderType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=BORDER_CONSTANT,</a:t>
            </a: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//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推断图像外部像素的某种边界模式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const Scalar&amp; 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borderValue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 =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morphologyDefaultBorderValue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());</a:t>
            </a: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用于单独操作每一个通道之类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3065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CF9A2C-1D5F-4A7A-9C07-980D22C3798D}"/>
              </a:ext>
            </a:extLst>
          </p:cNvPr>
          <p:cNvSpPr txBox="1"/>
          <p:nvPr/>
        </p:nvSpPr>
        <p:spPr>
          <a:xfrm>
            <a:off x="971600" y="693852"/>
            <a:ext cx="6516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画图操作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9837F57-C739-4C58-8AF9-CE882D1BAD94}"/>
              </a:ext>
            </a:extLst>
          </p:cNvPr>
          <p:cNvSpPr/>
          <p:nvPr/>
        </p:nvSpPr>
        <p:spPr>
          <a:xfrm>
            <a:off x="611560" y="2132856"/>
            <a:ext cx="86138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u="sng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画直线	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ea typeface="华文行楷" panose="02010800040101010101" pitchFamily="2" charset="-122"/>
              </a:rPr>
              <a:t>line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</a:t>
            </a:r>
          </a:p>
          <a:p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画椭圆		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ea typeface="华文行楷" panose="02010800040101010101" pitchFamily="2" charset="-122"/>
              </a:rPr>
              <a:t>ellipse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</a:t>
            </a:r>
          </a:p>
          <a:p>
            <a:r>
              <a:rPr lang="zh-CN" altLang="en-US" sz="4400" u="sng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画矩形	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ea typeface="华文行楷" panose="02010800040101010101" pitchFamily="2" charset="-122"/>
              </a:rPr>
              <a:t>rectangle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</a:t>
            </a:r>
          </a:p>
          <a:p>
            <a:r>
              <a:rPr lang="zh-CN" altLang="en-US" sz="4400" u="sng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画圆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ea typeface="华文行楷" panose="02010800040101010101" pitchFamily="2" charset="-122"/>
              </a:rPr>
              <a:t>circle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</a:t>
            </a:r>
          </a:p>
          <a:p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画填充的多边形	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ea typeface="华文行楷" panose="02010800040101010101" pitchFamily="2" charset="-122"/>
              </a:rPr>
              <a:t>fillPoly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210197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CD12F7C-865F-4C4E-88D9-F6091199839D}"/>
              </a:ext>
            </a:extLst>
          </p:cNvPr>
          <p:cNvSpPr/>
          <p:nvPr/>
        </p:nvSpPr>
        <p:spPr>
          <a:xfrm>
            <a:off x="395536" y="620688"/>
            <a:ext cx="85689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line()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函数：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用于画直线</a:t>
            </a: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void line(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Arr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* 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img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, //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图像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Point pt1, //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线段的第一个端点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Point pt2,//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线段的第二个端点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Scalar color, //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线段的颜色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int thickness=1,//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线段的粗细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int 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line_type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=8, //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线段的类型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pPr lvl="2"/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8-connected line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8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邻接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)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连接 线 </a:t>
            </a:r>
          </a:p>
          <a:p>
            <a:pPr lvl="2"/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4 - 4-connected line(4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邻接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)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连接线 </a:t>
            </a:r>
          </a:p>
          <a:p>
            <a:pPr lvl="2"/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CV_AA - 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antialiased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 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线条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int shift=0 );//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坐标点的小数点位数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8529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480BA7-989D-4534-B91F-79612402A548}"/>
              </a:ext>
            </a:extLst>
          </p:cNvPr>
          <p:cNvSpPr/>
          <p:nvPr/>
        </p:nvSpPr>
        <p:spPr>
          <a:xfrm>
            <a:off x="683568" y="1124744"/>
            <a:ext cx="856895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rectangle()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：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用于绘制矩形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void rectangle( </a:t>
            </a:r>
          </a:p>
          <a:p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Arr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* 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img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,//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图像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Point pt1,//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矩形的一个顶点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Point pt2,//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矩形对角线上的另一个顶点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Scalar color,//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线条颜色 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int thickness=1,//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线条粗细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,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取负值时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,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则填充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int 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line_type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=8,</a:t>
            </a: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int shift=0 );</a:t>
            </a:r>
          </a:p>
        </p:txBody>
      </p:sp>
    </p:spTree>
    <p:extLst>
      <p:ext uri="{BB962C8B-B14F-4D97-AF65-F5344CB8AC3E}">
        <p14:creationId xmlns:p14="http://schemas.microsoft.com/office/powerpoint/2010/main" val="387851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DC76813-5DD6-4222-83DC-D69F5152148F}"/>
              </a:ext>
            </a:extLst>
          </p:cNvPr>
          <p:cNvSpPr/>
          <p:nvPr/>
        </p:nvSpPr>
        <p:spPr>
          <a:xfrm>
            <a:off x="467544" y="836712"/>
            <a:ext cx="856895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circle()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函数：</a:t>
            </a: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void circle(</a:t>
            </a:r>
          </a:p>
          <a:p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InputOutputArray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 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img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,  //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表示输入的图像 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Point center, //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圆心坐标 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int radius, //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圆的半径 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const Scalar&amp; color, // Scalar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类型，表示圆的颜色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int thickness = 1,//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线的宽度 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int </a:t>
            </a:r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lineType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 = LINE_8,//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线的类型，默认为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8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联通型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int shift = 0); 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1841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4867E49-EE85-4B6A-8B7C-CA324652D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436" y="980728"/>
            <a:ext cx="4545127" cy="452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8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96189F-65BE-4419-82A2-B023AFB5C4CC}"/>
              </a:ext>
            </a:extLst>
          </p:cNvPr>
          <p:cNvSpPr txBox="1"/>
          <p:nvPr/>
        </p:nvSpPr>
        <p:spPr>
          <a:xfrm>
            <a:off x="1835696" y="2028616"/>
            <a:ext cx="54726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Thank you!</a:t>
            </a:r>
            <a:endParaRPr lang="zh-CN" altLang="en-US" sz="88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3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7364C2-95EE-485E-BF1D-A299B279A9E9}"/>
              </a:ext>
            </a:extLst>
          </p:cNvPr>
          <p:cNvSpPr txBox="1"/>
          <p:nvPr/>
        </p:nvSpPr>
        <p:spPr>
          <a:xfrm>
            <a:off x="2015716" y="978530"/>
            <a:ext cx="6516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图像在计算机中的存储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B15867-1C4C-42DD-AD80-CB9E0DE7D4D3}"/>
              </a:ext>
            </a:extLst>
          </p:cNvPr>
          <p:cNvSpPr txBox="1"/>
          <p:nvPr/>
        </p:nvSpPr>
        <p:spPr>
          <a:xfrm>
            <a:off x="1259632" y="2335128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图像通道的概念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7C528E-B9AF-45F9-8044-9C100909340A}"/>
              </a:ext>
            </a:extLst>
          </p:cNvPr>
          <p:cNvSpPr txBox="1"/>
          <p:nvPr/>
        </p:nvSpPr>
        <p:spPr>
          <a:xfrm>
            <a:off x="1259632" y="3516666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图像深度的概念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49B532-5A6A-4754-A65A-9C93BDD22636}"/>
              </a:ext>
            </a:extLst>
          </p:cNvPr>
          <p:cNvSpPr txBox="1"/>
          <p:nvPr/>
        </p:nvSpPr>
        <p:spPr>
          <a:xfrm>
            <a:off x="1259632" y="4653136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+mj-lt"/>
                <a:ea typeface="华文行楷" panose="02010800040101010101" pitchFamily="2" charset="-122"/>
              </a:rPr>
              <a:t>Mat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+mj-lt"/>
                <a:ea typeface="华文行楷" panose="02010800040101010101" pitchFamily="2" charset="-122"/>
              </a:rPr>
              <a:t>、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+mj-lt"/>
                <a:ea typeface="华文行楷" panose="02010800040101010101" pitchFamily="2" charset="-122"/>
              </a:rPr>
              <a:t>Scalar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30718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EDAF47-E9B3-4613-BFDE-88414BC5FACC}"/>
              </a:ext>
            </a:extLst>
          </p:cNvPr>
          <p:cNvSpPr txBox="1"/>
          <p:nvPr/>
        </p:nvSpPr>
        <p:spPr>
          <a:xfrm>
            <a:off x="1187624" y="2098698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对比度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B412D0-1723-41F3-A04D-3520B8699077}"/>
              </a:ext>
            </a:extLst>
          </p:cNvPr>
          <p:cNvSpPr txBox="1"/>
          <p:nvPr/>
        </p:nvSpPr>
        <p:spPr>
          <a:xfrm>
            <a:off x="827584" y="908720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图像的像素点可存储的信息有哪些？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8D09FA-DB7C-47AE-8904-A6A44001F336}"/>
              </a:ext>
            </a:extLst>
          </p:cNvPr>
          <p:cNvSpPr txBox="1"/>
          <p:nvPr/>
        </p:nvSpPr>
        <p:spPr>
          <a:xfrm>
            <a:off x="1187624" y="3120976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亮度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ECC16F-EB85-41D8-83CD-98B2A62977EB}"/>
              </a:ext>
            </a:extLst>
          </p:cNvPr>
          <p:cNvSpPr txBox="1"/>
          <p:nvPr/>
        </p:nvSpPr>
        <p:spPr>
          <a:xfrm>
            <a:off x="1187624" y="4147218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色调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6E60A1-3190-4AC5-88A9-FCE78FD7A707}"/>
              </a:ext>
            </a:extLst>
          </p:cNvPr>
          <p:cNvSpPr txBox="1"/>
          <p:nvPr/>
        </p:nvSpPr>
        <p:spPr>
          <a:xfrm>
            <a:off x="1187624" y="5170260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饱和度</a:t>
            </a:r>
          </a:p>
        </p:txBody>
      </p:sp>
    </p:spTree>
    <p:extLst>
      <p:ext uri="{BB962C8B-B14F-4D97-AF65-F5344CB8AC3E}">
        <p14:creationId xmlns:p14="http://schemas.microsoft.com/office/powerpoint/2010/main" val="14419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4130824-574B-4DBC-BE1A-DE7DB05A2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52" y="3140968"/>
            <a:ext cx="6264696" cy="231521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B1643A7-6794-451B-A491-47F5648FE3EB}"/>
              </a:ext>
            </a:extLst>
          </p:cNvPr>
          <p:cNvSpPr txBox="1"/>
          <p:nvPr/>
        </p:nvSpPr>
        <p:spPr>
          <a:xfrm>
            <a:off x="899592" y="2125199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单通道（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位深度）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2DD4B2-F2A5-490A-B7DA-7915A1D602D7}"/>
              </a:ext>
            </a:extLst>
          </p:cNvPr>
          <p:cNvSpPr txBox="1"/>
          <p:nvPr/>
        </p:nvSpPr>
        <p:spPr>
          <a:xfrm>
            <a:off x="899592" y="1109431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黑白图像（二值图像）</a:t>
            </a:r>
          </a:p>
        </p:txBody>
      </p:sp>
    </p:spTree>
    <p:extLst>
      <p:ext uri="{BB962C8B-B14F-4D97-AF65-F5344CB8AC3E}">
        <p14:creationId xmlns:p14="http://schemas.microsoft.com/office/powerpoint/2010/main" val="83291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693BBAB-FE65-4C3B-8CE6-6AECF2BE4B7D}"/>
              </a:ext>
            </a:extLst>
          </p:cNvPr>
          <p:cNvSpPr txBox="1"/>
          <p:nvPr/>
        </p:nvSpPr>
        <p:spPr>
          <a:xfrm>
            <a:off x="611560" y="1120388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单通道（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8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位深度）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69F1A2-AFE2-4D60-BB32-E5B0408B2E08}"/>
              </a:ext>
            </a:extLst>
          </p:cNvPr>
          <p:cNvSpPr txBox="1"/>
          <p:nvPr/>
        </p:nvSpPr>
        <p:spPr>
          <a:xfrm>
            <a:off x="611560" y="476672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灰度图像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11E232-CBDD-4A34-91B2-2B1EF2A41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1764104"/>
            <a:ext cx="6840760" cy="496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0A8ED4-5154-4ACC-B29F-1C5E910C643A}"/>
              </a:ext>
            </a:extLst>
          </p:cNvPr>
          <p:cNvSpPr txBox="1"/>
          <p:nvPr/>
        </p:nvSpPr>
        <p:spPr>
          <a:xfrm>
            <a:off x="971599" y="452032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2">
                    <a:lumMod val="7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彩色图像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A4CA25-D150-42F6-8BF0-10EB8EAC88AA}"/>
              </a:ext>
            </a:extLst>
          </p:cNvPr>
          <p:cNvSpPr txBox="1"/>
          <p:nvPr/>
        </p:nvSpPr>
        <p:spPr>
          <a:xfrm>
            <a:off x="763360" y="1502813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</a:rPr>
              <a:t>RGB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颜色空间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8BFBF0-F6EA-4227-A4F1-C6E390592707}"/>
              </a:ext>
            </a:extLst>
          </p:cNvPr>
          <p:cNvSpPr txBox="1"/>
          <p:nvPr/>
        </p:nvSpPr>
        <p:spPr>
          <a:xfrm>
            <a:off x="763360" y="3812341"/>
            <a:ext cx="42484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R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red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红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G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green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绿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B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blue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23F335-14CF-4964-A4FB-A1D7B007E9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5" r="3754"/>
          <a:stretch/>
        </p:blipFill>
        <p:spPr>
          <a:xfrm>
            <a:off x="3563887" y="1268760"/>
            <a:ext cx="5379445" cy="44153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5B2236-A04B-44FD-AF30-AFB739416019}"/>
              </a:ext>
            </a:extLst>
          </p:cNvPr>
          <p:cNvSpPr txBox="1"/>
          <p:nvPr/>
        </p:nvSpPr>
        <p:spPr>
          <a:xfrm>
            <a:off x="323528" y="2654783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三通道（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8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位深度）</a:t>
            </a:r>
          </a:p>
        </p:txBody>
      </p:sp>
    </p:spTree>
    <p:extLst>
      <p:ext uri="{BB962C8B-B14F-4D97-AF65-F5344CB8AC3E}">
        <p14:creationId xmlns:p14="http://schemas.microsoft.com/office/powerpoint/2010/main" val="415696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B32D5F-2F45-4409-8FF7-E0E366733251}"/>
              </a:ext>
            </a:extLst>
          </p:cNvPr>
          <p:cNvSpPr txBox="1"/>
          <p:nvPr/>
        </p:nvSpPr>
        <p:spPr>
          <a:xfrm>
            <a:off x="933628" y="1368876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ea typeface="华文隶书" panose="02010800040101010101" pitchFamily="2" charset="-122"/>
              </a:rPr>
              <a:t>HSV</a:t>
            </a:r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颜色空间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1B117-06D5-4177-8416-9A5D362B9C15}"/>
              </a:ext>
            </a:extLst>
          </p:cNvPr>
          <p:cNvSpPr txBox="1"/>
          <p:nvPr/>
        </p:nvSpPr>
        <p:spPr>
          <a:xfrm>
            <a:off x="1023576" y="3676473"/>
            <a:ext cx="42484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H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：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色调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S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：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饱和度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V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：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亮度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26FF87-207E-4078-8B0F-EECA602EF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478303"/>
            <a:ext cx="3960440" cy="29506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36B229-90A3-4D65-992D-67B381B58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7" y="3395133"/>
            <a:ext cx="3668475" cy="34628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13DFD53-E23E-4D30-A3FD-AF0EFB72A14C}"/>
              </a:ext>
            </a:extLst>
          </p:cNvPr>
          <p:cNvSpPr txBox="1"/>
          <p:nvPr/>
        </p:nvSpPr>
        <p:spPr>
          <a:xfrm>
            <a:off x="395536" y="2522674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三通道（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ea typeface="华文行楷" panose="02010800040101010101" pitchFamily="2" charset="-122"/>
              </a:rPr>
              <a:t>8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位深度）</a:t>
            </a:r>
          </a:p>
        </p:txBody>
      </p:sp>
    </p:spTree>
    <p:extLst>
      <p:ext uri="{BB962C8B-B14F-4D97-AF65-F5344CB8AC3E}">
        <p14:creationId xmlns:p14="http://schemas.microsoft.com/office/powerpoint/2010/main" val="21862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1641</Words>
  <Application>Microsoft Office PowerPoint</Application>
  <PresentationFormat>全屏显示(4:3)</PresentationFormat>
  <Paragraphs>224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等线</vt:lpstr>
      <vt:lpstr>黑体</vt:lpstr>
      <vt:lpstr>华文行楷</vt:lpstr>
      <vt:lpstr>华文隶书</vt:lpstr>
      <vt:lpstr>宋体</vt:lpstr>
      <vt:lpstr>Algerian</vt:lpstr>
      <vt:lpstr>Arial</vt:lpstr>
      <vt:lpstr>Calibri</vt:lpstr>
      <vt:lpstr>Office 主题</vt:lpstr>
      <vt:lpstr>图像处理第一次授课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图像处理第一次授课</dc:title>
  <dc:creator>LAI</dc:creator>
  <cp:lastModifiedBy>庆军 来</cp:lastModifiedBy>
  <cp:revision>75</cp:revision>
  <dcterms:created xsi:type="dcterms:W3CDTF">2019-11-27T14:53:58Z</dcterms:created>
  <dcterms:modified xsi:type="dcterms:W3CDTF">2019-11-30T17:13:53Z</dcterms:modified>
</cp:coreProperties>
</file>