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0" r:id="rId7"/>
    <p:sldId id="268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64" r:id="rId16"/>
    <p:sldId id="271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7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93" r:id="rId36"/>
    <p:sldId id="28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63" d="100"/>
          <a:sy n="63" d="100"/>
        </p:scale>
        <p:origin x="13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4B8B7-A77B-454E-AE44-D63C65EE9F23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6F96-6C0F-4B9C-A46C-E9F71A210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7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46F96-6C0F-4B9C-A46C-E9F71A21025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8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131F9A-4C46-44A9-B12B-5915D6FC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图像处理第二次授课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23E3AF6-2191-4738-B70A-B97C33D5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4077072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来舒阳</a:t>
            </a:r>
          </a:p>
        </p:txBody>
      </p:sp>
    </p:spTree>
    <p:extLst>
      <p:ext uri="{BB962C8B-B14F-4D97-AF65-F5344CB8AC3E}">
        <p14:creationId xmlns:p14="http://schemas.microsoft.com/office/powerpoint/2010/main" val="145344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57577D-3C08-4DEA-A166-4D1184628F1D}"/>
              </a:ext>
            </a:extLst>
          </p:cNvPr>
          <p:cNvSpPr txBox="1"/>
          <p:nvPr/>
        </p:nvSpPr>
        <p:spPr>
          <a:xfrm flipH="1">
            <a:off x="683568" y="93062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邻域（也称掩膜）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2CD3FB-E332-4ECD-8B2B-C2B46ABC3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4" t="1935" r="70345" b="24595"/>
          <a:stretch/>
        </p:blipFill>
        <p:spPr>
          <a:xfrm>
            <a:off x="5642456" y="726226"/>
            <a:ext cx="1872208" cy="17014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DC897A-9CE3-40A6-814C-413C5DCC8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9" t="2202" r="690" b="24328"/>
          <a:stretch/>
        </p:blipFill>
        <p:spPr>
          <a:xfrm>
            <a:off x="5640392" y="4547478"/>
            <a:ext cx="1872208" cy="1701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3AB291-628E-4156-AA2E-3A1978F1C47A}"/>
              </a:ext>
            </a:extLst>
          </p:cNvPr>
          <p:cNvSpPr txBox="1"/>
          <p:nvPr/>
        </p:nvSpPr>
        <p:spPr>
          <a:xfrm flipH="1">
            <a:off x="781016" y="2062589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4</a:t>
            </a:r>
            <a:r>
              <a:rPr lang="zh-CN" altLang="en-US" sz="3600" dirty="0">
                <a:ea typeface="华文行楷" panose="02010800040101010101" pitchFamily="2" charset="-122"/>
              </a:rPr>
              <a:t>邻域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52CC8-84AB-4145-949E-43944F16AE0B}"/>
              </a:ext>
            </a:extLst>
          </p:cNvPr>
          <p:cNvSpPr txBox="1"/>
          <p:nvPr/>
        </p:nvSpPr>
        <p:spPr>
          <a:xfrm flipH="1">
            <a:off x="802904" y="3467615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8</a:t>
            </a:r>
            <a:r>
              <a:rPr lang="zh-CN" altLang="en-US" sz="3600" dirty="0">
                <a:ea typeface="华文行楷" panose="02010800040101010101" pitchFamily="2" charset="-122"/>
              </a:rPr>
              <a:t>邻域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7C063-0D0E-4DDE-B175-DD1127CA82C8}"/>
              </a:ext>
            </a:extLst>
          </p:cNvPr>
          <p:cNvSpPr txBox="1"/>
          <p:nvPr/>
        </p:nvSpPr>
        <p:spPr>
          <a:xfrm flipH="1">
            <a:off x="776080" y="4872642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去除自身的</a:t>
            </a:r>
            <a:r>
              <a:rPr lang="en-US" altLang="zh-CN" sz="3600" dirty="0">
                <a:ea typeface="华文行楷" panose="02010800040101010101" pitchFamily="2" charset="-122"/>
              </a:rPr>
              <a:t>8</a:t>
            </a:r>
            <a:r>
              <a:rPr lang="zh-CN" altLang="en-US" sz="3600" dirty="0">
                <a:ea typeface="华文行楷" panose="02010800040101010101" pitchFamily="2" charset="-122"/>
              </a:rPr>
              <a:t>邻域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5884DA-503D-434E-9D61-0BA86E1C0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2" t="1656" r="35517" b="24874"/>
          <a:stretch/>
        </p:blipFill>
        <p:spPr>
          <a:xfrm>
            <a:off x="5644520" y="2636852"/>
            <a:ext cx="1872208" cy="17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0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13FD4-E8A1-47F8-BCE5-20FC45DDAE26}"/>
              </a:ext>
            </a:extLst>
          </p:cNvPr>
          <p:cNvSpPr txBox="1"/>
          <p:nvPr/>
        </p:nvSpPr>
        <p:spPr>
          <a:xfrm flipH="1">
            <a:off x="683568" y="69269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相关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VS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卷积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667508-A67E-4357-8309-D37AAC94DF5E}"/>
              </a:ext>
            </a:extLst>
          </p:cNvPr>
          <p:cNvSpPr txBox="1"/>
          <p:nvPr/>
        </p:nvSpPr>
        <p:spPr>
          <a:xfrm flipH="1">
            <a:off x="683568" y="1429861"/>
            <a:ext cx="746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相关运算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D84D0C-4A43-486A-B10B-5D2FB838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167026"/>
            <a:ext cx="9048750" cy="32601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6CF296-DA64-4F75-B733-B0413345A1CF}"/>
              </a:ext>
            </a:extLst>
          </p:cNvPr>
          <p:cNvSpPr txBox="1"/>
          <p:nvPr/>
        </p:nvSpPr>
        <p:spPr>
          <a:xfrm>
            <a:off x="395536" y="537552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/>
              <a:t>c=a1*b1+a2*b2+a3*b3+a4*b4+a5*b5+a6*b6+a7*b7+a8*b8+a9*b9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43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AEE7D9-40EC-4B1F-8119-2A3CB30FA93A}"/>
              </a:ext>
            </a:extLst>
          </p:cNvPr>
          <p:cNvSpPr txBox="1"/>
          <p:nvPr/>
        </p:nvSpPr>
        <p:spPr>
          <a:xfrm flipH="1">
            <a:off x="539552" y="813167"/>
            <a:ext cx="746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卷积运算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C844DE-0629-40D7-B192-D89D2DEA6DEF}"/>
              </a:ext>
            </a:extLst>
          </p:cNvPr>
          <p:cNvSpPr txBox="1"/>
          <p:nvPr/>
        </p:nvSpPr>
        <p:spPr>
          <a:xfrm>
            <a:off x="395536" y="5013176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/>
              <a:t>c=a9*b1+a8*b2+a7*b3+a6*b4+a5*b5+a4*b6+a3*b7+a2*b8+a1*b9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21D54C-96AF-4B56-941E-2F112AAE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1721847"/>
            <a:ext cx="9142408" cy="29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CE6ECC-6564-4449-BC28-C6F9AEBB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36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3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0AB884-634A-4716-8614-A6D05062B525}"/>
              </a:ext>
            </a:extLst>
          </p:cNvPr>
          <p:cNvSpPr txBox="1"/>
          <p:nvPr/>
        </p:nvSpPr>
        <p:spPr>
          <a:xfrm flipH="1">
            <a:off x="534512" y="3542238"/>
            <a:ext cx="290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卷积运算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BE3BE7-7889-4E4B-82D8-6B43A1159441}"/>
              </a:ext>
            </a:extLst>
          </p:cNvPr>
          <p:cNvSpPr txBox="1"/>
          <p:nvPr/>
        </p:nvSpPr>
        <p:spPr>
          <a:xfrm flipH="1">
            <a:off x="539552" y="9807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相关运算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A870A-2A24-4AB3-97A4-45659E745DEE}"/>
              </a:ext>
            </a:extLst>
          </p:cNvPr>
          <p:cNvSpPr txBox="1"/>
          <p:nvPr/>
        </p:nvSpPr>
        <p:spPr>
          <a:xfrm flipH="1">
            <a:off x="3563888" y="981591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不对算子进行翻转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25665A-E5C6-465D-A3B4-CDEE29E02A29}"/>
              </a:ext>
            </a:extLst>
          </p:cNvPr>
          <p:cNvSpPr txBox="1"/>
          <p:nvPr/>
        </p:nvSpPr>
        <p:spPr>
          <a:xfrm flipH="1">
            <a:off x="3563888" y="3573016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会对算子进行翻转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9E63ED-E5BD-4571-8168-4B72E8361831}"/>
              </a:ext>
            </a:extLst>
          </p:cNvPr>
          <p:cNvSpPr txBox="1"/>
          <p:nvPr/>
        </p:nvSpPr>
        <p:spPr>
          <a:xfrm flipH="1">
            <a:off x="3563888" y="177281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会对图像边缘进行填充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（不改变图像大小）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E1CE55-6C28-472A-A406-452C784AB4C1}"/>
              </a:ext>
            </a:extLst>
          </p:cNvPr>
          <p:cNvSpPr txBox="1"/>
          <p:nvPr/>
        </p:nvSpPr>
        <p:spPr>
          <a:xfrm flipH="1">
            <a:off x="3563888" y="4364241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不会对图像边缘进行填充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（会改变图像大小）</a:t>
            </a:r>
          </a:p>
        </p:txBody>
      </p:sp>
    </p:spTree>
    <p:extLst>
      <p:ext uri="{BB962C8B-B14F-4D97-AF65-F5344CB8AC3E}">
        <p14:creationId xmlns:p14="http://schemas.microsoft.com/office/powerpoint/2010/main" val="79489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66BE28-DE63-4187-A1F5-A9F0D9234655}"/>
              </a:ext>
            </a:extLst>
          </p:cNvPr>
          <p:cNvSpPr txBox="1"/>
          <p:nvPr/>
        </p:nvSpPr>
        <p:spPr>
          <a:xfrm flipH="1">
            <a:off x="827584" y="90872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一些概念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ABD01-E9B4-443C-A32B-E0872CE8FC81}"/>
              </a:ext>
            </a:extLst>
          </p:cNvPr>
          <p:cNvSpPr txBox="1"/>
          <p:nvPr/>
        </p:nvSpPr>
        <p:spPr>
          <a:xfrm flipH="1">
            <a:off x="821472" y="184482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模糊</a:t>
            </a:r>
            <a:r>
              <a:rPr lang="en-US" altLang="zh-CN" sz="3600" dirty="0">
                <a:ea typeface="华文行楷" panose="02010800040101010101" pitchFamily="2" charset="-122"/>
              </a:rPr>
              <a:t>VS</a:t>
            </a:r>
            <a:r>
              <a:rPr lang="zh-CN" altLang="en-US" sz="3600" dirty="0">
                <a:ea typeface="华文行楷" panose="02010800040101010101" pitchFamily="2" charset="-122"/>
              </a:rPr>
              <a:t>锐化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262B47-9872-430C-BB7F-DFDEDBE00B23}"/>
              </a:ext>
            </a:extLst>
          </p:cNvPr>
          <p:cNvSpPr txBox="1"/>
          <p:nvPr/>
        </p:nvSpPr>
        <p:spPr>
          <a:xfrm flipH="1">
            <a:off x="847016" y="293507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锚点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4C1F22-6545-4623-8B09-54B918F8A4F8}"/>
              </a:ext>
            </a:extLst>
          </p:cNvPr>
          <p:cNvSpPr txBox="1"/>
          <p:nvPr/>
        </p:nvSpPr>
        <p:spPr>
          <a:xfrm flipH="1">
            <a:off x="834192" y="411901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归一化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E53D47-6BE1-4821-9A8E-67B39F764B32}"/>
              </a:ext>
            </a:extLst>
          </p:cNvPr>
          <p:cNvSpPr txBox="1"/>
          <p:nvPr/>
        </p:nvSpPr>
        <p:spPr>
          <a:xfrm flipH="1">
            <a:off x="834192" y="5302949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线性滤波</a:t>
            </a:r>
            <a:r>
              <a:rPr lang="en-US" altLang="zh-CN" sz="3600" dirty="0">
                <a:ea typeface="华文行楷" panose="02010800040101010101" pitchFamily="2" charset="-122"/>
              </a:rPr>
              <a:t>VS</a:t>
            </a:r>
            <a:r>
              <a:rPr lang="zh-CN" altLang="en-US" sz="3600" dirty="0">
                <a:ea typeface="华文行楷" panose="02010800040101010101" pitchFamily="2" charset="-122"/>
              </a:rPr>
              <a:t>非线性滤波</a:t>
            </a:r>
          </a:p>
        </p:txBody>
      </p:sp>
    </p:spTree>
    <p:extLst>
      <p:ext uri="{BB962C8B-B14F-4D97-AF65-F5344CB8AC3E}">
        <p14:creationId xmlns:p14="http://schemas.microsoft.com/office/powerpoint/2010/main" val="23032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A29FF7-9E90-4724-9399-4E7AD72DCABD}"/>
              </a:ext>
            </a:extLst>
          </p:cNvPr>
          <p:cNvSpPr txBox="1"/>
          <p:nvPr/>
        </p:nvSpPr>
        <p:spPr>
          <a:xfrm flipH="1">
            <a:off x="755576" y="76470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、线性滤波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7B5084-124C-4D5E-B158-E5CA2C746811}"/>
              </a:ext>
            </a:extLst>
          </p:cNvPr>
          <p:cNvSpPr txBox="1"/>
          <p:nvPr/>
        </p:nvSpPr>
        <p:spPr>
          <a:xfrm flipH="1">
            <a:off x="781016" y="2062589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方框滤波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DB2ADB-8496-48E0-B1E4-ED5C2E7CEEAE}"/>
              </a:ext>
            </a:extLst>
          </p:cNvPr>
          <p:cNvSpPr txBox="1"/>
          <p:nvPr/>
        </p:nvSpPr>
        <p:spPr>
          <a:xfrm flipH="1">
            <a:off x="802904" y="3467615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均值滤波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DD9AEC-6E72-490B-B017-39E9D8413232}"/>
              </a:ext>
            </a:extLst>
          </p:cNvPr>
          <p:cNvSpPr txBox="1"/>
          <p:nvPr/>
        </p:nvSpPr>
        <p:spPr>
          <a:xfrm flipH="1">
            <a:off x="776080" y="4872642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高斯滤波</a:t>
            </a:r>
          </a:p>
        </p:txBody>
      </p:sp>
    </p:spTree>
    <p:extLst>
      <p:ext uri="{BB962C8B-B14F-4D97-AF65-F5344CB8AC3E}">
        <p14:creationId xmlns:p14="http://schemas.microsoft.com/office/powerpoint/2010/main" val="187584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831257-2A45-4999-9E7F-1AAE306D0AC4}"/>
              </a:ext>
            </a:extLst>
          </p:cNvPr>
          <p:cNvSpPr txBox="1"/>
          <p:nvPr/>
        </p:nvSpPr>
        <p:spPr>
          <a:xfrm flipH="1">
            <a:off x="755576" y="980728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方框滤波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BC5B38-44A8-4795-84BA-8A16A56AD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56858"/>
            <a:ext cx="7823733" cy="14278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251E0B-071F-4B4F-A3E5-C0F8472B4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4616208" cy="18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0CB88A-C422-4E3C-9B1D-453F000B5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" r="5718"/>
          <a:stretch/>
        </p:blipFill>
        <p:spPr>
          <a:xfrm>
            <a:off x="35496" y="1421487"/>
            <a:ext cx="9108504" cy="27275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137343-AFFF-4DC0-8776-69074CFE8D7E}"/>
              </a:ext>
            </a:extLst>
          </p:cNvPr>
          <p:cNvSpPr txBox="1"/>
          <p:nvPr/>
        </p:nvSpPr>
        <p:spPr>
          <a:xfrm>
            <a:off x="251520" y="83671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DF35CF-07C4-450D-87CE-49715FE884F6}"/>
              </a:ext>
            </a:extLst>
          </p:cNvPr>
          <p:cNvSpPr txBox="1"/>
          <p:nvPr/>
        </p:nvSpPr>
        <p:spPr>
          <a:xfrm>
            <a:off x="266800" y="422108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DCBD91-8762-45B7-94A7-539870C0D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82"/>
          <a:stretch/>
        </p:blipFill>
        <p:spPr>
          <a:xfrm>
            <a:off x="172110" y="4877871"/>
            <a:ext cx="8799779" cy="8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841FEC-DD71-41E2-AE6A-8CF26CD6B55B}"/>
              </a:ext>
            </a:extLst>
          </p:cNvPr>
          <p:cNvSpPr txBox="1"/>
          <p:nvPr/>
        </p:nvSpPr>
        <p:spPr>
          <a:xfrm flipH="1">
            <a:off x="683568" y="980728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均值滤波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2849C8-100C-46F3-B7DA-BC2406664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6711658" cy="21477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898D80-F546-45A9-BC4C-F3D12689A5A6}"/>
              </a:ext>
            </a:extLst>
          </p:cNvPr>
          <p:cNvSpPr txBox="1"/>
          <p:nvPr/>
        </p:nvSpPr>
        <p:spPr>
          <a:xfrm flipH="1">
            <a:off x="1691680" y="464236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归一化后的方框滤波</a:t>
            </a:r>
          </a:p>
        </p:txBody>
      </p:sp>
    </p:spTree>
    <p:extLst>
      <p:ext uri="{BB962C8B-B14F-4D97-AF65-F5344CB8AC3E}">
        <p14:creationId xmlns:p14="http://schemas.microsoft.com/office/powerpoint/2010/main" val="4952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4FA935-CB91-4030-8F88-AD4707BBFB57}"/>
              </a:ext>
            </a:extLst>
          </p:cNvPr>
          <p:cNvSpPr txBox="1"/>
          <p:nvPr/>
        </p:nvSpPr>
        <p:spPr>
          <a:xfrm>
            <a:off x="870092" y="80244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79CD9-4FD2-40D6-B6F5-5343FF40E84D}"/>
              </a:ext>
            </a:extLst>
          </p:cNvPr>
          <p:cNvSpPr txBox="1"/>
          <p:nvPr/>
        </p:nvSpPr>
        <p:spPr>
          <a:xfrm flipH="1">
            <a:off x="870092" y="2327974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面向对象（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OPP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特性）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3F08C-EF2C-4171-A6BE-44D582D93AFF}"/>
              </a:ext>
            </a:extLst>
          </p:cNvPr>
          <p:cNvSpPr txBox="1"/>
          <p:nvPr/>
        </p:nvSpPr>
        <p:spPr>
          <a:xfrm flipH="1">
            <a:off x="870092" y="3490555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泛型函数、重载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779C8-9297-4124-AF5D-3505F47042C2}"/>
              </a:ext>
            </a:extLst>
          </p:cNvPr>
          <p:cNvSpPr txBox="1"/>
          <p:nvPr/>
        </p:nvSpPr>
        <p:spPr>
          <a:xfrm flipH="1">
            <a:off x="870092" y="4653136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名称空间</a:t>
            </a:r>
          </a:p>
        </p:txBody>
      </p:sp>
    </p:spTree>
    <p:extLst>
      <p:ext uri="{BB962C8B-B14F-4D97-AF65-F5344CB8AC3E}">
        <p14:creationId xmlns:p14="http://schemas.microsoft.com/office/powerpoint/2010/main" val="27673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B684BD-B98E-4949-A60F-A46B01E9E91B}"/>
              </a:ext>
            </a:extLst>
          </p:cNvPr>
          <p:cNvSpPr txBox="1"/>
          <p:nvPr/>
        </p:nvSpPr>
        <p:spPr>
          <a:xfrm>
            <a:off x="251520" y="83671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C4280-EFF3-44DE-AE88-99F23FF8FA4E}"/>
              </a:ext>
            </a:extLst>
          </p:cNvPr>
          <p:cNvSpPr txBox="1"/>
          <p:nvPr/>
        </p:nvSpPr>
        <p:spPr>
          <a:xfrm>
            <a:off x="252696" y="386560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B311B8-81A5-4167-9661-DF75103D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" y="1510903"/>
            <a:ext cx="9039573" cy="2041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C0659C-99FE-4FE1-845B-29EB63AB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8453745" cy="8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FA4DE1-9B3D-4211-A250-1263CC13ADD1}"/>
              </a:ext>
            </a:extLst>
          </p:cNvPr>
          <p:cNvSpPr txBox="1"/>
          <p:nvPr/>
        </p:nvSpPr>
        <p:spPr>
          <a:xfrm flipH="1">
            <a:off x="539552" y="908720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高斯滤波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F3ED32-CA48-4415-9ECD-53D252381062}"/>
              </a:ext>
            </a:extLst>
          </p:cNvPr>
          <p:cNvSpPr txBox="1"/>
          <p:nvPr/>
        </p:nvSpPr>
        <p:spPr>
          <a:xfrm>
            <a:off x="647564" y="1772816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利用正态分布的算子和图像进行卷积的过程，也称高斯模糊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992B41-3DA0-4133-8362-50DC5ED5F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5" y="3488312"/>
            <a:ext cx="5642018" cy="5148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4A7AA8-5168-49C0-92A2-A9E85B64EBC3}"/>
              </a:ext>
            </a:extLst>
          </p:cNvPr>
          <p:cNvSpPr txBox="1"/>
          <p:nvPr/>
        </p:nvSpPr>
        <p:spPr>
          <a:xfrm>
            <a:off x="647563" y="2903537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一维零均值高斯函数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CB60C6-3F3B-4479-8ACB-6770FDB7125E}"/>
              </a:ext>
            </a:extLst>
          </p:cNvPr>
          <p:cNvSpPr txBox="1"/>
          <p:nvPr/>
        </p:nvSpPr>
        <p:spPr>
          <a:xfrm>
            <a:off x="755576" y="404664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二维零均值高斯函数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18C8D2-EA13-4710-B607-38E4BD29D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83" y="4690992"/>
            <a:ext cx="6229834" cy="11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8D6D87-64A6-4310-A0C7-CF197C1D6162}"/>
              </a:ext>
            </a:extLst>
          </p:cNvPr>
          <p:cNvSpPr txBox="1"/>
          <p:nvPr/>
        </p:nvSpPr>
        <p:spPr>
          <a:xfrm>
            <a:off x="755576" y="90872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通常所使用的近似模板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E3386-40D6-4D75-8F2F-0B0C829ED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09181"/>
            <a:ext cx="7231886" cy="26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7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E9C444-F14D-4FE8-8844-EE02CC7770CB}"/>
              </a:ext>
            </a:extLst>
          </p:cNvPr>
          <p:cNvSpPr txBox="1"/>
          <p:nvPr/>
        </p:nvSpPr>
        <p:spPr>
          <a:xfrm>
            <a:off x="173678" y="69269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函数原型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39B4A-66DA-4F90-9E28-3C98932B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999"/>
            <a:ext cx="9051993" cy="32636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099FBB-467C-4BEE-A25F-6F4D186C4C03}"/>
              </a:ext>
            </a:extLst>
          </p:cNvPr>
          <p:cNvSpPr txBox="1"/>
          <p:nvPr/>
        </p:nvSpPr>
        <p:spPr>
          <a:xfrm>
            <a:off x="268368" y="468663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47C174-D84F-4873-9537-235A32E5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8" y="5401263"/>
            <a:ext cx="7496388" cy="7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C1F00F-F225-4CFC-BA38-0A867B05473E}"/>
              </a:ext>
            </a:extLst>
          </p:cNvPr>
          <p:cNvSpPr txBox="1"/>
          <p:nvPr/>
        </p:nvSpPr>
        <p:spPr>
          <a:xfrm>
            <a:off x="611560" y="112474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ATTENTION</a:t>
            </a:r>
            <a:endParaRPr lang="zh-CN" altLang="en-US" sz="3600" dirty="0">
              <a:ea typeface="华文行楷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EE45AF-E894-4AFF-B8BC-44832E45E0A8}"/>
              </a:ext>
            </a:extLst>
          </p:cNvPr>
          <p:cNvSpPr txBox="1"/>
          <p:nvPr/>
        </p:nvSpPr>
        <p:spPr>
          <a:xfrm>
            <a:off x="611560" y="2132856"/>
            <a:ext cx="852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ea typeface="华文行楷" panose="02010800040101010101" pitchFamily="2" charset="-122"/>
              </a:rPr>
              <a:t>ksize.height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和 </a:t>
            </a:r>
            <a:r>
              <a:rPr lang="en-US" altLang="zh-CN" sz="3200" dirty="0" err="1">
                <a:ea typeface="华文行楷" panose="02010800040101010101" pitchFamily="2" charset="-122"/>
              </a:rPr>
              <a:t>ksize.width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必须为正奇数！！！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F14258-0427-4A0F-871B-5420DFA3C308}"/>
              </a:ext>
            </a:extLst>
          </p:cNvPr>
          <p:cNvSpPr txBox="1"/>
          <p:nvPr/>
        </p:nvSpPr>
        <p:spPr>
          <a:xfrm>
            <a:off x="618720" y="2996952"/>
            <a:ext cx="852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ea typeface="华文行楷" panose="02010800040101010101" pitchFamily="2" charset="-122"/>
              </a:rPr>
              <a:t>ksize.height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和 </a:t>
            </a:r>
            <a:r>
              <a:rPr lang="en-US" altLang="zh-CN" sz="3200" dirty="0" err="1">
                <a:ea typeface="华文行楷" panose="02010800040101010101" pitchFamily="2" charset="-122"/>
              </a:rPr>
              <a:t>ksize.width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必须为正奇数！！！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63BA96-DAC4-4A49-8B7E-9C66E6C2903C}"/>
              </a:ext>
            </a:extLst>
          </p:cNvPr>
          <p:cNvSpPr txBox="1"/>
          <p:nvPr/>
        </p:nvSpPr>
        <p:spPr>
          <a:xfrm>
            <a:off x="618720" y="3890392"/>
            <a:ext cx="852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ea typeface="华文行楷" panose="02010800040101010101" pitchFamily="2" charset="-122"/>
              </a:rPr>
              <a:t>ksize.height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和 </a:t>
            </a:r>
            <a:r>
              <a:rPr lang="en-US" altLang="zh-CN" sz="3200" dirty="0" err="1">
                <a:ea typeface="华文行楷" panose="02010800040101010101" pitchFamily="2" charset="-122"/>
              </a:rPr>
              <a:t>ksize.width</a:t>
            </a:r>
            <a:r>
              <a:rPr lang="en-US" altLang="zh-CN" sz="3200" dirty="0"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ea typeface="华文行楷" panose="02010800040101010101" pitchFamily="2" charset="-122"/>
              </a:rPr>
              <a:t>必须为正奇数！！！</a:t>
            </a:r>
          </a:p>
        </p:txBody>
      </p:sp>
    </p:spTree>
    <p:extLst>
      <p:ext uri="{BB962C8B-B14F-4D97-AF65-F5344CB8AC3E}">
        <p14:creationId xmlns:p14="http://schemas.microsoft.com/office/powerpoint/2010/main" val="70175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765C1C-1EBF-45C6-8017-5BE9CF15D646}"/>
              </a:ext>
            </a:extLst>
          </p:cNvPr>
          <p:cNvSpPr txBox="1"/>
          <p:nvPr/>
        </p:nvSpPr>
        <p:spPr>
          <a:xfrm flipH="1">
            <a:off x="827584" y="76470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、非线性滤波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3089CE-52A2-4F84-A6E7-75317CFEF13F}"/>
              </a:ext>
            </a:extLst>
          </p:cNvPr>
          <p:cNvSpPr txBox="1"/>
          <p:nvPr/>
        </p:nvSpPr>
        <p:spPr>
          <a:xfrm flipH="1">
            <a:off x="1187624" y="2564904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中值滤波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CCABA-AE0E-433A-997C-78008F2071DC}"/>
              </a:ext>
            </a:extLst>
          </p:cNvPr>
          <p:cNvSpPr txBox="1"/>
          <p:nvPr/>
        </p:nvSpPr>
        <p:spPr>
          <a:xfrm flipH="1">
            <a:off x="1209512" y="3969930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双边滤波</a:t>
            </a:r>
          </a:p>
        </p:txBody>
      </p:sp>
    </p:spTree>
    <p:extLst>
      <p:ext uri="{BB962C8B-B14F-4D97-AF65-F5344CB8AC3E}">
        <p14:creationId xmlns:p14="http://schemas.microsoft.com/office/powerpoint/2010/main" val="23028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1530D9-1212-4D59-8F55-25B925F8B7DE}"/>
              </a:ext>
            </a:extLst>
          </p:cNvPr>
          <p:cNvSpPr txBox="1"/>
          <p:nvPr/>
        </p:nvSpPr>
        <p:spPr>
          <a:xfrm flipH="1">
            <a:off x="755576" y="980728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中值滤波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B83548-5131-4A6F-9B78-A99D7475F1A7}"/>
              </a:ext>
            </a:extLst>
          </p:cNvPr>
          <p:cNvSpPr txBox="1"/>
          <p:nvPr/>
        </p:nvSpPr>
        <p:spPr>
          <a:xfrm flipH="1">
            <a:off x="539552" y="1844824"/>
            <a:ext cx="80502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优点：能够排除极端值对于图像的影响（即消除椒盐噪声），能够克服线性滤波模糊图像边缘的弊端，能够很好地保留图像边缘；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缺点：比线性滤波慢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思想：用像素点的一个邻域中各点值的中值代替它原来的值，使之更接近真实值</a:t>
            </a:r>
          </a:p>
        </p:txBody>
      </p:sp>
    </p:spTree>
    <p:extLst>
      <p:ext uri="{BB962C8B-B14F-4D97-AF65-F5344CB8AC3E}">
        <p14:creationId xmlns:p14="http://schemas.microsoft.com/office/powerpoint/2010/main" val="32128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A539A2-3CC4-48EF-A7E7-8BE1DE27CEDB}"/>
              </a:ext>
            </a:extLst>
          </p:cNvPr>
          <p:cNvSpPr txBox="1"/>
          <p:nvPr/>
        </p:nvSpPr>
        <p:spPr>
          <a:xfrm>
            <a:off x="241908" y="69269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32462C-8D68-44AD-9FC6-8ED27AB06721}"/>
              </a:ext>
            </a:extLst>
          </p:cNvPr>
          <p:cNvSpPr txBox="1"/>
          <p:nvPr/>
        </p:nvSpPr>
        <p:spPr>
          <a:xfrm>
            <a:off x="268368" y="468663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BA69D3-20C2-4944-86B7-BE682CD37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b="26042"/>
          <a:stretch/>
        </p:blipFill>
        <p:spPr>
          <a:xfrm>
            <a:off x="52738" y="1277471"/>
            <a:ext cx="9060678" cy="14314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2EB6C9-8785-4F1A-B762-C6ABCB26E143}"/>
              </a:ext>
            </a:extLst>
          </p:cNvPr>
          <p:cNvSpPr txBox="1"/>
          <p:nvPr/>
        </p:nvSpPr>
        <p:spPr>
          <a:xfrm>
            <a:off x="245748" y="297763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华文行楷" panose="02010800040101010101" pitchFamily="2" charset="-122"/>
              </a:rPr>
              <a:t>ATTENTION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51BD41-831D-4C5E-A2DC-04B7F461F657}"/>
              </a:ext>
            </a:extLst>
          </p:cNvPr>
          <p:cNvSpPr txBox="1"/>
          <p:nvPr/>
        </p:nvSpPr>
        <p:spPr>
          <a:xfrm>
            <a:off x="268368" y="3744549"/>
            <a:ext cx="8875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ea typeface="华文行楷" panose="02010800040101010101" pitchFamily="2" charset="-122"/>
              </a:rPr>
              <a:t>Ksize</a:t>
            </a:r>
            <a:r>
              <a:rPr lang="zh-CN" altLang="en-US" sz="3200" dirty="0">
                <a:ea typeface="华文行楷" panose="02010800040101010101" pitchFamily="2" charset="-122"/>
              </a:rPr>
              <a:t>必须为大于</a:t>
            </a:r>
            <a:r>
              <a:rPr lang="en-US" altLang="zh-CN" sz="3200" dirty="0">
                <a:ea typeface="华文行楷" panose="02010800040101010101" pitchFamily="2" charset="-122"/>
              </a:rPr>
              <a:t>1</a:t>
            </a:r>
            <a:r>
              <a:rPr lang="zh-CN" altLang="en-US" sz="3200" dirty="0">
                <a:ea typeface="华文行楷" panose="02010800040101010101" pitchFamily="2" charset="-122"/>
              </a:rPr>
              <a:t>的奇数！奇数！！奇数！！！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BB7A482-FE85-4907-9BF8-4CB0AB3E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8" y="5364954"/>
            <a:ext cx="7533832" cy="8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FDF9B3-BC43-4570-B846-B5D654A06785}"/>
              </a:ext>
            </a:extLst>
          </p:cNvPr>
          <p:cNvSpPr txBox="1"/>
          <p:nvPr/>
        </p:nvSpPr>
        <p:spPr>
          <a:xfrm flipH="1">
            <a:off x="827584" y="908720"/>
            <a:ext cx="451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双边滤波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27A8-3B21-4196-8F18-CA5700E5E23E}"/>
              </a:ext>
            </a:extLst>
          </p:cNvPr>
          <p:cNvSpPr txBox="1"/>
          <p:nvPr/>
        </p:nvSpPr>
        <p:spPr>
          <a:xfrm flipH="1">
            <a:off x="539552" y="1844824"/>
            <a:ext cx="805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zh-CN" altLang="en-US" sz="32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空间权重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相似权重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共同决定滤波效果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85FED-A143-467D-9494-651B06D3CBE1}"/>
              </a:ext>
            </a:extLst>
          </p:cNvPr>
          <p:cNvSpPr txBox="1"/>
          <p:nvPr/>
        </p:nvSpPr>
        <p:spPr>
          <a:xfrm flipH="1">
            <a:off x="467544" y="4221088"/>
            <a:ext cx="290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相似权重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8EAA6D-0047-4A8E-B6A9-B6B33A28C2AB}"/>
              </a:ext>
            </a:extLst>
          </p:cNvPr>
          <p:cNvSpPr txBox="1"/>
          <p:nvPr/>
        </p:nvSpPr>
        <p:spPr>
          <a:xfrm flipH="1">
            <a:off x="467544" y="28442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空间权重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C1C40B-98B0-4F90-9420-2E6A2A43B63C}"/>
              </a:ext>
            </a:extLst>
          </p:cNvPr>
          <p:cNvSpPr txBox="1"/>
          <p:nvPr/>
        </p:nvSpPr>
        <p:spPr>
          <a:xfrm flipH="1">
            <a:off x="3491880" y="2844225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欧氏距离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与像素位置有关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ECDCA6-258D-49BD-AF37-F6A237209C82}"/>
              </a:ext>
            </a:extLst>
          </p:cNvPr>
          <p:cNvSpPr txBox="1"/>
          <p:nvPr/>
        </p:nvSpPr>
        <p:spPr>
          <a:xfrm flipH="1">
            <a:off x="3481040" y="4221088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辐射距离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与像素值大小有关</a:t>
            </a:r>
          </a:p>
        </p:txBody>
      </p:sp>
    </p:spTree>
    <p:extLst>
      <p:ext uri="{BB962C8B-B14F-4D97-AF65-F5344CB8AC3E}">
        <p14:creationId xmlns:p14="http://schemas.microsoft.com/office/powerpoint/2010/main" val="22502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D7F09E-AAF9-4725-BA41-84AFCD56BD85}"/>
              </a:ext>
            </a:extLst>
          </p:cNvPr>
          <p:cNvSpPr txBox="1"/>
          <p:nvPr/>
        </p:nvSpPr>
        <p:spPr>
          <a:xfrm>
            <a:off x="827584" y="1340768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空间权重远大于相似权重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（邻域内基本只受空间距离的影响下）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效果类似于高斯滤波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相似权重的比重加大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（图像的边缘地区）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能够很好地保留图像的边缘信息</a:t>
            </a:r>
          </a:p>
        </p:txBody>
      </p:sp>
    </p:spTree>
    <p:extLst>
      <p:ext uri="{BB962C8B-B14F-4D97-AF65-F5344CB8AC3E}">
        <p14:creationId xmlns:p14="http://schemas.microsoft.com/office/powerpoint/2010/main" val="26520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A9138A-96E8-4835-ABB6-25B942B5CECD}"/>
              </a:ext>
            </a:extLst>
          </p:cNvPr>
          <p:cNvSpPr txBox="1"/>
          <p:nvPr/>
        </p:nvSpPr>
        <p:spPr>
          <a:xfrm>
            <a:off x="870092" y="80244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13097E-37DD-4009-8689-5B13CF1E3A82}"/>
              </a:ext>
            </a:extLst>
          </p:cNvPr>
          <p:cNvSpPr txBox="1"/>
          <p:nvPr/>
        </p:nvSpPr>
        <p:spPr>
          <a:xfrm flipH="1">
            <a:off x="870092" y="2132856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VideoCapture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507F-3C48-4D83-9E2E-4BE05287681F}"/>
              </a:ext>
            </a:extLst>
          </p:cNvPr>
          <p:cNvSpPr txBox="1"/>
          <p:nvPr/>
        </p:nvSpPr>
        <p:spPr>
          <a:xfrm flipH="1">
            <a:off x="870092" y="3295437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</a:rPr>
              <a:t>WaitKey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0B27D-FCEC-4ED9-A80D-77AB3B68366C}"/>
              </a:ext>
            </a:extLst>
          </p:cNvPr>
          <p:cNvSpPr txBox="1"/>
          <p:nvPr/>
        </p:nvSpPr>
        <p:spPr>
          <a:xfrm flipH="1">
            <a:off x="870092" y="4458018"/>
            <a:ext cx="579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getTickCount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(); </a:t>
            </a: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getTickFrequency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()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7DB0E9-B5CB-43CC-85C8-3F0BC240D6AF}"/>
              </a:ext>
            </a:extLst>
          </p:cNvPr>
          <p:cNvSpPr txBox="1"/>
          <p:nvPr/>
        </p:nvSpPr>
        <p:spPr>
          <a:xfrm>
            <a:off x="827584" y="1412776"/>
            <a:ext cx="7632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优点：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能够很好地去除低频噪声（高斯噪声）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能够保留图像边缘信息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缺点：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无法有效去除高频噪声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速度慢！非常慢！</a:t>
            </a:r>
          </a:p>
        </p:txBody>
      </p:sp>
    </p:spTree>
    <p:extLst>
      <p:ext uri="{BB962C8B-B14F-4D97-AF65-F5344CB8AC3E}">
        <p14:creationId xmlns:p14="http://schemas.microsoft.com/office/powerpoint/2010/main" val="299143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654798-F4C9-43C0-966E-1353389779CA}"/>
              </a:ext>
            </a:extLst>
          </p:cNvPr>
          <p:cNvSpPr txBox="1"/>
          <p:nvPr/>
        </p:nvSpPr>
        <p:spPr>
          <a:xfrm>
            <a:off x="662948" y="1196752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双边滤波器受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个参数的控制：滤波器半宽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参数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δs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δr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1D1FA6-7BC0-4D59-BB35-EA2CEB7CBFA0}"/>
              </a:ext>
            </a:extLst>
          </p:cNvPr>
          <p:cNvSpPr txBox="1"/>
          <p:nvPr/>
        </p:nvSpPr>
        <p:spPr>
          <a:xfrm>
            <a:off x="806964" y="2996952"/>
            <a:ext cx="76328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越大，平滑作用越强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δd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控制空间邻近度因子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Wd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的衰 减程度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δr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控制亮度相似度因子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Wr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的衰 减程度。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4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EC1C12-5B87-418B-B73C-CE8160BFEB49}"/>
              </a:ext>
            </a:extLst>
          </p:cNvPr>
          <p:cNvSpPr txBox="1"/>
          <p:nvPr/>
        </p:nvSpPr>
        <p:spPr>
          <a:xfrm>
            <a:off x="539552" y="73880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空间邻近度因子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8DD23-2F91-47DB-B16E-83A6711360B0}"/>
              </a:ext>
            </a:extLst>
          </p:cNvPr>
          <p:cNvSpPr txBox="1"/>
          <p:nvPr/>
        </p:nvSpPr>
        <p:spPr>
          <a:xfrm>
            <a:off x="611560" y="2585906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对应的滤波图示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DBAEF-85D2-458C-A2E0-BB70BCC9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481222" cy="1069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7B7B72-A5A0-4E73-9E1D-960BE021B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97569"/>
            <a:ext cx="3771478" cy="33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4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EC1C12-5B87-418B-B73C-CE8160BFEB49}"/>
              </a:ext>
            </a:extLst>
          </p:cNvPr>
          <p:cNvSpPr txBox="1"/>
          <p:nvPr/>
        </p:nvSpPr>
        <p:spPr>
          <a:xfrm>
            <a:off x="539552" y="73880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亮度相似度因子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8DD23-2F91-47DB-B16E-83A6711360B0}"/>
              </a:ext>
            </a:extLst>
          </p:cNvPr>
          <p:cNvSpPr txBox="1"/>
          <p:nvPr/>
        </p:nvSpPr>
        <p:spPr>
          <a:xfrm>
            <a:off x="529392" y="2332464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对应的滤波图示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33F801-E31F-460F-9EA3-12073AC5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455891" cy="9361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AE2226-7004-4333-A466-F0406E7DA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389497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7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48B303-5D1D-4D9D-A1DC-B1C52930D658}"/>
              </a:ext>
            </a:extLst>
          </p:cNvPr>
          <p:cNvSpPr txBox="1"/>
          <p:nvPr/>
        </p:nvSpPr>
        <p:spPr>
          <a:xfrm>
            <a:off x="827584" y="1412776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两者相乘后，就会产生依赖于数据的双边滤波权重函数：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978493-FED7-4FED-AE45-CD41DB047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3140968"/>
            <a:ext cx="8856984" cy="10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A539A2-3CC4-48EF-A7E7-8BE1DE27CEDB}"/>
              </a:ext>
            </a:extLst>
          </p:cNvPr>
          <p:cNvSpPr txBox="1"/>
          <p:nvPr/>
        </p:nvSpPr>
        <p:spPr>
          <a:xfrm>
            <a:off x="241908" y="83671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32462C-8D68-44AD-9FC6-8ED27AB06721}"/>
              </a:ext>
            </a:extLst>
          </p:cNvPr>
          <p:cNvSpPr txBox="1"/>
          <p:nvPr/>
        </p:nvSpPr>
        <p:spPr>
          <a:xfrm>
            <a:off x="241908" y="443711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291FAB-4A2B-4BFD-8F34-B45ED252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8" y="1628800"/>
            <a:ext cx="8958224" cy="2274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175E28-2A47-4F11-A442-C58AE63D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8" y="5301208"/>
            <a:ext cx="8668512" cy="6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96189F-65BE-4419-82A2-B023AFB5C4CC}"/>
              </a:ext>
            </a:extLst>
          </p:cNvPr>
          <p:cNvSpPr txBox="1"/>
          <p:nvPr/>
        </p:nvSpPr>
        <p:spPr>
          <a:xfrm>
            <a:off x="1835696" y="2028616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zh-CN" altLang="en-US" sz="8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55F22-20F1-4BB0-8E00-3D5872D406DA}"/>
              </a:ext>
            </a:extLst>
          </p:cNvPr>
          <p:cNvSpPr txBox="1"/>
          <p:nvPr/>
        </p:nvSpPr>
        <p:spPr>
          <a:xfrm>
            <a:off x="683568" y="79751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while (1) 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   double fps;//</a:t>
            </a:r>
            <a:r>
              <a:rPr lang="zh-CN" altLang="en-US" sz="2800" dirty="0"/>
              <a:t>计算帧率</a:t>
            </a:r>
            <a:endParaRPr lang="en-US" altLang="zh-CN" sz="2800" dirty="0"/>
          </a:p>
          <a:p>
            <a:r>
              <a:rPr lang="zh-CN" altLang="en-US" sz="2800" dirty="0"/>
              <a:t>    </a:t>
            </a:r>
            <a:r>
              <a:rPr lang="en-US" altLang="zh-CN" sz="2800" dirty="0"/>
              <a:t>double t = 0;</a:t>
            </a:r>
          </a:p>
          <a:p>
            <a:r>
              <a:rPr lang="en-US" altLang="zh-CN" sz="2800" dirty="0"/>
              <a:t>    t = cv::</a:t>
            </a:r>
            <a:r>
              <a:rPr lang="en-US" altLang="zh-CN" sz="2800" dirty="0" err="1"/>
              <a:t>getTickCount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    //</a:t>
            </a:r>
            <a:r>
              <a:rPr lang="zh-CN" altLang="en-US" sz="2800" dirty="0"/>
              <a:t>你原本的程序</a:t>
            </a:r>
          </a:p>
          <a:p>
            <a:r>
              <a:rPr lang="zh-CN" altLang="en-US" sz="2800" dirty="0"/>
              <a:t>    </a:t>
            </a:r>
            <a:r>
              <a:rPr lang="en-US" altLang="zh-CN" sz="2800" dirty="0"/>
              <a:t>t = ((double)cv::</a:t>
            </a:r>
            <a:r>
              <a:rPr lang="en-US" altLang="zh-CN" sz="2800" dirty="0" err="1"/>
              <a:t>getTickCount</a:t>
            </a:r>
            <a:r>
              <a:rPr lang="en-US" altLang="zh-CN" sz="2800" dirty="0"/>
              <a:t>() - t) / cv::</a:t>
            </a:r>
            <a:r>
              <a:rPr lang="en-US" altLang="zh-CN" sz="2800" dirty="0" err="1"/>
              <a:t>getTickFrequency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    fps = 1.0 / t;</a:t>
            </a:r>
          </a:p>
          <a:p>
            <a:r>
              <a:rPr lang="en-US" altLang="zh-CN" sz="2800" dirty="0"/>
              <a:t>    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"fps=" &lt;&lt; fps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//</a:t>
            </a:r>
            <a:r>
              <a:rPr lang="en-US" altLang="zh-CN" sz="2800" dirty="0" err="1"/>
              <a:t>cout</a:t>
            </a:r>
            <a:r>
              <a:rPr lang="zh-CN" altLang="en-US" sz="2800" dirty="0"/>
              <a:t>是输出的意思，用不惯也可以用</a:t>
            </a:r>
            <a:r>
              <a:rPr lang="en-US" altLang="zh-CN" sz="2800" dirty="0" err="1"/>
              <a:t>printf</a:t>
            </a:r>
            <a:endParaRPr lang="en-US" altLang="zh-CN" sz="2800" dirty="0"/>
          </a:p>
          <a:p>
            <a:r>
              <a:rPr lang="en-US" altLang="zh-CN" sz="2800" dirty="0"/>
              <a:t> 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246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03FDE3-C208-4788-BE6D-2DC90F232C6F}"/>
              </a:ext>
            </a:extLst>
          </p:cNvPr>
          <p:cNvSpPr txBox="1"/>
          <p:nvPr/>
        </p:nvSpPr>
        <p:spPr>
          <a:xfrm>
            <a:off x="870092" y="80244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A67F87-7204-496B-9C6F-72D5357A4AFA}"/>
              </a:ext>
            </a:extLst>
          </p:cNvPr>
          <p:cNvSpPr txBox="1"/>
          <p:nvPr/>
        </p:nvSpPr>
        <p:spPr>
          <a:xfrm flipH="1">
            <a:off x="870092" y="2327974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图像存储（通道、深度）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773F6-75E4-4392-A04C-449ABD76F494}"/>
              </a:ext>
            </a:extLst>
          </p:cNvPr>
          <p:cNvSpPr txBox="1"/>
          <p:nvPr/>
        </p:nvSpPr>
        <p:spPr>
          <a:xfrm flipH="1">
            <a:off x="870092" y="3490555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形态学滤波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805389-8170-4DEF-8A78-3FDEBB3BAA44}"/>
              </a:ext>
            </a:extLst>
          </p:cNvPr>
          <p:cNvSpPr txBox="1"/>
          <p:nvPr/>
        </p:nvSpPr>
        <p:spPr>
          <a:xfrm flipH="1">
            <a:off x="870092" y="4653136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画图操作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71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F266FE-5CCE-44A3-8FFA-8362475C8490}"/>
              </a:ext>
            </a:extLst>
          </p:cNvPr>
          <p:cNvSpPr txBox="1"/>
          <p:nvPr/>
        </p:nvSpPr>
        <p:spPr>
          <a:xfrm flipH="1">
            <a:off x="2627784" y="2321004"/>
            <a:ext cx="5793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滤波</a:t>
            </a:r>
          </a:p>
        </p:txBody>
      </p:sp>
    </p:spTree>
    <p:extLst>
      <p:ext uri="{BB962C8B-B14F-4D97-AF65-F5344CB8AC3E}">
        <p14:creationId xmlns:p14="http://schemas.microsoft.com/office/powerpoint/2010/main" val="325460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9BCCCD-CA6E-433F-8FA1-6B6A693723BA}"/>
              </a:ext>
            </a:extLst>
          </p:cNvPr>
          <p:cNvSpPr txBox="1"/>
          <p:nvPr/>
        </p:nvSpPr>
        <p:spPr>
          <a:xfrm flipH="1">
            <a:off x="1090856" y="162880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、滤波的作用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DF7CFE-99CA-4B90-B300-32FE24A13C80}"/>
              </a:ext>
            </a:extLst>
          </p:cNvPr>
          <p:cNvSpPr txBox="1"/>
          <p:nvPr/>
        </p:nvSpPr>
        <p:spPr>
          <a:xfrm flipH="1">
            <a:off x="1115616" y="30750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线性滤波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F8C8BC-84DE-4570-B348-F9468D31B1BE}"/>
              </a:ext>
            </a:extLst>
          </p:cNvPr>
          <p:cNvSpPr txBox="1"/>
          <p:nvPr/>
        </p:nvSpPr>
        <p:spPr>
          <a:xfrm flipH="1">
            <a:off x="1115616" y="452131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、非线性滤波</a:t>
            </a:r>
          </a:p>
        </p:txBody>
      </p:sp>
    </p:spTree>
    <p:extLst>
      <p:ext uri="{BB962C8B-B14F-4D97-AF65-F5344CB8AC3E}">
        <p14:creationId xmlns:p14="http://schemas.microsoft.com/office/powerpoint/2010/main" val="4301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553949-48B9-4BBE-A43B-5A4EA755714A}"/>
              </a:ext>
            </a:extLst>
          </p:cNvPr>
          <p:cNvSpPr txBox="1"/>
          <p:nvPr/>
        </p:nvSpPr>
        <p:spPr>
          <a:xfrm flipH="1">
            <a:off x="913200" y="1747472"/>
            <a:ext cx="57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滤波是什么？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F86597-D06A-4CCC-921A-B7871D5BF4BB}"/>
              </a:ext>
            </a:extLst>
          </p:cNvPr>
          <p:cNvSpPr txBox="1"/>
          <p:nvPr/>
        </p:nvSpPr>
        <p:spPr>
          <a:xfrm flipH="1">
            <a:off x="913200" y="2539560"/>
            <a:ext cx="73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过滤某一段频率的信号信息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08CE87-8BF7-46AD-89E8-413CAB971A21}"/>
              </a:ext>
            </a:extLst>
          </p:cNvPr>
          <p:cNvSpPr txBox="1"/>
          <p:nvPr/>
        </p:nvSpPr>
        <p:spPr>
          <a:xfrm flipH="1">
            <a:off x="913408" y="37336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低频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056FE-B38C-4809-8C44-08E8FF6D5730}"/>
              </a:ext>
            </a:extLst>
          </p:cNvPr>
          <p:cNvSpPr txBox="1"/>
          <p:nvPr/>
        </p:nvSpPr>
        <p:spPr>
          <a:xfrm flipH="1">
            <a:off x="913408" y="494117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高频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B7C5E4-EA64-43C1-A774-B9C29BA2949E}"/>
              </a:ext>
            </a:extLst>
          </p:cNvPr>
          <p:cNvSpPr txBox="1"/>
          <p:nvPr/>
        </p:nvSpPr>
        <p:spPr>
          <a:xfrm flipH="1">
            <a:off x="3217664" y="373366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图像的主要能量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ABFA25-346C-4916-BDE8-C9F6D9546B4A}"/>
              </a:ext>
            </a:extLst>
          </p:cNvPr>
          <p:cNvSpPr txBox="1"/>
          <p:nvPr/>
        </p:nvSpPr>
        <p:spPr>
          <a:xfrm flipH="1">
            <a:off x="3217664" y="494116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边缘信息和噪声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F61431-0D28-4865-A73A-A81656F2C1B2}"/>
              </a:ext>
            </a:extLst>
          </p:cNvPr>
          <p:cNvSpPr txBox="1"/>
          <p:nvPr/>
        </p:nvSpPr>
        <p:spPr>
          <a:xfrm flipH="1">
            <a:off x="895048" y="612765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、滤波的作用</a:t>
            </a:r>
          </a:p>
        </p:txBody>
      </p:sp>
    </p:spTree>
    <p:extLst>
      <p:ext uri="{BB962C8B-B14F-4D97-AF65-F5344CB8AC3E}">
        <p14:creationId xmlns:p14="http://schemas.microsoft.com/office/powerpoint/2010/main" val="13198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B9A9BC-0911-40D7-920C-C68C1DE0CEEB}"/>
              </a:ext>
            </a:extLst>
          </p:cNvPr>
          <p:cNvSpPr txBox="1"/>
          <p:nvPr/>
        </p:nvSpPr>
        <p:spPr>
          <a:xfrm flipH="1">
            <a:off x="642328" y="919173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图像处理的大致步骤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76996-B736-4A20-BA08-BC8FA86ABEBA}"/>
              </a:ext>
            </a:extLst>
          </p:cNvPr>
          <p:cNvSpPr txBox="1"/>
          <p:nvPr/>
        </p:nvSpPr>
        <p:spPr>
          <a:xfrm flipH="1">
            <a:off x="1259632" y="1916832"/>
            <a:ext cx="27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获取图像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1795081-42E2-410C-BDA5-89812C105DF8}"/>
              </a:ext>
            </a:extLst>
          </p:cNvPr>
          <p:cNvSpPr/>
          <p:nvPr/>
        </p:nvSpPr>
        <p:spPr>
          <a:xfrm rot="5400000">
            <a:off x="1984948" y="2614511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74C2C-6E6E-4968-A320-E13B973A48FF}"/>
              </a:ext>
            </a:extLst>
          </p:cNvPr>
          <p:cNvSpPr txBox="1"/>
          <p:nvPr/>
        </p:nvSpPr>
        <p:spPr>
          <a:xfrm flipH="1">
            <a:off x="1660912" y="3169915"/>
            <a:ext cx="305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去噪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4B97B-FE70-4F18-B154-5A1339DBD560}"/>
              </a:ext>
            </a:extLst>
          </p:cNvPr>
          <p:cNvSpPr txBox="1"/>
          <p:nvPr/>
        </p:nvSpPr>
        <p:spPr>
          <a:xfrm flipH="1">
            <a:off x="1259632" y="191683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获取图像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03CE3D-5060-46F9-9865-96BAF9B49BAD}"/>
              </a:ext>
            </a:extLst>
          </p:cNvPr>
          <p:cNvSpPr txBox="1"/>
          <p:nvPr/>
        </p:nvSpPr>
        <p:spPr>
          <a:xfrm flipH="1">
            <a:off x="539552" y="440939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锐化（边缘检测）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255BD96-5C6E-4F3F-B0CC-A7A3D574AC02}"/>
              </a:ext>
            </a:extLst>
          </p:cNvPr>
          <p:cNvSpPr/>
          <p:nvPr/>
        </p:nvSpPr>
        <p:spPr>
          <a:xfrm rot="5400000">
            <a:off x="1984948" y="3883578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F1352C9-A0C2-4608-98BA-FB382711ABD7}"/>
              </a:ext>
            </a:extLst>
          </p:cNvPr>
          <p:cNvSpPr/>
          <p:nvPr/>
        </p:nvSpPr>
        <p:spPr>
          <a:xfrm>
            <a:off x="4283968" y="4481958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3C5DF9-E546-4AB4-AADA-D72EF23EE141}"/>
              </a:ext>
            </a:extLst>
          </p:cNvPr>
          <p:cNvSpPr txBox="1"/>
          <p:nvPr/>
        </p:nvSpPr>
        <p:spPr>
          <a:xfrm flipH="1">
            <a:off x="5004048" y="440939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提取轮廓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E636912-EA1D-4FD1-87D0-661E87405CE5}"/>
              </a:ext>
            </a:extLst>
          </p:cNvPr>
          <p:cNvSpPr/>
          <p:nvPr/>
        </p:nvSpPr>
        <p:spPr>
          <a:xfrm rot="16200000">
            <a:off x="5724128" y="3941898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D697A7-DA73-4FEA-AAF7-4221AC0A548D}"/>
              </a:ext>
            </a:extLst>
          </p:cNvPr>
          <p:cNvSpPr txBox="1"/>
          <p:nvPr/>
        </p:nvSpPr>
        <p:spPr>
          <a:xfrm flipH="1">
            <a:off x="4225176" y="316735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输出目标中心坐标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89EF35-FB07-4301-AC55-D4D90DA96FC2}"/>
              </a:ext>
            </a:extLst>
          </p:cNvPr>
          <p:cNvSpPr txBox="1"/>
          <p:nvPr/>
        </p:nvSpPr>
        <p:spPr>
          <a:xfrm flipH="1">
            <a:off x="458134" y="5293131"/>
            <a:ext cx="442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图像预处理（目的：降低信噪比）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880087-F267-4D50-AA97-F1078AAA73B2}"/>
              </a:ext>
            </a:extLst>
          </p:cNvPr>
          <p:cNvSpPr/>
          <p:nvPr/>
        </p:nvSpPr>
        <p:spPr>
          <a:xfrm>
            <a:off x="399676" y="3235371"/>
            <a:ext cx="3829640" cy="180047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08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717</Words>
  <Application>Microsoft Office PowerPoint</Application>
  <PresentationFormat>全屏显示(4:3)</PresentationFormat>
  <Paragraphs>137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黑体</vt:lpstr>
      <vt:lpstr>华文行楷</vt:lpstr>
      <vt:lpstr>华文新魏</vt:lpstr>
      <vt:lpstr>楷体</vt:lpstr>
      <vt:lpstr>Algerian</vt:lpstr>
      <vt:lpstr>Arial</vt:lpstr>
      <vt:lpstr>Calibri</vt:lpstr>
      <vt:lpstr>Office 主题</vt:lpstr>
      <vt:lpstr>图像处理第二次授课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</dc:creator>
  <cp:lastModifiedBy>庆军 来</cp:lastModifiedBy>
  <cp:revision>79</cp:revision>
  <dcterms:created xsi:type="dcterms:W3CDTF">2020-02-16T13:18:27Z</dcterms:created>
  <dcterms:modified xsi:type="dcterms:W3CDTF">2020-03-06T15:39:57Z</dcterms:modified>
</cp:coreProperties>
</file>