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9" r:id="rId10"/>
    <p:sldId id="270" r:id="rId11"/>
    <p:sldId id="271" r:id="rId12"/>
    <p:sldId id="263" r:id="rId13"/>
    <p:sldId id="272" r:id="rId14"/>
    <p:sldId id="273" r:id="rId15"/>
    <p:sldId id="274" r:id="rId16"/>
    <p:sldId id="275" r:id="rId17"/>
    <p:sldId id="26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90" r:id="rId29"/>
    <p:sldId id="291" r:id="rId30"/>
    <p:sldId id="286" r:id="rId31"/>
    <p:sldId id="287" r:id="rId32"/>
    <p:sldId id="288" r:id="rId33"/>
    <p:sldId id="289" r:id="rId34"/>
    <p:sldId id="292" r:id="rId35"/>
    <p:sldId id="293" r:id="rId36"/>
    <p:sldId id="294" r:id="rId37"/>
    <p:sldId id="295" r:id="rId38"/>
    <p:sldId id="265" r:id="rId39"/>
    <p:sldId id="266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131F9A-4C46-44A9-B12B-5915D6FC1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ln>
                  <a:solidFill>
                    <a:schemeClr val="accent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图像处理第三次授课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023E3AF6-2191-4738-B70A-B97C33D51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3848" y="4077072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</a:rPr>
              <a:t>来舒阳</a:t>
            </a:r>
          </a:p>
        </p:txBody>
      </p:sp>
    </p:spTree>
    <p:extLst>
      <p:ext uri="{BB962C8B-B14F-4D97-AF65-F5344CB8AC3E}">
        <p14:creationId xmlns:p14="http://schemas.microsoft.com/office/powerpoint/2010/main" val="145344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AC8CDC-BB83-415A-B474-58E854C94D71}"/>
              </a:ext>
            </a:extLst>
          </p:cNvPr>
          <p:cNvSpPr txBox="1"/>
          <p:nvPr/>
        </p:nvSpPr>
        <p:spPr>
          <a:xfrm flipH="1">
            <a:off x="899592" y="83671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 </a:t>
            </a:r>
            <a:r>
              <a:rPr lang="en-US" altLang="zh-CN" sz="3600" dirty="0" err="1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convertScaleAbs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ea typeface="华文行楷" panose="020108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A18499-648A-4904-ABFB-FE40ACEE0A4E}"/>
              </a:ext>
            </a:extLst>
          </p:cNvPr>
          <p:cNvSpPr/>
          <p:nvPr/>
        </p:nvSpPr>
        <p:spPr>
          <a:xfrm>
            <a:off x="899592" y="1916832"/>
            <a:ext cx="46987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ea typeface="华文行楷" panose="02010800040101010101" pitchFamily="2" charset="-122"/>
              </a:rPr>
              <a:t>一般用于实现图像的增强</a:t>
            </a:r>
            <a:endParaRPr lang="en-US" altLang="zh-CN" sz="3200" dirty="0">
              <a:ea typeface="华文行楷" panose="02010800040101010101" pitchFamily="2" charset="-122"/>
            </a:endParaRPr>
          </a:p>
          <a:p>
            <a:r>
              <a:rPr lang="zh-CN" altLang="en-US" sz="3200" dirty="0">
                <a:ea typeface="华文行楷" panose="02010800040101010101" pitchFamily="2" charset="-122"/>
              </a:rPr>
              <a:t>这里用于实现归一化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93CF83-5E0A-42C3-BB81-744D2F1E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284984"/>
            <a:ext cx="7416824" cy="300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2278DE-2661-4B9D-9580-5F0CE8C9BA02}"/>
              </a:ext>
            </a:extLst>
          </p:cNvPr>
          <p:cNvSpPr txBox="1"/>
          <p:nvPr/>
        </p:nvSpPr>
        <p:spPr>
          <a:xfrm flipH="1">
            <a:off x="395536" y="665087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调用示例：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C248503-2C43-44B9-B5A0-C3A19113E582}"/>
              </a:ext>
            </a:extLst>
          </p:cNvPr>
          <p:cNvGrpSpPr/>
          <p:nvPr/>
        </p:nvGrpSpPr>
        <p:grpSpPr>
          <a:xfrm>
            <a:off x="611560" y="1484784"/>
            <a:ext cx="7200800" cy="1525474"/>
            <a:chOff x="1187623" y="1645378"/>
            <a:chExt cx="6302169" cy="133510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55EB718-5853-4D93-BDBA-41BDD4A02F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4331"/>
            <a:stretch/>
          </p:blipFill>
          <p:spPr>
            <a:xfrm>
              <a:off x="1187623" y="2240625"/>
              <a:ext cx="5638773" cy="73985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8E7EC4A-1226-48B9-9B1D-6FF82E96EE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555" t="5105"/>
            <a:stretch/>
          </p:blipFill>
          <p:spPr>
            <a:xfrm>
              <a:off x="1187623" y="1645378"/>
              <a:ext cx="6302169" cy="646331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2A5FED4D-14C1-4ACA-878E-B50FFACAE0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8083" b="4626"/>
          <a:stretch/>
        </p:blipFill>
        <p:spPr>
          <a:xfrm>
            <a:off x="147323" y="4232184"/>
            <a:ext cx="8849353" cy="95964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0A9661B-541D-48A0-8A32-FB10CBD3DF8B}"/>
              </a:ext>
            </a:extLst>
          </p:cNvPr>
          <p:cNvSpPr/>
          <p:nvPr/>
        </p:nvSpPr>
        <p:spPr>
          <a:xfrm>
            <a:off x="395536" y="3328833"/>
            <a:ext cx="6115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ea typeface="华文行楷" panose="02010800040101010101" pitchFamily="2" charset="-122"/>
              </a:rPr>
              <a:t>用同样的方式求出</a:t>
            </a:r>
            <a:r>
              <a:rPr lang="en-US" altLang="zh-CN" sz="3200" dirty="0">
                <a:ea typeface="华文行楷" panose="02010800040101010101" pitchFamily="2" charset="-122"/>
              </a:rPr>
              <a:t>y</a:t>
            </a:r>
            <a:r>
              <a:rPr lang="zh-CN" altLang="en-US" sz="3200" dirty="0">
                <a:ea typeface="华文行楷" panose="02010800040101010101" pitchFamily="2" charset="-122"/>
              </a:rPr>
              <a:t>方向的梯度：</a:t>
            </a:r>
          </a:p>
        </p:txBody>
      </p:sp>
    </p:spTree>
    <p:extLst>
      <p:ext uri="{BB962C8B-B14F-4D97-AF65-F5344CB8AC3E}">
        <p14:creationId xmlns:p14="http://schemas.microsoft.com/office/powerpoint/2010/main" val="294960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1B5C97-99EB-4BD9-A19A-DAE1D00B5AF9}"/>
              </a:ext>
            </a:extLst>
          </p:cNvPr>
          <p:cNvSpPr txBox="1"/>
          <p:nvPr/>
        </p:nvSpPr>
        <p:spPr>
          <a:xfrm flipH="1">
            <a:off x="647564" y="83671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2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、</a:t>
            </a:r>
            <a:r>
              <a:rPr lang="en-US" altLang="zh-CN" sz="3600" dirty="0" err="1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Scharr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滤波器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9DCA16-93E1-47E5-B2E6-FB762508733A}"/>
              </a:ext>
            </a:extLst>
          </p:cNvPr>
          <p:cNvSpPr/>
          <p:nvPr/>
        </p:nvSpPr>
        <p:spPr>
          <a:xfrm>
            <a:off x="1013780" y="1772816"/>
            <a:ext cx="75172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ea typeface="华文行楷" panose="02010800040101010101" pitchFamily="2" charset="-122"/>
              </a:rPr>
              <a:t>OpenCV</a:t>
            </a:r>
            <a:r>
              <a:rPr lang="zh-CN" altLang="en-US" sz="3200" dirty="0">
                <a:ea typeface="华文行楷" panose="02010800040101010101" pitchFamily="2" charset="-122"/>
              </a:rPr>
              <a:t>引入了</a:t>
            </a:r>
            <a:r>
              <a:rPr lang="en-US" altLang="zh-CN" sz="3200" dirty="0" err="1">
                <a:ea typeface="华文行楷" panose="02010800040101010101" pitchFamily="2" charset="-122"/>
              </a:rPr>
              <a:t>Scharr</a:t>
            </a:r>
            <a:r>
              <a:rPr lang="zh-CN" altLang="en-US" sz="3200" dirty="0">
                <a:ea typeface="华文行楷" panose="02010800040101010101" pitchFamily="2" charset="-122"/>
              </a:rPr>
              <a:t>滤波器，用于弥补</a:t>
            </a:r>
            <a:r>
              <a:rPr lang="en-US" altLang="zh-CN" sz="3200" dirty="0">
                <a:ea typeface="华文行楷" panose="02010800040101010101" pitchFamily="2" charset="-122"/>
              </a:rPr>
              <a:t>Sobel</a:t>
            </a:r>
            <a:r>
              <a:rPr lang="zh-CN" altLang="en-US" sz="3200" dirty="0">
                <a:ea typeface="华文行楷" panose="02010800040101010101" pitchFamily="2" charset="-122"/>
              </a:rPr>
              <a:t>算子在核较小的情况下结果不准确的缺点。与</a:t>
            </a:r>
            <a:r>
              <a:rPr lang="en-US" altLang="zh-CN" sz="3200" dirty="0">
                <a:ea typeface="华文行楷" panose="02010800040101010101" pitchFamily="2" charset="-122"/>
              </a:rPr>
              <a:t>3</a:t>
            </a:r>
            <a:r>
              <a:rPr lang="zh-CN" altLang="en-US" sz="3200" dirty="0">
                <a:ea typeface="华文行楷" panose="02010800040101010101" pitchFamily="2" charset="-122"/>
              </a:rPr>
              <a:t>*</a:t>
            </a:r>
            <a:r>
              <a:rPr lang="en-US" altLang="zh-CN" sz="3200" dirty="0">
                <a:ea typeface="华文行楷" panose="02010800040101010101" pitchFamily="2" charset="-122"/>
              </a:rPr>
              <a:t>3</a:t>
            </a:r>
            <a:r>
              <a:rPr lang="zh-CN" altLang="en-US" sz="3200" dirty="0">
                <a:ea typeface="华文行楷" panose="02010800040101010101" pitchFamily="2" charset="-122"/>
              </a:rPr>
              <a:t>的</a:t>
            </a:r>
            <a:r>
              <a:rPr lang="en-US" altLang="zh-CN" sz="3200" dirty="0">
                <a:ea typeface="华文行楷" panose="02010800040101010101" pitchFamily="2" charset="-122"/>
              </a:rPr>
              <a:t>Sobel</a:t>
            </a:r>
            <a:r>
              <a:rPr lang="zh-CN" altLang="en-US" sz="3200" dirty="0">
                <a:ea typeface="华文行楷" panose="02010800040101010101" pitchFamily="2" charset="-122"/>
              </a:rPr>
              <a:t>算子速度一样。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005371-4B80-4F7D-B064-0BE4E55E5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3554768"/>
            <a:ext cx="7560840" cy="14380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D912956-A2B5-4189-BBBF-5E4B1CC39070}"/>
              </a:ext>
            </a:extLst>
          </p:cNvPr>
          <p:cNvSpPr/>
          <p:nvPr/>
        </p:nvSpPr>
        <p:spPr>
          <a:xfrm>
            <a:off x="3707904" y="5205080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ea typeface="华文行楷" panose="02010800040101010101" pitchFamily="2" charset="-122"/>
              </a:rPr>
              <a:t>卷积核</a:t>
            </a:r>
          </a:p>
        </p:txBody>
      </p:sp>
    </p:spTree>
    <p:extLst>
      <p:ext uri="{BB962C8B-B14F-4D97-AF65-F5344CB8AC3E}">
        <p14:creationId xmlns:p14="http://schemas.microsoft.com/office/powerpoint/2010/main" val="194328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A4EA61-B961-4BF8-993F-7D2ECA93E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74" y="2132856"/>
            <a:ext cx="8178052" cy="38164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87BB575-6E70-498C-A249-D2DF802B832A}"/>
              </a:ext>
            </a:extLst>
          </p:cNvPr>
          <p:cNvSpPr txBox="1"/>
          <p:nvPr/>
        </p:nvSpPr>
        <p:spPr>
          <a:xfrm flipH="1">
            <a:off x="467544" y="98072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API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函数原型</a:t>
            </a:r>
          </a:p>
        </p:txBody>
      </p:sp>
    </p:spTree>
    <p:extLst>
      <p:ext uri="{BB962C8B-B14F-4D97-AF65-F5344CB8AC3E}">
        <p14:creationId xmlns:p14="http://schemas.microsoft.com/office/powerpoint/2010/main" val="299619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3F983F-19A9-4727-9A67-118318C86615}"/>
              </a:ext>
            </a:extLst>
          </p:cNvPr>
          <p:cNvSpPr txBox="1"/>
          <p:nvPr/>
        </p:nvSpPr>
        <p:spPr>
          <a:xfrm flipH="1">
            <a:off x="647564" y="83671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3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、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Laplace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算子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2868A9-6D80-453A-BA3F-2EE8655B3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0" y="2780928"/>
            <a:ext cx="7704856" cy="2658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F72296-A7BA-47DC-B378-5D78EBC2C6F6}"/>
              </a:ext>
            </a:extLst>
          </p:cNvPr>
          <p:cNvSpPr txBox="1"/>
          <p:nvPr/>
        </p:nvSpPr>
        <p:spPr>
          <a:xfrm flipH="1">
            <a:off x="755576" y="180882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对函数求一阶导数</a:t>
            </a:r>
          </a:p>
        </p:txBody>
      </p:sp>
    </p:spTree>
    <p:extLst>
      <p:ext uri="{BB962C8B-B14F-4D97-AF65-F5344CB8AC3E}">
        <p14:creationId xmlns:p14="http://schemas.microsoft.com/office/powerpoint/2010/main" val="288611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BE90BC-5B85-41F8-99EB-E4FA943F3CB9}"/>
              </a:ext>
            </a:extLst>
          </p:cNvPr>
          <p:cNvSpPr txBox="1"/>
          <p:nvPr/>
        </p:nvSpPr>
        <p:spPr>
          <a:xfrm flipH="1">
            <a:off x="755576" y="76470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二阶导数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EB90AC-F57F-447E-959B-BFA90FE45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808"/>
            <a:ext cx="6671359" cy="45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18CBDA-DD37-48F0-A705-C3CFEE8A7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6412731" cy="21610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1EE0D30-11C4-4B99-9BB3-7D0C1ECD5369}"/>
              </a:ext>
            </a:extLst>
          </p:cNvPr>
          <p:cNvSpPr txBox="1"/>
          <p:nvPr/>
        </p:nvSpPr>
        <p:spPr>
          <a:xfrm flipH="1">
            <a:off x="647564" y="910461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华文行楷" panose="02010800040101010101" pitchFamily="2" charset="-122"/>
              </a:rPr>
              <a:t>Laplace</a:t>
            </a:r>
            <a:r>
              <a:rPr lang="zh-CN" altLang="en-US" sz="3600" dirty="0">
                <a:ea typeface="华文行楷" panose="02010800040101010101" pitchFamily="2" charset="-122"/>
              </a:rPr>
              <a:t>算子的实际运算：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79FE7B-ECAB-47B5-B8EB-23445EDF9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11" y="3764632"/>
            <a:ext cx="5988778" cy="168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02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4DB7B4B-B422-460B-BE94-8A5111138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68760"/>
            <a:ext cx="6143625" cy="23241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AE638C4-F014-444A-8D47-F87386D3A1C1}"/>
              </a:ext>
            </a:extLst>
          </p:cNvPr>
          <p:cNvSpPr/>
          <p:nvPr/>
        </p:nvSpPr>
        <p:spPr>
          <a:xfrm>
            <a:off x="971600" y="4365104"/>
            <a:ext cx="7200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ea typeface="华文行楷" panose="02010800040101010101" pitchFamily="2" charset="-122"/>
              </a:rPr>
              <a:t>让一幅图像减去它的Laplacian可以增强对比度</a:t>
            </a:r>
          </a:p>
        </p:txBody>
      </p:sp>
    </p:spTree>
    <p:extLst>
      <p:ext uri="{BB962C8B-B14F-4D97-AF65-F5344CB8AC3E}">
        <p14:creationId xmlns:p14="http://schemas.microsoft.com/office/powerpoint/2010/main" val="268574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9E8696-3841-4A53-8860-9B61B0CA5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0768"/>
            <a:ext cx="8477664" cy="345638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73E6579-6150-4505-B72C-45BD4C1CD7BB}"/>
              </a:ext>
            </a:extLst>
          </p:cNvPr>
          <p:cNvSpPr txBox="1"/>
          <p:nvPr/>
        </p:nvSpPr>
        <p:spPr>
          <a:xfrm flipH="1">
            <a:off x="395536" y="62068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API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函数原型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9C2E58-87B8-4F6C-8EA2-238298400436}"/>
              </a:ext>
            </a:extLst>
          </p:cNvPr>
          <p:cNvSpPr txBox="1"/>
          <p:nvPr/>
        </p:nvSpPr>
        <p:spPr>
          <a:xfrm flipH="1">
            <a:off x="395536" y="4939617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调用示例：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53BECC-0691-4256-B671-ED569D2CC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5728413"/>
            <a:ext cx="8442505" cy="58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06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EAFA04-684E-4A3D-9147-FAC9346DCED2}"/>
              </a:ext>
            </a:extLst>
          </p:cNvPr>
          <p:cNvSpPr txBox="1"/>
          <p:nvPr/>
        </p:nvSpPr>
        <p:spPr>
          <a:xfrm flipH="1">
            <a:off x="755576" y="76470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4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、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canny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算子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CFCF16-E75B-4B17-ADC8-D3CD64B8B1A7}"/>
              </a:ext>
            </a:extLst>
          </p:cNvPr>
          <p:cNvSpPr/>
          <p:nvPr/>
        </p:nvSpPr>
        <p:spPr>
          <a:xfrm>
            <a:off x="1151620" y="1700808"/>
            <a:ext cx="68407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被很多人推崇为当 今优的边缘检测算法！！！盘它！！！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3878D5-0E7F-48D5-842F-CABCDCF4C62E}"/>
              </a:ext>
            </a:extLst>
          </p:cNvPr>
          <p:cNvSpPr/>
          <p:nvPr/>
        </p:nvSpPr>
        <p:spPr>
          <a:xfrm>
            <a:off x="1331640" y="3429640"/>
            <a:ext cx="74168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边缘检测算法的三个主要评判标准为：</a:t>
            </a:r>
          </a:p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（1）低错误率</a:t>
            </a:r>
            <a:endParaRPr lang="en-US" altLang="zh-CN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（2）高定位性</a:t>
            </a:r>
            <a:endParaRPr lang="en-US" altLang="zh-CN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（3）最小相应</a:t>
            </a:r>
          </a:p>
        </p:txBody>
      </p:sp>
    </p:spTree>
    <p:extLst>
      <p:ext uri="{BB962C8B-B14F-4D97-AF65-F5344CB8AC3E}">
        <p14:creationId xmlns:p14="http://schemas.microsoft.com/office/powerpoint/2010/main" val="230972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36C6B1-D09E-47DE-B352-85306047B3EE}"/>
              </a:ext>
            </a:extLst>
          </p:cNvPr>
          <p:cNvSpPr txBox="1"/>
          <p:nvPr/>
        </p:nvSpPr>
        <p:spPr>
          <a:xfrm flipH="1">
            <a:off x="1115616" y="1412776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一、边缘检测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210DA4-26CA-48A4-8E08-52E96C67A350}"/>
              </a:ext>
            </a:extLst>
          </p:cNvPr>
          <p:cNvSpPr txBox="1"/>
          <p:nvPr/>
        </p:nvSpPr>
        <p:spPr>
          <a:xfrm flipH="1">
            <a:off x="1115616" y="3075057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二、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轮廓提取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FE3281-7736-47ED-9827-94FFF11DB3FC}"/>
              </a:ext>
            </a:extLst>
          </p:cNvPr>
          <p:cNvSpPr txBox="1"/>
          <p:nvPr/>
        </p:nvSpPr>
        <p:spPr>
          <a:xfrm flipH="1">
            <a:off x="1115616" y="4737338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三、颜色识别</a:t>
            </a:r>
          </a:p>
        </p:txBody>
      </p:sp>
    </p:spTree>
    <p:extLst>
      <p:ext uri="{BB962C8B-B14F-4D97-AF65-F5344CB8AC3E}">
        <p14:creationId xmlns:p14="http://schemas.microsoft.com/office/powerpoint/2010/main" val="1334038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326EF2-A3C6-46A8-9D4F-AD52A0CFAA0B}"/>
              </a:ext>
            </a:extLst>
          </p:cNvPr>
          <p:cNvSpPr txBox="1"/>
          <p:nvPr/>
        </p:nvSpPr>
        <p:spPr>
          <a:xfrm flipH="1">
            <a:off x="755576" y="134076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（</a:t>
            </a:r>
            <a:r>
              <a:rPr lang="en-US" altLang="zh-CN" sz="3600" dirty="0">
                <a:ea typeface="华文行楷" panose="02010800040101010101" pitchFamily="2" charset="-122"/>
              </a:rPr>
              <a:t>1</a:t>
            </a:r>
            <a:r>
              <a:rPr lang="zh-CN" altLang="en-US" sz="3600" dirty="0">
                <a:ea typeface="华文行楷" panose="02010800040101010101" pitchFamily="2" charset="-122"/>
              </a:rPr>
              <a:t>）高斯滤波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C741ED-D6BD-4F97-A753-B12628758582}"/>
              </a:ext>
            </a:extLst>
          </p:cNvPr>
          <p:cNvSpPr txBox="1"/>
          <p:nvPr/>
        </p:nvSpPr>
        <p:spPr>
          <a:xfrm flipH="1">
            <a:off x="755576" y="249289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（</a:t>
            </a:r>
            <a:r>
              <a:rPr lang="en-US" altLang="zh-CN" sz="3600" dirty="0">
                <a:ea typeface="华文行楷" panose="02010800040101010101" pitchFamily="2" charset="-122"/>
              </a:rPr>
              <a:t>2</a:t>
            </a:r>
            <a:r>
              <a:rPr lang="zh-CN" altLang="en-US" sz="3600" dirty="0">
                <a:ea typeface="华文行楷" panose="02010800040101010101" pitchFamily="2" charset="-122"/>
              </a:rPr>
              <a:t>）计算梯度幅值和方向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EF4D03-D00C-4183-A2C4-5F124D05F30D}"/>
              </a:ext>
            </a:extLst>
          </p:cNvPr>
          <p:cNvSpPr txBox="1"/>
          <p:nvPr/>
        </p:nvSpPr>
        <p:spPr>
          <a:xfrm flipH="1">
            <a:off x="755576" y="364211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（</a:t>
            </a:r>
            <a:r>
              <a:rPr lang="en-US" altLang="zh-CN" sz="3600" dirty="0">
                <a:ea typeface="华文行楷" panose="02010800040101010101" pitchFamily="2" charset="-122"/>
              </a:rPr>
              <a:t>3</a:t>
            </a:r>
            <a:r>
              <a:rPr lang="zh-CN" altLang="en-US" sz="3600" dirty="0">
                <a:ea typeface="华文行楷" panose="02010800040101010101" pitchFamily="2" charset="-122"/>
              </a:rPr>
              <a:t>）非极大值抑制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CC4EFF-520F-4600-A08F-651B56EFE5D1}"/>
              </a:ext>
            </a:extLst>
          </p:cNvPr>
          <p:cNvSpPr txBox="1"/>
          <p:nvPr/>
        </p:nvSpPr>
        <p:spPr>
          <a:xfrm flipH="1">
            <a:off x="755576" y="479132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（</a:t>
            </a:r>
            <a:r>
              <a:rPr lang="en-US" altLang="zh-CN" sz="3600" dirty="0">
                <a:ea typeface="华文行楷" panose="02010800040101010101" pitchFamily="2" charset="-122"/>
              </a:rPr>
              <a:t>4</a:t>
            </a:r>
            <a:r>
              <a:rPr lang="zh-CN" altLang="en-US" sz="3600" dirty="0">
                <a:ea typeface="华文行楷" panose="02010800040101010101" pitchFamily="2" charset="-122"/>
              </a:rPr>
              <a:t>）滞后阈值</a:t>
            </a:r>
          </a:p>
        </p:txBody>
      </p:sp>
    </p:spTree>
    <p:extLst>
      <p:ext uri="{BB962C8B-B14F-4D97-AF65-F5344CB8AC3E}">
        <p14:creationId xmlns:p14="http://schemas.microsoft.com/office/powerpoint/2010/main" val="314955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B7CAA2-10ED-41B1-9776-7166AA4B5243}"/>
              </a:ext>
            </a:extLst>
          </p:cNvPr>
          <p:cNvSpPr txBox="1"/>
          <p:nvPr/>
        </p:nvSpPr>
        <p:spPr>
          <a:xfrm flipH="1">
            <a:off x="467544" y="76470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（</a:t>
            </a:r>
            <a:r>
              <a:rPr lang="en-US" altLang="zh-CN" sz="3600" dirty="0">
                <a:ea typeface="华文行楷" panose="02010800040101010101" pitchFamily="2" charset="-122"/>
              </a:rPr>
              <a:t>2</a:t>
            </a:r>
            <a:r>
              <a:rPr lang="zh-CN" altLang="en-US" sz="3600" dirty="0">
                <a:ea typeface="华文行楷" panose="02010800040101010101" pitchFamily="2" charset="-122"/>
              </a:rPr>
              <a:t>）计算梯度幅值和方向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022533-6961-4D4D-833A-E38F99ED1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844824"/>
            <a:ext cx="4655106" cy="9769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2FBBC6-D99A-43C9-887F-2720D139E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068960"/>
            <a:ext cx="3155734" cy="12364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874354-D327-4B30-AA25-92B83F78E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200" y="4688270"/>
            <a:ext cx="4096455" cy="11521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414F5EB-599E-4173-BE10-578D8F9B5A74}"/>
              </a:ext>
            </a:extLst>
          </p:cNvPr>
          <p:cNvSpPr txBox="1"/>
          <p:nvPr/>
        </p:nvSpPr>
        <p:spPr>
          <a:xfrm flipH="1">
            <a:off x="1331640" y="336402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幅值：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8F04E5-17E1-40CD-90D6-D81BA5987D00}"/>
              </a:ext>
            </a:extLst>
          </p:cNvPr>
          <p:cNvSpPr txBox="1"/>
          <p:nvPr/>
        </p:nvSpPr>
        <p:spPr>
          <a:xfrm flipH="1">
            <a:off x="1331640" y="494116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方向：</a:t>
            </a:r>
          </a:p>
        </p:txBody>
      </p:sp>
    </p:spTree>
    <p:extLst>
      <p:ext uri="{BB962C8B-B14F-4D97-AF65-F5344CB8AC3E}">
        <p14:creationId xmlns:p14="http://schemas.microsoft.com/office/powerpoint/2010/main" val="289185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9B8096-A446-463B-9AEC-D144E97A619F}"/>
              </a:ext>
            </a:extLst>
          </p:cNvPr>
          <p:cNvSpPr txBox="1"/>
          <p:nvPr/>
        </p:nvSpPr>
        <p:spPr>
          <a:xfrm flipH="1">
            <a:off x="647564" y="98072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（</a:t>
            </a:r>
            <a:r>
              <a:rPr lang="en-US" altLang="zh-CN" sz="3600" dirty="0">
                <a:ea typeface="华文行楷" panose="02010800040101010101" pitchFamily="2" charset="-122"/>
              </a:rPr>
              <a:t>3</a:t>
            </a:r>
            <a:r>
              <a:rPr lang="zh-CN" altLang="en-US" sz="3600" dirty="0">
                <a:ea typeface="华文行楷" panose="02010800040101010101" pitchFamily="2" charset="-122"/>
              </a:rPr>
              <a:t>）非极大值抑制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3ABB5D-F94B-4A62-84CC-4FA6E1171B1A}"/>
              </a:ext>
            </a:extLst>
          </p:cNvPr>
          <p:cNvSpPr/>
          <p:nvPr/>
        </p:nvSpPr>
        <p:spPr>
          <a:xfrm>
            <a:off x="953598" y="2132856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目的：避免边缘的重复，相同的边缘要做到只保留一个像素点的宽度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6AB21A-5652-4162-9F68-15A99E96A664}"/>
              </a:ext>
            </a:extLst>
          </p:cNvPr>
          <p:cNvSpPr/>
          <p:nvPr/>
        </p:nvSpPr>
        <p:spPr>
          <a:xfrm>
            <a:off x="962374" y="3647927"/>
            <a:ext cx="7236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操作：保留“梯度方向”的极大值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133E62-883D-4E78-BF8D-351EBA31BB48}"/>
              </a:ext>
            </a:extLst>
          </p:cNvPr>
          <p:cNvSpPr/>
          <p:nvPr/>
        </p:nvSpPr>
        <p:spPr>
          <a:xfrm>
            <a:off x="962374" y="4670555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ea typeface="华文行楷" panose="02010800040101010101" pitchFamily="2" charset="-122"/>
              </a:rPr>
              <a:t>Opencv</a:t>
            </a:r>
            <a:r>
              <a:rPr lang="zh-CN" altLang="en-US" sz="3200" dirty="0">
                <a:ea typeface="华文行楷" panose="02010800040101010101" pitchFamily="2" charset="-122"/>
              </a:rPr>
              <a:t>的源码中使用的是</a:t>
            </a:r>
            <a:r>
              <a:rPr lang="en-US" altLang="zh-CN" sz="3200" dirty="0">
                <a:ea typeface="华文行楷" panose="02010800040101010101" pitchFamily="2" charset="-122"/>
              </a:rPr>
              <a:t>4</a:t>
            </a:r>
            <a:r>
              <a:rPr lang="zh-CN" altLang="en-US" sz="3200" dirty="0">
                <a:ea typeface="华文行楷" panose="02010800040101010101" pitchFamily="2" charset="-122"/>
              </a:rPr>
              <a:t>个方向的梯度值</a:t>
            </a:r>
          </a:p>
        </p:txBody>
      </p:sp>
    </p:spTree>
    <p:extLst>
      <p:ext uri="{BB962C8B-B14F-4D97-AF65-F5344CB8AC3E}">
        <p14:creationId xmlns:p14="http://schemas.microsoft.com/office/powerpoint/2010/main" val="116623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0BDA12-4B55-4B4F-8267-D94D608C12E3}"/>
              </a:ext>
            </a:extLst>
          </p:cNvPr>
          <p:cNvSpPr txBox="1"/>
          <p:nvPr/>
        </p:nvSpPr>
        <p:spPr>
          <a:xfrm flipH="1">
            <a:off x="395536" y="69269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（</a:t>
            </a:r>
            <a:r>
              <a:rPr lang="en-US" altLang="zh-CN" sz="3600" dirty="0">
                <a:ea typeface="华文行楷" panose="02010800040101010101" pitchFamily="2" charset="-122"/>
              </a:rPr>
              <a:t>4</a:t>
            </a:r>
            <a:r>
              <a:rPr lang="zh-CN" altLang="en-US" sz="3600" dirty="0">
                <a:ea typeface="华文行楷" panose="02010800040101010101" pitchFamily="2" charset="-122"/>
              </a:rPr>
              <a:t>）滞后阈值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54916B-8315-45B9-9BC9-B59753EDC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1914752"/>
            <a:ext cx="7272808" cy="425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11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DB13DC-D922-45AD-8E30-6A1FF2161047}"/>
              </a:ext>
            </a:extLst>
          </p:cNvPr>
          <p:cNvSpPr txBox="1"/>
          <p:nvPr/>
        </p:nvSpPr>
        <p:spPr>
          <a:xfrm flipH="1">
            <a:off x="395536" y="49846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API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函数原型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9A608C-E2EC-481D-8876-92AD135FFE81}"/>
              </a:ext>
            </a:extLst>
          </p:cNvPr>
          <p:cNvSpPr txBox="1"/>
          <p:nvPr/>
        </p:nvSpPr>
        <p:spPr>
          <a:xfrm flipH="1">
            <a:off x="395536" y="428703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调用示例：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F0809C-8CC3-4291-B061-5E10C82D3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52" y="1200620"/>
            <a:ext cx="8588096" cy="30243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6226D3-F2EA-4EB4-8E80-746A5CC4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995443"/>
            <a:ext cx="8369526" cy="13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59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7D050F-E5B7-4B3C-AC7C-FFE8A73966F3}"/>
              </a:ext>
            </a:extLst>
          </p:cNvPr>
          <p:cNvSpPr txBox="1"/>
          <p:nvPr/>
        </p:nvSpPr>
        <p:spPr>
          <a:xfrm flipH="1">
            <a:off x="647564" y="787351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二、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轮廓提取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12891C-5227-4D94-9FE4-F3362F4FD668}"/>
              </a:ext>
            </a:extLst>
          </p:cNvPr>
          <p:cNvSpPr txBox="1"/>
          <p:nvPr/>
        </p:nvSpPr>
        <p:spPr>
          <a:xfrm flipH="1">
            <a:off x="899592" y="252810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华文行楷" panose="02010800040101010101" pitchFamily="2" charset="-122"/>
              </a:rPr>
              <a:t>1</a:t>
            </a:r>
            <a:r>
              <a:rPr lang="zh-CN" altLang="en-US" sz="3600" dirty="0">
                <a:ea typeface="华文行楷" panose="02010800040101010101" pitchFamily="2" charset="-122"/>
              </a:rPr>
              <a:t>、</a:t>
            </a:r>
            <a:r>
              <a:rPr lang="en-US" altLang="zh-CN" sz="3600" dirty="0" err="1">
                <a:ea typeface="华文行楷" panose="02010800040101010101" pitchFamily="2" charset="-122"/>
              </a:rPr>
              <a:t>ﬁndContours</a:t>
            </a:r>
            <a:r>
              <a:rPr lang="en-US" altLang="zh-CN" sz="3600" dirty="0">
                <a:ea typeface="华文行楷" panose="02010800040101010101" pitchFamily="2" charset="-122"/>
              </a:rPr>
              <a:t>()</a:t>
            </a:r>
            <a:r>
              <a:rPr lang="zh-CN" altLang="en-US" sz="3600" dirty="0">
                <a:ea typeface="华文行楷" panose="02010800040101010101" pitchFamily="2" charset="-122"/>
              </a:rPr>
              <a:t>函数：寻找轮廓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D6CDBE-BE5A-4CAA-B22C-AF9208A3E18A}"/>
              </a:ext>
            </a:extLst>
          </p:cNvPr>
          <p:cNvSpPr txBox="1"/>
          <p:nvPr/>
        </p:nvSpPr>
        <p:spPr>
          <a:xfrm flipH="1">
            <a:off x="899592" y="429309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华文行楷" panose="02010800040101010101" pitchFamily="2" charset="-122"/>
              </a:rPr>
              <a:t>2</a:t>
            </a:r>
            <a:r>
              <a:rPr lang="zh-CN" altLang="en-US" sz="3600" dirty="0">
                <a:ea typeface="华文行楷" panose="02010800040101010101" pitchFamily="2" charset="-122"/>
              </a:rPr>
              <a:t>、</a:t>
            </a:r>
            <a:r>
              <a:rPr lang="en-US" altLang="zh-CN" sz="3600" dirty="0" err="1">
                <a:ea typeface="华文行楷" panose="02010800040101010101" pitchFamily="2" charset="-122"/>
              </a:rPr>
              <a:t>drawContours</a:t>
            </a:r>
            <a:r>
              <a:rPr lang="en-US" altLang="zh-CN" sz="3600" dirty="0">
                <a:ea typeface="华文行楷" panose="02010800040101010101" pitchFamily="2" charset="-122"/>
              </a:rPr>
              <a:t>()</a:t>
            </a:r>
            <a:r>
              <a:rPr lang="zh-CN" altLang="en-US" sz="3600" dirty="0">
                <a:ea typeface="华文行楷" panose="02010800040101010101" pitchFamily="2" charset="-122"/>
              </a:rPr>
              <a:t>函数：绘制轮廓</a:t>
            </a:r>
          </a:p>
        </p:txBody>
      </p:sp>
    </p:spTree>
    <p:extLst>
      <p:ext uri="{BB962C8B-B14F-4D97-AF65-F5344CB8AC3E}">
        <p14:creationId xmlns:p14="http://schemas.microsoft.com/office/powerpoint/2010/main" val="2865167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DD6281-33A8-44EF-8173-31A59D200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13" y="1412776"/>
            <a:ext cx="8520173" cy="302433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4EB42B-0353-4C7C-B3ED-810E2426754F}"/>
              </a:ext>
            </a:extLst>
          </p:cNvPr>
          <p:cNvSpPr/>
          <p:nvPr/>
        </p:nvSpPr>
        <p:spPr>
          <a:xfrm>
            <a:off x="389728" y="4797152"/>
            <a:ext cx="83645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ea typeface="华文行楷" panose="02010800040101010101" pitchFamily="2" charset="-122"/>
              </a:rPr>
              <a:t>注意：这个函数重载了！hierarchy那一项有没有都可以的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4CE6FE-57E8-4A48-8FAE-7C1B5D447060}"/>
              </a:ext>
            </a:extLst>
          </p:cNvPr>
          <p:cNvSpPr txBox="1"/>
          <p:nvPr/>
        </p:nvSpPr>
        <p:spPr>
          <a:xfrm flipH="1">
            <a:off x="395536" y="49846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API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函数原型</a:t>
            </a:r>
          </a:p>
        </p:txBody>
      </p:sp>
    </p:spTree>
    <p:extLst>
      <p:ext uri="{BB962C8B-B14F-4D97-AF65-F5344CB8AC3E}">
        <p14:creationId xmlns:p14="http://schemas.microsoft.com/office/powerpoint/2010/main" val="381154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153129-E3B7-4050-AD22-8F45FADA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0" y="2767122"/>
            <a:ext cx="8855842" cy="87790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AA17A34-202D-4183-BFBC-AE6DB4DD1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10" y="4005064"/>
            <a:ext cx="8757779" cy="93610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7BFCB01-001D-4EDE-93E4-B5091B3664D2}"/>
              </a:ext>
            </a:extLst>
          </p:cNvPr>
          <p:cNvSpPr txBox="1"/>
          <p:nvPr/>
        </p:nvSpPr>
        <p:spPr>
          <a:xfrm flipH="1">
            <a:off x="539552" y="148478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调用示例：</a:t>
            </a:r>
          </a:p>
        </p:txBody>
      </p:sp>
    </p:spTree>
    <p:extLst>
      <p:ext uri="{BB962C8B-B14F-4D97-AF65-F5344CB8AC3E}">
        <p14:creationId xmlns:p14="http://schemas.microsoft.com/office/powerpoint/2010/main" val="882339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DA1D34-02B3-4E3E-9600-685493C71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492896"/>
            <a:ext cx="8712968" cy="306422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D37565C-447C-4A46-992B-5A50911B0AD9}"/>
              </a:ext>
            </a:extLst>
          </p:cNvPr>
          <p:cNvSpPr/>
          <p:nvPr/>
        </p:nvSpPr>
        <p:spPr>
          <a:xfrm>
            <a:off x="971600" y="1052736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轮廓的检索模式</a:t>
            </a:r>
          </a:p>
        </p:txBody>
      </p:sp>
    </p:spTree>
    <p:extLst>
      <p:ext uri="{BB962C8B-B14F-4D97-AF65-F5344CB8AC3E}">
        <p14:creationId xmlns:p14="http://schemas.microsoft.com/office/powerpoint/2010/main" val="993794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C847BDF-A323-47C9-AD4B-3FCCD79E892B}"/>
              </a:ext>
            </a:extLst>
          </p:cNvPr>
          <p:cNvSpPr/>
          <p:nvPr/>
        </p:nvSpPr>
        <p:spPr>
          <a:xfrm>
            <a:off x="1187624" y="105273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轮廓近似办法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E50293-9799-497D-9C37-FC8BEF5E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7" y="2276872"/>
            <a:ext cx="886022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3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B9A9BC-0911-40D7-920C-C68C1DE0CEEB}"/>
              </a:ext>
            </a:extLst>
          </p:cNvPr>
          <p:cNvSpPr txBox="1"/>
          <p:nvPr/>
        </p:nvSpPr>
        <p:spPr>
          <a:xfrm flipH="1">
            <a:off x="642328" y="919173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图像处理的大致步骤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376996-B736-4A20-BA08-BC8FA86ABEBA}"/>
              </a:ext>
            </a:extLst>
          </p:cNvPr>
          <p:cNvSpPr txBox="1"/>
          <p:nvPr/>
        </p:nvSpPr>
        <p:spPr>
          <a:xfrm flipH="1">
            <a:off x="1259632" y="1916832"/>
            <a:ext cx="277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获取图像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71795081-42E2-410C-BDA5-89812C105DF8}"/>
              </a:ext>
            </a:extLst>
          </p:cNvPr>
          <p:cNvSpPr/>
          <p:nvPr/>
        </p:nvSpPr>
        <p:spPr>
          <a:xfrm rot="5400000">
            <a:off x="1984948" y="2614511"/>
            <a:ext cx="576064" cy="5040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A74C2C-6E6E-4968-A320-E13B973A48FF}"/>
              </a:ext>
            </a:extLst>
          </p:cNvPr>
          <p:cNvSpPr txBox="1"/>
          <p:nvPr/>
        </p:nvSpPr>
        <p:spPr>
          <a:xfrm flipH="1">
            <a:off x="1660912" y="3169915"/>
            <a:ext cx="305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去噪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4B97B-FE70-4F18-B154-5A1339DBD560}"/>
              </a:ext>
            </a:extLst>
          </p:cNvPr>
          <p:cNvSpPr txBox="1"/>
          <p:nvPr/>
        </p:nvSpPr>
        <p:spPr>
          <a:xfrm flipH="1">
            <a:off x="1259632" y="191683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获取图像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03CE3D-5060-46F9-9865-96BAF9B49BAD}"/>
              </a:ext>
            </a:extLst>
          </p:cNvPr>
          <p:cNvSpPr txBox="1"/>
          <p:nvPr/>
        </p:nvSpPr>
        <p:spPr>
          <a:xfrm flipH="1">
            <a:off x="539552" y="4409395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锐化（边缘检测）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255BD96-5C6E-4F3F-B0CC-A7A3D574AC02}"/>
              </a:ext>
            </a:extLst>
          </p:cNvPr>
          <p:cNvSpPr/>
          <p:nvPr/>
        </p:nvSpPr>
        <p:spPr>
          <a:xfrm rot="5400000">
            <a:off x="1984948" y="3883578"/>
            <a:ext cx="576064" cy="5040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F1352C9-A0C2-4608-98BA-FB382711ABD7}"/>
              </a:ext>
            </a:extLst>
          </p:cNvPr>
          <p:cNvSpPr/>
          <p:nvPr/>
        </p:nvSpPr>
        <p:spPr>
          <a:xfrm>
            <a:off x="4283968" y="4481958"/>
            <a:ext cx="576064" cy="5040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3C5DF9-E546-4AB4-AADA-D72EF23EE141}"/>
              </a:ext>
            </a:extLst>
          </p:cNvPr>
          <p:cNvSpPr txBox="1"/>
          <p:nvPr/>
        </p:nvSpPr>
        <p:spPr>
          <a:xfrm flipH="1">
            <a:off x="5004048" y="4409395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提取轮廓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E636912-EA1D-4FD1-87D0-661E87405CE5}"/>
              </a:ext>
            </a:extLst>
          </p:cNvPr>
          <p:cNvSpPr/>
          <p:nvPr/>
        </p:nvSpPr>
        <p:spPr>
          <a:xfrm rot="16200000">
            <a:off x="5724128" y="3941898"/>
            <a:ext cx="576064" cy="5040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D697A7-DA73-4FEA-AAF7-4221AC0A548D}"/>
              </a:ext>
            </a:extLst>
          </p:cNvPr>
          <p:cNvSpPr txBox="1"/>
          <p:nvPr/>
        </p:nvSpPr>
        <p:spPr>
          <a:xfrm flipH="1">
            <a:off x="4225176" y="316735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输出目标中心坐标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389EF35-FB07-4301-AC55-D4D90DA96FC2}"/>
              </a:ext>
            </a:extLst>
          </p:cNvPr>
          <p:cNvSpPr txBox="1"/>
          <p:nvPr/>
        </p:nvSpPr>
        <p:spPr>
          <a:xfrm flipH="1">
            <a:off x="458134" y="5293131"/>
            <a:ext cx="4425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图像预处理（目的：降低信噪比）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880087-F267-4D50-AA97-F1078AAA73B2}"/>
              </a:ext>
            </a:extLst>
          </p:cNvPr>
          <p:cNvSpPr/>
          <p:nvPr/>
        </p:nvSpPr>
        <p:spPr>
          <a:xfrm>
            <a:off x="399676" y="3235371"/>
            <a:ext cx="3829640" cy="180047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08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2" grpId="0" animBg="1"/>
      <p:bldP spid="13" grpId="0"/>
      <p:bldP spid="14" grpId="0" animBg="1"/>
      <p:bldP spid="15" grpId="0"/>
      <p:bldP spid="16" grpId="0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C50465-FC09-4836-A97F-6654F1A610C9}"/>
              </a:ext>
            </a:extLst>
          </p:cNvPr>
          <p:cNvSpPr txBox="1"/>
          <p:nvPr/>
        </p:nvSpPr>
        <p:spPr>
          <a:xfrm flipH="1">
            <a:off x="244848" y="29516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API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函数原型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5438D3-8407-42F7-9D54-9BA3E622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48" y="941491"/>
            <a:ext cx="8522656" cy="34544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EAD0BA-96BD-4550-B17E-066BF4EF8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5" y="5251248"/>
            <a:ext cx="8912801" cy="7263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6B724A-932F-40DE-9037-830AB5F20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99" y="5942295"/>
            <a:ext cx="7581820" cy="7908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B835C6-A950-4358-8B9A-9BF9821FD025}"/>
              </a:ext>
            </a:extLst>
          </p:cNvPr>
          <p:cNvSpPr txBox="1"/>
          <p:nvPr/>
        </p:nvSpPr>
        <p:spPr>
          <a:xfrm flipH="1">
            <a:off x="357952" y="455859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调用示例：</a:t>
            </a:r>
          </a:p>
        </p:txBody>
      </p:sp>
    </p:spTree>
    <p:extLst>
      <p:ext uri="{BB962C8B-B14F-4D97-AF65-F5344CB8AC3E}">
        <p14:creationId xmlns:p14="http://schemas.microsoft.com/office/powerpoint/2010/main" val="2631311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D47CF2C-FBA6-4CC0-BF87-F99D5673C5DE}"/>
              </a:ext>
            </a:extLst>
          </p:cNvPr>
          <p:cNvSpPr/>
          <p:nvPr/>
        </p:nvSpPr>
        <p:spPr>
          <a:xfrm>
            <a:off x="971600" y="764704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检测轮廓中心点坐标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B8EE0E-87FF-4B80-85DB-C7ACBBCCF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69" y="1916832"/>
            <a:ext cx="8376862" cy="37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34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3A9B166-BD3A-490F-B7B5-DBAE08F06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3" y="1124744"/>
            <a:ext cx="8796434" cy="1800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7802270-37FB-4338-AB6C-4517912E9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83" y="2924944"/>
            <a:ext cx="8816479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93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D54293-8F92-4ECE-B754-18F1096DEA58}"/>
              </a:ext>
            </a:extLst>
          </p:cNvPr>
          <p:cNvSpPr txBox="1"/>
          <p:nvPr/>
        </p:nvSpPr>
        <p:spPr>
          <a:xfrm flipH="1">
            <a:off x="1763688" y="2636912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三、颜色识别</a:t>
            </a:r>
          </a:p>
        </p:txBody>
      </p:sp>
    </p:spTree>
    <p:extLst>
      <p:ext uri="{BB962C8B-B14F-4D97-AF65-F5344CB8AC3E}">
        <p14:creationId xmlns:p14="http://schemas.microsoft.com/office/powerpoint/2010/main" val="3635274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56721E-DC21-40B9-9BB9-4A808A89E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26" y="2635171"/>
            <a:ext cx="8511347" cy="172819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E018EEC-D454-4270-876B-674EEBED9967}"/>
              </a:ext>
            </a:extLst>
          </p:cNvPr>
          <p:cNvSpPr txBox="1"/>
          <p:nvPr/>
        </p:nvSpPr>
        <p:spPr>
          <a:xfrm flipH="1">
            <a:off x="251520" y="1702549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API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函数原型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17D8AB-4C37-40F5-881E-DBA577277470}"/>
              </a:ext>
            </a:extLst>
          </p:cNvPr>
          <p:cNvSpPr txBox="1"/>
          <p:nvPr/>
        </p:nvSpPr>
        <p:spPr>
          <a:xfrm flipH="1">
            <a:off x="251520" y="450912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调用示例：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3DFC46-27EC-404A-8F75-FF714DA65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301208"/>
            <a:ext cx="7439406" cy="7920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74DEE0-8B1B-4367-AA12-2A40822D4548}"/>
              </a:ext>
            </a:extLst>
          </p:cNvPr>
          <p:cNvSpPr txBox="1"/>
          <p:nvPr/>
        </p:nvSpPr>
        <p:spPr>
          <a:xfrm flipH="1">
            <a:off x="271240" y="76470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颜色空间转换</a:t>
            </a:r>
          </a:p>
        </p:txBody>
      </p:sp>
    </p:spTree>
    <p:extLst>
      <p:ext uri="{BB962C8B-B14F-4D97-AF65-F5344CB8AC3E}">
        <p14:creationId xmlns:p14="http://schemas.microsoft.com/office/powerpoint/2010/main" val="398077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69C2D4-30DC-4169-9488-CC0EE547F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166"/>
            <a:ext cx="9187295" cy="682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18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6B4579F-4C37-415C-BF10-388F4DF0635E}"/>
              </a:ext>
            </a:extLst>
          </p:cNvPr>
          <p:cNvSpPr/>
          <p:nvPr/>
        </p:nvSpPr>
        <p:spPr>
          <a:xfrm>
            <a:off x="395536" y="2012325"/>
            <a:ext cx="79026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 sz="28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inRange</a:t>
            </a:r>
            <a:r>
              <a:rPr lang="en-US" altLang="zh-CN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</a:p>
          <a:p>
            <a:r>
              <a:rPr lang="en-US" altLang="zh-CN" sz="28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InputArray</a:t>
            </a:r>
            <a:r>
              <a:rPr lang="en-US" altLang="zh-CN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lang="en-US" altLang="zh-CN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,//</a:t>
            </a:r>
            <a:r>
              <a:rPr lang="zh-CN" altLang="en-US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输入图像</a:t>
            </a:r>
            <a:endParaRPr lang="en-US" altLang="zh-CN" sz="28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InputArray</a:t>
            </a:r>
            <a:r>
              <a:rPr lang="en-US" altLang="zh-CN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lowerb</a:t>
            </a:r>
            <a:r>
              <a:rPr lang="en-US" altLang="zh-CN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,//</a:t>
            </a:r>
            <a:r>
              <a:rPr lang="zh-CN" altLang="en-US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阈值下限</a:t>
            </a:r>
            <a:endParaRPr lang="en-US" altLang="zh-CN" sz="28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InputArray</a:t>
            </a:r>
            <a:r>
              <a:rPr lang="en-US" altLang="zh-CN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upperb</a:t>
            </a:r>
            <a:r>
              <a:rPr lang="en-US" altLang="zh-CN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,//</a:t>
            </a:r>
            <a:r>
              <a:rPr lang="zh-CN" altLang="en-US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阈值上限</a:t>
            </a:r>
            <a:endParaRPr lang="en-US" altLang="zh-CN" sz="28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OutputArray</a:t>
            </a:r>
            <a:r>
              <a:rPr lang="en-US" altLang="zh-CN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dst</a:t>
            </a:r>
            <a:r>
              <a:rPr lang="en-US" altLang="zh-CN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)//</a:t>
            </a:r>
            <a:r>
              <a:rPr lang="zh-CN" altLang="en-US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输出图像</a:t>
            </a:r>
            <a:endParaRPr lang="en-US" altLang="zh-CN" sz="28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78F7A4-3E4E-494B-B98B-E9C82FDD9C44}"/>
              </a:ext>
            </a:extLst>
          </p:cNvPr>
          <p:cNvSpPr txBox="1"/>
          <p:nvPr/>
        </p:nvSpPr>
        <p:spPr>
          <a:xfrm flipH="1">
            <a:off x="422412" y="136599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API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函数原型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F07E84-4048-4229-B285-262C05E159BD}"/>
              </a:ext>
            </a:extLst>
          </p:cNvPr>
          <p:cNvSpPr txBox="1"/>
          <p:nvPr/>
        </p:nvSpPr>
        <p:spPr>
          <a:xfrm flipH="1">
            <a:off x="395536" y="445987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调用示例：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39CBC8-84C9-46E0-8708-3AD02E40B24D}"/>
              </a:ext>
            </a:extLst>
          </p:cNvPr>
          <p:cNvSpPr txBox="1"/>
          <p:nvPr/>
        </p:nvSpPr>
        <p:spPr>
          <a:xfrm flipH="1">
            <a:off x="251520" y="54868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筛选阈值合适区域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930F18-CA08-4F2C-9A2A-F8AD0E0B0AC1}"/>
              </a:ext>
            </a:extLst>
          </p:cNvPr>
          <p:cNvSpPr/>
          <p:nvPr/>
        </p:nvSpPr>
        <p:spPr>
          <a:xfrm>
            <a:off x="449288" y="5306981"/>
            <a:ext cx="7848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inRange(imgHSV, Scalar(iLowH, iLowS, iLowV), Scalar(iHighH, iHighS, iHighV), imgThresholded);</a:t>
            </a:r>
          </a:p>
        </p:txBody>
      </p:sp>
    </p:spTree>
    <p:extLst>
      <p:ext uri="{BB962C8B-B14F-4D97-AF65-F5344CB8AC3E}">
        <p14:creationId xmlns:p14="http://schemas.microsoft.com/office/powerpoint/2010/main" val="196924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555B28-6B3B-46D3-BB77-BFD5FCE2C960}"/>
              </a:ext>
            </a:extLst>
          </p:cNvPr>
          <p:cNvSpPr txBox="1"/>
          <p:nvPr/>
        </p:nvSpPr>
        <p:spPr>
          <a:xfrm flipH="1">
            <a:off x="1506424" y="1138218"/>
            <a:ext cx="277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获取图像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5DBC5279-A627-4F9A-9692-8CE73F7D085B}"/>
              </a:ext>
            </a:extLst>
          </p:cNvPr>
          <p:cNvSpPr/>
          <p:nvPr/>
        </p:nvSpPr>
        <p:spPr>
          <a:xfrm rot="5400000">
            <a:off x="2231740" y="1835897"/>
            <a:ext cx="576064" cy="5040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B8A02E-378A-4D05-AC42-85D2E7F02D5F}"/>
              </a:ext>
            </a:extLst>
          </p:cNvPr>
          <p:cNvSpPr txBox="1"/>
          <p:nvPr/>
        </p:nvSpPr>
        <p:spPr>
          <a:xfrm flipH="1">
            <a:off x="1146384" y="2368835"/>
            <a:ext cx="305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颜色空间转换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F8B9C8-7B90-4261-96FF-674A7F585467}"/>
              </a:ext>
            </a:extLst>
          </p:cNvPr>
          <p:cNvSpPr txBox="1"/>
          <p:nvPr/>
        </p:nvSpPr>
        <p:spPr>
          <a:xfrm flipH="1">
            <a:off x="1506424" y="113821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获取图像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C86619-2365-4958-895C-7FDB3C87D413}"/>
              </a:ext>
            </a:extLst>
          </p:cNvPr>
          <p:cNvSpPr txBox="1"/>
          <p:nvPr/>
        </p:nvSpPr>
        <p:spPr>
          <a:xfrm flipH="1">
            <a:off x="395536" y="3620937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筛选阈值合适区域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8FFCBF4-612C-47A0-9E0F-859DD626B4C3}"/>
              </a:ext>
            </a:extLst>
          </p:cNvPr>
          <p:cNvSpPr/>
          <p:nvPr/>
        </p:nvSpPr>
        <p:spPr>
          <a:xfrm rot="5400000">
            <a:off x="2237356" y="3105617"/>
            <a:ext cx="576064" cy="5040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EEDFD91A-1AF3-4C5A-87FC-8179DD204FF1}"/>
              </a:ext>
            </a:extLst>
          </p:cNvPr>
          <p:cNvSpPr/>
          <p:nvPr/>
        </p:nvSpPr>
        <p:spPr>
          <a:xfrm rot="5400000">
            <a:off x="2231740" y="4352667"/>
            <a:ext cx="576064" cy="5040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4A5AB3-3CF3-4FE5-BF24-738F48C3FCD4}"/>
              </a:ext>
            </a:extLst>
          </p:cNvPr>
          <p:cNvSpPr txBox="1"/>
          <p:nvPr/>
        </p:nvSpPr>
        <p:spPr>
          <a:xfrm flipH="1">
            <a:off x="5358344" y="5062653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提取轮廓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B8E01F35-5C91-49F0-9A2C-295F2AA94D21}"/>
              </a:ext>
            </a:extLst>
          </p:cNvPr>
          <p:cNvSpPr/>
          <p:nvPr/>
        </p:nvSpPr>
        <p:spPr>
          <a:xfrm>
            <a:off x="4283968" y="5133791"/>
            <a:ext cx="576064" cy="5040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7406AE-31D9-4058-A1BE-2D37A9ED0A4C}"/>
              </a:ext>
            </a:extLst>
          </p:cNvPr>
          <p:cNvSpPr txBox="1"/>
          <p:nvPr/>
        </p:nvSpPr>
        <p:spPr>
          <a:xfrm flipH="1">
            <a:off x="1285326" y="4991516"/>
            <a:ext cx="277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形态学滤波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1638C7E-EC09-46AF-B4A3-99EA42AD4554}"/>
              </a:ext>
            </a:extLst>
          </p:cNvPr>
          <p:cNvSpPr/>
          <p:nvPr/>
        </p:nvSpPr>
        <p:spPr>
          <a:xfrm rot="16200000">
            <a:off x="6173728" y="4405329"/>
            <a:ext cx="576064" cy="5040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44A5341-6167-4B1D-BEEB-3993C2F24573}"/>
              </a:ext>
            </a:extLst>
          </p:cNvPr>
          <p:cNvSpPr txBox="1"/>
          <p:nvPr/>
        </p:nvSpPr>
        <p:spPr>
          <a:xfrm flipH="1">
            <a:off x="4926296" y="3605729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输出目标中心坐标</a:t>
            </a:r>
          </a:p>
        </p:txBody>
      </p:sp>
    </p:spTree>
    <p:extLst>
      <p:ext uri="{BB962C8B-B14F-4D97-AF65-F5344CB8AC3E}">
        <p14:creationId xmlns:p14="http://schemas.microsoft.com/office/powerpoint/2010/main" val="415998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9" grpId="0" animBg="1"/>
      <p:bldP spid="10" grpId="0"/>
      <p:bldP spid="11" grpId="0" animBg="1"/>
      <p:bldP spid="13" grpId="0"/>
      <p:bldP spid="14" grpId="0" animBg="1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6A1582-2842-4FAA-A8D8-893484B52E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32" y="1772816"/>
            <a:ext cx="4464496" cy="44644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89EF0AD-B418-4357-8323-7CE770D4A968}"/>
              </a:ext>
            </a:extLst>
          </p:cNvPr>
          <p:cNvSpPr txBox="1"/>
          <p:nvPr/>
        </p:nvSpPr>
        <p:spPr>
          <a:xfrm flipH="1">
            <a:off x="1043608" y="620688"/>
            <a:ext cx="5184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作业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7C2117-7231-4AD5-99AA-210928493DBC}"/>
              </a:ext>
            </a:extLst>
          </p:cNvPr>
          <p:cNvSpPr txBox="1"/>
          <p:nvPr/>
        </p:nvSpPr>
        <p:spPr>
          <a:xfrm flipH="1">
            <a:off x="5227280" y="1696740"/>
            <a:ext cx="3630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华文行楷" panose="02010800040101010101" pitchFamily="2" charset="-122"/>
              </a:rPr>
              <a:t>思考题：用什么方法可以实现识别魔方一个面的九个色块的颜色？有想法的私戳我说一下思路哦！</a:t>
            </a:r>
          </a:p>
        </p:txBody>
      </p:sp>
    </p:spTree>
    <p:extLst>
      <p:ext uri="{BB962C8B-B14F-4D97-AF65-F5344CB8AC3E}">
        <p14:creationId xmlns:p14="http://schemas.microsoft.com/office/powerpoint/2010/main" val="3856722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06F4E1-544B-407D-8995-8AEA21673B29}"/>
              </a:ext>
            </a:extLst>
          </p:cNvPr>
          <p:cNvSpPr txBox="1"/>
          <p:nvPr/>
        </p:nvSpPr>
        <p:spPr>
          <a:xfrm>
            <a:off x="1835696" y="2028616"/>
            <a:ext cx="54726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Thank you!</a:t>
            </a:r>
            <a:endParaRPr lang="zh-CN" altLang="en-US" sz="88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19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CDFD27-61D2-4B62-8BC6-CC1267249E61}"/>
              </a:ext>
            </a:extLst>
          </p:cNvPr>
          <p:cNvSpPr txBox="1"/>
          <p:nvPr/>
        </p:nvSpPr>
        <p:spPr>
          <a:xfrm flipH="1">
            <a:off x="539552" y="692696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一、边缘检测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B4703E-28AC-49F1-B588-E256376E0961}"/>
              </a:ext>
            </a:extLst>
          </p:cNvPr>
          <p:cNvSpPr txBox="1"/>
          <p:nvPr/>
        </p:nvSpPr>
        <p:spPr>
          <a:xfrm flipH="1">
            <a:off x="755576" y="184482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华文行楷" panose="02010800040101010101" pitchFamily="2" charset="-122"/>
              </a:rPr>
              <a:t>1</a:t>
            </a:r>
            <a:r>
              <a:rPr lang="zh-CN" altLang="en-US" sz="3600" dirty="0">
                <a:ea typeface="华文行楷" panose="02010800040101010101" pitchFamily="2" charset="-122"/>
              </a:rPr>
              <a:t>、</a:t>
            </a:r>
            <a:r>
              <a:rPr lang="en-US" altLang="zh-CN" sz="3600" dirty="0">
                <a:ea typeface="华文行楷" panose="02010800040101010101" pitchFamily="2" charset="-122"/>
              </a:rPr>
              <a:t>Sobel</a:t>
            </a:r>
            <a:r>
              <a:rPr lang="zh-CN" altLang="en-US" sz="3600" dirty="0">
                <a:ea typeface="华文行楷" panose="02010800040101010101" pitchFamily="2" charset="-122"/>
              </a:rPr>
              <a:t>算子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2B5EC7-85C2-428C-88B3-DA6FF0158FD3}"/>
              </a:ext>
            </a:extLst>
          </p:cNvPr>
          <p:cNvSpPr txBox="1"/>
          <p:nvPr/>
        </p:nvSpPr>
        <p:spPr>
          <a:xfrm flipH="1">
            <a:off x="755576" y="299695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华文行楷" panose="02010800040101010101" pitchFamily="2" charset="-122"/>
              </a:rPr>
              <a:t>2</a:t>
            </a:r>
            <a:r>
              <a:rPr lang="zh-CN" altLang="en-US" sz="3600" dirty="0">
                <a:ea typeface="华文行楷" panose="02010800040101010101" pitchFamily="2" charset="-122"/>
              </a:rPr>
              <a:t>、</a:t>
            </a:r>
            <a:r>
              <a:rPr lang="en-US" altLang="zh-CN" sz="3600" dirty="0" err="1">
                <a:ea typeface="华文行楷" panose="02010800040101010101" pitchFamily="2" charset="-122"/>
              </a:rPr>
              <a:t>Scharr</a:t>
            </a:r>
            <a:r>
              <a:rPr lang="zh-CN" altLang="en-US" sz="3600" dirty="0">
                <a:ea typeface="华文行楷" panose="02010800040101010101" pitchFamily="2" charset="-122"/>
              </a:rPr>
              <a:t>滤波器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270F5B-92AC-464A-BCB1-E4D5A966F471}"/>
              </a:ext>
            </a:extLst>
          </p:cNvPr>
          <p:cNvSpPr txBox="1"/>
          <p:nvPr/>
        </p:nvSpPr>
        <p:spPr>
          <a:xfrm flipH="1">
            <a:off x="755576" y="414616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华文行楷" panose="02010800040101010101" pitchFamily="2" charset="-122"/>
              </a:rPr>
              <a:t>3</a:t>
            </a:r>
            <a:r>
              <a:rPr lang="zh-CN" altLang="en-US" sz="3600" dirty="0">
                <a:ea typeface="华文行楷" panose="02010800040101010101" pitchFamily="2" charset="-122"/>
              </a:rPr>
              <a:t>、</a:t>
            </a:r>
            <a:r>
              <a:rPr lang="en-US" altLang="zh-CN" sz="3600" dirty="0">
                <a:ea typeface="华文行楷" panose="02010800040101010101" pitchFamily="2" charset="-122"/>
              </a:rPr>
              <a:t>Laplace</a:t>
            </a:r>
            <a:r>
              <a:rPr lang="zh-CN" altLang="en-US" sz="3600" dirty="0">
                <a:ea typeface="华文行楷" panose="02010800040101010101" pitchFamily="2" charset="-122"/>
              </a:rPr>
              <a:t>算子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1AEC7B-43DE-4485-94C7-93DE596C4E6A}"/>
              </a:ext>
            </a:extLst>
          </p:cNvPr>
          <p:cNvSpPr txBox="1"/>
          <p:nvPr/>
        </p:nvSpPr>
        <p:spPr>
          <a:xfrm flipH="1">
            <a:off x="755576" y="529538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华文行楷" panose="02010800040101010101" pitchFamily="2" charset="-122"/>
              </a:rPr>
              <a:t>4</a:t>
            </a:r>
            <a:r>
              <a:rPr lang="zh-CN" altLang="en-US" sz="3600" dirty="0">
                <a:ea typeface="华文行楷" panose="02010800040101010101" pitchFamily="2" charset="-122"/>
              </a:rPr>
              <a:t>、</a:t>
            </a:r>
            <a:r>
              <a:rPr lang="en-US" altLang="zh-CN" sz="3600" dirty="0">
                <a:ea typeface="华文行楷" panose="02010800040101010101" pitchFamily="2" charset="-122"/>
              </a:rPr>
              <a:t>canny</a:t>
            </a:r>
            <a:r>
              <a:rPr lang="zh-CN" altLang="en-US" sz="3600" dirty="0">
                <a:ea typeface="华文行楷" panose="02010800040101010101" pitchFamily="2" charset="-122"/>
              </a:rPr>
              <a:t>算子</a:t>
            </a:r>
          </a:p>
        </p:txBody>
      </p:sp>
    </p:spTree>
    <p:extLst>
      <p:ext uri="{BB962C8B-B14F-4D97-AF65-F5344CB8AC3E}">
        <p14:creationId xmlns:p14="http://schemas.microsoft.com/office/powerpoint/2010/main" val="275012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F696B9-659A-4199-9A8A-95012A9BBDF1}"/>
              </a:ext>
            </a:extLst>
          </p:cNvPr>
          <p:cNvSpPr txBox="1"/>
          <p:nvPr/>
        </p:nvSpPr>
        <p:spPr>
          <a:xfrm flipH="1">
            <a:off x="467544" y="69269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、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Sobel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算子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DE089E-4743-47BC-98FC-5653B9660234}"/>
              </a:ext>
            </a:extLst>
          </p:cNvPr>
          <p:cNvSpPr txBox="1"/>
          <p:nvPr/>
        </p:nvSpPr>
        <p:spPr>
          <a:xfrm>
            <a:off x="5724128" y="2492896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如何获取边缘？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F1DB6B-385F-4956-A5D9-6A32CF868272}"/>
              </a:ext>
            </a:extLst>
          </p:cNvPr>
          <p:cNvSpPr txBox="1"/>
          <p:nvPr/>
        </p:nvSpPr>
        <p:spPr>
          <a:xfrm>
            <a:off x="6768244" y="3861048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梯度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DF9B25-DA91-43FD-A266-3FE47FB8D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56669"/>
            <a:ext cx="5112568" cy="443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5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AFB2E8D-3EE3-4FD7-B8EA-8DCB31526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670925"/>
            <a:ext cx="5828571" cy="27555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BCDD57-0E90-4828-99AA-5658DBFB3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573016"/>
            <a:ext cx="2803718" cy="7200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7B58A3-F5E8-4BEE-A21D-E887ABB94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73" y="4439632"/>
            <a:ext cx="3559054" cy="667323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333C8424-449F-4F49-9916-6E21FB866739}"/>
              </a:ext>
            </a:extLst>
          </p:cNvPr>
          <p:cNvSpPr/>
          <p:nvPr/>
        </p:nvSpPr>
        <p:spPr>
          <a:xfrm>
            <a:off x="1928377" y="4606462"/>
            <a:ext cx="720080" cy="333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E1505D-30E8-4EF3-9694-0B5FFCC4D4D0}"/>
              </a:ext>
            </a:extLst>
          </p:cNvPr>
          <p:cNvSpPr txBox="1"/>
          <p:nvPr/>
        </p:nvSpPr>
        <p:spPr>
          <a:xfrm>
            <a:off x="611560" y="551622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设定一个阈值，获取边缘</a:t>
            </a:r>
          </a:p>
        </p:txBody>
      </p:sp>
    </p:spTree>
    <p:extLst>
      <p:ext uri="{BB962C8B-B14F-4D97-AF65-F5344CB8AC3E}">
        <p14:creationId xmlns:p14="http://schemas.microsoft.com/office/powerpoint/2010/main" val="87188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2F40A9-06B6-4957-81B1-9F996EFC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3" y="2060848"/>
            <a:ext cx="8849873" cy="38884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D41B6D4-CC65-4419-9A42-076062772219}"/>
              </a:ext>
            </a:extLst>
          </p:cNvPr>
          <p:cNvSpPr txBox="1"/>
          <p:nvPr/>
        </p:nvSpPr>
        <p:spPr>
          <a:xfrm flipH="1">
            <a:off x="467544" y="98072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API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函数原型</a:t>
            </a:r>
          </a:p>
        </p:txBody>
      </p:sp>
    </p:spTree>
    <p:extLst>
      <p:ext uri="{BB962C8B-B14F-4D97-AF65-F5344CB8AC3E}">
        <p14:creationId xmlns:p14="http://schemas.microsoft.com/office/powerpoint/2010/main" val="3138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8790DA-253A-4A42-B430-88ACEE218ABD}"/>
              </a:ext>
            </a:extLst>
          </p:cNvPr>
          <p:cNvSpPr/>
          <p:nvPr/>
        </p:nvSpPr>
        <p:spPr>
          <a:xfrm>
            <a:off x="705826" y="676570"/>
            <a:ext cx="80193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ea typeface="华文行楷" panose="02010800040101010101" pitchFamily="2" charset="-122"/>
              </a:rPr>
              <a:t>其中，输出图像的深度，支持如下src.depth()和ddepth的组合：</a:t>
            </a:r>
            <a:endParaRPr lang="en-US" altLang="zh-CN" sz="3200" dirty="0">
              <a:ea typeface="华文行楷" panose="02010800040101010101" pitchFamily="2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ECA29AF-F2D0-4D89-9930-184F6E517C3A}"/>
              </a:ext>
            </a:extLst>
          </p:cNvPr>
          <p:cNvGrpSpPr/>
          <p:nvPr/>
        </p:nvGrpSpPr>
        <p:grpSpPr>
          <a:xfrm>
            <a:off x="705826" y="1988840"/>
            <a:ext cx="8192499" cy="3928227"/>
            <a:chOff x="781232" y="1970128"/>
            <a:chExt cx="8192499" cy="392822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0CD18AE-CDB9-47EB-B6C5-144402C3822A}"/>
                </a:ext>
              </a:extLst>
            </p:cNvPr>
            <p:cNvSpPr/>
            <p:nvPr/>
          </p:nvSpPr>
          <p:spPr>
            <a:xfrm>
              <a:off x="1259632" y="1988840"/>
              <a:ext cx="209082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err="1"/>
                <a:t>src.depth</a:t>
              </a:r>
              <a:r>
                <a:rPr lang="en-US" altLang="zh-CN" sz="3200" dirty="0"/>
                <a:t>() </a:t>
              </a:r>
              <a:endParaRPr lang="zh-CN" altLang="en-US" sz="3200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F7AFF24-583A-4DC2-AB86-FD0705F47C48}"/>
                </a:ext>
              </a:extLst>
            </p:cNvPr>
            <p:cNvSpPr/>
            <p:nvPr/>
          </p:nvSpPr>
          <p:spPr>
            <a:xfrm>
              <a:off x="5456547" y="1970128"/>
              <a:ext cx="203773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err="1"/>
                <a:t>dst.depth</a:t>
              </a:r>
              <a:r>
                <a:rPr lang="en-US" altLang="zh-CN" sz="3200" dirty="0"/>
                <a:t>()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5D545DF-6EAE-4C1E-BAEB-56AEE38373A8}"/>
                </a:ext>
              </a:extLst>
            </p:cNvPr>
            <p:cNvSpPr/>
            <p:nvPr/>
          </p:nvSpPr>
          <p:spPr>
            <a:xfrm>
              <a:off x="1424673" y="2808667"/>
              <a:ext cx="13131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/>
                <a:t>CV_8U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EE12ACF-A617-406F-BCC0-FB00F40BBF42}"/>
                </a:ext>
              </a:extLst>
            </p:cNvPr>
            <p:cNvSpPr/>
            <p:nvPr/>
          </p:nvSpPr>
          <p:spPr>
            <a:xfrm>
              <a:off x="781232" y="3628494"/>
              <a:ext cx="29434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/>
                <a:t>CV_16U/CV_16S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3479419-043A-4A26-9A24-3140AAC5AFFD}"/>
                </a:ext>
              </a:extLst>
            </p:cNvPr>
            <p:cNvSpPr/>
            <p:nvPr/>
          </p:nvSpPr>
          <p:spPr>
            <a:xfrm>
              <a:off x="4913997" y="3665958"/>
              <a:ext cx="334880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/>
                <a:t>-</a:t>
              </a:r>
              <a:r>
                <a:rPr lang="zh-CN" altLang="en-US" sz="3200" dirty="0"/>
                <a:t>1/CV_32F/CV_64F</a:t>
              </a:r>
              <a:endParaRPr lang="en-US" altLang="zh-CN" sz="32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FE426A-2C97-40E9-808E-D3174CA068CA}"/>
                </a:ext>
              </a:extLst>
            </p:cNvPr>
            <p:cNvSpPr/>
            <p:nvPr/>
          </p:nvSpPr>
          <p:spPr>
            <a:xfrm>
              <a:off x="5595081" y="5313580"/>
              <a:ext cx="19866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/>
                <a:t>-1/CV_64F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B12E94A-19C5-472A-939D-92C96E319A6E}"/>
                </a:ext>
              </a:extLst>
            </p:cNvPr>
            <p:cNvSpPr/>
            <p:nvPr/>
          </p:nvSpPr>
          <p:spPr>
            <a:xfrm>
              <a:off x="4203066" y="2808666"/>
              <a:ext cx="477066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/>
                <a:t>-1/CV_16S/CV_32F/CV_64F</a:t>
              </a:r>
              <a:endParaRPr lang="en-US" altLang="zh-CN" sz="32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3EEEB4A-CD9B-4271-AC79-B536474179B2}"/>
                </a:ext>
              </a:extLst>
            </p:cNvPr>
            <p:cNvSpPr/>
            <p:nvPr/>
          </p:nvSpPr>
          <p:spPr>
            <a:xfrm>
              <a:off x="1424673" y="4468641"/>
              <a:ext cx="144783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/>
                <a:t>CV_32F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6C11EEF-821B-4CA9-B717-BCFA7576E8C3}"/>
                </a:ext>
              </a:extLst>
            </p:cNvPr>
            <p:cNvSpPr/>
            <p:nvPr/>
          </p:nvSpPr>
          <p:spPr>
            <a:xfrm>
              <a:off x="4928279" y="4450047"/>
              <a:ext cx="334880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/>
                <a:t>-</a:t>
              </a:r>
              <a:r>
                <a:rPr lang="zh-CN" altLang="en-US" sz="3200" dirty="0"/>
                <a:t>1/CV_32F/CV_64F</a:t>
              </a:r>
              <a:endParaRPr lang="en-US" altLang="zh-CN" sz="32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2C488D0-69DE-4FAF-A1F9-E50CCA1E56CD}"/>
                </a:ext>
              </a:extLst>
            </p:cNvPr>
            <p:cNvSpPr/>
            <p:nvPr/>
          </p:nvSpPr>
          <p:spPr>
            <a:xfrm>
              <a:off x="1424673" y="5313580"/>
              <a:ext cx="144783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/>
                <a:t>CV_</a:t>
              </a:r>
              <a:r>
                <a:rPr lang="en-US" altLang="zh-CN" sz="3200" dirty="0"/>
                <a:t>64</a:t>
              </a:r>
              <a:r>
                <a:rPr lang="zh-CN" altLang="en-US" sz="3200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751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701529C-4D0B-43EC-B415-10DE40462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21" y="5013176"/>
            <a:ext cx="8871957" cy="56960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7F5460A-6B70-4BB9-936D-1AE105C0F568}"/>
              </a:ext>
            </a:extLst>
          </p:cNvPr>
          <p:cNvSpPr/>
          <p:nvPr/>
        </p:nvSpPr>
        <p:spPr>
          <a:xfrm>
            <a:off x="899592" y="1124744"/>
            <a:ext cx="5565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ea typeface="华文行楷" panose="02010800040101010101" pitchFamily="2" charset="-122"/>
              </a:rPr>
              <a:t>分别提取x和y方向的 梯度幅值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D12824-F286-446D-BE5D-986FF28E2359}"/>
              </a:ext>
            </a:extLst>
          </p:cNvPr>
          <p:cNvSpPr/>
          <p:nvPr/>
        </p:nvSpPr>
        <p:spPr>
          <a:xfrm>
            <a:off x="901864" y="2085598"/>
            <a:ext cx="542481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ea typeface="华文行楷" panose="02010800040101010101" pitchFamily="2" charset="-122"/>
              </a:rPr>
              <a:t>【</a:t>
            </a:r>
            <a:r>
              <a:rPr lang="en-US" altLang="zh-CN" sz="3200" dirty="0" err="1">
                <a:ea typeface="华文行楷" panose="02010800040101010101" pitchFamily="2" charset="-122"/>
              </a:rPr>
              <a:t>xorder</a:t>
            </a:r>
            <a:r>
              <a:rPr lang="en-US" altLang="zh-CN" sz="3200" dirty="0">
                <a:ea typeface="华文行楷" panose="02010800040101010101" pitchFamily="2" charset="-122"/>
              </a:rPr>
              <a:t>=1,yorder=0,ksize=3】</a:t>
            </a:r>
          </a:p>
          <a:p>
            <a:r>
              <a:rPr lang="en-US" altLang="zh-CN" sz="3200" dirty="0">
                <a:ea typeface="华文行楷" panose="02010800040101010101" pitchFamily="2" charset="-122"/>
              </a:rPr>
              <a:t>【</a:t>
            </a:r>
            <a:r>
              <a:rPr lang="en-US" altLang="zh-CN" sz="3200" dirty="0" err="1">
                <a:ea typeface="华文行楷" panose="02010800040101010101" pitchFamily="2" charset="-122"/>
              </a:rPr>
              <a:t>xorder</a:t>
            </a:r>
            <a:r>
              <a:rPr lang="en-US" altLang="zh-CN" sz="3200" dirty="0">
                <a:ea typeface="华文行楷" panose="02010800040101010101" pitchFamily="2" charset="-122"/>
              </a:rPr>
              <a:t>=0,yorder=1,ksize=3】</a:t>
            </a:r>
            <a:endParaRPr lang="zh-CN" altLang="en-US" sz="3200" dirty="0">
              <a:ea typeface="华文行楷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69AD76-0F3D-4759-9861-EA30A5F2AEAE}"/>
              </a:ext>
            </a:extLst>
          </p:cNvPr>
          <p:cNvSpPr txBox="1"/>
          <p:nvPr/>
        </p:nvSpPr>
        <p:spPr>
          <a:xfrm flipH="1">
            <a:off x="426592" y="393305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a typeface="华文行楷" panose="02010800040101010101" pitchFamily="2" charset="-122"/>
              </a:rPr>
              <a:t>调用示例：</a:t>
            </a:r>
          </a:p>
        </p:txBody>
      </p:sp>
    </p:spTree>
    <p:extLst>
      <p:ext uri="{BB962C8B-B14F-4D97-AF65-F5344CB8AC3E}">
        <p14:creationId xmlns:p14="http://schemas.microsoft.com/office/powerpoint/2010/main" val="221281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645</Words>
  <Application>Microsoft Office PowerPoint</Application>
  <PresentationFormat>全屏显示(4:3)</PresentationFormat>
  <Paragraphs>108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华文行楷</vt:lpstr>
      <vt:lpstr>楷体</vt:lpstr>
      <vt:lpstr>Microsoft YaHei</vt:lpstr>
      <vt:lpstr>Algerian</vt:lpstr>
      <vt:lpstr>Arial</vt:lpstr>
      <vt:lpstr>Calibri</vt:lpstr>
      <vt:lpstr>Office 主题</vt:lpstr>
      <vt:lpstr>图像处理第三次授课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图像处理第三次授课</dc:title>
  <dc:creator>LAI</dc:creator>
  <cp:lastModifiedBy>庆军 来</cp:lastModifiedBy>
  <cp:revision>75</cp:revision>
  <dcterms:created xsi:type="dcterms:W3CDTF">2020-04-10T01:40:31Z</dcterms:created>
  <dcterms:modified xsi:type="dcterms:W3CDTF">2020-04-10T15:15:19Z</dcterms:modified>
</cp:coreProperties>
</file>