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57" r:id="rId4"/>
    <p:sldId id="268" r:id="rId5"/>
    <p:sldId id="258" r:id="rId6"/>
    <p:sldId id="259" r:id="rId7"/>
    <p:sldId id="260" r:id="rId8"/>
    <p:sldId id="261" r:id="rId9"/>
    <p:sldId id="262" r:id="rId10"/>
    <p:sldId id="269" r:id="rId11"/>
    <p:sldId id="270" r:id="rId12"/>
    <p:sldId id="276" r:id="rId13"/>
    <p:sldId id="275" r:id="rId14"/>
    <p:sldId id="271" r:id="rId15"/>
    <p:sldId id="272" r:id="rId16"/>
    <p:sldId id="273" r:id="rId17"/>
    <p:sldId id="274" r:id="rId18"/>
    <p:sldId id="281" r:id="rId19"/>
    <p:sldId id="278" r:id="rId20"/>
    <p:sldId id="279" r:id="rId21"/>
    <p:sldId id="280" r:id="rId22"/>
    <p:sldId id="295" r:id="rId23"/>
    <p:sldId id="263" r:id="rId24"/>
    <p:sldId id="282" r:id="rId25"/>
    <p:sldId id="291" r:id="rId26"/>
    <p:sldId id="283" r:id="rId27"/>
    <p:sldId id="29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3" r:id="rId36"/>
    <p:sldId id="294" r:id="rId37"/>
    <p:sldId id="266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131F9A-4C46-44A9-B12B-5915D6FC1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ln>
                  <a:solidFill>
                    <a:schemeClr val="accent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图像处理第四次授课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023E3AF6-2191-4738-B70A-B97C33D51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3848" y="4077072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</a:rPr>
              <a:t>来舒阳</a:t>
            </a:r>
          </a:p>
        </p:txBody>
      </p:sp>
    </p:spTree>
    <p:extLst>
      <p:ext uri="{BB962C8B-B14F-4D97-AF65-F5344CB8AC3E}">
        <p14:creationId xmlns:p14="http://schemas.microsoft.com/office/powerpoint/2010/main" val="145344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36AB08-CD62-4802-B938-97A5A3EF9550}"/>
              </a:ext>
            </a:extLst>
          </p:cNvPr>
          <p:cNvSpPr txBox="1"/>
          <p:nvPr/>
        </p:nvSpPr>
        <p:spPr>
          <a:xfrm>
            <a:off x="611560" y="620688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霍夫变换是如何实现的？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C1DF1D-7759-4F00-AC8E-1D9FAA76E7F6}"/>
              </a:ext>
            </a:extLst>
          </p:cNvPr>
          <p:cNvSpPr txBox="1"/>
          <p:nvPr/>
        </p:nvSpPr>
        <p:spPr>
          <a:xfrm>
            <a:off x="611560" y="1340768"/>
            <a:ext cx="77768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标准霍夫变换是从</a:t>
            </a:r>
            <a:r>
              <a:rPr lang="zh-CN" altLang="en-US" sz="3200" u="sng" dirty="0">
                <a:latin typeface="华文行楷" panose="02010800040101010101" pitchFamily="2" charset="-122"/>
                <a:ea typeface="华文行楷" panose="02010800040101010101" pitchFamily="2" charset="-122"/>
              </a:rPr>
              <a:t>投票的角度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寻找最优解的，本质是少数服从多数；而广义霍夫变换则根据模板匹配的原理对标准霍夫变换进行了调整，因此能够判别图像中的任意形状。</a:t>
            </a:r>
          </a:p>
        </p:txBody>
      </p:sp>
    </p:spTree>
    <p:extLst>
      <p:ext uri="{BB962C8B-B14F-4D97-AF65-F5344CB8AC3E}">
        <p14:creationId xmlns:p14="http://schemas.microsoft.com/office/powerpoint/2010/main" val="76472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1D46A36-F13C-4B15-B152-FE979AA32707}"/>
              </a:ext>
            </a:extLst>
          </p:cNvPr>
          <p:cNvSpPr txBox="1"/>
          <p:nvPr/>
        </p:nvSpPr>
        <p:spPr>
          <a:xfrm>
            <a:off x="683568" y="692696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二、霍夫变换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77D453-6886-483D-81EF-B2E76FBE6A8C}"/>
              </a:ext>
            </a:extLst>
          </p:cNvPr>
          <p:cNvSpPr/>
          <p:nvPr/>
        </p:nvSpPr>
        <p:spPr>
          <a:xfrm>
            <a:off x="539552" y="1844824"/>
            <a:ext cx="792088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600" dirty="0">
                <a:ea typeface="华文行楷" panose="02010800040101010101" pitchFamily="2" charset="-122"/>
              </a:rPr>
              <a:t>对称空间（图像空间与霍夫空间）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dirty="0">
              <a:ea typeface="华文行楷" panose="0201080004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ea typeface="华文行楷" panose="02010800040101010101" pitchFamily="2" charset="-122"/>
              </a:rPr>
              <a:t>我们一般把观测值空间</a:t>
            </a:r>
            <a:r>
              <a:rPr lang="en-US" altLang="zh-CN" sz="3200" dirty="0">
                <a:ea typeface="华文行楷" panose="02010800040101010101" pitchFamily="2" charset="-122"/>
              </a:rPr>
              <a:t>(</a:t>
            </a:r>
            <a:r>
              <a:rPr lang="zh-CN" altLang="zh-CN" sz="3200" dirty="0">
                <a:ea typeface="华文行楷" panose="02010800040101010101" pitchFamily="2" charset="-122"/>
              </a:rPr>
              <a:t>x1,x2,...xn)叫图像空间，</a:t>
            </a:r>
            <a:r>
              <a:rPr lang="zh-CN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把待求参数空间</a:t>
            </a:r>
            <a:r>
              <a:rPr lang="en-US" altLang="zh-CN" sz="3200" dirty="0">
                <a:ea typeface="华文行楷" panose="02010800040101010101" pitchFamily="2" charset="-122"/>
              </a:rPr>
              <a:t>(</a:t>
            </a:r>
            <a:r>
              <a:rPr lang="zh-CN" altLang="zh-CN" sz="3200" dirty="0">
                <a:ea typeface="华文行楷" panose="02010800040101010101" pitchFamily="2" charset="-122"/>
              </a:rPr>
              <a:t>a1,a2,..ak)</a:t>
            </a:r>
            <a:r>
              <a:rPr lang="zh-CN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叫霍夫空间</a:t>
            </a:r>
            <a:endParaRPr lang="en-US" altLang="zh-CN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显然图像空间和观测空间可以维数一致，也可以位数不一致</a:t>
            </a:r>
            <a:endParaRPr lang="zh-CN" altLang="zh-CN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26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3FC726C-9697-4079-9071-DC96EBBC6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73587"/>
            <a:ext cx="5400600" cy="131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B619FB2-265C-4BF7-92D7-C85CC0045A5F}"/>
              </a:ext>
            </a:extLst>
          </p:cNvPr>
          <p:cNvSpPr/>
          <p:nvPr/>
        </p:nvSpPr>
        <p:spPr>
          <a:xfrm>
            <a:off x="1259632" y="5445224"/>
            <a:ext cx="6768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霍夫梯度法（</a:t>
            </a:r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2-1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霍夫变换）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CFF159-56CD-487E-AFA7-C4EB48AF40D8}"/>
              </a:ext>
            </a:extLst>
          </p:cNvPr>
          <p:cNvSpPr/>
          <p:nvPr/>
        </p:nvSpPr>
        <p:spPr>
          <a:xfrm>
            <a:off x="1259632" y="4472430"/>
            <a:ext cx="6768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维度变高会导致计算量大大增加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FC09F1-E466-4B8F-B9DF-D1C5555BF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382600"/>
            <a:ext cx="3888432" cy="100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0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A19BC8B-C107-461F-B3E8-BCDFFEFA4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35189"/>
            <a:ext cx="8640960" cy="39069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980F409-0303-49FD-9211-7A9F0BF38BCE}"/>
              </a:ext>
            </a:extLst>
          </p:cNvPr>
          <p:cNvSpPr txBox="1"/>
          <p:nvPr/>
        </p:nvSpPr>
        <p:spPr>
          <a:xfrm>
            <a:off x="5508104" y="5589240"/>
            <a:ext cx="3132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霍夫空间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82D73D-8C9B-4A51-8F2C-0698809E34E0}"/>
              </a:ext>
            </a:extLst>
          </p:cNvPr>
          <p:cNvSpPr txBox="1"/>
          <p:nvPr/>
        </p:nvSpPr>
        <p:spPr>
          <a:xfrm>
            <a:off x="1412032" y="5589240"/>
            <a:ext cx="3132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笛卡尔坐标系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3E4AF7-5E35-4BC6-A9AC-8D27EBBAAE5F}"/>
              </a:ext>
            </a:extLst>
          </p:cNvPr>
          <p:cNvSpPr txBox="1"/>
          <p:nvPr/>
        </p:nvSpPr>
        <p:spPr>
          <a:xfrm>
            <a:off x="665566" y="585554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霍夫线变换</a:t>
            </a:r>
          </a:p>
        </p:txBody>
      </p:sp>
    </p:spTree>
    <p:extLst>
      <p:ext uri="{BB962C8B-B14F-4D97-AF65-F5344CB8AC3E}">
        <p14:creationId xmlns:p14="http://schemas.microsoft.com/office/powerpoint/2010/main" val="195128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EDEAB26-AF7F-4808-ABA0-A8FAB9339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404664"/>
            <a:ext cx="8280920" cy="393622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CD98258-4060-4E81-A48B-13609ABFA579}"/>
              </a:ext>
            </a:extLst>
          </p:cNvPr>
          <p:cNvSpPr txBox="1"/>
          <p:nvPr/>
        </p:nvSpPr>
        <p:spPr>
          <a:xfrm>
            <a:off x="462608" y="4869160"/>
            <a:ext cx="8683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笛卡尔坐标系的点对应霍夫空间的线</a:t>
            </a:r>
            <a:endParaRPr lang="en-US" altLang="zh-CN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霍夫空间的点对应笛卡尔坐标系中的线</a:t>
            </a:r>
          </a:p>
        </p:txBody>
      </p:sp>
    </p:spTree>
    <p:extLst>
      <p:ext uri="{BB962C8B-B14F-4D97-AF65-F5344CB8AC3E}">
        <p14:creationId xmlns:p14="http://schemas.microsoft.com/office/powerpoint/2010/main" val="93720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F2AB591-0F23-46AE-8B51-D687987E7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692696"/>
            <a:ext cx="4896544" cy="41206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2ECD06E-3958-4508-9100-5C463BFD5A6F}"/>
              </a:ext>
            </a:extLst>
          </p:cNvPr>
          <p:cNvSpPr txBox="1"/>
          <p:nvPr/>
        </p:nvSpPr>
        <p:spPr>
          <a:xfrm>
            <a:off x="827584" y="5445224"/>
            <a:ext cx="86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将笛卡尔坐标换成极坐标</a:t>
            </a:r>
          </a:p>
        </p:txBody>
      </p:sp>
    </p:spTree>
    <p:extLst>
      <p:ext uri="{BB962C8B-B14F-4D97-AF65-F5344CB8AC3E}">
        <p14:creationId xmlns:p14="http://schemas.microsoft.com/office/powerpoint/2010/main" val="2252337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9490ED-9D19-4371-8596-FD1D08340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3" y="867894"/>
            <a:ext cx="9144373" cy="508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86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B09D5FD-4FA3-4004-B3A1-B4C925E92F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6"/>
          <a:stretch/>
        </p:blipFill>
        <p:spPr>
          <a:xfrm>
            <a:off x="251520" y="116632"/>
            <a:ext cx="8640960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89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8C7528-F6E3-4CA0-9FC1-8A75C8CD2676}"/>
              </a:ext>
            </a:extLst>
          </p:cNvPr>
          <p:cNvSpPr txBox="1"/>
          <p:nvPr/>
        </p:nvSpPr>
        <p:spPr>
          <a:xfrm>
            <a:off x="1267728" y="375303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非极大值抑制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1A482E-5371-4368-A718-CAB1D6217D1A}"/>
              </a:ext>
            </a:extLst>
          </p:cNvPr>
          <p:cNvSpPr txBox="1"/>
          <p:nvPr/>
        </p:nvSpPr>
        <p:spPr>
          <a:xfrm>
            <a:off x="1267728" y="2348880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对点进行排序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BD02C5-D498-4772-8A48-D8CAF51266D2}"/>
              </a:ext>
            </a:extLst>
          </p:cNvPr>
          <p:cNvSpPr txBox="1"/>
          <p:nvPr/>
        </p:nvSpPr>
        <p:spPr>
          <a:xfrm>
            <a:off x="1259632" y="5157192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阈值化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C70EEA-2C56-4824-A906-09EFAF0ED2E1}"/>
              </a:ext>
            </a:extLst>
          </p:cNvPr>
          <p:cNvSpPr txBox="1"/>
          <p:nvPr/>
        </p:nvSpPr>
        <p:spPr>
          <a:xfrm>
            <a:off x="1259632" y="944724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阈值化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301936-009B-42B0-BCD5-4EFCBEFB81E9}"/>
              </a:ext>
            </a:extLst>
          </p:cNvPr>
          <p:cNvSpPr txBox="1"/>
          <p:nvPr/>
        </p:nvSpPr>
        <p:spPr>
          <a:xfrm>
            <a:off x="6660232" y="1807949"/>
            <a:ext cx="923330" cy="36724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源码分析</a:t>
            </a:r>
          </a:p>
        </p:txBody>
      </p:sp>
    </p:spTree>
    <p:extLst>
      <p:ext uri="{BB962C8B-B14F-4D97-AF65-F5344CB8AC3E}">
        <p14:creationId xmlns:p14="http://schemas.microsoft.com/office/powerpoint/2010/main" val="300296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4" grpId="1"/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7A7522-776D-4FE8-B666-454C0350CB4E}"/>
              </a:ext>
            </a:extLst>
          </p:cNvPr>
          <p:cNvSpPr txBox="1"/>
          <p:nvPr/>
        </p:nvSpPr>
        <p:spPr>
          <a:xfrm>
            <a:off x="665566" y="544914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霍夫圆变换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158309-AA8F-4D66-95DF-CD2DC67E9DBA}"/>
              </a:ext>
            </a:extLst>
          </p:cNvPr>
          <p:cNvSpPr txBox="1"/>
          <p:nvPr/>
        </p:nvSpPr>
        <p:spPr>
          <a:xfrm>
            <a:off x="691214" y="4006804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根据圆心计算半径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5E0CF4-AAEB-48AB-A799-5CD7ED8C1776}"/>
              </a:ext>
            </a:extLst>
          </p:cNvPr>
          <p:cNvSpPr txBox="1"/>
          <p:nvPr/>
        </p:nvSpPr>
        <p:spPr>
          <a:xfrm>
            <a:off x="691214" y="2457762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根据梯度计算圆心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38D4181-4E81-49CD-9F0E-72888948715F}"/>
              </a:ext>
            </a:extLst>
          </p:cNvPr>
          <p:cNvGrpSpPr/>
          <p:nvPr/>
        </p:nvGrpSpPr>
        <p:grpSpPr>
          <a:xfrm>
            <a:off x="5364080" y="1844824"/>
            <a:ext cx="3312368" cy="3312368"/>
            <a:chOff x="5364080" y="1844824"/>
            <a:chExt cx="3312368" cy="331236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0069659-4C49-4985-AAAA-F62DB19C94D6}"/>
                </a:ext>
              </a:extLst>
            </p:cNvPr>
            <p:cNvSpPr/>
            <p:nvPr/>
          </p:nvSpPr>
          <p:spPr>
            <a:xfrm>
              <a:off x="5364080" y="1844824"/>
              <a:ext cx="3312368" cy="3312368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5F155A5-FE3E-4037-9E20-10F11114A726}"/>
                </a:ext>
              </a:extLst>
            </p:cNvPr>
            <p:cNvSpPr/>
            <p:nvPr/>
          </p:nvSpPr>
          <p:spPr>
            <a:xfrm>
              <a:off x="6948264" y="3429000"/>
              <a:ext cx="144000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328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6A1582-2842-4FAA-A8D8-893484B52E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32" y="1772816"/>
            <a:ext cx="4464496" cy="44644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89EF0AD-B418-4357-8323-7CE770D4A968}"/>
              </a:ext>
            </a:extLst>
          </p:cNvPr>
          <p:cNvSpPr txBox="1"/>
          <p:nvPr/>
        </p:nvSpPr>
        <p:spPr>
          <a:xfrm flipH="1">
            <a:off x="1043608" y="620688"/>
            <a:ext cx="5184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作业讲解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7C2117-7231-4AD5-99AA-210928493DBC}"/>
              </a:ext>
            </a:extLst>
          </p:cNvPr>
          <p:cNvSpPr txBox="1"/>
          <p:nvPr/>
        </p:nvSpPr>
        <p:spPr>
          <a:xfrm flipH="1">
            <a:off x="5148064" y="2564904"/>
            <a:ext cx="3630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思考题：用什么方法可以实现识别魔方一个面的九个色块的颜色？</a:t>
            </a:r>
          </a:p>
        </p:txBody>
      </p:sp>
    </p:spTree>
    <p:extLst>
      <p:ext uri="{BB962C8B-B14F-4D97-AF65-F5344CB8AC3E}">
        <p14:creationId xmlns:p14="http://schemas.microsoft.com/office/powerpoint/2010/main" val="3856722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3EF417-5F8C-4F46-BCD1-07E52131A08C}"/>
              </a:ext>
            </a:extLst>
          </p:cNvPr>
          <p:cNvSpPr txBox="1"/>
          <p:nvPr/>
        </p:nvSpPr>
        <p:spPr>
          <a:xfrm>
            <a:off x="665566" y="544914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累计概率霍夫变换（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PPHT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4CACAA-B554-461D-8E74-4C94E92A1858}"/>
              </a:ext>
            </a:extLst>
          </p:cNvPr>
          <p:cNvSpPr/>
          <p:nvPr/>
        </p:nvSpPr>
        <p:spPr>
          <a:xfrm>
            <a:off x="1115616" y="1628800"/>
            <a:ext cx="71825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ea typeface="华文行楷" panose="02010800040101010101" pitchFamily="2" charset="-122"/>
              </a:rPr>
              <a:t>在一定的范围内进行霍夫变换，计算单独线段的方向以及范围，从而减少计算量，缩短计算时间。之所以称</a:t>
            </a:r>
            <a:r>
              <a:rPr lang="en-US" altLang="zh-CN" sz="3200" dirty="0">
                <a:solidFill>
                  <a:srgbClr val="333333"/>
                </a:solidFill>
                <a:ea typeface="华文行楷" panose="02010800040101010101" pitchFamily="2" charset="-122"/>
              </a:rPr>
              <a:t>PPHT</a:t>
            </a:r>
            <a:r>
              <a:rPr lang="zh-CN" altLang="en-US" sz="3200" dirty="0">
                <a:solidFill>
                  <a:srgbClr val="333333"/>
                </a:solidFill>
                <a:ea typeface="华文行楷" panose="02010800040101010101" pitchFamily="2" charset="-122"/>
              </a:rPr>
              <a:t>为“概率”的，是因为并不将累加器平面内的所有可能的点累加，而只是累加其中的一部分，该想法是如果峰值如果足够高，只用一小部分时间去寻找它就够了。这样猜想的话，可以实质性地减少计算时间</a:t>
            </a:r>
            <a:endParaRPr lang="zh-CN" altLang="en-US" sz="3200" dirty="0"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948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E18C91A-25A3-443D-AA3E-F47CD8813C93}"/>
              </a:ext>
            </a:extLst>
          </p:cNvPr>
          <p:cNvSpPr txBox="1"/>
          <p:nvPr/>
        </p:nvSpPr>
        <p:spPr>
          <a:xfrm>
            <a:off x="665566" y="544914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多尺度霍夫变换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40AFE1-8AFD-48E2-9827-013A46112A33}"/>
              </a:ext>
            </a:extLst>
          </p:cNvPr>
          <p:cNvSpPr/>
          <p:nvPr/>
        </p:nvSpPr>
        <p:spPr>
          <a:xfrm>
            <a:off x="827584" y="1988840"/>
            <a:ext cx="74888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ea typeface="华文行楷" panose="02010800040101010101" pitchFamily="2" charset="-122"/>
              </a:rPr>
              <a:t>搜遍了全网我也没能找到解释。</a:t>
            </a:r>
            <a:endParaRPr lang="en-US" altLang="zh-CN" sz="3200" dirty="0">
              <a:solidFill>
                <a:srgbClr val="333333"/>
              </a:solidFill>
              <a:ea typeface="华文行楷" panose="02010800040101010101" pitchFamily="2" charset="-122"/>
            </a:endParaRPr>
          </a:p>
          <a:p>
            <a:r>
              <a:rPr lang="zh-CN" altLang="en-US" sz="3200" dirty="0">
                <a:solidFill>
                  <a:srgbClr val="333333"/>
                </a:solidFill>
                <a:ea typeface="华文行楷" panose="02010800040101010101" pitchFamily="2" charset="-122"/>
              </a:rPr>
              <a:t>就一句“多尺度霍夫变换是标准霍夫变换的一个变种”。喵喵喵？</a:t>
            </a:r>
            <a:endParaRPr lang="en-US" altLang="zh-CN" sz="3200" dirty="0">
              <a:solidFill>
                <a:srgbClr val="333333"/>
              </a:solidFill>
              <a:ea typeface="华文行楷" panose="02010800040101010101" pitchFamily="2" charset="-122"/>
            </a:endParaRPr>
          </a:p>
          <a:p>
            <a:endParaRPr lang="en-US" altLang="zh-CN" sz="3200" dirty="0">
              <a:solidFill>
                <a:srgbClr val="333333"/>
              </a:solidFill>
              <a:ea typeface="华文行楷" panose="02010800040101010101" pitchFamily="2" charset="-122"/>
            </a:endParaRPr>
          </a:p>
          <a:p>
            <a:endParaRPr lang="en-US" altLang="zh-CN" sz="3200" dirty="0">
              <a:solidFill>
                <a:srgbClr val="333333"/>
              </a:solidFill>
              <a:ea typeface="华文行楷" panose="02010800040101010101" pitchFamily="2" charset="-122"/>
            </a:endParaRPr>
          </a:p>
          <a:p>
            <a:r>
              <a:rPr lang="zh-CN" altLang="en-US" sz="3200" dirty="0">
                <a:solidFill>
                  <a:srgbClr val="333333"/>
                </a:solidFill>
                <a:ea typeface="华文行楷" panose="02010800040101010101" pitchFamily="2" charset="-122"/>
              </a:rPr>
              <a:t>嗯，根据</a:t>
            </a:r>
            <a:r>
              <a:rPr lang="en-US" altLang="zh-CN" sz="3200" dirty="0">
                <a:solidFill>
                  <a:srgbClr val="333333"/>
                </a:solidFill>
                <a:ea typeface="华文行楷" panose="02010800040101010101" pitchFamily="2" charset="-122"/>
              </a:rPr>
              <a:t>OpenCV</a:t>
            </a:r>
            <a:r>
              <a:rPr lang="zh-CN" altLang="en-US" sz="3200" dirty="0">
                <a:solidFill>
                  <a:srgbClr val="333333"/>
                </a:solidFill>
                <a:ea typeface="华文行楷" panose="02010800040101010101" pitchFamily="2" charset="-122"/>
              </a:rPr>
              <a:t>的源码，我认为这就是，亚像素细分的标准霍夫变换。</a:t>
            </a:r>
            <a:endParaRPr lang="zh-CN" altLang="en-US" sz="3200" dirty="0"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49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083D93-419D-40DC-AABC-58DB6DB76E3E}"/>
              </a:ext>
            </a:extLst>
          </p:cNvPr>
          <p:cNvSpPr txBox="1"/>
          <p:nvPr/>
        </p:nvSpPr>
        <p:spPr>
          <a:xfrm>
            <a:off x="665566" y="544914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广义霍夫变换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77B0F9-94AC-4853-9248-7825CAD64D1B}"/>
              </a:ext>
            </a:extLst>
          </p:cNvPr>
          <p:cNvSpPr/>
          <p:nvPr/>
        </p:nvSpPr>
        <p:spPr>
          <a:xfrm>
            <a:off x="827584" y="1988840"/>
            <a:ext cx="74888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ea typeface="华文行楷" panose="02010800040101010101" pitchFamily="2" charset="-122"/>
              </a:rPr>
              <a:t>在标准霍夫变换的基础上加了模板匹配的因素</a:t>
            </a:r>
            <a:endParaRPr lang="zh-CN" altLang="en-US" sz="3200" dirty="0"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66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680A08-771E-4096-8411-B3A6993CCE72}"/>
              </a:ext>
            </a:extLst>
          </p:cNvPr>
          <p:cNvSpPr/>
          <p:nvPr/>
        </p:nvSpPr>
        <p:spPr>
          <a:xfrm>
            <a:off x="755576" y="3501008"/>
            <a:ext cx="7825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23E3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3200" dirty="0">
                <a:solidFill>
                  <a:srgbClr val="323E3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3200" dirty="0">
                <a:solidFill>
                  <a:srgbClr val="323E3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）颗粒度选取的协调</a:t>
            </a:r>
            <a:endParaRPr lang="en-US" altLang="zh-CN" sz="3200" dirty="0">
              <a:solidFill>
                <a:srgbClr val="323E3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659434-4DF2-4111-98AF-4E404803C1C9}"/>
              </a:ext>
            </a:extLst>
          </p:cNvPr>
          <p:cNvSpPr txBox="1"/>
          <p:nvPr/>
        </p:nvSpPr>
        <p:spPr>
          <a:xfrm>
            <a:off x="699251" y="796888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霍夫变换的缺点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9C45A9-E2A4-4B1F-8D31-4E2D1EF1BC3E}"/>
              </a:ext>
            </a:extLst>
          </p:cNvPr>
          <p:cNvSpPr/>
          <p:nvPr/>
        </p:nvSpPr>
        <p:spPr>
          <a:xfrm>
            <a:off x="755576" y="2179981"/>
            <a:ext cx="31678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323E3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3200" dirty="0">
                <a:solidFill>
                  <a:srgbClr val="323E3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3200" dirty="0">
                <a:solidFill>
                  <a:srgbClr val="323E3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）对噪声敏感</a:t>
            </a:r>
            <a:endParaRPr lang="en-US" altLang="zh-CN" sz="3200" dirty="0">
              <a:solidFill>
                <a:srgbClr val="323E3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7860FB-4A94-4C6C-9998-37825D512C7A}"/>
              </a:ext>
            </a:extLst>
          </p:cNvPr>
          <p:cNvSpPr/>
          <p:nvPr/>
        </p:nvSpPr>
        <p:spPr>
          <a:xfrm>
            <a:off x="755576" y="4822035"/>
            <a:ext cx="44983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323E3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3200" dirty="0">
                <a:solidFill>
                  <a:srgbClr val="323E3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3200" dirty="0">
                <a:solidFill>
                  <a:srgbClr val="323E3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）提升维度的计算量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944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51BB5C0-AC86-46C0-A009-F954FEDB6AD0}"/>
              </a:ext>
            </a:extLst>
          </p:cNvPr>
          <p:cNvSpPr txBox="1"/>
          <p:nvPr/>
        </p:nvSpPr>
        <p:spPr>
          <a:xfrm>
            <a:off x="81821" y="1115857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API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函数原型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2D71F7-329D-42E7-81D9-DC79944F9059}"/>
              </a:ext>
            </a:extLst>
          </p:cNvPr>
          <p:cNvSpPr txBox="1"/>
          <p:nvPr/>
        </p:nvSpPr>
        <p:spPr>
          <a:xfrm>
            <a:off x="81821" y="4771308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调用示例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409999-71EB-4942-9E81-5B917F99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1" y="1798297"/>
            <a:ext cx="8980357" cy="292837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E60D16C-9766-4D53-8FE6-C4CE952A80AF}"/>
              </a:ext>
            </a:extLst>
          </p:cNvPr>
          <p:cNvSpPr txBox="1"/>
          <p:nvPr/>
        </p:nvSpPr>
        <p:spPr>
          <a:xfrm>
            <a:off x="475413" y="371862"/>
            <a:ext cx="8202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ea typeface="华文行楷" panose="02010800040101010101" pitchFamily="2" charset="-122"/>
              </a:rPr>
              <a:t>HoughLines</a:t>
            </a:r>
            <a:r>
              <a:rPr lang="en-US" altLang="zh-CN" sz="4000" dirty="0">
                <a:ea typeface="华文行楷" panose="02010800040101010101" pitchFamily="2" charset="-122"/>
              </a:rPr>
              <a:t>()</a:t>
            </a:r>
            <a:r>
              <a:rPr lang="zh-CN" altLang="en-US" sz="4000" dirty="0">
                <a:ea typeface="华文行楷" panose="02010800040101010101" pitchFamily="2" charset="-122"/>
              </a:rPr>
              <a:t>：标准、多尺度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DDE555-A778-40E0-9ADE-39613C637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1" y="5517232"/>
            <a:ext cx="9000419" cy="117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9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ABF3D7-D6DA-4796-9556-2B12BE289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80"/>
            <a:ext cx="9087726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02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A00EBAC-3D4A-4C45-A9CC-91584A828A54}"/>
              </a:ext>
            </a:extLst>
          </p:cNvPr>
          <p:cNvSpPr txBox="1"/>
          <p:nvPr/>
        </p:nvSpPr>
        <p:spPr>
          <a:xfrm>
            <a:off x="475413" y="371862"/>
            <a:ext cx="8202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ea typeface="华文行楷" panose="02010800040101010101" pitchFamily="2" charset="-122"/>
              </a:rPr>
              <a:t>HoughLinesP</a:t>
            </a:r>
            <a:r>
              <a:rPr lang="en-US" altLang="zh-CN" sz="4000" dirty="0">
                <a:ea typeface="华文行楷" panose="02010800040101010101" pitchFamily="2" charset="-122"/>
              </a:rPr>
              <a:t>()</a:t>
            </a:r>
            <a:r>
              <a:rPr lang="zh-CN" altLang="en-US" sz="4000" dirty="0">
                <a:ea typeface="华文行楷" panose="02010800040101010101" pitchFamily="2" charset="-122"/>
              </a:rPr>
              <a:t>：累计概率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68FFF6-8143-46AF-8BAC-8D5212F7A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" y="2564904"/>
            <a:ext cx="9062179" cy="32996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01EEBC2-64A4-4ACF-BB04-8FB43FA589F2}"/>
              </a:ext>
            </a:extLst>
          </p:cNvPr>
          <p:cNvSpPr txBox="1"/>
          <p:nvPr/>
        </p:nvSpPr>
        <p:spPr>
          <a:xfrm>
            <a:off x="179512" y="1499160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API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函数原型</a:t>
            </a:r>
          </a:p>
        </p:txBody>
      </p:sp>
    </p:spTree>
    <p:extLst>
      <p:ext uri="{BB962C8B-B14F-4D97-AF65-F5344CB8AC3E}">
        <p14:creationId xmlns:p14="http://schemas.microsoft.com/office/powerpoint/2010/main" val="281181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81D72B2-E209-4FB4-A3D7-BBA1EBE4D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" y="3264391"/>
            <a:ext cx="9110349" cy="230425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EB0563-B9A7-4B10-AFBD-0FC6A1823D5E}"/>
              </a:ext>
            </a:extLst>
          </p:cNvPr>
          <p:cNvSpPr txBox="1"/>
          <p:nvPr/>
        </p:nvSpPr>
        <p:spPr>
          <a:xfrm>
            <a:off x="611560" y="540678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调用示例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F6E2E5-A3C0-46F4-84BC-92C164E43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70" y="1628800"/>
            <a:ext cx="8866259" cy="120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81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05186F-2CDD-4C9A-BFD8-306685E9F030}"/>
              </a:ext>
            </a:extLst>
          </p:cNvPr>
          <p:cNvSpPr txBox="1"/>
          <p:nvPr/>
        </p:nvSpPr>
        <p:spPr>
          <a:xfrm>
            <a:off x="91277" y="1079748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API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函数原型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17182D-344F-4CA1-BD5E-FD6BE6650971}"/>
              </a:ext>
            </a:extLst>
          </p:cNvPr>
          <p:cNvSpPr txBox="1"/>
          <p:nvPr/>
        </p:nvSpPr>
        <p:spPr>
          <a:xfrm>
            <a:off x="475413" y="371862"/>
            <a:ext cx="8202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ea typeface="华文行楷" panose="02010800040101010101" pitchFamily="2" charset="-122"/>
              </a:rPr>
              <a:t>HoughCircles</a:t>
            </a:r>
            <a:r>
              <a:rPr lang="en-US" altLang="zh-CN" sz="4000" dirty="0">
                <a:ea typeface="华文行楷" panose="02010800040101010101" pitchFamily="2" charset="-122"/>
              </a:rPr>
              <a:t>()</a:t>
            </a:r>
            <a:r>
              <a:rPr lang="zh-CN" altLang="en-US" sz="4000" dirty="0">
                <a:ea typeface="华文行楷" panose="02010800040101010101" pitchFamily="2" charset="-122"/>
              </a:rPr>
              <a:t>：霍夫圆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5A0300-C5B3-47F7-849A-5A2F49638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" y="1828228"/>
            <a:ext cx="9144000" cy="447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1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C2FF452-9BA9-44E2-B5B4-CED693C2D270}"/>
              </a:ext>
            </a:extLst>
          </p:cNvPr>
          <p:cNvSpPr txBox="1"/>
          <p:nvPr/>
        </p:nvSpPr>
        <p:spPr>
          <a:xfrm>
            <a:off x="611560" y="548680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调用示例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C5EAD5-5EF5-4D8E-B74B-CE6DBA338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48" y="1630542"/>
            <a:ext cx="8603617" cy="6463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5253B51-B762-43E0-9B91-8A02C0C64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32" y="2276872"/>
            <a:ext cx="8553336" cy="353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1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C5BA33-C821-4436-A157-B3CA095A7F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96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459697-C301-4C1B-B33B-8A699ED90D66}"/>
              </a:ext>
            </a:extLst>
          </p:cNvPr>
          <p:cNvSpPr txBox="1"/>
          <p:nvPr/>
        </p:nvSpPr>
        <p:spPr>
          <a:xfrm flipH="1">
            <a:off x="647564" y="548680"/>
            <a:ext cx="7848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三、</a:t>
            </a: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阈值化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9655A4-AF5B-44FA-BD22-DFA167E71C52}"/>
              </a:ext>
            </a:extLst>
          </p:cNvPr>
          <p:cNvSpPr/>
          <p:nvPr/>
        </p:nvSpPr>
        <p:spPr>
          <a:xfrm>
            <a:off x="1043608" y="4293096"/>
            <a:ext cx="78254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323E32"/>
                </a:solidFill>
                <a:ea typeface="华文行楷" panose="02010800040101010101" pitchFamily="2" charset="-122"/>
              </a:rPr>
              <a:t>2</a:t>
            </a:r>
            <a:r>
              <a:rPr lang="zh-CN" altLang="en-US" sz="3600" dirty="0">
                <a:solidFill>
                  <a:srgbClr val="323E32"/>
                </a:solidFill>
                <a:ea typeface="华文行楷" panose="02010800040101010101" pitchFamily="2" charset="-122"/>
              </a:rPr>
              <a:t>、自适应阈值化操作</a:t>
            </a:r>
            <a:endParaRPr lang="en-US" altLang="zh-CN" sz="3600" dirty="0">
              <a:solidFill>
                <a:srgbClr val="323E32"/>
              </a:solidFill>
              <a:ea typeface="华文行楷" panose="02010800040101010101" pitchFamily="2" charset="-122"/>
            </a:endParaRPr>
          </a:p>
          <a:p>
            <a:r>
              <a:rPr lang="zh-CN" altLang="en-US" sz="3600" dirty="0">
                <a:solidFill>
                  <a:srgbClr val="323E32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3600" dirty="0" err="1">
                <a:solidFill>
                  <a:srgbClr val="323E32"/>
                </a:solidFill>
                <a:ea typeface="华文行楷" panose="02010800040101010101" pitchFamily="2" charset="-122"/>
              </a:rPr>
              <a:t>adaptiveThreshold</a:t>
            </a:r>
            <a:r>
              <a:rPr lang="zh-CN" altLang="en-US" sz="3600" dirty="0">
                <a:solidFill>
                  <a:srgbClr val="323E32"/>
                </a:solidFill>
                <a:ea typeface="华文行楷" panose="02010800040101010101" pitchFamily="2" charset="-122"/>
              </a:rPr>
              <a:t>）</a:t>
            </a:r>
            <a:endParaRPr lang="en-US" altLang="zh-CN" sz="3600" dirty="0">
              <a:solidFill>
                <a:srgbClr val="323E32"/>
              </a:solidFill>
              <a:ea typeface="华文行楷" panose="020108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E628AC-D26B-41F2-AACC-1A3922DA4972}"/>
              </a:ext>
            </a:extLst>
          </p:cNvPr>
          <p:cNvSpPr/>
          <p:nvPr/>
        </p:nvSpPr>
        <p:spPr>
          <a:xfrm>
            <a:off x="1043608" y="2276600"/>
            <a:ext cx="41120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323E32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3600" dirty="0">
                <a:solidFill>
                  <a:srgbClr val="323E32"/>
                </a:solidFill>
                <a:ea typeface="华文行楷" panose="02010800040101010101" pitchFamily="2" charset="-122"/>
              </a:rPr>
              <a:t>、固定阈值化操作</a:t>
            </a:r>
            <a:endParaRPr lang="en-US" altLang="zh-CN" sz="3600" dirty="0">
              <a:solidFill>
                <a:srgbClr val="323E32"/>
              </a:solidFill>
              <a:ea typeface="华文行楷" panose="02010800040101010101" pitchFamily="2" charset="-122"/>
            </a:endParaRPr>
          </a:p>
          <a:p>
            <a:r>
              <a:rPr lang="zh-CN" altLang="en-US" sz="3600" dirty="0">
                <a:solidFill>
                  <a:srgbClr val="323E32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3600" dirty="0">
                <a:solidFill>
                  <a:srgbClr val="323E32"/>
                </a:solidFill>
                <a:ea typeface="华文行楷" panose="02010800040101010101" pitchFamily="2" charset="-122"/>
              </a:rPr>
              <a:t>Threshold</a:t>
            </a:r>
            <a:r>
              <a:rPr lang="zh-CN" altLang="en-US" sz="3600" dirty="0">
                <a:solidFill>
                  <a:srgbClr val="323E32"/>
                </a:solidFill>
                <a:ea typeface="华文行楷" panose="02010800040101010101" pitchFamily="2" charset="-122"/>
              </a:rPr>
              <a:t>）</a:t>
            </a:r>
            <a:endParaRPr lang="en-US" altLang="zh-CN" sz="3600" dirty="0">
              <a:solidFill>
                <a:srgbClr val="323E32"/>
              </a:solidFill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99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28F8C6-E715-4014-B2EB-423FCD5B9A20}"/>
              </a:ext>
            </a:extLst>
          </p:cNvPr>
          <p:cNvSpPr txBox="1"/>
          <p:nvPr/>
        </p:nvSpPr>
        <p:spPr>
          <a:xfrm>
            <a:off x="431540" y="1268760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API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函数原型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E41360-808B-4766-B405-7F6EC56054B6}"/>
              </a:ext>
            </a:extLst>
          </p:cNvPr>
          <p:cNvSpPr/>
          <p:nvPr/>
        </p:nvSpPr>
        <p:spPr>
          <a:xfrm>
            <a:off x="210384" y="404664"/>
            <a:ext cx="7673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323E32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3600" dirty="0">
                <a:solidFill>
                  <a:srgbClr val="323E32"/>
                </a:solidFill>
                <a:ea typeface="华文行楷" panose="02010800040101010101" pitchFamily="2" charset="-122"/>
              </a:rPr>
              <a:t>、固定阈值化操作（</a:t>
            </a:r>
            <a:r>
              <a:rPr lang="en-US" altLang="zh-CN" sz="3600" dirty="0">
                <a:solidFill>
                  <a:srgbClr val="323E32"/>
                </a:solidFill>
                <a:ea typeface="华文行楷" panose="02010800040101010101" pitchFamily="2" charset="-122"/>
              </a:rPr>
              <a:t>Threshold</a:t>
            </a:r>
            <a:r>
              <a:rPr lang="zh-CN" altLang="en-US" sz="3600" dirty="0">
                <a:solidFill>
                  <a:srgbClr val="323E32"/>
                </a:solidFill>
                <a:ea typeface="华文行楷" panose="02010800040101010101" pitchFamily="2" charset="-122"/>
              </a:rPr>
              <a:t>）</a:t>
            </a:r>
            <a:endParaRPr lang="en-US" altLang="zh-CN" sz="3600" dirty="0">
              <a:solidFill>
                <a:srgbClr val="323E32"/>
              </a:solidFill>
              <a:ea typeface="华文行楷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5C2BD6-1281-4B1A-A500-054E438BA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5" y="2019784"/>
            <a:ext cx="8878481" cy="27520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A60821B-019A-4236-9A5D-9FDA501C9CD5}"/>
              </a:ext>
            </a:extLst>
          </p:cNvPr>
          <p:cNvSpPr txBox="1"/>
          <p:nvPr/>
        </p:nvSpPr>
        <p:spPr>
          <a:xfrm>
            <a:off x="431540" y="4876479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调用示例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9A9419-49D7-4E48-8AD1-04CA8B48E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2" y="5668566"/>
            <a:ext cx="8424936" cy="84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3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441D72-D9EF-47D4-804B-0191905B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44" y="0"/>
            <a:ext cx="7246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95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478E6D-DABC-44F4-BF1C-DDEB5A24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03" y="0"/>
            <a:ext cx="5616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66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4CA2CD-F068-494C-87C4-3ADF81746D83}"/>
              </a:ext>
            </a:extLst>
          </p:cNvPr>
          <p:cNvSpPr txBox="1"/>
          <p:nvPr/>
        </p:nvSpPr>
        <p:spPr>
          <a:xfrm>
            <a:off x="431540" y="1604993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API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函数原型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29FE63-B24D-44CA-9508-07520EA6AD92}"/>
              </a:ext>
            </a:extLst>
          </p:cNvPr>
          <p:cNvSpPr/>
          <p:nvPr/>
        </p:nvSpPr>
        <p:spPr>
          <a:xfrm>
            <a:off x="210384" y="404664"/>
            <a:ext cx="5585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323E32"/>
                </a:solidFill>
                <a:ea typeface="华文行楷" panose="02010800040101010101" pitchFamily="2" charset="-122"/>
              </a:rPr>
              <a:t>2</a:t>
            </a:r>
            <a:r>
              <a:rPr lang="zh-CN" altLang="en-US" sz="3600" dirty="0">
                <a:solidFill>
                  <a:srgbClr val="323E32"/>
                </a:solidFill>
                <a:ea typeface="华文行楷" panose="02010800040101010101" pitchFamily="2" charset="-122"/>
              </a:rPr>
              <a:t>、自适应阈值化操作（</a:t>
            </a:r>
            <a:r>
              <a:rPr lang="en-US" altLang="zh-CN" sz="3600" dirty="0" err="1">
                <a:solidFill>
                  <a:srgbClr val="323E32"/>
                </a:solidFill>
                <a:ea typeface="华文行楷" panose="02010800040101010101" pitchFamily="2" charset="-122"/>
              </a:rPr>
              <a:t>AdaptiveThreshold</a:t>
            </a:r>
            <a:r>
              <a:rPr lang="zh-CN" altLang="en-US" sz="3600" dirty="0">
                <a:solidFill>
                  <a:srgbClr val="323E32"/>
                </a:solidFill>
                <a:ea typeface="华文行楷" panose="02010800040101010101" pitchFamily="2" charset="-122"/>
              </a:rPr>
              <a:t>）</a:t>
            </a:r>
            <a:endParaRPr lang="en-US" altLang="zh-CN" sz="3600" dirty="0">
              <a:solidFill>
                <a:srgbClr val="323E32"/>
              </a:solidFill>
              <a:ea typeface="华文行楷" panose="020108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5FD8B2-1001-43EF-8286-7077228E2B70}"/>
              </a:ext>
            </a:extLst>
          </p:cNvPr>
          <p:cNvSpPr txBox="1"/>
          <p:nvPr/>
        </p:nvSpPr>
        <p:spPr>
          <a:xfrm>
            <a:off x="431540" y="4869161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调用示例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79F714E-6674-46BF-808C-559BB493C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84" y="2330243"/>
            <a:ext cx="8786681" cy="25339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797FACA-E48E-469E-A348-546BC39E4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058" y="5587500"/>
            <a:ext cx="9236115" cy="79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1A6C916-DE92-4466-B57F-159707161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8" y="1844824"/>
            <a:ext cx="8748464" cy="188519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573391D-30C2-4D85-9A6A-D5EE68CCB080}"/>
              </a:ext>
            </a:extLst>
          </p:cNvPr>
          <p:cNvSpPr/>
          <p:nvPr/>
        </p:nvSpPr>
        <p:spPr>
          <a:xfrm>
            <a:off x="899592" y="4221088"/>
            <a:ext cx="70385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ea typeface="华文行楷" panose="02010800040101010101" pitchFamily="2" charset="-122"/>
              </a:rPr>
              <a:t>当中thresholdType只能取上面“固定阈值化操作”中所讲的五种固定阈值类型中的前两种！！！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6F7C87-F8EA-4509-8624-2C4FBD02F9FC}"/>
              </a:ext>
            </a:extLst>
          </p:cNvPr>
          <p:cNvSpPr/>
          <p:nvPr/>
        </p:nvSpPr>
        <p:spPr>
          <a:xfrm>
            <a:off x="899592" y="768976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ea typeface="华文行楷" panose="02010800040101010101" pitchFamily="2" charset="-122"/>
              </a:rPr>
              <a:t>adaptiveMethod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0473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3DD4D3-EE1F-4CC4-9D19-F9C56C8B660B}"/>
              </a:ext>
            </a:extLst>
          </p:cNvPr>
          <p:cNvSpPr txBox="1"/>
          <p:nvPr/>
        </p:nvSpPr>
        <p:spPr>
          <a:xfrm>
            <a:off x="611560" y="69269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定点和巡线的思路：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95B481-546B-4203-A6D7-6BF50CA9DB52}"/>
              </a:ext>
            </a:extLst>
          </p:cNvPr>
          <p:cNvSpPr txBox="1"/>
          <p:nvPr/>
        </p:nvSpPr>
        <p:spPr>
          <a:xfrm>
            <a:off x="759716" y="2098303"/>
            <a:ext cx="7138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定点：</a:t>
            </a:r>
            <a:endParaRPr lang="en-US" altLang="zh-CN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最大轮廓检测、霍夫圆变换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B102F7-8894-4A78-89AE-DABD5DECB3D4}"/>
              </a:ext>
            </a:extLst>
          </p:cNvPr>
          <p:cNvSpPr txBox="1"/>
          <p:nvPr/>
        </p:nvSpPr>
        <p:spPr>
          <a:xfrm>
            <a:off x="759716" y="4221088"/>
            <a:ext cx="7138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巡线：</a:t>
            </a:r>
            <a:endParaRPr lang="en-US" altLang="zh-CN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累计概率霍夫线变换、形态学滤波</a:t>
            </a:r>
          </a:p>
        </p:txBody>
      </p:sp>
    </p:spTree>
    <p:extLst>
      <p:ext uri="{BB962C8B-B14F-4D97-AF65-F5344CB8AC3E}">
        <p14:creationId xmlns:p14="http://schemas.microsoft.com/office/powerpoint/2010/main" val="121593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06F4E1-544B-407D-8995-8AEA21673B29}"/>
              </a:ext>
            </a:extLst>
          </p:cNvPr>
          <p:cNvSpPr txBox="1"/>
          <p:nvPr/>
        </p:nvSpPr>
        <p:spPr>
          <a:xfrm>
            <a:off x="1835696" y="2028616"/>
            <a:ext cx="54726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Thank you!</a:t>
            </a:r>
            <a:endParaRPr lang="zh-CN" altLang="en-US" sz="88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19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5A2D76B-D148-4880-8D56-CADB3C30E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8800"/>
            <a:ext cx="3888432" cy="3215788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9C72635E-4B90-4201-A36B-527F07BC0818}"/>
              </a:ext>
            </a:extLst>
          </p:cNvPr>
          <p:cNvGrpSpPr/>
          <p:nvPr/>
        </p:nvGrpSpPr>
        <p:grpSpPr>
          <a:xfrm>
            <a:off x="5580112" y="2132856"/>
            <a:ext cx="2592288" cy="2592288"/>
            <a:chOff x="5580112" y="2132856"/>
            <a:chExt cx="2592288" cy="25922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C31B6A6-4516-4373-AAA0-5613F3FE5BB4}"/>
                </a:ext>
              </a:extLst>
            </p:cNvPr>
            <p:cNvSpPr/>
            <p:nvPr/>
          </p:nvSpPr>
          <p:spPr>
            <a:xfrm>
              <a:off x="5580112" y="2132856"/>
              <a:ext cx="2592288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1CD466A5-FFB6-4BC3-AD1D-5A24F68A1DDA}"/>
                </a:ext>
              </a:extLst>
            </p:cNvPr>
            <p:cNvCxnSpPr/>
            <p:nvPr/>
          </p:nvCxnSpPr>
          <p:spPr>
            <a:xfrm>
              <a:off x="5580112" y="2996952"/>
              <a:ext cx="25922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37898B9-8A26-42BC-A5A7-59BEE5F5421E}"/>
                </a:ext>
              </a:extLst>
            </p:cNvPr>
            <p:cNvCxnSpPr/>
            <p:nvPr/>
          </p:nvCxnSpPr>
          <p:spPr>
            <a:xfrm>
              <a:off x="5580112" y="3861048"/>
              <a:ext cx="25922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B707281-DBA7-438A-8867-99009B2BA40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48064" y="3429000"/>
              <a:ext cx="25922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A76CEF3-3BF7-4435-8CFF-284D76D6AC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12160" y="3429000"/>
              <a:ext cx="25922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7C59F6A-00F9-4A9F-BC15-2A8B5B4CE1A3}"/>
                </a:ext>
              </a:extLst>
            </p:cNvPr>
            <p:cNvSpPr/>
            <p:nvPr/>
          </p:nvSpPr>
          <p:spPr>
            <a:xfrm>
              <a:off x="5598160" y="2150904"/>
              <a:ext cx="828000" cy="82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6D5E74E-1709-4305-AA8D-37B3BB2ABD86}"/>
                </a:ext>
              </a:extLst>
            </p:cNvPr>
            <p:cNvSpPr/>
            <p:nvPr/>
          </p:nvSpPr>
          <p:spPr>
            <a:xfrm>
              <a:off x="6462255" y="2150904"/>
              <a:ext cx="828000" cy="82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78E696E-8EE3-4107-A644-59107A124B01}"/>
                </a:ext>
              </a:extLst>
            </p:cNvPr>
            <p:cNvSpPr/>
            <p:nvPr/>
          </p:nvSpPr>
          <p:spPr>
            <a:xfrm>
              <a:off x="7326350" y="2150904"/>
              <a:ext cx="828000" cy="828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1A08B2F-81DC-4338-A9EF-BAA414000148}"/>
                </a:ext>
              </a:extLst>
            </p:cNvPr>
            <p:cNvSpPr/>
            <p:nvPr/>
          </p:nvSpPr>
          <p:spPr>
            <a:xfrm>
              <a:off x="5598160" y="3015000"/>
              <a:ext cx="828000" cy="82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601C59D-E16D-48D8-B8A3-C0E99996EF8C}"/>
                </a:ext>
              </a:extLst>
            </p:cNvPr>
            <p:cNvSpPr/>
            <p:nvPr/>
          </p:nvSpPr>
          <p:spPr>
            <a:xfrm>
              <a:off x="6460957" y="3014586"/>
              <a:ext cx="828000" cy="82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CB60EA8-0A77-4535-9505-4CF729BF2EEC}"/>
                </a:ext>
              </a:extLst>
            </p:cNvPr>
            <p:cNvSpPr/>
            <p:nvPr/>
          </p:nvSpPr>
          <p:spPr>
            <a:xfrm>
              <a:off x="5598160" y="3876287"/>
              <a:ext cx="828000" cy="82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181B4B8-DEF9-45C5-AEA1-1055E6E01EF0}"/>
                </a:ext>
              </a:extLst>
            </p:cNvPr>
            <p:cNvSpPr/>
            <p:nvPr/>
          </p:nvSpPr>
          <p:spPr>
            <a:xfrm>
              <a:off x="7326229" y="3014586"/>
              <a:ext cx="828000" cy="82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171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AF3E8E9-42D6-4966-9576-1F5D80CED645}"/>
              </a:ext>
            </a:extLst>
          </p:cNvPr>
          <p:cNvSpPr txBox="1"/>
          <p:nvPr/>
        </p:nvSpPr>
        <p:spPr>
          <a:xfrm flipH="1">
            <a:off x="1118960" y="2996952"/>
            <a:ext cx="7848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二、霍夫变换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43B3C0-1E0A-486E-916E-DEEA9FF1269F}"/>
              </a:ext>
            </a:extLst>
          </p:cNvPr>
          <p:cNvSpPr txBox="1"/>
          <p:nvPr/>
        </p:nvSpPr>
        <p:spPr>
          <a:xfrm flipH="1">
            <a:off x="1115616" y="4599528"/>
            <a:ext cx="7848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三、</a:t>
            </a: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阈值化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F22594-D704-4AC3-84D9-776204B09F6E}"/>
              </a:ext>
            </a:extLst>
          </p:cNvPr>
          <p:cNvSpPr txBox="1"/>
          <p:nvPr/>
        </p:nvSpPr>
        <p:spPr>
          <a:xfrm flipH="1">
            <a:off x="1115616" y="1412776"/>
            <a:ext cx="7848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一、图像像素点的访问</a:t>
            </a:r>
          </a:p>
        </p:txBody>
      </p:sp>
    </p:spTree>
    <p:extLst>
      <p:ext uri="{BB962C8B-B14F-4D97-AF65-F5344CB8AC3E}">
        <p14:creationId xmlns:p14="http://schemas.microsoft.com/office/powerpoint/2010/main" val="230291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77DB8A-12D1-4978-8382-A635B97F5253}"/>
              </a:ext>
            </a:extLst>
          </p:cNvPr>
          <p:cNvSpPr txBox="1"/>
          <p:nvPr/>
        </p:nvSpPr>
        <p:spPr>
          <a:xfrm flipH="1">
            <a:off x="467544" y="439068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、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at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访问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A7D167-DD70-4CBF-80B6-ED17F500E54D}"/>
              </a:ext>
            </a:extLst>
          </p:cNvPr>
          <p:cNvSpPr/>
          <p:nvPr/>
        </p:nvSpPr>
        <p:spPr>
          <a:xfrm>
            <a:off x="755576" y="1231156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好处：简单易懂；坏处：比较慢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C1564D-6941-4848-8DD4-306F53570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445" y="2276872"/>
            <a:ext cx="9173445" cy="414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2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79905D-C4DB-4568-A1BC-C9D873824FF3}"/>
              </a:ext>
            </a:extLst>
          </p:cNvPr>
          <p:cNvSpPr txBox="1"/>
          <p:nvPr/>
        </p:nvSpPr>
        <p:spPr>
          <a:xfrm flipH="1">
            <a:off x="467544" y="40466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2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、指针访问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855515-0C48-42E9-8B64-60C65D3794BD}"/>
              </a:ext>
            </a:extLst>
          </p:cNvPr>
          <p:cNvSpPr/>
          <p:nvPr/>
        </p:nvSpPr>
        <p:spPr>
          <a:xfrm>
            <a:off x="755576" y="1217072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好处：最快；坏处：有点抽象，可能会越界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D6DF6F-7610-4E09-8A14-8B4AF1703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4" y="2081752"/>
            <a:ext cx="9122296" cy="418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0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13A2598-92CF-4826-B4CA-515CE4D462C3}"/>
              </a:ext>
            </a:extLst>
          </p:cNvPr>
          <p:cNvSpPr txBox="1"/>
          <p:nvPr/>
        </p:nvSpPr>
        <p:spPr>
          <a:xfrm flipH="1">
            <a:off x="395536" y="697387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3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、迭代器访问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27B9C8-B343-4EE7-923B-D87224A25BB4}"/>
              </a:ext>
            </a:extLst>
          </p:cNvPr>
          <p:cNvSpPr/>
          <p:nvPr/>
        </p:nvSpPr>
        <p:spPr>
          <a:xfrm>
            <a:off x="827584" y="1696190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坏处：速度最慢，操作复杂，不推荐使用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CFA7DB-ACF7-4D0A-8784-956777FB8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5840"/>
            <a:ext cx="9144000" cy="305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7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B30275E-5529-42DD-BEBF-2FF5085D037D}"/>
              </a:ext>
            </a:extLst>
          </p:cNvPr>
          <p:cNvSpPr txBox="1"/>
          <p:nvPr/>
        </p:nvSpPr>
        <p:spPr>
          <a:xfrm flipH="1">
            <a:off x="755576" y="476672"/>
            <a:ext cx="7848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二、霍夫变换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B029BB-4E30-4DF7-A79D-A4A8A9C18F8A}"/>
              </a:ext>
            </a:extLst>
          </p:cNvPr>
          <p:cNvSpPr txBox="1"/>
          <p:nvPr/>
        </p:nvSpPr>
        <p:spPr>
          <a:xfrm>
            <a:off x="971600" y="1412776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什么是霍夫变换？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17E2EE-C995-462A-BF5E-D01C9DB7A76A}"/>
              </a:ext>
            </a:extLst>
          </p:cNvPr>
          <p:cNvSpPr txBox="1"/>
          <p:nvPr/>
        </p:nvSpPr>
        <p:spPr>
          <a:xfrm>
            <a:off x="539552" y="2132856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霍夫变换是一种特征检测的方式，广泛用于图像分析、计算机视觉以及数位影像处理。（来自百度百科）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D1E7EF-B0C1-42F8-B982-D4B5A0759BF7}"/>
              </a:ext>
            </a:extLst>
          </p:cNvPr>
          <p:cNvSpPr txBox="1"/>
          <p:nvPr/>
        </p:nvSpPr>
        <p:spPr>
          <a:xfrm>
            <a:off x="973768" y="4149080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霍夫变换能用来干什么？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5D9E78-8D73-4193-9E74-E77A6AFD2A6A}"/>
              </a:ext>
            </a:extLst>
          </p:cNvPr>
          <p:cNvSpPr txBox="1"/>
          <p:nvPr/>
        </p:nvSpPr>
        <p:spPr>
          <a:xfrm>
            <a:off x="611560" y="4906615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广义霍夫变换能根据物体特征，检测任意给定形状在图像中的位置；标准霍夫变换能检测可以精确解析定义的图像。</a:t>
            </a:r>
          </a:p>
        </p:txBody>
      </p:sp>
    </p:spTree>
    <p:extLst>
      <p:ext uri="{BB962C8B-B14F-4D97-AF65-F5344CB8AC3E}">
        <p14:creationId xmlns:p14="http://schemas.microsoft.com/office/powerpoint/2010/main" val="425775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684</Words>
  <Application>Microsoft Office PowerPoint</Application>
  <PresentationFormat>全屏显示(4:3)</PresentationFormat>
  <Paragraphs>84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华文行楷</vt:lpstr>
      <vt:lpstr>Algerian</vt:lpstr>
      <vt:lpstr>Arial</vt:lpstr>
      <vt:lpstr>Calibri</vt:lpstr>
      <vt:lpstr>Office 主题</vt:lpstr>
      <vt:lpstr>图像处理第四次授课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图像处理第四次授课</dc:title>
  <dc:creator>LAI</dc:creator>
  <cp:lastModifiedBy>庆军 来</cp:lastModifiedBy>
  <cp:revision>38</cp:revision>
  <dcterms:created xsi:type="dcterms:W3CDTF">2020-04-24T14:01:49Z</dcterms:created>
  <dcterms:modified xsi:type="dcterms:W3CDTF">2020-04-24T17:35:03Z</dcterms:modified>
</cp:coreProperties>
</file>