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67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6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131F9A-4C46-44A9-B12B-5915D6FC1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图像处理第五次授课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023E3AF6-2191-4738-B70A-B97C33D5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848" y="4077072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来舒阳</a:t>
            </a:r>
          </a:p>
        </p:txBody>
      </p:sp>
    </p:spTree>
    <p:extLst>
      <p:ext uri="{BB962C8B-B14F-4D97-AF65-F5344CB8AC3E}">
        <p14:creationId xmlns:p14="http://schemas.microsoft.com/office/powerpoint/2010/main" val="145344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4564C1-D530-4C3E-9B39-64811BACEEB8}"/>
              </a:ext>
            </a:extLst>
          </p:cNvPr>
          <p:cNvSpPr txBox="1"/>
          <p:nvPr/>
        </p:nvSpPr>
        <p:spPr>
          <a:xfrm flipH="1">
            <a:off x="467544" y="33265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ea typeface="华文行楷" panose="02010800040101010101" pitchFamily="2" charset="-122"/>
              </a:rPr>
              <a:t>warpAffine</a:t>
            </a:r>
            <a:r>
              <a:rPr lang="en-US" altLang="zh-CN" sz="3600" dirty="0">
                <a:ea typeface="华文行楷" panose="02010800040101010101" pitchFamily="2" charset="-122"/>
              </a:rPr>
              <a:t>()</a:t>
            </a:r>
            <a:r>
              <a:rPr lang="zh-CN" altLang="en-US" sz="3600" dirty="0">
                <a:ea typeface="华文行楷" panose="02010800040101010101" pitchFamily="2" charset="-122"/>
              </a:rPr>
              <a:t>函数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4489D0-607D-4478-B928-E36CFB528863}"/>
              </a:ext>
            </a:extLst>
          </p:cNvPr>
          <p:cNvSpPr txBox="1"/>
          <p:nvPr/>
        </p:nvSpPr>
        <p:spPr>
          <a:xfrm flipH="1">
            <a:off x="467544" y="112474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函数原型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2A5A0-5BFE-4341-BA9B-D459470AEF64}"/>
              </a:ext>
            </a:extLst>
          </p:cNvPr>
          <p:cNvSpPr txBox="1"/>
          <p:nvPr/>
        </p:nvSpPr>
        <p:spPr>
          <a:xfrm flipH="1">
            <a:off x="467544" y="1916832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void </a:t>
            </a:r>
            <a:r>
              <a:rPr lang="en-US" altLang="zh-CN" sz="3600" dirty="0" err="1">
                <a:ea typeface="华文行楷" panose="02010800040101010101" pitchFamily="2" charset="-122"/>
              </a:rPr>
              <a:t>warpAffine</a:t>
            </a:r>
            <a:r>
              <a:rPr lang="en-US" altLang="zh-CN" sz="3600" dirty="0">
                <a:ea typeface="华文行楷" panose="02010800040101010101" pitchFamily="2" charset="-122"/>
              </a:rPr>
              <a:t>(</a:t>
            </a:r>
          </a:p>
          <a:p>
            <a:r>
              <a:rPr lang="en-US" altLang="zh-CN" sz="3600" dirty="0" err="1">
                <a:ea typeface="华文行楷" panose="02010800040101010101" pitchFamily="2" charset="-122"/>
              </a:rPr>
              <a:t>InputArray</a:t>
            </a:r>
            <a:r>
              <a:rPr lang="en-US" altLang="zh-CN" sz="3600" dirty="0">
                <a:ea typeface="华文行楷" panose="02010800040101010101" pitchFamily="2" charset="-122"/>
              </a:rPr>
              <a:t> </a:t>
            </a:r>
            <a:r>
              <a:rPr lang="en-US" altLang="zh-CN" sz="3600" dirty="0" err="1">
                <a:ea typeface="华文行楷" panose="02010800040101010101" pitchFamily="2" charset="-122"/>
              </a:rPr>
              <a:t>src</a:t>
            </a:r>
            <a:r>
              <a:rPr lang="en-US" altLang="zh-CN" sz="3600" dirty="0">
                <a:ea typeface="华文行楷" panose="02010800040101010101" pitchFamily="2" charset="-122"/>
              </a:rPr>
              <a:t>,//</a:t>
            </a:r>
            <a:r>
              <a:rPr lang="zh-CN" altLang="en-US" sz="3200" dirty="0">
                <a:latin typeface="+mn-ea"/>
              </a:rPr>
              <a:t>输入图像</a:t>
            </a:r>
            <a:endParaRPr lang="en-US" altLang="zh-CN" sz="3200" dirty="0">
              <a:latin typeface="+mn-ea"/>
            </a:endParaRPr>
          </a:p>
          <a:p>
            <a:r>
              <a:rPr lang="en-US" altLang="zh-CN" sz="3600" dirty="0" err="1">
                <a:ea typeface="华文行楷" panose="02010800040101010101" pitchFamily="2" charset="-122"/>
              </a:rPr>
              <a:t>OutputArray</a:t>
            </a:r>
            <a:r>
              <a:rPr lang="en-US" altLang="zh-CN" sz="3600" dirty="0">
                <a:ea typeface="华文行楷" panose="02010800040101010101" pitchFamily="2" charset="-122"/>
              </a:rPr>
              <a:t> </a:t>
            </a:r>
            <a:r>
              <a:rPr lang="en-US" altLang="zh-CN" sz="3600" dirty="0" err="1">
                <a:ea typeface="华文行楷" panose="02010800040101010101" pitchFamily="2" charset="-122"/>
              </a:rPr>
              <a:t>dst</a:t>
            </a:r>
            <a:r>
              <a:rPr lang="en-US" altLang="zh-CN" sz="3600" dirty="0">
                <a:ea typeface="华文行楷" panose="02010800040101010101" pitchFamily="2" charset="-122"/>
              </a:rPr>
              <a:t>,//</a:t>
            </a:r>
            <a:r>
              <a:rPr lang="zh-CN" altLang="en-US" sz="3200" dirty="0">
                <a:latin typeface="+mn-ea"/>
              </a:rPr>
              <a:t>目标图像</a:t>
            </a:r>
            <a:endParaRPr lang="en-US" altLang="zh-CN" sz="3200" dirty="0">
              <a:latin typeface="+mn-ea"/>
            </a:endParaRPr>
          </a:p>
          <a:p>
            <a:r>
              <a:rPr lang="en-US" altLang="zh-CN" sz="3600" dirty="0" err="1">
                <a:ea typeface="华文行楷" panose="02010800040101010101" pitchFamily="2" charset="-122"/>
              </a:rPr>
              <a:t>InputArray</a:t>
            </a:r>
            <a:r>
              <a:rPr lang="en-US" altLang="zh-CN" sz="3600" dirty="0">
                <a:ea typeface="华文行楷" panose="02010800040101010101" pitchFamily="2" charset="-122"/>
              </a:rPr>
              <a:t> M,//</a:t>
            </a:r>
            <a:r>
              <a:rPr lang="en-US" altLang="zh-CN" sz="32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*</a:t>
            </a:r>
            <a:r>
              <a:rPr lang="en-US" altLang="zh-CN" sz="3200" dirty="0">
                <a:latin typeface="+mn-ea"/>
              </a:rPr>
              <a:t>3</a:t>
            </a:r>
            <a:r>
              <a:rPr lang="zh-CN" altLang="en-US" sz="3200" dirty="0">
                <a:latin typeface="+mn-ea"/>
              </a:rPr>
              <a:t>的变换矩阵</a:t>
            </a:r>
            <a:endParaRPr lang="en-US" altLang="zh-CN" sz="3200" dirty="0">
              <a:latin typeface="+mn-ea"/>
            </a:endParaRPr>
          </a:p>
          <a:p>
            <a:r>
              <a:rPr lang="en-US" altLang="zh-CN" sz="3600" dirty="0">
                <a:ea typeface="华文行楷" panose="02010800040101010101" pitchFamily="2" charset="-122"/>
              </a:rPr>
              <a:t>Size </a:t>
            </a:r>
            <a:r>
              <a:rPr lang="en-US" altLang="zh-CN" sz="3600" dirty="0" err="1">
                <a:ea typeface="华文行楷" panose="02010800040101010101" pitchFamily="2" charset="-122"/>
              </a:rPr>
              <a:t>dsize</a:t>
            </a:r>
            <a:r>
              <a:rPr lang="en-US" altLang="zh-CN" sz="3600" dirty="0">
                <a:ea typeface="华文行楷" panose="02010800040101010101" pitchFamily="2" charset="-122"/>
              </a:rPr>
              <a:t>,//</a:t>
            </a:r>
            <a:r>
              <a:rPr lang="zh-CN" altLang="en-US" sz="3200" dirty="0">
                <a:latin typeface="+mn-ea"/>
              </a:rPr>
              <a:t>输出图像的尺寸</a:t>
            </a:r>
            <a:endParaRPr lang="en-US" altLang="zh-CN" sz="3200" dirty="0">
              <a:latin typeface="+mn-ea"/>
            </a:endParaRPr>
          </a:p>
          <a:p>
            <a:r>
              <a:rPr lang="en-US" altLang="zh-CN" sz="3600" dirty="0">
                <a:ea typeface="华文行楷" panose="02010800040101010101" pitchFamily="2" charset="-122"/>
              </a:rPr>
              <a:t>int flags=INTER_LINERAR,//</a:t>
            </a:r>
            <a:r>
              <a:rPr lang="zh-CN" altLang="en-US" sz="3200" dirty="0">
                <a:latin typeface="+mn-ea"/>
              </a:rPr>
              <a:t>插值方法</a:t>
            </a:r>
            <a:endParaRPr lang="en-US" altLang="zh-CN" sz="3200" dirty="0">
              <a:latin typeface="+mn-ea"/>
            </a:endParaRPr>
          </a:p>
          <a:p>
            <a:r>
              <a:rPr lang="en-US" altLang="zh-CN" sz="3600" dirty="0">
                <a:ea typeface="华文行楷" panose="02010800040101010101" pitchFamily="2" charset="-122"/>
              </a:rPr>
              <a:t>int </a:t>
            </a:r>
            <a:r>
              <a:rPr lang="en-US" altLang="zh-CN" sz="3600" dirty="0" err="1">
                <a:ea typeface="华文行楷" panose="02010800040101010101" pitchFamily="2" charset="-122"/>
              </a:rPr>
              <a:t>borderMode</a:t>
            </a:r>
            <a:r>
              <a:rPr lang="en-US" altLang="zh-CN" sz="3600" dirty="0">
                <a:ea typeface="华文行楷" panose="02010800040101010101" pitchFamily="2" charset="-122"/>
              </a:rPr>
              <a:t>=BORDER_CONSTANT,</a:t>
            </a:r>
          </a:p>
          <a:p>
            <a:r>
              <a:rPr lang="en-US" altLang="zh-CN" sz="3600" dirty="0">
                <a:ea typeface="华文行楷" panose="02010800040101010101" pitchFamily="2" charset="-122"/>
              </a:rPr>
              <a:t>const Scalar&amp; </a:t>
            </a:r>
            <a:r>
              <a:rPr lang="en-US" altLang="zh-CN" sz="3600" dirty="0" err="1">
                <a:ea typeface="华文行楷" panose="02010800040101010101" pitchFamily="2" charset="-122"/>
              </a:rPr>
              <a:t>borderValue</a:t>
            </a:r>
            <a:r>
              <a:rPr lang="en-US" altLang="zh-CN" sz="3600" dirty="0">
                <a:ea typeface="华文行楷" panose="02010800040101010101" pitchFamily="2" charset="-122"/>
              </a:rPr>
              <a:t>=Scalar());</a:t>
            </a:r>
          </a:p>
        </p:txBody>
      </p:sp>
    </p:spTree>
    <p:extLst>
      <p:ext uri="{BB962C8B-B14F-4D97-AF65-F5344CB8AC3E}">
        <p14:creationId xmlns:p14="http://schemas.microsoft.com/office/powerpoint/2010/main" val="220864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42C2D4-5951-4610-A843-C7B098EF910A}"/>
              </a:ext>
            </a:extLst>
          </p:cNvPr>
          <p:cNvSpPr txBox="1"/>
          <p:nvPr/>
        </p:nvSpPr>
        <p:spPr>
          <a:xfrm flipH="1">
            <a:off x="539552" y="54868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插值方式：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27BB1-3876-459F-8134-6BE23E65C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" y="1412776"/>
            <a:ext cx="8993799" cy="47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4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77382E-2AA1-428B-8FDA-4C028F588873}"/>
              </a:ext>
            </a:extLst>
          </p:cNvPr>
          <p:cNvSpPr txBox="1"/>
          <p:nvPr/>
        </p:nvSpPr>
        <p:spPr>
          <a:xfrm flipH="1">
            <a:off x="467544" y="33265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getRotationMatric2D()</a:t>
            </a:r>
            <a:r>
              <a:rPr lang="zh-CN" altLang="en-US" sz="3600" dirty="0">
                <a:ea typeface="华文行楷" panose="02010800040101010101" pitchFamily="2" charset="-122"/>
              </a:rPr>
              <a:t>函数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84410-FD14-405A-810C-8DDC5FAAEF53}"/>
              </a:ext>
            </a:extLst>
          </p:cNvPr>
          <p:cNvSpPr txBox="1"/>
          <p:nvPr/>
        </p:nvSpPr>
        <p:spPr>
          <a:xfrm flipH="1">
            <a:off x="473950" y="198884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函数原型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493898-040A-4214-8154-26518EE4422C}"/>
              </a:ext>
            </a:extLst>
          </p:cNvPr>
          <p:cNvSpPr txBox="1"/>
          <p:nvPr/>
        </p:nvSpPr>
        <p:spPr>
          <a:xfrm flipH="1">
            <a:off x="473950" y="2852936"/>
            <a:ext cx="7848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void getRotationMatrix2D(</a:t>
            </a:r>
          </a:p>
          <a:p>
            <a:r>
              <a:rPr lang="en-US" altLang="zh-CN" sz="3600" dirty="0">
                <a:ea typeface="华文行楷" panose="02010800040101010101" pitchFamily="2" charset="-122"/>
              </a:rPr>
              <a:t>Point2f center,//</a:t>
            </a:r>
            <a:r>
              <a:rPr lang="zh-CN" altLang="en-US" sz="3200" dirty="0">
                <a:latin typeface="+mn-ea"/>
              </a:rPr>
              <a:t>源图像的旋转中心</a:t>
            </a:r>
            <a:endParaRPr lang="en-US" altLang="zh-CN" sz="3200" dirty="0">
              <a:latin typeface="+mn-ea"/>
            </a:endParaRPr>
          </a:p>
          <a:p>
            <a:r>
              <a:rPr lang="en-US" altLang="zh-CN" sz="3600" dirty="0">
                <a:ea typeface="华文行楷" panose="02010800040101010101" pitchFamily="2" charset="-122"/>
              </a:rPr>
              <a:t>double scale,//</a:t>
            </a:r>
            <a:r>
              <a:rPr lang="zh-CN" altLang="en-US" sz="3200" dirty="0">
                <a:latin typeface="+mn-ea"/>
              </a:rPr>
              <a:t>旋转角度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			</a:t>
            </a:r>
            <a:r>
              <a:rPr lang="zh-CN" altLang="en-US" sz="3200" dirty="0">
                <a:latin typeface="+mn-ea"/>
              </a:rPr>
              <a:t>正值表示逆时针旋转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			</a:t>
            </a:r>
            <a:r>
              <a:rPr lang="zh-CN" altLang="en-US" sz="3200" dirty="0">
                <a:latin typeface="+mn-ea"/>
              </a:rPr>
              <a:t>单位是角度制</a:t>
            </a:r>
            <a:endParaRPr lang="en-US" altLang="zh-CN" sz="3200" dirty="0">
              <a:latin typeface="+mn-ea"/>
            </a:endParaRPr>
          </a:p>
          <a:p>
            <a:r>
              <a:rPr lang="en-US" altLang="zh-CN" sz="3600" dirty="0">
                <a:ea typeface="华文行楷" panose="02010800040101010101" pitchFamily="2" charset="-122"/>
              </a:rPr>
              <a:t>double scale,//</a:t>
            </a:r>
            <a:r>
              <a:rPr lang="zh-CN" altLang="en-US" sz="3200" dirty="0">
                <a:latin typeface="+mn-ea"/>
              </a:rPr>
              <a:t>缩放系数</a:t>
            </a:r>
            <a:endParaRPr lang="en-US" altLang="zh-CN" sz="32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B38833-A29C-4032-BD02-70905D975284}"/>
              </a:ext>
            </a:extLst>
          </p:cNvPr>
          <p:cNvSpPr txBox="1"/>
          <p:nvPr/>
        </p:nvSpPr>
        <p:spPr>
          <a:xfrm flipH="1">
            <a:off x="491244" y="1176046"/>
            <a:ext cx="865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由旋转角度和旋转中心计算出旋转矩阵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7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A379D-20E7-49C3-92B3-FE2FED54F7B4}"/>
              </a:ext>
            </a:extLst>
          </p:cNvPr>
          <p:cNvSpPr txBox="1"/>
          <p:nvPr/>
        </p:nvSpPr>
        <p:spPr>
          <a:xfrm flipH="1">
            <a:off x="467544" y="33265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ea typeface="华文行楷" panose="02010800040101010101" pitchFamily="2" charset="-122"/>
              </a:rPr>
              <a:t>warpAffine</a:t>
            </a:r>
            <a:r>
              <a:rPr lang="en-US" altLang="zh-CN" sz="3600" dirty="0">
                <a:ea typeface="华文行楷" panose="02010800040101010101" pitchFamily="2" charset="-122"/>
              </a:rPr>
              <a:t>()</a:t>
            </a:r>
            <a:r>
              <a:rPr lang="zh-CN" altLang="en-US" sz="3600" dirty="0">
                <a:ea typeface="华文行楷" panose="02010800040101010101" pitchFamily="2" charset="-122"/>
              </a:rPr>
              <a:t>进行的运算：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399A54-D56F-4C9C-9ED5-B5BBFDB4383C}"/>
              </a:ext>
            </a:extLst>
          </p:cNvPr>
          <p:cNvSpPr txBox="1"/>
          <p:nvPr/>
        </p:nvSpPr>
        <p:spPr>
          <a:xfrm flipH="1">
            <a:off x="483387" y="119675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ea typeface="华文行楷" panose="02010800040101010101" pitchFamily="2" charset="-122"/>
              </a:rPr>
              <a:t>dst</a:t>
            </a:r>
            <a:r>
              <a:rPr lang="en-US" altLang="zh-CN" sz="3600" dirty="0">
                <a:ea typeface="华文行楷" panose="02010800040101010101" pitchFamily="2" charset="-122"/>
              </a:rPr>
              <a:t>(</a:t>
            </a:r>
            <a:r>
              <a:rPr lang="en-US" altLang="zh-CN" sz="3600" dirty="0" err="1">
                <a:ea typeface="华文行楷" panose="02010800040101010101" pitchFamily="2" charset="-122"/>
              </a:rPr>
              <a:t>x,y</a:t>
            </a:r>
            <a:r>
              <a:rPr lang="en-US" altLang="zh-CN" sz="3600" dirty="0">
                <a:ea typeface="华文行楷" panose="02010800040101010101" pitchFamily="2" charset="-122"/>
              </a:rPr>
              <a:t>)=</a:t>
            </a:r>
          </a:p>
          <a:p>
            <a:r>
              <a:rPr lang="en-US" altLang="zh-CN" sz="3600" dirty="0" err="1">
                <a:ea typeface="华文行楷" panose="02010800040101010101" pitchFamily="2" charset="-122"/>
              </a:rPr>
              <a:t>src</a:t>
            </a:r>
            <a:r>
              <a:rPr lang="en-US" altLang="zh-CN" sz="3600" dirty="0">
                <a:ea typeface="华文行楷" panose="02010800040101010101" pitchFamily="2" charset="-122"/>
              </a:rPr>
              <a:t>(M</a:t>
            </a:r>
            <a:r>
              <a:rPr lang="en-US" altLang="zh-CN" sz="2000" dirty="0">
                <a:ea typeface="华文行楷" panose="02010800040101010101" pitchFamily="2" charset="-122"/>
              </a:rPr>
              <a:t>11</a:t>
            </a:r>
            <a:r>
              <a:rPr lang="en-US" altLang="zh-CN" sz="3600" dirty="0">
                <a:ea typeface="华文行楷" panose="02010800040101010101" pitchFamily="2" charset="-122"/>
              </a:rPr>
              <a:t>x+M</a:t>
            </a:r>
            <a:r>
              <a:rPr lang="en-US" altLang="zh-CN" sz="2000" dirty="0">
                <a:ea typeface="华文行楷" panose="02010800040101010101" pitchFamily="2" charset="-122"/>
              </a:rPr>
              <a:t>12</a:t>
            </a:r>
            <a:r>
              <a:rPr lang="en-US" altLang="zh-CN" sz="3600" dirty="0">
                <a:ea typeface="华文行楷" panose="02010800040101010101" pitchFamily="2" charset="-122"/>
              </a:rPr>
              <a:t>y+M</a:t>
            </a:r>
            <a:r>
              <a:rPr lang="en-US" altLang="zh-CN" sz="2000" dirty="0">
                <a:ea typeface="华文行楷" panose="02010800040101010101" pitchFamily="2" charset="-122"/>
              </a:rPr>
              <a:t>13</a:t>
            </a:r>
            <a:r>
              <a:rPr lang="en-US" altLang="zh-CN" sz="3600" dirty="0">
                <a:ea typeface="华文行楷" panose="02010800040101010101" pitchFamily="2" charset="-122"/>
              </a:rPr>
              <a:t>,M</a:t>
            </a:r>
            <a:r>
              <a:rPr lang="en-US" altLang="zh-CN" sz="2000" dirty="0">
                <a:ea typeface="华文行楷" panose="02010800040101010101" pitchFamily="2" charset="-122"/>
              </a:rPr>
              <a:t>21</a:t>
            </a:r>
            <a:r>
              <a:rPr lang="en-US" altLang="zh-CN" sz="3600" dirty="0">
                <a:ea typeface="华文行楷" panose="02010800040101010101" pitchFamily="2" charset="-122"/>
              </a:rPr>
              <a:t>x+M</a:t>
            </a:r>
            <a:r>
              <a:rPr lang="en-US" altLang="zh-CN" sz="2000" dirty="0">
                <a:ea typeface="华文行楷" panose="02010800040101010101" pitchFamily="2" charset="-122"/>
              </a:rPr>
              <a:t>22</a:t>
            </a:r>
            <a:r>
              <a:rPr lang="en-US" altLang="zh-CN" sz="3600" dirty="0">
                <a:ea typeface="华文行楷" panose="02010800040101010101" pitchFamily="2" charset="-122"/>
              </a:rPr>
              <a:t>y+M</a:t>
            </a:r>
            <a:r>
              <a:rPr lang="en-US" altLang="zh-CN" sz="2000" dirty="0">
                <a:ea typeface="华文行楷" panose="02010800040101010101" pitchFamily="2" charset="-122"/>
              </a:rPr>
              <a:t>23</a:t>
            </a:r>
            <a:r>
              <a:rPr lang="en-US" altLang="zh-CN" sz="3600" dirty="0">
                <a:ea typeface="华文行楷" panose="02010800040101010101" pitchFamily="2" charset="-122"/>
              </a:rPr>
              <a:t>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701AA0-AB62-485D-8CCF-55069B4D3843}"/>
              </a:ext>
            </a:extLst>
          </p:cNvPr>
          <p:cNvSpPr txBox="1"/>
          <p:nvPr/>
        </p:nvSpPr>
        <p:spPr>
          <a:xfrm flipH="1">
            <a:off x="486472" y="261484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getRotationMatric2D()</a:t>
            </a:r>
            <a:r>
              <a:rPr lang="zh-CN" altLang="en-US" sz="3600" dirty="0">
                <a:ea typeface="华文行楷" panose="02010800040101010101" pitchFamily="2" charset="-122"/>
              </a:rPr>
              <a:t>计算的矩阵：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FE1F71-B534-4197-8562-E7EEAA5DA814}"/>
              </a:ext>
            </a:extLst>
          </p:cNvPr>
          <p:cNvSpPr txBox="1"/>
          <p:nvPr/>
        </p:nvSpPr>
        <p:spPr>
          <a:xfrm flipH="1">
            <a:off x="647564" y="353106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[a*b		(1-a)*</a:t>
            </a:r>
            <a:r>
              <a:rPr lang="en-US" altLang="zh-CN" sz="3600" dirty="0" err="1">
                <a:ea typeface="华文行楷" panose="02010800040101010101" pitchFamily="2" charset="-122"/>
              </a:rPr>
              <a:t>center.x</a:t>
            </a:r>
            <a:r>
              <a:rPr lang="en-US" altLang="zh-CN" sz="3600" dirty="0">
                <a:ea typeface="华文行楷" panose="02010800040101010101" pitchFamily="2" charset="-122"/>
              </a:rPr>
              <a:t>-b*</a:t>
            </a:r>
            <a:r>
              <a:rPr lang="en-US" altLang="zh-CN" sz="3600" dirty="0" err="1">
                <a:ea typeface="华文行楷" panose="02010800040101010101" pitchFamily="2" charset="-122"/>
              </a:rPr>
              <a:t>center.y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en-US" altLang="zh-CN" sz="3600" dirty="0">
                <a:ea typeface="华文行楷" panose="02010800040101010101" pitchFamily="2" charset="-122"/>
              </a:rPr>
              <a:t>-b*a		b*</a:t>
            </a:r>
            <a:r>
              <a:rPr lang="en-US" altLang="zh-CN" sz="3600" dirty="0" err="1">
                <a:ea typeface="华文行楷" panose="02010800040101010101" pitchFamily="2" charset="-122"/>
              </a:rPr>
              <a:t>center.x</a:t>
            </a:r>
            <a:r>
              <a:rPr lang="en-US" altLang="zh-CN" sz="3600" dirty="0">
                <a:ea typeface="华文行楷" panose="02010800040101010101" pitchFamily="2" charset="-122"/>
              </a:rPr>
              <a:t>+(1-a)*</a:t>
            </a:r>
            <a:r>
              <a:rPr lang="en-US" altLang="zh-CN" sz="3600" dirty="0" err="1">
                <a:ea typeface="华文行楷" panose="02010800040101010101" pitchFamily="2" charset="-122"/>
              </a:rPr>
              <a:t>center.y</a:t>
            </a:r>
            <a:r>
              <a:rPr lang="en-US" altLang="zh-CN" sz="3600" dirty="0">
                <a:ea typeface="华文行楷" panose="02010800040101010101" pitchFamily="2" charset="-122"/>
              </a:rPr>
              <a:t>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7E4B23-44EC-4BC2-8D93-FDA8F73BFBD0}"/>
              </a:ext>
            </a:extLst>
          </p:cNvPr>
          <p:cNvSpPr txBox="1"/>
          <p:nvPr/>
        </p:nvSpPr>
        <p:spPr>
          <a:xfrm flipH="1">
            <a:off x="651556" y="500127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其中</a:t>
            </a:r>
            <a:r>
              <a:rPr lang="en-US" altLang="zh-CN" sz="3600" dirty="0">
                <a:ea typeface="华文行楷" panose="02010800040101010101" pitchFamily="2" charset="-122"/>
              </a:rPr>
              <a:t>	a=scale*cos(angle)</a:t>
            </a:r>
          </a:p>
          <a:p>
            <a:r>
              <a:rPr lang="en-US" altLang="zh-CN" sz="3600" dirty="0">
                <a:ea typeface="华文行楷" panose="02010800040101010101" pitchFamily="2" charset="-122"/>
              </a:rPr>
              <a:t>		b=scale*sin(angle)</a:t>
            </a:r>
          </a:p>
        </p:txBody>
      </p:sp>
    </p:spTree>
    <p:extLst>
      <p:ext uri="{BB962C8B-B14F-4D97-AF65-F5344CB8AC3E}">
        <p14:creationId xmlns:p14="http://schemas.microsoft.com/office/powerpoint/2010/main" val="311434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1C936F-5A1C-4F3F-884E-38E054D20A18}"/>
              </a:ext>
            </a:extLst>
          </p:cNvPr>
          <p:cNvSpPr txBox="1"/>
          <p:nvPr/>
        </p:nvSpPr>
        <p:spPr>
          <a:xfrm flipH="1">
            <a:off x="467544" y="33265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ea typeface="华文行楷" panose="02010800040101010101" pitchFamily="2" charset="-122"/>
              </a:rPr>
              <a:t>getAffineTransform</a:t>
            </a:r>
            <a:r>
              <a:rPr lang="en-US" altLang="zh-CN" sz="3600" dirty="0">
                <a:ea typeface="华文行楷" panose="02010800040101010101" pitchFamily="2" charset="-122"/>
              </a:rPr>
              <a:t>()</a:t>
            </a:r>
            <a:r>
              <a:rPr lang="zh-CN" altLang="en-US" sz="3600" dirty="0">
                <a:ea typeface="华文行楷" panose="02010800040101010101" pitchFamily="2" charset="-122"/>
              </a:rPr>
              <a:t>函数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F9BEE1-5A11-4EB1-8CD4-D3339BC91890}"/>
              </a:ext>
            </a:extLst>
          </p:cNvPr>
          <p:cNvSpPr txBox="1"/>
          <p:nvPr/>
        </p:nvSpPr>
        <p:spPr>
          <a:xfrm flipH="1">
            <a:off x="646149" y="227687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函数原型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68B7D9-2133-4365-830A-AC7E8E5A37F2}"/>
              </a:ext>
            </a:extLst>
          </p:cNvPr>
          <p:cNvSpPr txBox="1"/>
          <p:nvPr/>
        </p:nvSpPr>
        <p:spPr>
          <a:xfrm flipH="1">
            <a:off x="436531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由三对点计算放射变换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69EF1-E388-46E7-882D-BDE562AFBA1C}"/>
              </a:ext>
            </a:extLst>
          </p:cNvPr>
          <p:cNvSpPr txBox="1"/>
          <p:nvPr/>
        </p:nvSpPr>
        <p:spPr>
          <a:xfrm flipH="1">
            <a:off x="683568" y="3068960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Mat* </a:t>
            </a:r>
            <a:r>
              <a:rPr lang="en-US" altLang="zh-CN" sz="3600" dirty="0" err="1"/>
              <a:t>getAffineTransform</a:t>
            </a:r>
            <a:r>
              <a:rPr lang="en-US" altLang="zh-CN" sz="3600" dirty="0"/>
              <a:t>(</a:t>
            </a:r>
          </a:p>
          <a:p>
            <a:r>
              <a:rPr lang="en-US" altLang="zh-CN" sz="3600" dirty="0"/>
              <a:t>const Point2D32f* </a:t>
            </a:r>
            <a:r>
              <a:rPr lang="en-US" altLang="zh-CN" sz="3600" dirty="0" err="1"/>
              <a:t>src</a:t>
            </a:r>
            <a:r>
              <a:rPr lang="en-US" altLang="zh-CN" sz="3600" dirty="0"/>
              <a:t>,</a:t>
            </a:r>
          </a:p>
          <a:p>
            <a:r>
              <a:rPr lang="en-US" altLang="zh-CN" sz="3600" dirty="0"/>
              <a:t>	//</a:t>
            </a:r>
            <a:r>
              <a:rPr lang="zh-CN" altLang="en-US" sz="3200" dirty="0"/>
              <a:t>源图像的三个点坐标数组</a:t>
            </a:r>
            <a:endParaRPr lang="en-US" altLang="zh-CN" sz="3200" dirty="0"/>
          </a:p>
          <a:p>
            <a:r>
              <a:rPr lang="en-US" altLang="zh-CN" sz="3600" dirty="0"/>
              <a:t>const Point2D32f* </a:t>
            </a:r>
            <a:r>
              <a:rPr lang="en-US" altLang="zh-CN" sz="3600" dirty="0" err="1"/>
              <a:t>dst</a:t>
            </a:r>
            <a:r>
              <a:rPr lang="en-US" altLang="zh-CN" sz="3600" dirty="0"/>
              <a:t>);</a:t>
            </a:r>
          </a:p>
          <a:p>
            <a:r>
              <a:rPr lang="en-US" altLang="zh-CN" sz="3600" dirty="0"/>
              <a:t>	//</a:t>
            </a:r>
            <a:r>
              <a:rPr lang="zh-CN" altLang="en-US" sz="3200" dirty="0"/>
              <a:t>目标图像的三个点坐标数组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175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CB47F-DC84-4D84-9007-EE448CF7D7D8}"/>
              </a:ext>
            </a:extLst>
          </p:cNvPr>
          <p:cNvSpPr txBox="1"/>
          <p:nvPr/>
        </p:nvSpPr>
        <p:spPr>
          <a:xfrm flipH="1">
            <a:off x="467544" y="33265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代码示例：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54199C-F3A5-4EC5-AB45-33F9FBF65AFE}"/>
              </a:ext>
            </a:extLst>
          </p:cNvPr>
          <p:cNvSpPr txBox="1"/>
          <p:nvPr/>
        </p:nvSpPr>
        <p:spPr>
          <a:xfrm flipH="1">
            <a:off x="440396" y="978987"/>
            <a:ext cx="80648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Point2f </a:t>
            </a:r>
            <a:r>
              <a:rPr lang="en-US" altLang="zh-CN" sz="3600" dirty="0" err="1"/>
              <a:t>srcTriangle</a:t>
            </a:r>
            <a:r>
              <a:rPr lang="en-US" altLang="zh-CN" sz="3600" dirty="0"/>
              <a:t>[3];</a:t>
            </a:r>
          </a:p>
          <a:p>
            <a:r>
              <a:rPr lang="en-US" altLang="zh-CN" sz="3600" dirty="0"/>
              <a:t>Point2f </a:t>
            </a:r>
            <a:r>
              <a:rPr lang="en-US" altLang="zh-CN" sz="3600" dirty="0" err="1"/>
              <a:t>dstTriangle</a:t>
            </a:r>
            <a:r>
              <a:rPr lang="en-US" altLang="zh-CN" sz="3600" dirty="0"/>
              <a:t>[3];</a:t>
            </a:r>
          </a:p>
          <a:p>
            <a:r>
              <a:rPr lang="en-US" altLang="zh-CN" sz="3600" dirty="0"/>
              <a:t>……//</a:t>
            </a:r>
            <a:r>
              <a:rPr lang="zh-CN" altLang="en-US" sz="2800" dirty="0"/>
              <a:t>依次赋值</a:t>
            </a:r>
            <a:endParaRPr lang="en-US" altLang="zh-CN" sz="2800" dirty="0"/>
          </a:p>
          <a:p>
            <a:r>
              <a:rPr lang="en-US" altLang="zh-CN" sz="3200" dirty="0"/>
              <a:t>warpmat1=</a:t>
            </a:r>
            <a:r>
              <a:rPr lang="en-US" altLang="zh-CN" sz="3200" dirty="0" err="1"/>
              <a:t>getAffineTransform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srcTriangle,dstTriangle</a:t>
            </a:r>
            <a:r>
              <a:rPr lang="en-US" altLang="zh-CN" sz="3200" dirty="0"/>
              <a:t>);//</a:t>
            </a:r>
            <a:r>
              <a:rPr lang="zh-CN" altLang="en-US" sz="2800" dirty="0"/>
              <a:t>获得矩阵</a:t>
            </a:r>
            <a:r>
              <a:rPr lang="en-US" altLang="zh-CN" sz="2800" dirty="0"/>
              <a:t>1</a:t>
            </a:r>
          </a:p>
          <a:p>
            <a:r>
              <a:rPr lang="en-US" altLang="zh-CN" sz="3200" dirty="0" err="1"/>
              <a:t>warpAffine</a:t>
            </a:r>
            <a:r>
              <a:rPr lang="en-US" altLang="zh-CN" sz="3200" dirty="0"/>
              <a:t>(srcImage,dstImage1,warpmat1,dstImage1.size());//</a:t>
            </a:r>
            <a:r>
              <a:rPr lang="zh-CN" altLang="en-US" sz="2800" dirty="0"/>
              <a:t>进行仿射变换</a:t>
            </a:r>
            <a:endParaRPr lang="en-US" altLang="zh-CN" sz="2800" dirty="0"/>
          </a:p>
          <a:p>
            <a:r>
              <a:rPr lang="en-US" altLang="zh-CN" sz="3200" dirty="0"/>
              <a:t>warpmat2=getRotationMatrix2D(</a:t>
            </a:r>
            <a:r>
              <a:rPr lang="en-US" altLang="zh-CN" sz="3200" dirty="0" err="1"/>
              <a:t>center,angle,scale</a:t>
            </a:r>
            <a:r>
              <a:rPr lang="en-US" altLang="zh-CN" sz="3200" dirty="0"/>
              <a:t>);//</a:t>
            </a:r>
            <a:r>
              <a:rPr lang="zh-CN" altLang="en-US" sz="2800" dirty="0"/>
              <a:t>获得矩阵</a:t>
            </a:r>
            <a:r>
              <a:rPr lang="en-US" altLang="zh-CN" sz="2800" dirty="0"/>
              <a:t>2</a:t>
            </a:r>
          </a:p>
          <a:p>
            <a:r>
              <a:rPr lang="en-US" altLang="zh-CN" sz="3200" dirty="0" err="1"/>
              <a:t>warpAffine</a:t>
            </a:r>
            <a:r>
              <a:rPr lang="en-US" altLang="zh-CN" sz="3200" dirty="0"/>
              <a:t>(srcImage,dstImage2,warpmat2,dstImage2.size());//</a:t>
            </a:r>
            <a:r>
              <a:rPr lang="zh-CN" altLang="en-US" sz="2800" dirty="0"/>
              <a:t>进行仿射变换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976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464B70-2705-496A-949A-F6F51D2E40DE}"/>
              </a:ext>
            </a:extLst>
          </p:cNvPr>
          <p:cNvSpPr txBox="1"/>
          <p:nvPr/>
        </p:nvSpPr>
        <p:spPr>
          <a:xfrm flipH="1">
            <a:off x="860912" y="522920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。。。。。。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06E59C-FB2C-4F21-86D3-A24C40456C2A}"/>
              </a:ext>
            </a:extLst>
          </p:cNvPr>
          <p:cNvSpPr txBox="1"/>
          <p:nvPr/>
        </p:nvSpPr>
        <p:spPr>
          <a:xfrm flipH="1">
            <a:off x="860912" y="415082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角点检测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6BB08D-0709-4352-8474-0B11FAB50BEB}"/>
              </a:ext>
            </a:extLst>
          </p:cNvPr>
          <p:cNvSpPr txBox="1"/>
          <p:nvPr/>
        </p:nvSpPr>
        <p:spPr>
          <a:xfrm flipH="1">
            <a:off x="860912" y="307244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模板匹配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D49781-8954-405C-949E-FFC578F4A9B6}"/>
              </a:ext>
            </a:extLst>
          </p:cNvPr>
          <p:cNvSpPr txBox="1"/>
          <p:nvPr/>
        </p:nvSpPr>
        <p:spPr>
          <a:xfrm flipH="1">
            <a:off x="860912" y="199406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直方图均衡化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E67EB4-E351-4E34-9C23-4EBC0FC20948}"/>
              </a:ext>
            </a:extLst>
          </p:cNvPr>
          <p:cNvSpPr txBox="1"/>
          <p:nvPr/>
        </p:nvSpPr>
        <p:spPr>
          <a:xfrm flipH="1">
            <a:off x="860912" y="91838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图像金字塔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28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6D0C16-D19D-4462-BD32-77AE21237B71}"/>
              </a:ext>
            </a:extLst>
          </p:cNvPr>
          <p:cNvSpPr txBox="1"/>
          <p:nvPr/>
        </p:nvSpPr>
        <p:spPr>
          <a:xfrm flipH="1">
            <a:off x="539552" y="404664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二、关于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C++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ea typeface="华文行楷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01A5C9-D9CF-4A29-800E-054580D6406D}"/>
              </a:ext>
            </a:extLst>
          </p:cNvPr>
          <p:cNvSpPr txBox="1"/>
          <p:nvPr/>
        </p:nvSpPr>
        <p:spPr>
          <a:xfrm flipH="1">
            <a:off x="755576" y="5086925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标准模板库</a:t>
            </a:r>
            <a:r>
              <a:rPr lang="en-US" altLang="zh-CN" sz="3600" dirty="0">
                <a:ea typeface="华文行楷" panose="02010800040101010101" pitchFamily="2" charset="-122"/>
              </a:rPr>
              <a:t>STL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3BB452-110A-43EB-91DF-789C743EB54A}"/>
              </a:ext>
            </a:extLst>
          </p:cNvPr>
          <p:cNvSpPr txBox="1"/>
          <p:nvPr/>
        </p:nvSpPr>
        <p:spPr>
          <a:xfrm flipH="1">
            <a:off x="755576" y="400854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构造函数和析构函数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0E5F98-A112-42F6-8345-B09B77DEAE7B}"/>
              </a:ext>
            </a:extLst>
          </p:cNvPr>
          <p:cNvSpPr txBox="1"/>
          <p:nvPr/>
        </p:nvSpPr>
        <p:spPr>
          <a:xfrm flipH="1">
            <a:off x="755576" y="293016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重载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396DAF-98DC-48B4-BE42-A7113AB26184}"/>
              </a:ext>
            </a:extLst>
          </p:cNvPr>
          <p:cNvSpPr txBox="1"/>
          <p:nvPr/>
        </p:nvSpPr>
        <p:spPr>
          <a:xfrm flipH="1">
            <a:off x="755576" y="185449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类的概念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85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DA4885-970F-40B6-934B-8FBA72C807C3}"/>
              </a:ext>
            </a:extLst>
          </p:cNvPr>
          <p:cNvSpPr txBox="1"/>
          <p:nvPr/>
        </p:nvSpPr>
        <p:spPr>
          <a:xfrm flipH="1">
            <a:off x="647564" y="54868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类的特点：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封装性，继承性，多态性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51C380-3111-4772-817C-14EC64A354B5}"/>
              </a:ext>
            </a:extLst>
          </p:cNvPr>
          <p:cNvSpPr txBox="1"/>
          <p:nvPr/>
        </p:nvSpPr>
        <p:spPr>
          <a:xfrm flipH="1">
            <a:off x="648740" y="342561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类</a:t>
            </a:r>
            <a:r>
              <a:rPr lang="en-US" altLang="zh-CN" sz="3600" dirty="0">
                <a:ea typeface="华文行楷" panose="02010800040101010101" pitchFamily="2" charset="-122"/>
              </a:rPr>
              <a:t>&amp;</a:t>
            </a:r>
            <a:r>
              <a:rPr lang="zh-CN" altLang="en-US" sz="3600" dirty="0">
                <a:ea typeface="华文行楷" panose="02010800040101010101" pitchFamily="2" charset="-122"/>
              </a:rPr>
              <a:t>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B884AC-A6C9-4AFF-A04F-D6FA76820560}"/>
              </a:ext>
            </a:extLst>
          </p:cNvPr>
          <p:cNvSpPr txBox="1"/>
          <p:nvPr/>
        </p:nvSpPr>
        <p:spPr>
          <a:xfrm flipH="1">
            <a:off x="647564" y="4581846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成员函数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变量成员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静态成员函数</a:t>
            </a:r>
            <a:r>
              <a:rPr lang="en-US" altLang="zh-CN" sz="3600" dirty="0">
                <a:ea typeface="华文行楷" panose="02010800040101010101" pitchFamily="2" charset="-122"/>
              </a:rPr>
              <a:t>/</a:t>
            </a:r>
            <a:r>
              <a:rPr lang="zh-CN" altLang="en-US" sz="3600" dirty="0">
                <a:ea typeface="华文行楷" panose="02010800040101010101" pitchFamily="2" charset="-122"/>
              </a:rPr>
              <a:t>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26606E-6646-4B63-B77B-C34D7CCA2BC1}"/>
              </a:ext>
            </a:extLst>
          </p:cNvPr>
          <p:cNvSpPr txBox="1"/>
          <p:nvPr/>
        </p:nvSpPr>
        <p:spPr>
          <a:xfrm flipH="1">
            <a:off x="647564" y="230478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private	protected		public</a:t>
            </a:r>
            <a:endParaRPr lang="zh-CN" altLang="en-US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6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4E4760-F273-4809-A959-58000D199C40}"/>
              </a:ext>
            </a:extLst>
          </p:cNvPr>
          <p:cNvSpPr txBox="1"/>
          <p:nvPr/>
        </p:nvSpPr>
        <p:spPr>
          <a:xfrm flipH="1">
            <a:off x="647564" y="184482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泛型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FB0280-99DE-471F-AA0E-4C2EDBEA2A08}"/>
              </a:ext>
            </a:extLst>
          </p:cNvPr>
          <p:cNvSpPr txBox="1"/>
          <p:nvPr/>
        </p:nvSpPr>
        <p:spPr>
          <a:xfrm flipH="1">
            <a:off x="647564" y="69269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ea typeface="华文行楷" panose="02010800040101010101" pitchFamily="2" charset="-122"/>
              </a:rPr>
              <a:t>cin&amp;cout</a:t>
            </a:r>
            <a:r>
              <a:rPr lang="en-US" altLang="zh-CN" sz="3600" dirty="0">
                <a:ea typeface="华文行楷" panose="02010800040101010101" pitchFamily="2" charset="-122"/>
              </a:rPr>
              <a:t>		string</a:t>
            </a:r>
            <a:r>
              <a:rPr lang="zh-CN" altLang="en-US" sz="3600" dirty="0">
                <a:ea typeface="华文行楷" panose="02010800040101010101" pitchFamily="2" charset="-122"/>
              </a:rPr>
              <a:t>类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AA1804-24DC-4758-AA94-B8491194AE13}"/>
              </a:ext>
            </a:extLst>
          </p:cNvPr>
          <p:cNvSpPr txBox="1"/>
          <p:nvPr/>
        </p:nvSpPr>
        <p:spPr>
          <a:xfrm flipH="1">
            <a:off x="616980" y="29969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标准模板库</a:t>
            </a:r>
            <a:r>
              <a:rPr lang="en-US" altLang="zh-CN" sz="3600" dirty="0">
                <a:ea typeface="华文行楷" panose="02010800040101010101" pitchFamily="2" charset="-122"/>
              </a:rPr>
              <a:t>STL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6EBBEE-363A-4535-8469-AF170B7F8049}"/>
              </a:ext>
            </a:extLst>
          </p:cNvPr>
          <p:cNvSpPr txBox="1"/>
          <p:nvPr/>
        </p:nvSpPr>
        <p:spPr>
          <a:xfrm flipH="1">
            <a:off x="597091" y="414908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分为顺序性容器、关联式容器和容器适配器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6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DAC730-1E53-4D7D-97F6-ABBBDE995F6B}"/>
              </a:ext>
            </a:extLst>
          </p:cNvPr>
          <p:cNvSpPr txBox="1"/>
          <p:nvPr/>
        </p:nvSpPr>
        <p:spPr>
          <a:xfrm flipH="1">
            <a:off x="1118960" y="2996952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二、关于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C++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9266E4-BEC3-42F7-B00C-D995D0D326A8}"/>
              </a:ext>
            </a:extLst>
          </p:cNvPr>
          <p:cNvSpPr txBox="1"/>
          <p:nvPr/>
        </p:nvSpPr>
        <p:spPr>
          <a:xfrm flipH="1">
            <a:off x="1115616" y="4599528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三、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关于树莓派</a:t>
            </a:r>
            <a:endParaRPr lang="en-US" altLang="zh-CN" sz="4400" dirty="0">
              <a:solidFill>
                <a:schemeClr val="accent1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EB1BED-DA6F-4C91-9C80-2F7064A42D3A}"/>
              </a:ext>
            </a:extLst>
          </p:cNvPr>
          <p:cNvSpPr txBox="1"/>
          <p:nvPr/>
        </p:nvSpPr>
        <p:spPr>
          <a:xfrm flipH="1">
            <a:off x="1115616" y="1412776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一、</a:t>
            </a:r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OpenCV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的一些补充</a:t>
            </a:r>
            <a:endParaRPr lang="en-US" altLang="zh-CN" sz="4400" dirty="0">
              <a:solidFill>
                <a:schemeClr val="accent1">
                  <a:lumMod val="75000"/>
                </a:schemeClr>
              </a:solidFill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6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E3DE1B-FA3C-4D75-98DA-83A088FE781D}"/>
              </a:ext>
            </a:extLst>
          </p:cNvPr>
          <p:cNvSpPr txBox="1"/>
          <p:nvPr/>
        </p:nvSpPr>
        <p:spPr>
          <a:xfrm flipH="1">
            <a:off x="653371" y="6206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Vector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容器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11ECF4-2E38-4570-B0B5-B11CD471B16E}"/>
              </a:ext>
            </a:extLst>
          </p:cNvPr>
          <p:cNvSpPr txBox="1"/>
          <p:nvPr/>
        </p:nvSpPr>
        <p:spPr>
          <a:xfrm flipH="1">
            <a:off x="647564" y="1700808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是一个线性顺序结构，相当于数组。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大小可以自动扩展。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创建时会自动分配一块连续的内存空间进行存储，大小可以自定义也可以</a:t>
            </a:r>
            <a:r>
              <a:rPr lang="en-US" altLang="zh-CN" sz="3600" dirty="0">
                <a:ea typeface="华文行楷" panose="02010800040101010101" pitchFamily="2" charset="-122"/>
              </a:rPr>
              <a:t>vector</a:t>
            </a:r>
            <a:r>
              <a:rPr lang="zh-CN" altLang="en-US" sz="3600" dirty="0">
                <a:ea typeface="华文行楷" panose="02010800040101010101" pitchFamily="2" charset="-122"/>
              </a:rPr>
              <a:t>默认指定；当存储的数据超过分配空间时，会重新分配一块内存。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6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0CDABF-30D7-4F08-9192-C7883D03A3F3}"/>
              </a:ext>
            </a:extLst>
          </p:cNvPr>
          <p:cNvSpPr txBox="1"/>
          <p:nvPr/>
        </p:nvSpPr>
        <p:spPr>
          <a:xfrm flipH="1">
            <a:off x="647564" y="692696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特点：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1</a:t>
            </a:r>
            <a:r>
              <a:rPr lang="zh-CN" altLang="en-US" sz="3600" dirty="0">
                <a:ea typeface="华文行楷" panose="02010800040101010101" pitchFamily="2" charset="-122"/>
              </a:rPr>
              <a:t>）随机访问方便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2</a:t>
            </a:r>
            <a:r>
              <a:rPr lang="zh-CN" altLang="en-US" sz="3600" dirty="0">
                <a:ea typeface="华文行楷" panose="02010800040101010101" pitchFamily="2" charset="-122"/>
              </a:rPr>
              <a:t>）节省空间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3</a:t>
            </a:r>
            <a:r>
              <a:rPr lang="zh-CN" altLang="en-US" sz="3600" dirty="0">
                <a:ea typeface="华文行楷" panose="02010800040101010101" pitchFamily="2" charset="-122"/>
              </a:rPr>
              <a:t>）内部进行插入、删除的效率非常低（可以使用迭代器遍历操作</a:t>
            </a:r>
            <a:r>
              <a:rPr lang="en-US" altLang="zh-CN" sz="3600" dirty="0">
                <a:ea typeface="华文行楷" panose="02010800040101010101" pitchFamily="2" charset="-122"/>
              </a:rPr>
              <a:t>,</a:t>
            </a:r>
            <a:r>
              <a:rPr lang="zh-CN" altLang="en-US" sz="3600" dirty="0">
                <a:ea typeface="华文行楷" panose="02010800040101010101" pitchFamily="2" charset="-122"/>
              </a:rPr>
              <a:t>或者</a:t>
            </a:r>
            <a:r>
              <a:rPr lang="en-US" altLang="zh-CN" sz="3600" dirty="0">
                <a:ea typeface="华文行楷" panose="02010800040101010101" pitchFamily="2" charset="-122"/>
              </a:rPr>
              <a:t>insert</a:t>
            </a:r>
            <a:r>
              <a:rPr lang="zh-CN" altLang="en-US" sz="3600" dirty="0">
                <a:ea typeface="华文行楷" panose="02010800040101010101" pitchFamily="2" charset="-122"/>
              </a:rPr>
              <a:t>和</a:t>
            </a:r>
            <a:r>
              <a:rPr lang="en-US" altLang="zh-CN" sz="3600" dirty="0">
                <a:ea typeface="华文行楷" panose="02010800040101010101" pitchFamily="2" charset="-122"/>
              </a:rPr>
              <a:t>erase</a:t>
            </a:r>
            <a:r>
              <a:rPr lang="zh-CN" altLang="en-US" sz="3600" dirty="0">
                <a:ea typeface="华文行楷" panose="02010800040101010101" pitchFamily="2" charset="-122"/>
              </a:rPr>
              <a:t>方法）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4</a:t>
            </a:r>
            <a:r>
              <a:rPr lang="zh-CN" altLang="en-US" sz="3600" dirty="0">
                <a:ea typeface="华文行楷" panose="02010800040101010101" pitchFamily="2" charset="-122"/>
              </a:rPr>
              <a:t>）只能在</a:t>
            </a:r>
            <a:r>
              <a:rPr lang="en-US" altLang="zh-CN" sz="3600" dirty="0">
                <a:ea typeface="华文行楷" panose="02010800040101010101" pitchFamily="2" charset="-122"/>
              </a:rPr>
              <a:t>vector</a:t>
            </a:r>
            <a:r>
              <a:rPr lang="zh-CN" altLang="en-US" sz="3600" dirty="0">
                <a:ea typeface="华文行楷" panose="02010800040101010101" pitchFamily="2" charset="-122"/>
              </a:rPr>
              <a:t>的最后进行</a:t>
            </a:r>
            <a:r>
              <a:rPr lang="en-US" altLang="zh-CN" sz="3600" dirty="0">
                <a:ea typeface="华文行楷" panose="02010800040101010101" pitchFamily="2" charset="-122"/>
              </a:rPr>
              <a:t>push</a:t>
            </a:r>
            <a:r>
              <a:rPr lang="zh-CN" altLang="en-US" sz="3600" dirty="0">
                <a:ea typeface="华文行楷" panose="02010800040101010101" pitchFamily="2" charset="-122"/>
              </a:rPr>
              <a:t>和</a:t>
            </a:r>
            <a:r>
              <a:rPr lang="en-US" altLang="zh-CN" sz="3600" dirty="0">
                <a:ea typeface="华文行楷" panose="02010800040101010101" pitchFamily="2" charset="-122"/>
              </a:rPr>
              <a:t>pop</a:t>
            </a:r>
          </a:p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5</a:t>
            </a:r>
            <a:r>
              <a:rPr lang="zh-CN" altLang="en-US" sz="3600" dirty="0">
                <a:ea typeface="华文行楷" panose="02010800040101010101" pitchFamily="2" charset="-122"/>
              </a:rPr>
              <a:t>）为达到最优性能，最好在创建时就指定大小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13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0060B1-A8F0-4C81-90A9-9C2CF8A8418B}"/>
              </a:ext>
            </a:extLst>
          </p:cNvPr>
          <p:cNvSpPr txBox="1"/>
          <p:nvPr/>
        </p:nvSpPr>
        <p:spPr>
          <a:xfrm flipH="1">
            <a:off x="647564" y="1484784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创建一维容器：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en-US" altLang="zh-CN" sz="3600" dirty="0">
                <a:ea typeface="华文行楷" panose="02010800040101010101" pitchFamily="2" charset="-122"/>
              </a:rPr>
              <a:t>vector&lt;int&gt; a;</a:t>
            </a:r>
          </a:p>
          <a:p>
            <a:r>
              <a:rPr lang="en-US" altLang="zh-CN" sz="3600" dirty="0">
                <a:ea typeface="华文行楷" panose="02010800040101010101" pitchFamily="2" charset="-122"/>
              </a:rPr>
              <a:t>vector&lt;int&gt; a(10);</a:t>
            </a:r>
          </a:p>
          <a:p>
            <a:r>
              <a:rPr lang="en-US" altLang="zh-CN" sz="3600" dirty="0">
                <a:ea typeface="华文行楷" panose="02010800040101010101" pitchFamily="2" charset="-122"/>
              </a:rPr>
              <a:t>vector&lt;int&gt; a(10,20);</a:t>
            </a:r>
          </a:p>
          <a:p>
            <a:r>
              <a:rPr lang="zh-CN" altLang="en-US" sz="3600" dirty="0">
                <a:ea typeface="华文行楷" panose="02010800040101010101" pitchFamily="2" charset="-122"/>
              </a:rPr>
              <a:t>创建二维容器：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en-US" altLang="zh-CN" sz="3600" dirty="0">
                <a:ea typeface="华文行楷" panose="02010800040101010101" pitchFamily="2" charset="-122"/>
              </a:rPr>
              <a:t>vector&lt;vector&lt;</a:t>
            </a:r>
            <a:r>
              <a:rPr lang="zh-CN" altLang="en-US" sz="3600" dirty="0">
                <a:ea typeface="华文行楷" panose="02010800040101010101" pitchFamily="2" charset="-122"/>
              </a:rPr>
              <a:t>类型</a:t>
            </a:r>
            <a:r>
              <a:rPr lang="en-US" altLang="zh-CN" sz="3600" dirty="0">
                <a:ea typeface="华文行楷" panose="02010800040101010101" pitchFamily="2" charset="-122"/>
              </a:rPr>
              <a:t>&gt;&gt;</a:t>
            </a:r>
          </a:p>
          <a:p>
            <a:r>
              <a:rPr lang="en-US" altLang="zh-CN" sz="3600" dirty="0">
                <a:ea typeface="华文行楷" panose="02010800040101010101" pitchFamily="2" charset="-122"/>
              </a:rPr>
              <a:t>pushback(),</a:t>
            </a:r>
            <a:r>
              <a:rPr lang="en-US" altLang="zh-CN" sz="3600" dirty="0" err="1">
                <a:ea typeface="华文行楷" panose="02010800040101010101" pitchFamily="2" charset="-122"/>
              </a:rPr>
              <a:t>popback</a:t>
            </a:r>
            <a:r>
              <a:rPr lang="en-US" altLang="zh-CN" sz="3600" dirty="0">
                <a:ea typeface="华文行楷" panose="02010800040101010101" pitchFamily="2" charset="-122"/>
              </a:rPr>
              <a:t>()</a:t>
            </a:r>
            <a:r>
              <a:rPr lang="zh-CN" altLang="en-US" sz="3600" dirty="0">
                <a:ea typeface="华文行楷" panose="02010800040101010101" pitchFamily="2" charset="-122"/>
              </a:rPr>
              <a:t>操作，排序等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6B104-108A-4DDB-9BA4-C37CE95B35B8}"/>
              </a:ext>
            </a:extLst>
          </p:cNvPr>
          <p:cNvSpPr txBox="1"/>
          <p:nvPr/>
        </p:nvSpPr>
        <p:spPr>
          <a:xfrm flipH="1">
            <a:off x="647564" y="69269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常用操作：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C7A01-3B8D-45A5-B6F8-068FF0E24CF3}"/>
              </a:ext>
            </a:extLst>
          </p:cNvPr>
          <p:cNvSpPr txBox="1"/>
          <p:nvPr/>
        </p:nvSpPr>
        <p:spPr>
          <a:xfrm flipH="1">
            <a:off x="647564" y="573325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示例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7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EA4A1B-EDA4-4157-84E5-CF6CA53FC904}"/>
              </a:ext>
            </a:extLst>
          </p:cNvPr>
          <p:cNvSpPr txBox="1"/>
          <p:nvPr/>
        </p:nvSpPr>
        <p:spPr>
          <a:xfrm flipH="1">
            <a:off x="539552" y="404664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三、关于树莓派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08AA2-EF74-418B-8682-A5C6BC055801}"/>
              </a:ext>
            </a:extLst>
          </p:cNvPr>
          <p:cNvSpPr txBox="1"/>
          <p:nvPr/>
        </p:nvSpPr>
        <p:spPr>
          <a:xfrm flipH="1">
            <a:off x="827584" y="201903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Linux</a:t>
            </a:r>
            <a:r>
              <a:rPr lang="zh-CN" altLang="en-US" sz="3600" dirty="0">
                <a:ea typeface="华文行楷" panose="02010800040101010101" pitchFamily="2" charset="-122"/>
              </a:rPr>
              <a:t>系统的使用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1DB0F9-C75F-4B82-9981-368C60A08342}"/>
              </a:ext>
            </a:extLst>
          </p:cNvPr>
          <p:cNvSpPr txBox="1"/>
          <p:nvPr/>
        </p:nvSpPr>
        <p:spPr>
          <a:xfrm flipH="1">
            <a:off x="827584" y="333608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树莓派</a:t>
            </a:r>
            <a:r>
              <a:rPr lang="en-US" altLang="zh-CN" sz="3600" dirty="0">
                <a:ea typeface="华文行楷" panose="02010800040101010101" pitchFamily="2" charset="-122"/>
              </a:rPr>
              <a:t>GPIO</a:t>
            </a:r>
            <a:r>
              <a:rPr lang="zh-CN" altLang="en-US" sz="3600" dirty="0">
                <a:ea typeface="华文行楷" panose="02010800040101010101" pitchFamily="2" charset="-122"/>
              </a:rPr>
              <a:t>、串口、多线程的使用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9C1C6D-B663-4C5C-B821-D9DD0D6A0839}"/>
              </a:ext>
            </a:extLst>
          </p:cNvPr>
          <p:cNvSpPr txBox="1"/>
          <p:nvPr/>
        </p:nvSpPr>
        <p:spPr>
          <a:xfrm flipH="1">
            <a:off x="827584" y="465313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OpenCV</a:t>
            </a:r>
            <a:r>
              <a:rPr lang="zh-CN" altLang="en-US" sz="3600" dirty="0">
                <a:ea typeface="华文行楷" panose="02010800040101010101" pitchFamily="2" charset="-122"/>
              </a:rPr>
              <a:t>的运行</a:t>
            </a:r>
          </a:p>
        </p:txBody>
      </p:sp>
    </p:spTree>
    <p:extLst>
      <p:ext uri="{BB962C8B-B14F-4D97-AF65-F5344CB8AC3E}">
        <p14:creationId xmlns:p14="http://schemas.microsoft.com/office/powerpoint/2010/main" val="256812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FFC0D7-A255-4855-B69B-3E191C2DBF0E}"/>
              </a:ext>
            </a:extLst>
          </p:cNvPr>
          <p:cNvSpPr/>
          <p:nvPr/>
        </p:nvSpPr>
        <p:spPr>
          <a:xfrm>
            <a:off x="857280" y="3287599"/>
            <a:ext cx="6239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/sys/class/video4linux/video0/name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A10FB-31CA-4D10-939F-1D79B45FA888}"/>
              </a:ext>
            </a:extLst>
          </p:cNvPr>
          <p:cNvSpPr txBox="1"/>
          <p:nvPr/>
        </p:nvSpPr>
        <p:spPr>
          <a:xfrm flipH="1">
            <a:off x="857280" y="264126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摄像头名称所在路径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4AF77B-D336-41E9-A1FE-2082DA66E5C1}"/>
              </a:ext>
            </a:extLst>
          </p:cNvPr>
          <p:cNvSpPr/>
          <p:nvPr/>
        </p:nvSpPr>
        <p:spPr>
          <a:xfrm>
            <a:off x="857280" y="4939427"/>
            <a:ext cx="2445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/dev/ttyUSB0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20CC9C-2C4F-4255-A999-0C38A32C4FEF}"/>
              </a:ext>
            </a:extLst>
          </p:cNvPr>
          <p:cNvSpPr txBox="1"/>
          <p:nvPr/>
        </p:nvSpPr>
        <p:spPr>
          <a:xfrm flipH="1">
            <a:off x="827584" y="429309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USB</a:t>
            </a:r>
            <a:r>
              <a:rPr lang="zh-CN" altLang="en-US" sz="3600" dirty="0">
                <a:ea typeface="华文行楷" panose="02010800040101010101" pitchFamily="2" charset="-122"/>
              </a:rPr>
              <a:t>串口所在路径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D5852D-8204-4F88-96EC-CE8D65B8D992}"/>
              </a:ext>
            </a:extLst>
          </p:cNvPr>
          <p:cNvSpPr txBox="1"/>
          <p:nvPr/>
        </p:nvSpPr>
        <p:spPr>
          <a:xfrm flipH="1">
            <a:off x="899592" y="1126485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常用命令（群里的那本资料）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4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51B573-95A6-4540-BBD0-6982EB177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3" b="3841"/>
          <a:stretch/>
        </p:blipFill>
        <p:spPr>
          <a:xfrm>
            <a:off x="1187624" y="0"/>
            <a:ext cx="6840760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25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C1BC54-04D2-4381-9890-7B2066E49C25}"/>
              </a:ext>
            </a:extLst>
          </p:cNvPr>
          <p:cNvSpPr txBox="1"/>
          <p:nvPr/>
        </p:nvSpPr>
        <p:spPr>
          <a:xfrm flipH="1">
            <a:off x="647564" y="47667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GPIO</a:t>
            </a:r>
            <a:r>
              <a:rPr lang="zh-CN" altLang="en-US" sz="3600" dirty="0">
                <a:ea typeface="华文行楷" panose="02010800040101010101" pitchFamily="2" charset="-122"/>
              </a:rPr>
              <a:t>的使用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7B5603-4743-48A2-B728-D60DBE995A54}"/>
              </a:ext>
            </a:extLst>
          </p:cNvPr>
          <p:cNvSpPr/>
          <p:nvPr/>
        </p:nvSpPr>
        <p:spPr>
          <a:xfrm>
            <a:off x="426362" y="1196752"/>
            <a:ext cx="82912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Source Code Pro"/>
              </a:rPr>
              <a:t>#</a:t>
            </a:r>
            <a:r>
              <a:rPr lang="en-US" altLang="zh-CN" sz="2800" dirty="0">
                <a:latin typeface="&amp;quot"/>
              </a:rPr>
              <a:t>include</a:t>
            </a:r>
            <a:r>
              <a:rPr lang="en-US" altLang="zh-CN" sz="2800" dirty="0">
                <a:latin typeface="Source Code Pro"/>
              </a:rPr>
              <a:t> </a:t>
            </a:r>
            <a:r>
              <a:rPr lang="en-US" altLang="zh-CN" sz="2800" dirty="0">
                <a:latin typeface="&amp;quot"/>
              </a:rPr>
              <a:t>&lt;</a:t>
            </a:r>
            <a:r>
              <a:rPr lang="en-US" altLang="zh-CN" sz="2800" dirty="0" err="1">
                <a:latin typeface="&amp;quot"/>
              </a:rPr>
              <a:t>wiringPi.h</a:t>
            </a:r>
            <a:r>
              <a:rPr lang="en-US" altLang="zh-CN" sz="2800" dirty="0">
                <a:latin typeface="&amp;quot"/>
              </a:rPr>
              <a:t>&gt;</a:t>
            </a:r>
          </a:p>
          <a:p>
            <a:r>
              <a:rPr lang="en-US" altLang="zh-CN" sz="2800" dirty="0">
                <a:latin typeface="&amp;quot"/>
              </a:rPr>
              <a:t>int main()</a:t>
            </a:r>
          </a:p>
          <a:p>
            <a:r>
              <a:rPr lang="en-US" altLang="zh-CN" sz="2800" dirty="0">
                <a:latin typeface="&amp;quot"/>
              </a:rPr>
              <a:t>{</a:t>
            </a:r>
          </a:p>
          <a:p>
            <a:r>
              <a:rPr lang="en-US" altLang="zh-CN" sz="2800" dirty="0">
                <a:latin typeface="&amp;quot"/>
              </a:rPr>
              <a:t>	 //</a:t>
            </a:r>
            <a:r>
              <a:rPr lang="zh-CN" altLang="en-US" sz="2800" dirty="0">
                <a:latin typeface="&amp;quot"/>
              </a:rPr>
              <a:t>使能</a:t>
            </a:r>
            <a:r>
              <a:rPr lang="en-US" altLang="zh-CN" sz="2800" dirty="0">
                <a:latin typeface="&amp;quot"/>
              </a:rPr>
              <a:t>GPIO</a:t>
            </a:r>
          </a:p>
          <a:p>
            <a:r>
              <a:rPr lang="en-US" altLang="zh-CN" sz="2800" dirty="0">
                <a:latin typeface="&amp;quot"/>
              </a:rPr>
              <a:t>	</a:t>
            </a:r>
            <a:r>
              <a:rPr lang="en-US" altLang="zh-CN" sz="2800" dirty="0" err="1">
                <a:latin typeface="&amp;quot"/>
              </a:rPr>
              <a:t>wiringPiSetup</a:t>
            </a:r>
            <a:r>
              <a:rPr lang="en-US" altLang="zh-CN" sz="2800" dirty="0">
                <a:latin typeface="&amp;quot"/>
              </a:rPr>
              <a:t>();</a:t>
            </a:r>
          </a:p>
          <a:p>
            <a:r>
              <a:rPr lang="en-US" altLang="zh-CN" sz="2800" dirty="0">
                <a:latin typeface="&amp;quot"/>
              </a:rPr>
              <a:t>	 //</a:t>
            </a:r>
            <a:r>
              <a:rPr lang="zh-CN" altLang="en-US" sz="2800" dirty="0">
                <a:latin typeface="&amp;quot"/>
              </a:rPr>
              <a:t>设置</a:t>
            </a:r>
            <a:r>
              <a:rPr lang="en-US" altLang="zh-CN" sz="2800" dirty="0">
                <a:latin typeface="&amp;quot"/>
              </a:rPr>
              <a:t>28</a:t>
            </a:r>
            <a:r>
              <a:rPr lang="zh-CN" altLang="en-US" sz="2800" dirty="0">
                <a:latin typeface="&amp;quot"/>
              </a:rPr>
              <a:t>引脚为输出状态</a:t>
            </a:r>
            <a:endParaRPr lang="en-US" altLang="zh-CN" sz="2800" dirty="0">
              <a:latin typeface="&amp;quot"/>
            </a:endParaRPr>
          </a:p>
          <a:p>
            <a:r>
              <a:rPr lang="en-US" altLang="zh-CN" sz="2800" dirty="0">
                <a:latin typeface="&amp;quot"/>
              </a:rPr>
              <a:t>	</a:t>
            </a:r>
            <a:r>
              <a:rPr lang="en-US" altLang="zh-CN" sz="2800" dirty="0" err="1">
                <a:latin typeface="&amp;quot"/>
              </a:rPr>
              <a:t>pinMode</a:t>
            </a:r>
            <a:r>
              <a:rPr lang="en-US" altLang="zh-CN" sz="2800" dirty="0">
                <a:latin typeface="&amp;quot"/>
              </a:rPr>
              <a:t>(28,OUTPUT);</a:t>
            </a:r>
          </a:p>
          <a:p>
            <a:r>
              <a:rPr lang="en-US" altLang="zh-CN" sz="2800" dirty="0">
                <a:latin typeface="&amp;quot"/>
              </a:rPr>
              <a:t>	//</a:t>
            </a:r>
            <a:r>
              <a:rPr lang="zh-CN" altLang="en-US" sz="2800" dirty="0">
                <a:latin typeface="&amp;quot"/>
              </a:rPr>
              <a:t>写引脚状态</a:t>
            </a:r>
            <a:endParaRPr lang="en-US" altLang="zh-CN" sz="2800" dirty="0">
              <a:latin typeface="&amp;quot"/>
            </a:endParaRPr>
          </a:p>
          <a:p>
            <a:r>
              <a:rPr lang="en-US" altLang="zh-CN" sz="2800" dirty="0">
                <a:latin typeface="&amp;quot"/>
              </a:rPr>
              <a:t>	</a:t>
            </a:r>
            <a:r>
              <a:rPr lang="en-US" altLang="zh-CN" sz="2800" dirty="0" err="1">
                <a:latin typeface="&amp;quot"/>
              </a:rPr>
              <a:t>digitalWrite</a:t>
            </a:r>
            <a:r>
              <a:rPr lang="en-US" altLang="zh-CN" sz="2800" dirty="0">
                <a:latin typeface="&amp;quot"/>
              </a:rPr>
              <a:t>(28,HIGH);</a:t>
            </a:r>
          </a:p>
          <a:p>
            <a:r>
              <a:rPr lang="en-US" altLang="zh-CN" sz="2800" dirty="0">
                <a:latin typeface="&amp;quot"/>
              </a:rPr>
              <a:t>	</a:t>
            </a:r>
            <a:r>
              <a:rPr lang="en-US" altLang="zh-CN" sz="2800" dirty="0" err="1">
                <a:latin typeface="&amp;quot"/>
              </a:rPr>
              <a:t>usleep</a:t>
            </a:r>
            <a:r>
              <a:rPr lang="en-US" altLang="zh-CN" sz="2800" dirty="0">
                <a:latin typeface="&amp;quot"/>
              </a:rPr>
              <a:t>(500000);</a:t>
            </a:r>
          </a:p>
          <a:p>
            <a:r>
              <a:rPr lang="en-US" altLang="zh-CN" sz="2800" dirty="0">
                <a:latin typeface="&amp;quot"/>
              </a:rPr>
              <a:t>	</a:t>
            </a:r>
            <a:r>
              <a:rPr lang="en-US" altLang="zh-CN" sz="2800" dirty="0" err="1">
                <a:latin typeface="&amp;quot"/>
              </a:rPr>
              <a:t>digitalWrite</a:t>
            </a:r>
            <a:r>
              <a:rPr lang="en-US" altLang="zh-CN" sz="2800" dirty="0">
                <a:latin typeface="&amp;quot"/>
              </a:rPr>
              <a:t>(28,LOW);</a:t>
            </a:r>
          </a:p>
          <a:p>
            <a:r>
              <a:rPr lang="en-US" altLang="zh-CN" sz="2800" dirty="0">
                <a:latin typeface="&amp;quot"/>
              </a:rPr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72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A3BB5F-7CE6-45CD-9023-6804B077FD4F}"/>
              </a:ext>
            </a:extLst>
          </p:cNvPr>
          <p:cNvSpPr txBox="1"/>
          <p:nvPr/>
        </p:nvSpPr>
        <p:spPr>
          <a:xfrm flipH="1">
            <a:off x="647564" y="47667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串口的使用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20C2E2-5A3E-4AD7-94EC-186119396AE9}"/>
              </a:ext>
            </a:extLst>
          </p:cNvPr>
          <p:cNvSpPr txBox="1"/>
          <p:nvPr/>
        </p:nvSpPr>
        <p:spPr>
          <a:xfrm flipH="1">
            <a:off x="641244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（直接看代码）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1E7AE0-8B3E-4343-9893-6FB8C988D6B2}"/>
              </a:ext>
            </a:extLst>
          </p:cNvPr>
          <p:cNvSpPr txBox="1"/>
          <p:nvPr/>
        </p:nvSpPr>
        <p:spPr>
          <a:xfrm flipH="1">
            <a:off x="755576" y="227861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多线程的使用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BCDE0E-53CC-41D0-8AEB-BB4EBEBC340B}"/>
              </a:ext>
            </a:extLst>
          </p:cNvPr>
          <p:cNvSpPr/>
          <p:nvPr/>
        </p:nvSpPr>
        <p:spPr>
          <a:xfrm>
            <a:off x="529196" y="3360474"/>
            <a:ext cx="82912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pthread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using namespace std;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piThreadCreate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read_Image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PI_THREAD (</a:t>
            </a:r>
            <a:r>
              <a:rPr lang="en-US" altLang="zh-CN" sz="2800" dirty="0" err="1"/>
              <a:t>read_Image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{…}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614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D7EF99-A468-44C3-BDEE-AAA16511BB8E}"/>
              </a:ext>
            </a:extLst>
          </p:cNvPr>
          <p:cNvSpPr txBox="1"/>
          <p:nvPr/>
        </p:nvSpPr>
        <p:spPr>
          <a:xfrm flipH="1">
            <a:off x="647564" y="622429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运行程序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6B79A-1C88-4A5B-B6A7-A9478CC96465}"/>
              </a:ext>
            </a:extLst>
          </p:cNvPr>
          <p:cNvSpPr txBox="1"/>
          <p:nvPr/>
        </p:nvSpPr>
        <p:spPr>
          <a:xfrm flipH="1">
            <a:off x="755576" y="1690930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方案一：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下载个</a:t>
            </a:r>
            <a:r>
              <a:rPr lang="en-US" altLang="zh-CN" sz="3600" dirty="0">
                <a:ea typeface="华文行楷" panose="02010800040101010101" pitchFamily="2" charset="-122"/>
              </a:rPr>
              <a:t>QT Creator</a:t>
            </a:r>
            <a:r>
              <a:rPr lang="zh-CN" altLang="en-US" sz="3600" dirty="0">
                <a:ea typeface="华文行楷" panose="02010800040101010101" pitchFamily="2" charset="-122"/>
              </a:rPr>
              <a:t>，编写</a:t>
            </a:r>
            <a:r>
              <a:rPr lang="en-US" altLang="zh-CN" sz="3600" dirty="0">
                <a:ea typeface="华文行楷" panose="02010800040101010101" pitchFamily="2" charset="-122"/>
              </a:rPr>
              <a:t>pro</a:t>
            </a:r>
            <a:r>
              <a:rPr lang="zh-CN" altLang="en-US" sz="3600" dirty="0">
                <a:ea typeface="华文行楷" panose="02010800040101010101" pitchFamily="2" charset="-122"/>
              </a:rPr>
              <a:t>文件后依赖软件运行。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方案二：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编写</a:t>
            </a:r>
            <a:r>
              <a:rPr lang="en-US" altLang="zh-CN" sz="3600" dirty="0" err="1">
                <a:ea typeface="华文行楷" panose="02010800040101010101" pitchFamily="2" charset="-122"/>
              </a:rPr>
              <a:t>Makefile</a:t>
            </a:r>
            <a:r>
              <a:rPr lang="zh-CN" altLang="en-US" sz="3600" dirty="0">
                <a:ea typeface="华文行楷" panose="02010800040101010101" pitchFamily="2" charset="-122"/>
              </a:rPr>
              <a:t>文件，直接用命令行进行运行。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3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06F4E1-544B-407D-8995-8AEA21673B29}"/>
              </a:ext>
            </a:extLst>
          </p:cNvPr>
          <p:cNvSpPr txBox="1"/>
          <p:nvPr/>
        </p:nvSpPr>
        <p:spPr>
          <a:xfrm>
            <a:off x="1835696" y="2028616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you!</a:t>
            </a:r>
            <a:endParaRPr lang="zh-CN" altLang="en-US" sz="88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9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2FD1B8-93A6-4C73-B278-FCF8652CC789}"/>
              </a:ext>
            </a:extLst>
          </p:cNvPr>
          <p:cNvSpPr txBox="1"/>
          <p:nvPr/>
        </p:nvSpPr>
        <p:spPr>
          <a:xfrm flipH="1">
            <a:off x="647564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ROI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区域的提取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535F1C-DCC6-4AEA-A751-06A54B4300A2}"/>
              </a:ext>
            </a:extLst>
          </p:cNvPr>
          <p:cNvSpPr txBox="1"/>
          <p:nvPr/>
        </p:nvSpPr>
        <p:spPr>
          <a:xfrm>
            <a:off x="958972" y="1735651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华文行楷" panose="02010800040101010101" pitchFamily="2" charset="-122"/>
              </a:rPr>
              <a:t>ROI</a:t>
            </a:r>
            <a:r>
              <a:rPr lang="zh-CN" altLang="en-US" sz="2800" dirty="0">
                <a:ea typeface="华文行楷" panose="02010800040101010101" pitchFamily="2" charset="-122"/>
              </a:rPr>
              <a:t>区域又称感兴趣区域，是在图像中“截取”一块区域的方法。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374385-FD45-4053-92DB-2FEAB59235D4}"/>
              </a:ext>
            </a:extLst>
          </p:cNvPr>
          <p:cNvSpPr txBox="1"/>
          <p:nvPr/>
        </p:nvSpPr>
        <p:spPr>
          <a:xfrm>
            <a:off x="1043608" y="3140968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华文行楷" panose="02010800040101010101" pitchFamily="2" charset="-122"/>
              </a:rPr>
              <a:t>ROI</a:t>
            </a:r>
            <a:r>
              <a:rPr lang="zh-CN" altLang="en-US" sz="2800" dirty="0">
                <a:ea typeface="华文行楷" panose="02010800040101010101" pitchFamily="2" charset="-122"/>
              </a:rPr>
              <a:t>区域提取是“传地址”</a:t>
            </a:r>
            <a:endParaRPr lang="en-US" altLang="zh-CN" sz="2800" dirty="0">
              <a:ea typeface="华文行楷" panose="02010800040101010101" pitchFamily="2" charset="-122"/>
            </a:endParaRPr>
          </a:p>
          <a:p>
            <a:endParaRPr lang="en-US" altLang="zh-CN" sz="2800" dirty="0">
              <a:ea typeface="华文行楷" panose="02010800040101010101" pitchFamily="2" charset="-122"/>
            </a:endParaRPr>
          </a:p>
          <a:p>
            <a:r>
              <a:rPr lang="en-US" altLang="zh-CN" sz="2800" dirty="0">
                <a:ea typeface="华文行楷" panose="02010800040101010101" pitchFamily="2" charset="-122"/>
              </a:rPr>
              <a:t>clone()</a:t>
            </a:r>
            <a:r>
              <a:rPr lang="zh-CN" altLang="en-US" sz="2800" dirty="0">
                <a:ea typeface="华文行楷" panose="02010800040101010101" pitchFamily="2" charset="-122"/>
              </a:rPr>
              <a:t>或者</a:t>
            </a:r>
            <a:r>
              <a:rPr lang="en-US" altLang="zh-CN" sz="2800" dirty="0">
                <a:ea typeface="华文行楷" panose="02010800040101010101" pitchFamily="2" charset="-122"/>
              </a:rPr>
              <a:t>copy()</a:t>
            </a:r>
            <a:r>
              <a:rPr lang="zh-CN" altLang="en-US" sz="2800" dirty="0">
                <a:ea typeface="华文行楷" panose="02010800040101010101" pitchFamily="2" charset="-122"/>
              </a:rPr>
              <a:t>方法是传值</a:t>
            </a:r>
            <a:endParaRPr lang="en-US" altLang="zh-CN" sz="2800" dirty="0">
              <a:ea typeface="华文行楷" panose="02010800040101010101" pitchFamily="2" charset="-122"/>
            </a:endParaRPr>
          </a:p>
          <a:p>
            <a:endParaRPr lang="en-US" altLang="zh-CN" sz="2800" dirty="0">
              <a:ea typeface="华文行楷" panose="02010800040101010101" pitchFamily="2" charset="-122"/>
            </a:endParaRPr>
          </a:p>
          <a:p>
            <a:r>
              <a:rPr lang="zh-CN" altLang="en-US" sz="2800" dirty="0">
                <a:ea typeface="华文行楷" panose="02010800040101010101" pitchFamily="2" charset="-122"/>
              </a:rPr>
              <a:t>类似于</a:t>
            </a:r>
            <a:r>
              <a:rPr lang="en-US" altLang="zh-CN" sz="2800" dirty="0">
                <a:ea typeface="华文行楷" panose="02010800040101010101" pitchFamily="2" charset="-122"/>
              </a:rPr>
              <a:t>C</a:t>
            </a:r>
            <a:r>
              <a:rPr lang="zh-CN" altLang="en-US" sz="2800" dirty="0">
                <a:ea typeface="华文行楷" panose="02010800040101010101" pitchFamily="2" charset="-122"/>
              </a:rPr>
              <a:t>语言中的传指针和传值（深复制和浅复制）。</a:t>
            </a:r>
          </a:p>
        </p:txBody>
      </p:sp>
    </p:spTree>
    <p:extLst>
      <p:ext uri="{BB962C8B-B14F-4D97-AF65-F5344CB8AC3E}">
        <p14:creationId xmlns:p14="http://schemas.microsoft.com/office/powerpoint/2010/main" val="272793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77D0A-A720-4966-8F7A-58A21672D1F0}"/>
              </a:ext>
            </a:extLst>
          </p:cNvPr>
          <p:cNvSpPr txBox="1"/>
          <p:nvPr/>
        </p:nvSpPr>
        <p:spPr>
          <a:xfrm>
            <a:off x="539552" y="18864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提取</a:t>
            </a:r>
            <a:r>
              <a:rPr lang="en-US" altLang="zh-CN" sz="3200" dirty="0">
                <a:ea typeface="华文行楷" panose="02010800040101010101" pitchFamily="2" charset="-122"/>
              </a:rPr>
              <a:t>ROI</a:t>
            </a:r>
            <a:r>
              <a:rPr lang="zh-CN" altLang="en-US" sz="3200" dirty="0">
                <a:ea typeface="华文行楷" panose="02010800040101010101" pitchFamily="2" charset="-122"/>
              </a:rPr>
              <a:t>区域的两种方式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E5D32B-9999-4982-ACD9-ED5D4543BE84}"/>
              </a:ext>
            </a:extLst>
          </p:cNvPr>
          <p:cNvSpPr txBox="1"/>
          <p:nvPr/>
        </p:nvSpPr>
        <p:spPr>
          <a:xfrm>
            <a:off x="512912" y="980728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（</a:t>
            </a:r>
            <a:r>
              <a:rPr lang="en-US" altLang="zh-CN" sz="3200" dirty="0">
                <a:ea typeface="华文行楷" panose="02010800040101010101" pitchFamily="2" charset="-122"/>
              </a:rPr>
              <a:t>1</a:t>
            </a:r>
            <a:r>
              <a:rPr lang="zh-CN" altLang="en-US" sz="3200" dirty="0">
                <a:ea typeface="华文行楷" panose="02010800040101010101" pitchFamily="2" charset="-122"/>
              </a:rPr>
              <a:t>）使用</a:t>
            </a:r>
            <a:r>
              <a:rPr lang="en-US" altLang="zh-CN" sz="3200" dirty="0" err="1">
                <a:ea typeface="华文行楷" panose="02010800040101010101" pitchFamily="2" charset="-122"/>
              </a:rPr>
              <a:t>Rect</a:t>
            </a:r>
            <a:r>
              <a:rPr lang="zh-CN" altLang="en-US" sz="3200" dirty="0">
                <a:ea typeface="华文行楷" panose="02010800040101010101" pitchFamily="2" charset="-122"/>
              </a:rPr>
              <a:t>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5AF8D-8728-4558-AADE-D876A406FC6E}"/>
              </a:ext>
            </a:extLst>
          </p:cNvPr>
          <p:cNvSpPr txBox="1"/>
          <p:nvPr/>
        </p:nvSpPr>
        <p:spPr>
          <a:xfrm>
            <a:off x="512912" y="3700028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（</a:t>
            </a:r>
            <a:r>
              <a:rPr lang="en-US" altLang="zh-CN" sz="3200" dirty="0">
                <a:ea typeface="华文行楷" panose="02010800040101010101" pitchFamily="2" charset="-122"/>
              </a:rPr>
              <a:t>2</a:t>
            </a:r>
            <a:r>
              <a:rPr lang="zh-CN" altLang="en-US" sz="3200" dirty="0">
                <a:ea typeface="华文行楷" panose="02010800040101010101" pitchFamily="2" charset="-122"/>
              </a:rPr>
              <a:t>）使用</a:t>
            </a:r>
            <a:r>
              <a:rPr lang="en-US" altLang="zh-CN" sz="3200" dirty="0">
                <a:ea typeface="华文行楷" panose="02010800040101010101" pitchFamily="2" charset="-122"/>
              </a:rPr>
              <a:t>Range</a:t>
            </a:r>
            <a:r>
              <a:rPr lang="zh-CN" altLang="en-US" sz="3200" dirty="0">
                <a:ea typeface="华文行楷" panose="02010800040101010101" pitchFamily="2" charset="-122"/>
              </a:rPr>
              <a:t>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6A38B8-80A4-4248-861C-FC7D9715B183}"/>
              </a:ext>
            </a:extLst>
          </p:cNvPr>
          <p:cNvSpPr/>
          <p:nvPr/>
        </p:nvSpPr>
        <p:spPr>
          <a:xfrm>
            <a:off x="1187624" y="1731533"/>
            <a:ext cx="68690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ROIimage = srcImage(Rect(120,130,200,100));</a:t>
            </a:r>
            <a:endParaRPr lang="en-US" altLang="zh-CN" sz="2800" dirty="0"/>
          </a:p>
          <a:p>
            <a:r>
              <a:rPr lang="en-US" altLang="zh-CN" sz="2800" dirty="0" err="1"/>
              <a:t>ROIimage</a:t>
            </a:r>
            <a:r>
              <a:rPr lang="en-US" altLang="zh-CN" sz="2800" dirty="0"/>
              <a:t>=0;//</a:t>
            </a:r>
            <a:r>
              <a:rPr lang="zh-CN" altLang="en-US" sz="2000" dirty="0"/>
              <a:t>将这块区域涂黑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C8126B-AFD7-4578-B2F3-63C322670664}"/>
              </a:ext>
            </a:extLst>
          </p:cNvPr>
          <p:cNvSpPr/>
          <p:nvPr/>
        </p:nvSpPr>
        <p:spPr>
          <a:xfrm>
            <a:off x="1298167" y="2864065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指定矩形区域的左上角坐标和矩阵的长宽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83E9AA-D67B-4A13-9260-FB5B965B07C6}"/>
              </a:ext>
            </a:extLst>
          </p:cNvPr>
          <p:cNvSpPr/>
          <p:nvPr/>
        </p:nvSpPr>
        <p:spPr>
          <a:xfrm>
            <a:off x="733872" y="4389278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ROIimage = srcImage(Range(130,130+100),Range(120,120+200));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B0F6BD-7B01-4D54-8077-3F9BC61C252F}"/>
              </a:ext>
            </a:extLst>
          </p:cNvPr>
          <p:cNvSpPr/>
          <p:nvPr/>
        </p:nvSpPr>
        <p:spPr>
          <a:xfrm>
            <a:off x="755576" y="5400218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前者表示矩阵的行的取值范围，后者表示矩阵的列的取值范围</a:t>
            </a:r>
          </a:p>
        </p:txBody>
      </p:sp>
    </p:spTree>
    <p:extLst>
      <p:ext uri="{BB962C8B-B14F-4D97-AF65-F5344CB8AC3E}">
        <p14:creationId xmlns:p14="http://schemas.microsoft.com/office/powerpoint/2010/main" val="16930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3D6729-D5E7-4147-969D-08F3E141F855}"/>
              </a:ext>
            </a:extLst>
          </p:cNvPr>
          <p:cNvSpPr txBox="1"/>
          <p:nvPr/>
        </p:nvSpPr>
        <p:spPr>
          <a:xfrm flipH="1">
            <a:off x="647564" y="44464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2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、图像的线性混合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6129C4-004F-4175-A5BD-4DC16A4146D1}"/>
              </a:ext>
            </a:extLst>
          </p:cNvPr>
          <p:cNvSpPr txBox="1"/>
          <p:nvPr/>
        </p:nvSpPr>
        <p:spPr>
          <a:xfrm>
            <a:off x="628702" y="2708920"/>
            <a:ext cx="78677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void </a:t>
            </a:r>
            <a:r>
              <a:rPr lang="en-US" altLang="zh-CN" sz="2800" dirty="0" err="1"/>
              <a:t>addWeighted</a:t>
            </a:r>
            <a:r>
              <a:rPr lang="en-US" altLang="zh-CN" sz="2800" dirty="0"/>
              <a:t>()(</a:t>
            </a:r>
          </a:p>
          <a:p>
            <a:r>
              <a:rPr lang="en-US" altLang="zh-CN" sz="2800" dirty="0" err="1"/>
              <a:t>InputArray</a:t>
            </a:r>
            <a:r>
              <a:rPr lang="en-US" altLang="zh-CN" sz="2800" dirty="0"/>
              <a:t> src1,//</a:t>
            </a:r>
            <a:r>
              <a:rPr lang="zh-CN" altLang="en-US" sz="2800" dirty="0"/>
              <a:t>第一幅图像</a:t>
            </a:r>
            <a:endParaRPr lang="en-US" altLang="zh-CN" sz="2800" dirty="0"/>
          </a:p>
          <a:p>
            <a:r>
              <a:rPr lang="en-US" altLang="zh-CN" sz="2800" dirty="0"/>
              <a:t>double alpha,//</a:t>
            </a:r>
            <a:r>
              <a:rPr lang="zh-CN" altLang="en-US" sz="2800" dirty="0"/>
              <a:t>第一幅图像的权重</a:t>
            </a:r>
            <a:endParaRPr lang="en-US" altLang="zh-CN" sz="2800" dirty="0"/>
          </a:p>
          <a:p>
            <a:r>
              <a:rPr lang="en-US" altLang="zh-CN" sz="2800" dirty="0" err="1"/>
              <a:t>InputArray</a:t>
            </a:r>
            <a:r>
              <a:rPr lang="en-US" altLang="zh-CN" sz="2800" dirty="0"/>
              <a:t> src2,//</a:t>
            </a:r>
            <a:r>
              <a:rPr lang="zh-CN" altLang="en-US" sz="2800" dirty="0"/>
              <a:t>第二幅图像</a:t>
            </a:r>
            <a:endParaRPr lang="en-US" altLang="zh-CN" sz="2800" dirty="0"/>
          </a:p>
          <a:p>
            <a:r>
              <a:rPr lang="en-US" altLang="zh-CN" sz="2800" dirty="0"/>
              <a:t>double beta,//</a:t>
            </a:r>
            <a:r>
              <a:rPr lang="zh-CN" altLang="en-US" sz="2800" dirty="0"/>
              <a:t>第二幅图像的权重</a:t>
            </a:r>
            <a:endParaRPr lang="en-US" altLang="zh-CN" sz="2800" dirty="0"/>
          </a:p>
          <a:p>
            <a:r>
              <a:rPr lang="en-US" altLang="zh-CN" sz="2800" dirty="0"/>
              <a:t>double gamma,//</a:t>
            </a:r>
            <a:r>
              <a:rPr lang="zh-CN" altLang="en-US" sz="2800" dirty="0"/>
              <a:t>加到总和上的标量</a:t>
            </a:r>
            <a:endParaRPr lang="en-US" altLang="zh-CN" sz="2800" dirty="0"/>
          </a:p>
          <a:p>
            <a:r>
              <a:rPr lang="en-US" altLang="zh-CN" sz="2800" dirty="0" err="1"/>
              <a:t>OutputArray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dst</a:t>
            </a:r>
            <a:r>
              <a:rPr lang="en-US" altLang="zh-CN" sz="2800" dirty="0"/>
              <a:t>,//</a:t>
            </a:r>
            <a:r>
              <a:rPr lang="zh-CN" altLang="en-US" sz="2800" dirty="0"/>
              <a:t>输出图像</a:t>
            </a:r>
            <a:endParaRPr lang="en-US" altLang="zh-CN" sz="2800" dirty="0"/>
          </a:p>
          <a:p>
            <a:r>
              <a:rPr lang="en-US" altLang="zh-CN" sz="2800" dirty="0"/>
              <a:t>int </a:t>
            </a:r>
            <a:r>
              <a:rPr lang="en-US" altLang="zh-CN" sz="2800" dirty="0" err="1"/>
              <a:t>dtype</a:t>
            </a:r>
            <a:r>
              <a:rPr lang="en-US" altLang="zh-CN" sz="2800" dirty="0"/>
              <a:t>=-1;//</a:t>
            </a:r>
            <a:r>
              <a:rPr lang="zh-CN" altLang="en-US" sz="2800" dirty="0"/>
              <a:t>输出图像的深度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05A8E9-62AA-487B-856E-9C86CF93B160}"/>
              </a:ext>
            </a:extLst>
          </p:cNvPr>
          <p:cNvSpPr txBox="1"/>
          <p:nvPr/>
        </p:nvSpPr>
        <p:spPr>
          <a:xfrm flipH="1">
            <a:off x="647564" y="188008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函数原型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5098F1-7558-4891-BD59-990FE99301D4}"/>
              </a:ext>
            </a:extLst>
          </p:cNvPr>
          <p:cNvSpPr/>
          <p:nvPr/>
        </p:nvSpPr>
        <p:spPr>
          <a:xfrm>
            <a:off x="647564" y="122392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addWeighted</a:t>
            </a:r>
            <a:r>
              <a:rPr lang="en-US" altLang="zh-CN" sz="3200" dirty="0"/>
              <a:t>()</a:t>
            </a:r>
            <a:r>
              <a:rPr lang="zh-CN" altLang="en-US" sz="3200" dirty="0"/>
              <a:t>函数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536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4BFC3D-8293-4407-8529-4BBFEE379B36}"/>
              </a:ext>
            </a:extLst>
          </p:cNvPr>
          <p:cNvSpPr txBox="1"/>
          <p:nvPr/>
        </p:nvSpPr>
        <p:spPr>
          <a:xfrm flipH="1">
            <a:off x="755576" y="155679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ea typeface="华文行楷" panose="02010800040101010101" pitchFamily="2" charset="-122"/>
              </a:rPr>
              <a:t>dst</a:t>
            </a:r>
            <a:r>
              <a:rPr lang="en-US" altLang="zh-CN" sz="3600" dirty="0">
                <a:ea typeface="华文行楷" panose="02010800040101010101" pitchFamily="2" charset="-122"/>
              </a:rPr>
              <a:t>=src1[</a:t>
            </a:r>
            <a:r>
              <a:rPr lang="en-US" altLang="zh-CN" sz="3600" dirty="0" err="1">
                <a:ea typeface="华文行楷" panose="02010800040101010101" pitchFamily="2" charset="-122"/>
              </a:rPr>
              <a:t>i</a:t>
            </a:r>
            <a:r>
              <a:rPr lang="en-US" altLang="zh-CN" sz="3600" dirty="0">
                <a:ea typeface="华文行楷" panose="02010800040101010101" pitchFamily="2" charset="-122"/>
              </a:rPr>
              <a:t>]*alpha+src2[</a:t>
            </a:r>
            <a:r>
              <a:rPr lang="en-US" altLang="zh-CN" sz="3600" dirty="0" err="1">
                <a:ea typeface="华文行楷" panose="02010800040101010101" pitchFamily="2" charset="-122"/>
              </a:rPr>
              <a:t>i</a:t>
            </a:r>
            <a:r>
              <a:rPr lang="en-US" altLang="zh-CN" sz="3600" dirty="0">
                <a:ea typeface="华文行楷" panose="02010800040101010101" pitchFamily="2" charset="-122"/>
              </a:rPr>
              <a:t>]*</a:t>
            </a:r>
            <a:r>
              <a:rPr lang="en-US" altLang="zh-CN" sz="3600" dirty="0" err="1">
                <a:ea typeface="华文行楷" panose="02010800040101010101" pitchFamily="2" charset="-122"/>
              </a:rPr>
              <a:t>beta+gamma</a:t>
            </a:r>
            <a:r>
              <a:rPr lang="en-US" altLang="zh-CN" sz="3600" dirty="0">
                <a:ea typeface="华文行楷" panose="02010800040101010101" pitchFamily="2" charset="-122"/>
              </a:rPr>
              <a:t>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6E86B-1969-4E63-A737-C3BD815D6990}"/>
              </a:ext>
            </a:extLst>
          </p:cNvPr>
          <p:cNvSpPr txBox="1"/>
          <p:nvPr/>
        </p:nvSpPr>
        <p:spPr>
          <a:xfrm flipH="1">
            <a:off x="647564" y="76470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所做操作：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368EB6-9AFC-4783-8AF4-6B4A68EDA072}"/>
              </a:ext>
            </a:extLst>
          </p:cNvPr>
          <p:cNvSpPr txBox="1"/>
          <p:nvPr/>
        </p:nvSpPr>
        <p:spPr>
          <a:xfrm flipH="1">
            <a:off x="647564" y="263691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示例：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ABB990-F43C-4FCC-9E46-D4A090012953}"/>
              </a:ext>
            </a:extLst>
          </p:cNvPr>
          <p:cNvSpPr txBox="1"/>
          <p:nvPr/>
        </p:nvSpPr>
        <p:spPr>
          <a:xfrm flipH="1">
            <a:off x="755576" y="350100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ea typeface="华文行楷" panose="02010800040101010101" pitchFamily="2" charset="-122"/>
              </a:rPr>
              <a:t>AddWeighted</a:t>
            </a:r>
            <a:r>
              <a:rPr lang="en-US" altLang="zh-CN" sz="3600" dirty="0">
                <a:ea typeface="华文行楷" panose="02010800040101010101" pitchFamily="2" charset="-122"/>
              </a:rPr>
              <a:t>(srcImage2,0.5,srcImage3,betaValue,0.0,dstImage);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F341CD-17E6-4F8C-82DB-1EEE627C6C5C}"/>
              </a:ext>
            </a:extLst>
          </p:cNvPr>
          <p:cNvSpPr txBox="1"/>
          <p:nvPr/>
        </p:nvSpPr>
        <p:spPr>
          <a:xfrm flipH="1">
            <a:off x="647564" y="488482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ATTENTION</a:t>
            </a:r>
            <a:r>
              <a:rPr lang="zh-CN" altLang="en-US" sz="3600" dirty="0">
                <a:ea typeface="华文行楷" panose="02010800040101010101" pitchFamily="2" charset="-122"/>
              </a:rPr>
              <a:t>：参数中的三幅图像必须有同样的类型（通道、深度）和尺寸！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31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3367E0-A084-4779-9D69-05191DBB3619}"/>
              </a:ext>
            </a:extLst>
          </p:cNvPr>
          <p:cNvSpPr txBox="1"/>
          <p:nvPr/>
        </p:nvSpPr>
        <p:spPr>
          <a:xfrm flipH="1">
            <a:off x="647564" y="40400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、图像尺寸的调整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71588B-35CB-4FE2-972E-47CAFF487166}"/>
              </a:ext>
            </a:extLst>
          </p:cNvPr>
          <p:cNvSpPr txBox="1"/>
          <p:nvPr/>
        </p:nvSpPr>
        <p:spPr>
          <a:xfrm flipH="1">
            <a:off x="647564" y="128876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resize()</a:t>
            </a:r>
            <a:r>
              <a:rPr lang="zh-CN" altLang="en-US" sz="3600" dirty="0">
                <a:ea typeface="华文行楷" panose="02010800040101010101" pitchFamily="2" charset="-122"/>
              </a:rPr>
              <a:t>函数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C732B7-1B0A-4B37-B320-0714CBCE332A}"/>
              </a:ext>
            </a:extLst>
          </p:cNvPr>
          <p:cNvSpPr txBox="1"/>
          <p:nvPr/>
        </p:nvSpPr>
        <p:spPr>
          <a:xfrm flipH="1">
            <a:off x="413792" y="207132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函数原型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9B0152-C5BC-4E81-B427-8BA3726E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4" y="2881559"/>
            <a:ext cx="9036496" cy="23328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6C20CB-0FD5-4A61-9C2C-851F866B15FE}"/>
              </a:ext>
            </a:extLst>
          </p:cNvPr>
          <p:cNvSpPr txBox="1"/>
          <p:nvPr/>
        </p:nvSpPr>
        <p:spPr>
          <a:xfrm flipH="1">
            <a:off x="436488" y="563979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华文行楷" panose="02010800040101010101" pitchFamily="2" charset="-122"/>
              </a:rPr>
              <a:t>图片尺寸和缩放系数必须且只能填一个</a:t>
            </a:r>
            <a:endParaRPr lang="en-US" altLang="zh-CN" sz="28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E54DF6-C79D-4D1F-8034-8AFA5C0E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9" y="1076272"/>
            <a:ext cx="8959777" cy="30471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B57F36-412B-419B-BEC5-FD97ADF74A97}"/>
              </a:ext>
            </a:extLst>
          </p:cNvPr>
          <p:cNvSpPr txBox="1"/>
          <p:nvPr/>
        </p:nvSpPr>
        <p:spPr>
          <a:xfrm flipH="1">
            <a:off x="611560" y="27754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插值方法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1C1FD8-E34A-4FDB-A8AC-BF3484FF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" y="5199692"/>
            <a:ext cx="9088401" cy="13551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88CAE6-031D-46C4-BB9C-385ED7EB6246}"/>
              </a:ext>
            </a:extLst>
          </p:cNvPr>
          <p:cNvSpPr txBox="1"/>
          <p:nvPr/>
        </p:nvSpPr>
        <p:spPr>
          <a:xfrm flipH="1">
            <a:off x="539552" y="432828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示例：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36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8D877-76AA-43D7-A90C-B1DD09792C8B}"/>
              </a:ext>
            </a:extLst>
          </p:cNvPr>
          <p:cNvSpPr txBox="1"/>
          <p:nvPr/>
        </p:nvSpPr>
        <p:spPr>
          <a:xfrm flipH="1">
            <a:off x="647564" y="40400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4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、仿射变换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033BF3-5450-484F-AB33-07020AF9344B}"/>
              </a:ext>
            </a:extLst>
          </p:cNvPr>
          <p:cNvSpPr txBox="1"/>
          <p:nvPr/>
        </p:nvSpPr>
        <p:spPr>
          <a:xfrm flipH="1">
            <a:off x="755576" y="126876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表示两幅图像之间的映射关系。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r>
              <a:rPr lang="zh-CN" altLang="en-US" sz="3600" dirty="0">
                <a:ea typeface="华文行楷" panose="02010800040101010101" pitchFamily="2" charset="-122"/>
              </a:rPr>
              <a:t>是一个向量空间进行一次线性变换并接上一个平移，变换为另一个向量空间的过程。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A41F4-0B8C-45BA-A3F0-A14BF1B5400C}"/>
              </a:ext>
            </a:extLst>
          </p:cNvPr>
          <p:cNvSpPr txBox="1"/>
          <p:nvPr/>
        </p:nvSpPr>
        <p:spPr>
          <a:xfrm flipH="1">
            <a:off x="726196" y="386104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特点：一一映射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6BD084-AFF0-49FA-A6B5-35CD9F326C98}"/>
              </a:ext>
            </a:extLst>
          </p:cNvPr>
          <p:cNvSpPr txBox="1"/>
          <p:nvPr/>
        </p:nvSpPr>
        <p:spPr>
          <a:xfrm flipH="1">
            <a:off x="647564" y="479134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三种常见变换形式：旋转、平移、缩放。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7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1118</Words>
  <Application>Microsoft Office PowerPoint</Application>
  <PresentationFormat>全屏显示(4:3)</PresentationFormat>
  <Paragraphs>170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&amp;quot</vt:lpstr>
      <vt:lpstr>Source Code Pro</vt:lpstr>
      <vt:lpstr>华文行楷</vt:lpstr>
      <vt:lpstr>宋体</vt:lpstr>
      <vt:lpstr>Algerian</vt:lpstr>
      <vt:lpstr>Arial</vt:lpstr>
      <vt:lpstr>Calibri</vt:lpstr>
      <vt:lpstr>Office 主题</vt:lpstr>
      <vt:lpstr>图像处理第五次授课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图像处理第四次授课</dc:title>
  <dc:creator>LAI</dc:creator>
  <cp:lastModifiedBy>庆军 来</cp:lastModifiedBy>
  <cp:revision>100</cp:revision>
  <dcterms:created xsi:type="dcterms:W3CDTF">2020-06-12T10:13:19Z</dcterms:created>
  <dcterms:modified xsi:type="dcterms:W3CDTF">2020-06-13T07:48:40Z</dcterms:modified>
</cp:coreProperties>
</file>