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72" r:id="rId4"/>
    <p:sldId id="277" r:id="rId5"/>
    <p:sldId id="275" r:id="rId6"/>
    <p:sldId id="278" r:id="rId7"/>
    <p:sldId id="268" r:id="rId8"/>
    <p:sldId id="270" r:id="rId9"/>
    <p:sldId id="267" r:id="rId10"/>
    <p:sldId id="269" r:id="rId11"/>
    <p:sldId id="276" r:id="rId12"/>
    <p:sldId id="266" r:id="rId13"/>
    <p:sldId id="261" r:id="rId14"/>
    <p:sldId id="280" r:id="rId15"/>
    <p:sldId id="273" r:id="rId16"/>
    <p:sldId id="274" r:id="rId17"/>
    <p:sldId id="279" r:id="rId18"/>
    <p:sldId id="271" r:id="rId19"/>
    <p:sldId id="26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42512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60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1498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93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82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03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E35B10-F2DA-47DD-A7F2-F7B7D4C43600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2903FA-05EA-42BF-BC9A-D2DA13B281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73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雲端運算程式設計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期末報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20983"/>
          </a:xfrm>
        </p:spPr>
        <p:txBody>
          <a:bodyPr>
            <a:normAutofit/>
          </a:bodyPr>
          <a:lstStyle/>
          <a:p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5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3724" y="370490"/>
            <a:ext cx="4776952" cy="1143000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SPARK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1387365"/>
            <a:ext cx="10625329" cy="5349765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遇到</a:t>
            </a:r>
            <a:r>
              <a:rPr lang="zh-TW" altLang="en-US" sz="2400" b="1" dirty="0"/>
              <a:t>的問題</a:t>
            </a:r>
            <a:r>
              <a:rPr lang="zh-TW" altLang="en-US" sz="2400" b="1" dirty="0" smtClean="0"/>
              <a:t>：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1.</a:t>
            </a:r>
            <a:r>
              <a:rPr lang="zh-TW" altLang="en-US" sz="2400" dirty="0" smtClean="0"/>
              <a:t>若將</a:t>
            </a:r>
            <a:r>
              <a:rPr lang="en-US" altLang="zh-TW" sz="2400" dirty="0" smtClean="0"/>
              <a:t>Population</a:t>
            </a:r>
            <a:r>
              <a:rPr lang="zh-TW" altLang="en-US" sz="2400" dirty="0" smtClean="0"/>
              <a:t>中的每個染色體轉換成</a:t>
            </a:r>
            <a:r>
              <a:rPr lang="en-US" altLang="zh-TW" sz="2400" dirty="0" smtClean="0"/>
              <a:t>RDD</a:t>
            </a:r>
            <a:r>
              <a:rPr lang="zh-TW" altLang="en-US" sz="2400" dirty="0" smtClean="0"/>
              <a:t>，在同時對每個</a:t>
            </a:r>
            <a:r>
              <a:rPr lang="en-US" altLang="zh-TW" sz="2400" dirty="0" smtClean="0"/>
              <a:t>RDD</a:t>
            </a:r>
            <a:r>
              <a:rPr lang="zh-TW" altLang="en-US" sz="2400" dirty="0" smtClean="0"/>
              <a:t>平行運算</a:t>
            </a:r>
            <a:r>
              <a:rPr lang="en-US" altLang="zh-TW" sz="2400" dirty="0" smtClean="0"/>
              <a:t>(Mutation/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-means)</a:t>
            </a:r>
            <a:r>
              <a:rPr lang="zh-TW" altLang="en-US" sz="2400" dirty="0" smtClean="0"/>
              <a:t>的時候會造成記憶體不足。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2.</a:t>
            </a:r>
            <a:r>
              <a:rPr lang="zh-TW" altLang="en-US" sz="2400" dirty="0" smtClean="0"/>
              <a:t>分到空群。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  </a:t>
            </a:r>
            <a:r>
              <a:rPr lang="en-US" altLang="zh-TW" sz="2400" dirty="0" smtClean="0"/>
              <a:t>3.</a:t>
            </a:r>
            <a:r>
              <a:rPr lang="zh-TW" altLang="en-US" sz="2400" dirty="0" smtClean="0"/>
              <a:t>機器運算的功能不佳導致程式執行的時間很久。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/>
              <a:t>改進方法</a:t>
            </a:r>
            <a:r>
              <a:rPr lang="zh-TW" altLang="en-US" sz="2400" b="1" dirty="0" smtClean="0"/>
              <a:t>：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  </a:t>
            </a:r>
            <a:r>
              <a:rPr lang="en-US" altLang="zh-TW" sz="2400" dirty="0" smtClean="0"/>
              <a:t>1.</a:t>
            </a:r>
            <a:r>
              <a:rPr lang="zh-TW" altLang="en-US" sz="2400" dirty="0" smtClean="0"/>
              <a:t>改變平行運算的方法，針對單一</a:t>
            </a:r>
            <a:r>
              <a:rPr lang="en-US" altLang="zh-TW" sz="2400" dirty="0" smtClean="0"/>
              <a:t>RDD</a:t>
            </a:r>
            <a:r>
              <a:rPr lang="zh-TW" altLang="en-US" sz="2400" dirty="0" smtClean="0"/>
              <a:t>的每個基因去做平行運算。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b="1" dirty="0" smtClean="0"/>
              <a:t>      </a:t>
            </a:r>
            <a:r>
              <a:rPr lang="en-US" altLang="zh-TW" sz="2400" dirty="0" smtClean="0"/>
              <a:t>2.</a:t>
            </a:r>
            <a:r>
              <a:rPr lang="zh-TW" altLang="en-US" sz="2400" dirty="0" smtClean="0"/>
              <a:t>隨機選一點作為該空群之群中心。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  </a:t>
            </a:r>
            <a:r>
              <a:rPr lang="en-US" altLang="zh-TW" sz="2400" dirty="0" smtClean="0"/>
              <a:t>3.</a:t>
            </a:r>
            <a:r>
              <a:rPr lang="zh-TW" altLang="en-US" sz="2400" dirty="0" smtClean="0"/>
              <a:t>使用</a:t>
            </a:r>
            <a:r>
              <a:rPr lang="en-US" altLang="zh-TW" sz="2400" dirty="0" smtClean="0"/>
              <a:t>cluster</a:t>
            </a:r>
            <a:r>
              <a:rPr lang="zh-TW" altLang="en-US" sz="2400" dirty="0" smtClean="0"/>
              <a:t>來做計算使運算速度大幅提升</a:t>
            </a:r>
            <a:r>
              <a:rPr lang="en-US" altLang="zh-TW" sz="2400" dirty="0" smtClean="0"/>
              <a:t>(25355s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-&gt; 1997s)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4.</a:t>
            </a:r>
            <a:r>
              <a:rPr lang="zh-TW" altLang="en-US" sz="2400" dirty="0" smtClean="0"/>
              <a:t>修改部分程式碼實作方式，使得總執行時間再度下降</a:t>
            </a:r>
            <a:r>
              <a:rPr lang="en-US" altLang="zh-TW" sz="2400" dirty="0" smtClean="0"/>
              <a:t>(1470s)</a:t>
            </a:r>
            <a:r>
              <a:rPr lang="zh-TW" altLang="en-US" sz="2400" dirty="0" smtClean="0"/>
              <a:t>。 </a:t>
            </a:r>
            <a:endParaRPr lang="zh-TW" altLang="en-US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8363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3724" y="370490"/>
            <a:ext cx="4776952" cy="1143000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SPARK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649" y="977900"/>
            <a:ext cx="10635814" cy="4364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平行作法： </a:t>
            </a:r>
            <a:endParaRPr lang="en-US" altLang="zh-TW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4951943" y="1414347"/>
            <a:ext cx="2159876" cy="57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+mj-ea"/>
                <a:ea typeface="+mj-ea"/>
              </a:rPr>
              <a:t>RDD</a:t>
            </a:r>
            <a:endParaRPr lang="zh-TW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538732" y="2839784"/>
            <a:ext cx="1440000" cy="576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DATA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30876" y="2879008"/>
            <a:ext cx="1880405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i="1" dirty="0" smtClean="0">
                <a:solidFill>
                  <a:schemeClr val="tx1"/>
                </a:solidFill>
              </a:rPr>
              <a:t>result</a:t>
            </a:r>
            <a:endParaRPr lang="zh-TW" altLang="en-US" sz="2800" b="1" i="1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>
            <a:stCxn id="9" idx="3"/>
            <a:endCxn id="4" idx="1"/>
          </p:cNvCxnSpPr>
          <p:nvPr/>
        </p:nvCxnSpPr>
        <p:spPr>
          <a:xfrm flipV="1">
            <a:off x="2978732" y="1702347"/>
            <a:ext cx="1973211" cy="142543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/>
          <p:cNvGrpSpPr/>
          <p:nvPr/>
        </p:nvGrpSpPr>
        <p:grpSpPr>
          <a:xfrm>
            <a:off x="3921912" y="5183178"/>
            <a:ext cx="1415666" cy="679670"/>
            <a:chOff x="5061334" y="3301670"/>
            <a:chExt cx="1415666" cy="679670"/>
          </a:xfrm>
        </p:grpSpPr>
        <p:sp>
          <p:nvSpPr>
            <p:cNvPr id="50" name="圓角矩形 49"/>
            <p:cNvSpPr/>
            <p:nvPr/>
          </p:nvSpPr>
          <p:spPr>
            <a:xfrm>
              <a:off x="5061334" y="3301670"/>
              <a:ext cx="1415666" cy="67967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106439" y="3423420"/>
              <a:ext cx="1362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i="1" dirty="0" smtClean="0"/>
                <a:t>Mutation</a:t>
              </a:r>
              <a:endParaRPr lang="zh-TW" altLang="en-US" sz="2400" b="1" i="1" dirty="0"/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92" y="5176065"/>
            <a:ext cx="1499746" cy="719390"/>
          </a:xfrm>
          <a:prstGeom prst="rect">
            <a:avLst/>
          </a:prstGeom>
        </p:spPr>
      </p:pic>
      <p:sp>
        <p:nvSpPr>
          <p:cNvPr id="77" name="右大括弧 76"/>
          <p:cNvSpPr/>
          <p:nvPr/>
        </p:nvSpPr>
        <p:spPr>
          <a:xfrm>
            <a:off x="7171000" y="1555032"/>
            <a:ext cx="1924960" cy="3244852"/>
          </a:xfrm>
          <a:prstGeom prst="rightBrace">
            <a:avLst>
              <a:gd name="adj1" fmla="val 33901"/>
              <a:gd name="adj2" fmla="val 50288"/>
            </a:avLst>
          </a:prstGeom>
          <a:ln w="57150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951943" y="2207436"/>
            <a:ext cx="2159876" cy="57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+mj-ea"/>
                <a:ea typeface="+mj-ea"/>
              </a:rPr>
              <a:t>RDD</a:t>
            </a:r>
            <a:endParaRPr lang="zh-TW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51943" y="3067297"/>
            <a:ext cx="2159876" cy="57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+mj-ea"/>
                <a:ea typeface="+mj-ea"/>
              </a:rPr>
              <a:t>RDD</a:t>
            </a:r>
            <a:endParaRPr lang="zh-TW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51943" y="4415033"/>
            <a:ext cx="2159876" cy="57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+mj-ea"/>
                <a:ea typeface="+mj-ea"/>
              </a:rPr>
              <a:t>RDD</a:t>
            </a:r>
            <a:endParaRPr lang="zh-TW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396178" y="3683528"/>
            <a:ext cx="1461822" cy="67967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…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9" idx="3"/>
            <a:endCxn id="31" idx="1"/>
          </p:cNvCxnSpPr>
          <p:nvPr/>
        </p:nvCxnSpPr>
        <p:spPr>
          <a:xfrm flipV="1">
            <a:off x="2978732" y="2495436"/>
            <a:ext cx="1973211" cy="6323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9" idx="3"/>
            <a:endCxn id="32" idx="1"/>
          </p:cNvCxnSpPr>
          <p:nvPr/>
        </p:nvCxnSpPr>
        <p:spPr>
          <a:xfrm>
            <a:off x="2978732" y="3127784"/>
            <a:ext cx="1973211" cy="22751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9" idx="3"/>
            <a:endCxn id="33" idx="1"/>
          </p:cNvCxnSpPr>
          <p:nvPr/>
        </p:nvCxnSpPr>
        <p:spPr>
          <a:xfrm>
            <a:off x="2978732" y="3127784"/>
            <a:ext cx="1973211" cy="15752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3724" y="370490"/>
            <a:ext cx="4776952" cy="1143000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SPARK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3128" y="1415815"/>
            <a:ext cx="10273863" cy="465608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實作結果：</a:t>
            </a:r>
            <a:endParaRPr lang="en-US" altLang="zh-TW" sz="2400" b="1" dirty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TW" altLang="en-US" sz="2400" b="1" i="0" dirty="0"/>
              <a:t>世代</a:t>
            </a:r>
            <a:r>
              <a:rPr lang="zh-TW" altLang="en-US" sz="2400" b="1" i="0" dirty="0" smtClean="0"/>
              <a:t>數：</a:t>
            </a:r>
            <a:r>
              <a:rPr lang="en-US" altLang="zh-TW" sz="2400" b="1" i="0" dirty="0" smtClean="0"/>
              <a:t>10</a:t>
            </a:r>
            <a:endParaRPr lang="en-US" altLang="zh-TW" sz="2400" b="1" i="0" dirty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TW" altLang="en-US" sz="2400" b="1" i="0" dirty="0"/>
              <a:t>族群</a:t>
            </a:r>
            <a:r>
              <a:rPr lang="zh-TW" altLang="en-US" sz="2400" b="1" i="0" dirty="0" smtClean="0"/>
              <a:t>數：</a:t>
            </a:r>
            <a:r>
              <a:rPr lang="en-US" altLang="zh-TW" sz="2400" b="1" i="0" dirty="0" smtClean="0"/>
              <a:t>10</a:t>
            </a:r>
            <a:endParaRPr lang="zh-TW" altLang="en-US" sz="2400" b="1" i="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b="1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0" y="2956098"/>
            <a:ext cx="3574508" cy="23042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83724" y="5600520"/>
            <a:ext cx="104919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</a:rPr>
              <a:t>IRIS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80235" y="6264703"/>
            <a:ext cx="113982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</a:rPr>
              <a:t>1.2M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90" r="25424" b="3174"/>
          <a:stretch/>
        </p:blipFill>
        <p:spPr>
          <a:xfrm>
            <a:off x="1208820" y="2799236"/>
            <a:ext cx="10548171" cy="34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6289" y="412531"/>
            <a:ext cx="2611821" cy="722586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運作環境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94194"/>
              </p:ext>
            </p:extLst>
          </p:nvPr>
        </p:nvGraphicFramePr>
        <p:xfrm>
          <a:off x="1331496" y="1135120"/>
          <a:ext cx="10106524" cy="537570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6631">
                  <a:extLst>
                    <a:ext uri="{9D8B030D-6E8A-4147-A177-3AD203B41FA5}">
                      <a16:colId xmlns:a16="http://schemas.microsoft.com/office/drawing/2014/main" val="43146716"/>
                    </a:ext>
                  </a:extLst>
                </a:gridCol>
                <a:gridCol w="2908433">
                  <a:extLst>
                    <a:ext uri="{9D8B030D-6E8A-4147-A177-3AD203B41FA5}">
                      <a16:colId xmlns:a16="http://schemas.microsoft.com/office/drawing/2014/main" val="2560843612"/>
                    </a:ext>
                  </a:extLst>
                </a:gridCol>
                <a:gridCol w="2144829">
                  <a:extLst>
                    <a:ext uri="{9D8B030D-6E8A-4147-A177-3AD203B41FA5}">
                      <a16:colId xmlns:a16="http://schemas.microsoft.com/office/drawing/2014/main" val="823439082"/>
                    </a:ext>
                  </a:extLst>
                </a:gridCol>
                <a:gridCol w="2526631">
                  <a:extLst>
                    <a:ext uri="{9D8B030D-6E8A-4147-A177-3AD203B41FA5}">
                      <a16:colId xmlns:a16="http://schemas.microsoft.com/office/drawing/2014/main" val="1452984212"/>
                    </a:ext>
                  </a:extLst>
                </a:gridCol>
              </a:tblGrid>
              <a:tr h="46082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CPU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memory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OS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88860"/>
                  </a:ext>
                </a:extLst>
              </a:tr>
              <a:tr h="97059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主要結果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I7-4770(3.40GHz 8CPUs)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8 GB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Ubuntu </a:t>
                      </a: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.04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9194793"/>
                  </a:ext>
                </a:extLst>
              </a:tr>
              <a:tr h="46082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筆記型電腦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對照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tabLst>
                          <a:tab pos="704215" algn="ctr"/>
                        </a:tabLst>
                      </a:pPr>
                      <a:r>
                        <a:rPr lang="en-US" sz="2400" kern="100" smtClean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altLang="zh-TW" sz="2400" kern="100" smtClean="0">
                          <a:solidFill>
                            <a:schemeClr val="tx1"/>
                          </a:solidFill>
                          <a:effectLst/>
                        </a:rPr>
                        <a:t>5-3230M(3.20GHz 4CPUs</a:t>
                      </a: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12 GB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3609209"/>
                  </a:ext>
                </a:extLst>
              </a:tr>
              <a:tr h="1480363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伺服器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對照</a:t>
                      </a: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(master)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Intel Xeon CPU E5-1620v3(3.50GHz and 4 cores)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16 GB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386324"/>
                  </a:ext>
                </a:extLst>
              </a:tr>
              <a:tr h="97059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伺服器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對照</a:t>
                      </a: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(node1)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Intel Xeon E5-2620v4(2.1GHz and 8 cores)(SLI)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78 GB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42053"/>
                  </a:ext>
                </a:extLst>
              </a:tr>
              <a:tr h="97059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</a:rPr>
                        <a:t>伺服器</a:t>
                      </a: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</a:rPr>
                        <a:t>對照</a:t>
                      </a: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(node2)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48 GB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8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6289" y="412531"/>
            <a:ext cx="2611821" cy="722586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755227" y="1240221"/>
          <a:ext cx="10163505" cy="477690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55228">
                  <a:extLst>
                    <a:ext uri="{9D8B030D-6E8A-4147-A177-3AD203B41FA5}">
                      <a16:colId xmlns:a16="http://schemas.microsoft.com/office/drawing/2014/main" val="2942227295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891549679"/>
                    </a:ext>
                  </a:extLst>
                </a:gridCol>
                <a:gridCol w="2464102">
                  <a:extLst>
                    <a:ext uri="{9D8B030D-6E8A-4147-A177-3AD203B41FA5}">
                      <a16:colId xmlns:a16="http://schemas.microsoft.com/office/drawing/2014/main" val="607848517"/>
                    </a:ext>
                  </a:extLst>
                </a:gridCol>
                <a:gridCol w="2294313">
                  <a:extLst>
                    <a:ext uri="{9D8B030D-6E8A-4147-A177-3AD203B41FA5}">
                      <a16:colId xmlns:a16="http://schemas.microsoft.com/office/drawing/2014/main" val="2767980481"/>
                    </a:ext>
                  </a:extLst>
                </a:gridCol>
                <a:gridCol w="2167903">
                  <a:extLst>
                    <a:ext uri="{9D8B030D-6E8A-4147-A177-3AD203B41FA5}">
                      <a16:colId xmlns:a16="http://schemas.microsoft.com/office/drawing/2014/main" val="1867468762"/>
                    </a:ext>
                  </a:extLst>
                </a:gridCol>
              </a:tblGrid>
              <a:tr h="767255">
                <a:tc gridSpan="2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-means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Bisecting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en-US" altLang="zh-TW" sz="2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-means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GKA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151327"/>
                  </a:ext>
                </a:extLst>
              </a:tr>
              <a:tr h="668275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/>
                        <a:t>單機版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/>
                        <a:t>時間</a:t>
                      </a:r>
                      <a:r>
                        <a:rPr lang="en-US" altLang="zh-TW" sz="2000" b="1" dirty="0" smtClean="0"/>
                        <a:t>(sec)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0" dirty="0" smtClean="0">
                          <a:effectLst/>
                        </a:rPr>
                        <a:t>775(3239</a:t>
                      </a:r>
                      <a:r>
                        <a:rPr lang="zh-TW" altLang="en-US" sz="2000" kern="0" baseline="30000" dirty="0" smtClean="0">
                          <a:effectLst/>
                        </a:rPr>
                        <a:t>*</a:t>
                      </a:r>
                      <a:r>
                        <a:rPr lang="en-US" altLang="zh-TW" sz="2000" kern="0" baseline="30000" dirty="0" smtClean="0">
                          <a:effectLst/>
                        </a:rPr>
                        <a:t>1</a:t>
                      </a:r>
                      <a:r>
                        <a:rPr lang="en-US" altLang="zh-TW" sz="2000" kern="0" dirty="0" smtClean="0">
                          <a:effectLst/>
                        </a:rPr>
                        <a:t>)</a:t>
                      </a:r>
                      <a:r>
                        <a:rPr lang="en-US" altLang="zh-TW" sz="2000" kern="0" baseline="0" dirty="0" smtClean="0">
                          <a:effectLst/>
                        </a:rPr>
                        <a:t> </a:t>
                      </a:r>
                      <a:endParaRPr lang="zh-TW" altLang="zh-TW" sz="2000" kern="0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effectLst/>
                        </a:rPr>
                        <a:t>90</a:t>
                      </a:r>
                      <a:endParaRPr lang="zh-TW" altLang="zh-TW" sz="2000" kern="100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1466(13512</a:t>
                      </a:r>
                      <a:r>
                        <a:rPr lang="zh-TW" altLang="en-US" sz="2000" baseline="30000" dirty="0" smtClean="0"/>
                        <a:t>*</a:t>
                      </a:r>
                      <a:r>
                        <a:rPr lang="en-US" altLang="zh-TW" sz="2000" baseline="30000" dirty="0" smtClean="0"/>
                        <a:t>1</a:t>
                      </a:r>
                      <a:r>
                        <a:rPr lang="en-US" altLang="zh-TW" sz="2000" baseline="0" dirty="0" smtClean="0"/>
                        <a:t>)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878162"/>
                  </a:ext>
                </a:extLst>
              </a:tr>
              <a:tr h="6682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SSE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215648934874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126405183046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194906247436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593553"/>
                  </a:ext>
                </a:extLst>
              </a:tr>
              <a:tr h="6682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ACC(%)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90.31925%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98.50875%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94.09800%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594577"/>
                  </a:ext>
                </a:extLst>
              </a:tr>
              <a:tr h="66827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SPARK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/>
                        <a:t>時間</a:t>
                      </a:r>
                      <a:r>
                        <a:rPr lang="en-US" altLang="zh-TW" sz="2000" b="1" dirty="0" smtClean="0"/>
                        <a:t>(sec)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smtClean="0">
                          <a:effectLst/>
                        </a:rPr>
                        <a:t>215(3674</a:t>
                      </a:r>
                      <a:r>
                        <a:rPr lang="zh-TW" altLang="en-US" sz="2000" kern="1200" baseline="30000" dirty="0" smtClean="0">
                          <a:effectLst/>
                        </a:rPr>
                        <a:t>*</a:t>
                      </a:r>
                      <a:r>
                        <a:rPr lang="en-US" altLang="zh-TW" sz="2000" kern="1200" baseline="30000" dirty="0" smtClean="0">
                          <a:effectLst/>
                        </a:rPr>
                        <a:t>2</a:t>
                      </a:r>
                      <a:r>
                        <a:rPr lang="en-US" altLang="zh-TW" sz="2000" kern="1200" dirty="0" smtClean="0">
                          <a:effectLst/>
                        </a:rPr>
                        <a:t>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1470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838686"/>
                  </a:ext>
                </a:extLst>
              </a:tr>
              <a:tr h="6682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SSE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188525641091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148235346487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194809937086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795575"/>
                  </a:ext>
                </a:extLst>
              </a:tr>
              <a:tr h="6682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ACC(%)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96.55717%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98.46821%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94.09350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%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2816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20488" y="6122230"/>
            <a:ext cx="460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：在沒有用</a:t>
            </a:r>
            <a:r>
              <a:rPr lang="en-US" altLang="zh-TW" dirty="0" err="1" smtClean="0"/>
              <a:t>numba.jit</a:t>
            </a:r>
            <a:r>
              <a:rPr lang="zh-TW" altLang="en-US" dirty="0" smtClean="0"/>
              <a:t>進行加速的計算時間</a:t>
            </a:r>
            <a:endParaRPr lang="en-US" altLang="zh-TW" dirty="0" smtClean="0"/>
          </a:p>
          <a:p>
            <a:r>
              <a:rPr lang="zh-TW" altLang="en-US" dirty="0" smtClean="0"/>
              <a:t>*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：改善前的計算時間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3848" y="423041"/>
            <a:ext cx="1476703" cy="764628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討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71699" y="4230451"/>
            <a:ext cx="8001000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GKA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較適合於分群數較多的資料集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IRIS</a:t>
            </a:r>
            <a:r>
              <a:rPr lang="zh-TW" altLang="en-US" sz="2400" dirty="0" smtClean="0"/>
              <a:t>中，由於使用一次性的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-means(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-means operator)</a:t>
            </a:r>
            <a:endParaRPr lang="en-US" altLang="zh-TW" sz="2400" dirty="0"/>
          </a:p>
          <a:p>
            <a:r>
              <a:rPr lang="zh-TW" altLang="en-US" sz="2400" dirty="0" smtClean="0"/>
              <a:t>容易在下個世代的</a:t>
            </a:r>
            <a:r>
              <a:rPr lang="en-US" altLang="zh-TW" sz="2400" dirty="0" smtClean="0"/>
              <a:t>mutation</a:t>
            </a:r>
            <a:r>
              <a:rPr lang="zh-TW" altLang="en-US" sz="2400" dirty="0" smtClean="0"/>
              <a:t>階段把正確的分群結果變異掉</a:t>
            </a:r>
            <a:endParaRPr lang="en-US" altLang="zh-TW" sz="2400" dirty="0" smtClean="0"/>
          </a:p>
          <a:p>
            <a:r>
              <a:rPr lang="zh-TW" altLang="en-US" sz="2400" dirty="0" smtClean="0"/>
              <a:t>故在準確率上較易受到影響。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71699" y="1611548"/>
            <a:ext cx="800100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單機版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/SPARK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GKA</a:t>
            </a:r>
            <a:r>
              <a:rPr lang="zh-TW" altLang="en-US" sz="2400" b="1" dirty="0">
                <a:solidFill>
                  <a:srgbClr val="FF0000"/>
                </a:solidFill>
              </a:rPr>
              <a:t>實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作方式的差異</a:t>
            </a:r>
            <a:endParaRPr lang="en-US" altLang="zh-TW" sz="2400" dirty="0"/>
          </a:p>
          <a:p>
            <a:r>
              <a:rPr lang="zh-TW" altLang="en-US" sz="2400" dirty="0" smtClean="0"/>
              <a:t>在原始的論文中，每一次的</a:t>
            </a:r>
            <a:r>
              <a:rPr lang="en-US" altLang="zh-TW" sz="2400" dirty="0" smtClean="0"/>
              <a:t>mutation</a:t>
            </a:r>
            <a:r>
              <a:rPr lang="zh-TW" altLang="en-US" sz="2400" dirty="0" smtClean="0"/>
              <a:t>皆需要重新計算質心，單機版本的質心是以加減之運算來得到；而</a:t>
            </a:r>
            <a:r>
              <a:rPr lang="en-US" altLang="zh-TW" sz="2400" dirty="0" smtClean="0"/>
              <a:t>SPARK</a:t>
            </a:r>
            <a:r>
              <a:rPr lang="zh-TW" altLang="en-US" sz="2400" dirty="0" smtClean="0"/>
              <a:t>版中，則是在</a:t>
            </a:r>
            <a:r>
              <a:rPr lang="en-US" altLang="zh-TW" sz="2400" dirty="0" smtClean="0"/>
              <a:t>mutation</a:t>
            </a:r>
            <a:r>
              <a:rPr lang="zh-TW" altLang="en-US" sz="2400" dirty="0" smtClean="0"/>
              <a:t>階段的最一開始先計算一次質心，結束後再重新計算一次質心。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5371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3848" y="423041"/>
            <a:ext cx="1476703" cy="764628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討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71699" y="1273220"/>
            <a:ext cx="8001000" cy="26776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計算時間的問題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在實作的過程中，每次染色體的計算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mutation+k-means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皆不超過</a:t>
            </a:r>
            <a:r>
              <a:rPr lang="en-US" altLang="zh-TW" sz="2400" dirty="0" smtClean="0"/>
              <a:t>30</a:t>
            </a:r>
            <a:r>
              <a:rPr lang="zh-TW" altLang="en-US" sz="2400" dirty="0" smtClean="0"/>
              <a:t>秒，然而以實體機器運作的結果往往超過</a:t>
            </a:r>
            <a:r>
              <a:rPr lang="en-US" altLang="zh-TW" sz="2400" dirty="0" smtClean="0"/>
              <a:t>240</a:t>
            </a:r>
            <a:r>
              <a:rPr lang="zh-TW" altLang="en-US" sz="2400" dirty="0" smtClean="0"/>
              <a:t>秒，使得在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個世代與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個染色體的條件中，計算時間總和超過</a:t>
            </a:r>
            <a:r>
              <a:rPr lang="en-US" altLang="zh-TW" sz="2400" dirty="0" smtClean="0"/>
              <a:t>25000</a:t>
            </a:r>
            <a:r>
              <a:rPr lang="zh-TW" altLang="en-US" sz="2400" dirty="0" smtClean="0"/>
              <a:t>秒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約七小時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，因此商借了伺服器來執行相同的程式則只需要約半小時左右，就結果而言，計算時間可能在於資料的讀取與節點之溝通。</a:t>
            </a:r>
            <a:endParaRPr lang="en-US" altLang="zh-TW" sz="24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171699" y="4380644"/>
            <a:ext cx="8001000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GKA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的最佳</a:t>
            </a:r>
            <a:r>
              <a:rPr lang="zh-TW" altLang="en-US" sz="2400" b="1" dirty="0">
                <a:solidFill>
                  <a:srgbClr val="FF0000"/>
                </a:solidFill>
              </a:rPr>
              <a:t>解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問題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GKA</a:t>
            </a:r>
            <a:r>
              <a:rPr lang="zh-TW" altLang="en-US" sz="2400" dirty="0" smtClean="0"/>
              <a:t>的做法無法達到全域最佳解，但能得到相</a:t>
            </a:r>
            <a:r>
              <a:rPr lang="zh-TW" altLang="en-US" sz="2400" dirty="0"/>
              <a:t>當</a:t>
            </a:r>
            <a:r>
              <a:rPr lang="zh-TW" altLang="en-US" sz="2400" dirty="0" smtClean="0"/>
              <a:t>不錯的解，然而區域及全域最佳解皆很難達成。因為在初始化時，不一定能夠挑到全域最佳解的分支，以及在一次世代的結束，也很難移動到全域最佳解的範圍。在演化時，一次的變異搭配一次的</a:t>
            </a:r>
            <a:r>
              <a:rPr lang="en-US" altLang="zh-TW" sz="2400" dirty="0" smtClean="0"/>
              <a:t>KMO</a:t>
            </a:r>
            <a:r>
              <a:rPr lang="zh-TW" altLang="en-US" sz="2400" dirty="0" smtClean="0"/>
              <a:t>也很難收斂至區域的最佳解。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6468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3848" y="423041"/>
            <a:ext cx="1476703" cy="764628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討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71699" y="1273220"/>
            <a:ext cx="800100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k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-means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與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GKA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的差異</a:t>
            </a:r>
          </a:p>
          <a:p>
            <a:r>
              <a:rPr lang="zh-TW" altLang="en-US" sz="2400" dirty="0" smtClean="0"/>
              <a:t>在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-means</a:t>
            </a:r>
            <a:r>
              <a:rPr lang="zh-TW" altLang="en-US" sz="2400" dirty="0" smtClean="0"/>
              <a:t>中，做的就是取質心、分群這兩個步驟的循環。而</a:t>
            </a:r>
            <a:r>
              <a:rPr lang="en-US" altLang="zh-TW" sz="2400" dirty="0" smtClean="0"/>
              <a:t>GKA</a:t>
            </a:r>
            <a:r>
              <a:rPr lang="zh-TW" altLang="en-US" sz="2400" dirty="0" smtClean="0"/>
              <a:t>則是將兩次循環合併成一次循環，並改變了其中一個步驟，使得循環變成：取質心、變異、取質心、分群四個步驟的循環。</a:t>
            </a:r>
            <a:endParaRPr lang="en-US" altLang="zh-TW" sz="2400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4213035" y="3937630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取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質心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6152377" y="3937630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28775" y="3976470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分群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213035" y="5002728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取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質心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528775" y="6028986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取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質心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28775" y="5002728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變異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213035" y="6100986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分群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53693" y="5003736"/>
            <a:ext cx="2160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chemeClr val="bg1"/>
                </a:solidFill>
              </a:rPr>
              <a:t>GKA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53693" y="3964020"/>
            <a:ext cx="2160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 smtClean="0">
                <a:solidFill>
                  <a:schemeClr val="bg1"/>
                </a:solidFill>
              </a:rPr>
              <a:t>k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-means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6140905" y="4271240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150088" y="5094956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6140904" y="6100986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6200000">
            <a:off x="3544746" y="5623857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5400000">
            <a:off x="8734775" y="5623856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8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3848" y="423041"/>
            <a:ext cx="1476703" cy="764628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1342417"/>
            <a:ext cx="10262682" cy="5218804"/>
          </a:xfr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單</a:t>
            </a:r>
            <a:r>
              <a:rPr lang="zh-TW" altLang="en-US" dirty="0"/>
              <a:t>機版和</a:t>
            </a:r>
            <a:r>
              <a:rPr lang="en-US" altLang="zh-TW" dirty="0"/>
              <a:t>SPARK</a:t>
            </a:r>
            <a:r>
              <a:rPr lang="zh-TW" altLang="en-US" dirty="0"/>
              <a:t>版時間相當接近，</a:t>
            </a:r>
            <a:r>
              <a:rPr lang="zh-TW" altLang="en-US" dirty="0" smtClean="0"/>
              <a:t>原因在於</a:t>
            </a:r>
            <a:r>
              <a:rPr lang="zh-TW" altLang="en-US" dirty="0"/>
              <a:t>使用</a:t>
            </a:r>
            <a:r>
              <a:rPr lang="en-US" altLang="zh-TW" dirty="0" err="1"/>
              <a:t>numba.jit</a:t>
            </a:r>
            <a:r>
              <a:rPr lang="zh-TW" altLang="en-US" dirty="0"/>
              <a:t>進行加速，然而在</a:t>
            </a:r>
            <a:r>
              <a:rPr lang="en-US" altLang="zh-TW" dirty="0"/>
              <a:t>SPARK</a:t>
            </a:r>
            <a:r>
              <a:rPr lang="zh-TW" altLang="en-US" dirty="0"/>
              <a:t>版的加速則較為不</a:t>
            </a:r>
            <a:r>
              <a:rPr lang="zh-TW" altLang="en-US" dirty="0" smtClean="0"/>
              <a:t>明顯 </a:t>
            </a:r>
            <a:r>
              <a:rPr lang="en-US" altLang="zh-TW" dirty="0" smtClean="0"/>
              <a:t>(</a:t>
            </a:r>
            <a:r>
              <a:rPr lang="zh-TW" altLang="en-US" dirty="0"/>
              <a:t>單機：十倍</a:t>
            </a:r>
            <a:r>
              <a:rPr lang="en-US" altLang="zh-TW" dirty="0"/>
              <a:t>/SPARK</a:t>
            </a:r>
            <a:r>
              <a:rPr lang="zh-TW" altLang="en-US" dirty="0"/>
              <a:t>：兩倍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。使得在不使用</a:t>
            </a:r>
            <a:r>
              <a:rPr lang="en-US" altLang="zh-TW" dirty="0" err="1" smtClean="0"/>
              <a:t>numba.jit</a:t>
            </a:r>
            <a:r>
              <a:rPr lang="zh-TW" altLang="en-US" dirty="0" smtClean="0"/>
              <a:t>加速的情況下，</a:t>
            </a:r>
            <a:r>
              <a:rPr lang="en-US" altLang="zh-TW" dirty="0" smtClean="0"/>
              <a:t>SPARK</a:t>
            </a:r>
            <a:r>
              <a:rPr lang="zh-TW" altLang="en-US" dirty="0" smtClean="0"/>
              <a:t>的加速程度是相當顯而易見的。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不同機器對於計算上的速度也有相當大的影響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就時間而言，</a:t>
            </a:r>
            <a:r>
              <a:rPr lang="en-US" altLang="zh-TW" dirty="0" smtClean="0"/>
              <a:t>GKA</a:t>
            </a:r>
            <a:r>
              <a:rPr lang="zh-TW" altLang="en-US" dirty="0" smtClean="0"/>
              <a:t>耗費的時間遠超過一般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Bisecting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以</a:t>
            </a:r>
            <a:r>
              <a:rPr lang="en-US" altLang="zh-TW" dirty="0" smtClean="0"/>
              <a:t>SSE</a:t>
            </a:r>
            <a:r>
              <a:rPr lang="zh-TW" altLang="en-US" dirty="0" smtClean="0"/>
              <a:t>之變化程度來看，一般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會有十分不穩定的變化；</a:t>
            </a:r>
            <a:r>
              <a:rPr lang="en-US" altLang="zh-TW" dirty="0" smtClean="0"/>
              <a:t>Bisecting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則較有穩定的表現，而</a:t>
            </a:r>
            <a:r>
              <a:rPr lang="en-US" altLang="zh-TW" dirty="0" smtClean="0"/>
              <a:t>GKA</a:t>
            </a:r>
            <a:r>
              <a:rPr lang="zh-TW" altLang="en-US" dirty="0" smtClean="0"/>
              <a:t>介於</a:t>
            </a:r>
            <a:r>
              <a:rPr lang="zh-TW" altLang="en-US" smtClean="0"/>
              <a:t>兩者之間。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準確率的部分，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徘迴於</a:t>
            </a:r>
            <a:r>
              <a:rPr lang="en-US" altLang="zh-TW" dirty="0" smtClean="0"/>
              <a:t>80%~90%</a:t>
            </a:r>
            <a:r>
              <a:rPr lang="zh-TW" altLang="en-US" dirty="0" smtClean="0"/>
              <a:t>之間，而</a:t>
            </a:r>
            <a:r>
              <a:rPr lang="en-US" altLang="zh-TW" dirty="0" smtClean="0"/>
              <a:t>GKA</a:t>
            </a:r>
            <a:r>
              <a:rPr lang="zh-TW" altLang="en-US" dirty="0" smtClean="0"/>
              <a:t>則是在</a:t>
            </a:r>
            <a:r>
              <a:rPr lang="en-US" altLang="zh-TW" dirty="0" smtClean="0"/>
              <a:t>90%~97%</a:t>
            </a:r>
            <a:r>
              <a:rPr lang="zh-TW" altLang="en-US" dirty="0" smtClean="0"/>
              <a:t>左右，至於</a:t>
            </a:r>
            <a:r>
              <a:rPr lang="en-US" altLang="zh-TW" dirty="0" smtClean="0"/>
              <a:t>Bisecting k-means</a:t>
            </a:r>
            <a:r>
              <a:rPr lang="zh-TW" altLang="en-US" dirty="0" smtClean="0"/>
              <a:t>幾乎落在</a:t>
            </a:r>
            <a:r>
              <a:rPr lang="en-US" altLang="zh-TW" dirty="0" smtClean="0"/>
              <a:t>97%~99%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GKA</a:t>
            </a:r>
            <a:r>
              <a:rPr lang="zh-TW" altLang="en-US" dirty="0"/>
              <a:t>的運算中，若經</a:t>
            </a:r>
            <a:r>
              <a:rPr lang="en-US" altLang="zh-TW" dirty="0"/>
              <a:t>JIT</a:t>
            </a:r>
            <a:r>
              <a:rPr lang="zh-TW" altLang="en-US" dirty="0"/>
              <a:t>，</a:t>
            </a:r>
            <a:r>
              <a:rPr lang="en-US" altLang="zh-TW" dirty="0"/>
              <a:t>mutation</a:t>
            </a:r>
            <a:r>
              <a:rPr lang="zh-TW" altLang="en-US" dirty="0"/>
              <a:t>跟</a:t>
            </a:r>
            <a:r>
              <a:rPr lang="en-US" altLang="zh-TW" dirty="0"/>
              <a:t>k-means</a:t>
            </a:r>
            <a:r>
              <a:rPr lang="zh-TW" altLang="en-US" dirty="0"/>
              <a:t>的時間比例約是</a:t>
            </a:r>
            <a:r>
              <a:rPr lang="en-US" altLang="zh-TW" dirty="0"/>
              <a:t>1(7s)</a:t>
            </a:r>
            <a:r>
              <a:rPr lang="zh-TW" altLang="en-US" dirty="0"/>
              <a:t>：</a:t>
            </a:r>
            <a:r>
              <a:rPr lang="en-US" altLang="zh-TW" dirty="0"/>
              <a:t>1(7s)</a:t>
            </a:r>
            <a:r>
              <a:rPr lang="zh-TW" altLang="en-US" dirty="0"/>
              <a:t>左右；沒有</a:t>
            </a:r>
            <a:r>
              <a:rPr lang="en-US" altLang="zh-TW" dirty="0"/>
              <a:t>JIT</a:t>
            </a:r>
            <a:r>
              <a:rPr lang="zh-TW" altLang="en-US" dirty="0"/>
              <a:t>加速時，</a:t>
            </a:r>
            <a:r>
              <a:rPr lang="en-US" altLang="zh-TW" dirty="0"/>
              <a:t>mutation</a:t>
            </a:r>
            <a:r>
              <a:rPr lang="zh-TW" altLang="en-US" dirty="0"/>
              <a:t>跟</a:t>
            </a:r>
            <a:r>
              <a:rPr lang="en-US" altLang="zh-TW" dirty="0"/>
              <a:t>k-means</a:t>
            </a:r>
            <a:r>
              <a:rPr lang="zh-TW" altLang="en-US" dirty="0"/>
              <a:t>的時間比例約為</a:t>
            </a:r>
            <a:r>
              <a:rPr lang="en-US" altLang="zh-TW" dirty="0"/>
              <a:t>1(13s)</a:t>
            </a:r>
            <a:r>
              <a:rPr lang="zh-TW" altLang="en-US" dirty="0"/>
              <a:t>：</a:t>
            </a:r>
            <a:r>
              <a:rPr lang="en-US" altLang="zh-TW" dirty="0"/>
              <a:t>7(90s)</a:t>
            </a:r>
            <a:r>
              <a:rPr lang="zh-TW" altLang="en-US" dirty="0"/>
              <a:t>。而</a:t>
            </a:r>
            <a:r>
              <a:rPr lang="en-US" altLang="zh-TW" dirty="0"/>
              <a:t>selection</a:t>
            </a:r>
            <a:r>
              <a:rPr lang="zh-TW" altLang="en-US" dirty="0"/>
              <a:t>的計算時間幾乎可以忽略不計。</a:t>
            </a:r>
          </a:p>
        </p:txBody>
      </p:sp>
    </p:spTree>
    <p:extLst>
      <p:ext uri="{BB962C8B-B14F-4D97-AF65-F5344CB8AC3E}">
        <p14:creationId xmlns:p14="http://schemas.microsoft.com/office/powerpoint/2010/main" val="20582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21875" y="2967335"/>
            <a:ext cx="327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感謝聆聽</a:t>
            </a:r>
            <a:endParaRPr lang="zh-TW" altLang="en-US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41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1911" y="1653172"/>
            <a:ext cx="9811407" cy="4656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GKA</a:t>
            </a:r>
            <a:r>
              <a:rPr lang="zh-TW" altLang="en-US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endParaRPr lang="en-US" altLang="zh-TW" sz="3200" u="sng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zh-TW" altLang="en-US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sz="3200" u="sng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endParaRPr lang="en-US" altLang="zh-TW" sz="3200" u="sng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u="sng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8897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6891" y="346842"/>
            <a:ext cx="4953526" cy="861848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單機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31234" y="110947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TW" sz="24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實作方法：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160000" y="2160000"/>
            <a:ext cx="9000000" cy="36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初始染色體</a:t>
            </a:r>
            <a:endParaRPr lang="en-US" altLang="zh-TW" sz="2400" b="1" dirty="0" smtClean="0">
              <a:solidFill>
                <a:srgbClr val="0070C0"/>
              </a:solidFill>
            </a:endParaRPr>
          </a:p>
          <a:p>
            <a:endParaRPr lang="en-US" altLang="zh-TW" sz="2400" b="1" dirty="0">
              <a:solidFill>
                <a:srgbClr val="0070C0"/>
              </a:solidFill>
            </a:endParaRPr>
          </a:p>
          <a:p>
            <a:endParaRPr lang="en-US" altLang="zh-TW" sz="2400" b="1" dirty="0" smtClean="0">
              <a:solidFill>
                <a:srgbClr val="0070C0"/>
              </a:solidFill>
            </a:endParaRPr>
          </a:p>
          <a:p>
            <a:endParaRPr lang="en-US" altLang="zh-TW" sz="2400" b="1" dirty="0">
              <a:solidFill>
                <a:srgbClr val="0070C0"/>
              </a:solidFill>
            </a:endParaRPr>
          </a:p>
          <a:p>
            <a:endParaRPr lang="en-US" altLang="zh-TW" sz="2400" b="1" dirty="0" smtClean="0">
              <a:solidFill>
                <a:srgbClr val="0070C0"/>
              </a:solidFill>
            </a:endParaRPr>
          </a:p>
          <a:p>
            <a:endParaRPr lang="en-US" altLang="zh-TW" sz="2400" b="1" dirty="0">
              <a:solidFill>
                <a:srgbClr val="0070C0"/>
              </a:solidFill>
            </a:endParaRPr>
          </a:p>
          <a:p>
            <a:endParaRPr lang="en-US" altLang="zh-TW" sz="2400" b="1" dirty="0" smtClean="0">
              <a:solidFill>
                <a:srgbClr val="0070C0"/>
              </a:solidFill>
            </a:endParaRPr>
          </a:p>
          <a:p>
            <a:endParaRPr lang="en-US" altLang="zh-TW" sz="2400" b="1" dirty="0">
              <a:solidFill>
                <a:srgbClr val="0070C0"/>
              </a:solidFill>
            </a:endParaRPr>
          </a:p>
          <a:p>
            <a:endParaRPr lang="zh-TW" alt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40000" y="2880000"/>
            <a:ext cx="2160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</a:rPr>
              <a:t>原始論</a:t>
            </a:r>
            <a:r>
              <a:rPr lang="zh-TW" altLang="en-US" sz="2800" b="1" dirty="0">
                <a:solidFill>
                  <a:schemeClr val="bg1"/>
                </a:solidFill>
              </a:rPr>
              <a:t>文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340000" y="4320000"/>
            <a:ext cx="2160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</a:rPr>
              <a:t>我們的做</a:t>
            </a:r>
            <a:r>
              <a:rPr lang="zh-TW" altLang="en-US" sz="2800" b="1" dirty="0">
                <a:solidFill>
                  <a:schemeClr val="bg1"/>
                </a:solidFill>
              </a:rPr>
              <a:t>法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4680000" y="2880000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隨機分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群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199999" y="2880000"/>
            <a:ext cx="1440000" cy="57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計算質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心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6228000" y="2952000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680000" y="4320000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隨機質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心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199999" y="4320000"/>
            <a:ext cx="1440000" cy="57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計算分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群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6228000" y="4392000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92" y="1608083"/>
            <a:ext cx="2652284" cy="2031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8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6891" y="346842"/>
            <a:ext cx="4953526" cy="861848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單機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31234" y="110947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TW" sz="24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實作方法：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160000" y="2160000"/>
            <a:ext cx="9000000" cy="36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Selection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階段</a:t>
            </a:r>
            <a:endParaRPr lang="en-US" altLang="zh-TW" sz="2400" b="1" dirty="0" smtClean="0">
              <a:solidFill>
                <a:srgbClr val="0070C0"/>
              </a:solidFill>
            </a:endParaRPr>
          </a:p>
          <a:p>
            <a:r>
              <a:rPr lang="zh-TW" altLang="en-US" sz="2400" dirty="0" smtClean="0"/>
              <a:t>本階段所需的</a:t>
            </a:r>
            <a:r>
              <a:rPr lang="en-US" altLang="zh-TW" sz="2400" dirty="0" smtClean="0"/>
              <a:t>SSE</a:t>
            </a:r>
            <a:r>
              <a:rPr lang="zh-TW" altLang="en-US" sz="2400" dirty="0" smtClean="0"/>
              <a:t>，在初始化與</a:t>
            </a:r>
            <a:r>
              <a:rPr lang="en-US" altLang="zh-TW" sz="2400" dirty="0" smtClean="0"/>
              <a:t>KMO</a:t>
            </a:r>
            <a:r>
              <a:rPr lang="zh-TW" altLang="en-US" sz="2400" dirty="0" smtClean="0"/>
              <a:t>階段皆能取得，因此直接使用該結果來計算</a:t>
            </a:r>
            <a:r>
              <a:rPr lang="en-US" altLang="zh-TW" sz="2400" dirty="0"/>
              <a:t>F</a:t>
            </a:r>
            <a:r>
              <a:rPr lang="en-US" altLang="zh-TW" sz="2400" dirty="0" smtClean="0"/>
              <a:t>itness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Value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2520000" y="3600000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initial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4391170" y="3741135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SSE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722340" y="3600000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selection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7593510" y="3672000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8924680" y="3597053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mutation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7323510" y="4478492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KMO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右彎箭號 35"/>
          <p:cNvSpPr/>
          <p:nvPr/>
        </p:nvSpPr>
        <p:spPr>
          <a:xfrm rot="10800000">
            <a:off x="8924680" y="4478492"/>
            <a:ext cx="720000" cy="576000"/>
          </a:xfrm>
          <a:prstGeom prst="bentArrow">
            <a:avLst>
              <a:gd name="adj1" fmla="val 32186"/>
              <a:gd name="adj2" fmla="val 26612"/>
              <a:gd name="adj3" fmla="val 33059"/>
              <a:gd name="adj4" fmla="val 46974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右彎箭號 36"/>
          <p:cNvSpPr/>
          <p:nvPr/>
        </p:nvSpPr>
        <p:spPr>
          <a:xfrm rot="16200000">
            <a:off x="6514340" y="4406492"/>
            <a:ext cx="576000" cy="720000"/>
          </a:xfrm>
          <a:prstGeom prst="bentArrow">
            <a:avLst>
              <a:gd name="adj1" fmla="val 32186"/>
              <a:gd name="adj2" fmla="val 26612"/>
              <a:gd name="adj3" fmla="val 33059"/>
              <a:gd name="adj4" fmla="val 46974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SSE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6891" y="346842"/>
            <a:ext cx="4953526" cy="861848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單機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31234" y="110947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TW" sz="24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實作方法：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60000" y="2160000"/>
            <a:ext cx="90000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Mutation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階段質心的計算方式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O(n</a:t>
            </a:r>
            <a:r>
              <a:rPr lang="en-US" altLang="zh-TW" sz="2400" b="1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TW" sz="2400" b="1" dirty="0">
                <a:solidFill>
                  <a:srgbClr val="0070C0"/>
                </a:solidFill>
              </a:rPr>
              <a:t>)</a:t>
            </a:r>
            <a:r>
              <a:rPr lang="zh-TW" altLang="en-US" sz="2400" b="1" dirty="0">
                <a:solidFill>
                  <a:srgbClr val="0070C0"/>
                </a:solidFill>
              </a:rPr>
              <a:t>→</a:t>
            </a:r>
            <a:r>
              <a:rPr lang="en-US" altLang="zh-TW" sz="2400" b="1" dirty="0">
                <a:solidFill>
                  <a:srgbClr val="0070C0"/>
                </a:solidFill>
              </a:rPr>
              <a:t>O(n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)</a:t>
            </a:r>
            <a:endParaRPr lang="zh-TW" altLang="en-US" sz="2400" b="1" dirty="0">
              <a:solidFill>
                <a:srgbClr val="0070C0"/>
              </a:solidFill>
            </a:endParaRPr>
          </a:p>
          <a:p>
            <a:r>
              <a:rPr lang="zh-TW" altLang="en-US" sz="2400" dirty="0" smtClean="0"/>
              <a:t>在計算質心時，記錄的是</a:t>
            </a:r>
            <a:r>
              <a:rPr lang="zh-TW" altLang="en-US" sz="2400" dirty="0" smtClean="0">
                <a:solidFill>
                  <a:srgbClr val="FF0000"/>
                </a:solidFill>
              </a:rPr>
              <a:t>總和</a:t>
            </a:r>
            <a:r>
              <a:rPr lang="zh-TW" altLang="en-US" sz="2400" dirty="0" smtClean="0"/>
              <a:t>而非平均，因此在變異時，只需將該點從原本的</a:t>
            </a:r>
            <a:r>
              <a:rPr lang="zh-TW" altLang="en-US" sz="2400" dirty="0"/>
              <a:t>質</a:t>
            </a:r>
            <a:r>
              <a:rPr lang="zh-TW" altLang="en-US" sz="2400" dirty="0" smtClean="0"/>
              <a:t>心扣除，加入新的質心即可，如此一來便能節省大量的計算時間。</a:t>
            </a:r>
            <a:endParaRPr lang="en-US" altLang="zh-TW" sz="2400" dirty="0" smtClean="0"/>
          </a:p>
        </p:txBody>
      </p:sp>
      <p:sp>
        <p:nvSpPr>
          <p:cNvPr id="4" name="橢圓 3"/>
          <p:cNvSpPr/>
          <p:nvPr/>
        </p:nvSpPr>
        <p:spPr>
          <a:xfrm>
            <a:off x="3056891" y="440018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k</a:t>
            </a:r>
            <a:endParaRPr lang="zh-TW" altLang="en-US" sz="2800" dirty="0"/>
          </a:p>
        </p:txBody>
      </p:sp>
      <p:sp>
        <p:nvSpPr>
          <p:cNvPr id="22" name="橢圓 21"/>
          <p:cNvSpPr/>
          <p:nvPr/>
        </p:nvSpPr>
        <p:spPr>
          <a:xfrm>
            <a:off x="8312426" y="440018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k</a:t>
            </a:r>
            <a:r>
              <a:rPr lang="en-US" altLang="zh-TW" sz="2800" dirty="0" smtClean="0"/>
              <a:t>’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4689343" y="4985667"/>
            <a:ext cx="3430176" cy="26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center_sum</a:t>
            </a:r>
            <a:r>
              <a:rPr lang="en-US" altLang="zh-TW" sz="2000" dirty="0" smtClean="0">
                <a:solidFill>
                  <a:schemeClr val="tx1"/>
                </a:solidFill>
              </a:rPr>
              <a:t>[k] – point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k’ =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weight_choice</a:t>
            </a:r>
            <a:r>
              <a:rPr lang="en-US" altLang="zh-TW" sz="2000" dirty="0" smtClean="0">
                <a:solidFill>
                  <a:schemeClr val="tx1"/>
                </a:solidFill>
              </a:rPr>
              <a:t>(distance)</a:t>
            </a:r>
          </a:p>
          <a:p>
            <a:pPr algn="ctr"/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center_sum</a:t>
            </a:r>
            <a:r>
              <a:rPr lang="en-US" altLang="zh-TW" sz="2000" dirty="0" smtClean="0">
                <a:solidFill>
                  <a:schemeClr val="tx1"/>
                </a:solidFill>
              </a:rPr>
              <a:t>[k’] + point</a:t>
            </a:r>
          </a:p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6891" y="346842"/>
            <a:ext cx="4953526" cy="861848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單機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31234" y="110947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TW" sz="24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實作方法：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160000" y="2160000"/>
            <a:ext cx="9000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KMO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的實作方式</a:t>
            </a:r>
            <a:endParaRPr lang="en-US" altLang="zh-TW" sz="2400" b="1" dirty="0" smtClean="0">
              <a:solidFill>
                <a:srgbClr val="0070C0"/>
              </a:solidFill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2731353" y="2949867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計算質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心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732035" y="3021867"/>
            <a:ext cx="1440000" cy="57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重新分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群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501694" y="3021867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497248" y="3013930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8730417" y="2941930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回傳結果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738880" y="3823098"/>
            <a:ext cx="1316735" cy="578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若有空群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714397" y="4678933"/>
            <a:ext cx="1800000" cy="864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隨機取</a:t>
            </a:r>
            <a:r>
              <a:rPr lang="zh-TW" altLang="en-US" sz="2000" b="1" smtClean="0">
                <a:solidFill>
                  <a:schemeClr val="tx1"/>
                </a:solidFill>
              </a:rPr>
              <a:t>點作為空群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質心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172035" y="4766981"/>
            <a:ext cx="1800000" cy="864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計算其他群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質心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 rot="18213403">
            <a:off x="5014470" y="3896533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3586236">
            <a:off x="7004671" y="3964198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0800000">
            <a:off x="5893216" y="4890459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9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6891" y="346842"/>
            <a:ext cx="4953526" cy="861848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單機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76954" y="1447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實作結果：</a:t>
            </a:r>
            <a:endParaRPr lang="en-US" altLang="zh-TW" sz="2400" b="1" dirty="0" smtClean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世代數</a:t>
            </a:r>
            <a:r>
              <a:rPr lang="en-US" altLang="zh-TW" sz="2400" b="1" dirty="0" smtClean="0"/>
              <a:t>:10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族群數</a:t>
            </a:r>
            <a:r>
              <a:rPr lang="en-US" altLang="zh-TW" sz="2400" b="1" dirty="0" smtClean="0"/>
              <a:t>:10</a:t>
            </a:r>
            <a:endParaRPr lang="zh-TW" altLang="en-US" sz="24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17" y="2636350"/>
            <a:ext cx="3764191" cy="22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8529483" y="5920667"/>
            <a:ext cx="131871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</a:rPr>
              <a:t>1.2M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01890" y="5251581"/>
            <a:ext cx="108472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</a:rPr>
              <a:t>IRIS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37" y="2604956"/>
            <a:ext cx="10058400" cy="33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3724" y="370490"/>
            <a:ext cx="4776952" cy="1143000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SPARK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649" y="977900"/>
            <a:ext cx="10635814" cy="5067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作法： </a:t>
            </a:r>
            <a:r>
              <a:rPr lang="en-US" altLang="zh-TW" sz="2400" b="1" dirty="0" smtClean="0"/>
              <a:t>(e.g. population size :</a:t>
            </a:r>
            <a:r>
              <a:rPr lang="zh-TW" altLang="en-US" sz="2400" b="1" dirty="0" smtClean="0"/>
              <a:t> </a:t>
            </a:r>
            <a:r>
              <a:rPr lang="en-US" altLang="zh-TW" sz="2400" b="1" dirty="0"/>
              <a:t>5</a:t>
            </a:r>
            <a:r>
              <a:rPr lang="en-US" altLang="zh-TW" sz="2400" b="1" dirty="0" smtClean="0"/>
              <a:t>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2539124" y="1962150"/>
            <a:ext cx="2159876" cy="5969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39124" y="4656520"/>
            <a:ext cx="2159876" cy="596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39124" y="2637330"/>
            <a:ext cx="2159876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39124" y="3312510"/>
            <a:ext cx="2159876" cy="596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39124" y="3987690"/>
            <a:ext cx="2159876" cy="596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747550" y="3322530"/>
            <a:ext cx="1308099" cy="5588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71375" y="3341250"/>
            <a:ext cx="106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initial</a:t>
            </a:r>
            <a:endParaRPr lang="zh-TW" altLang="en-US" sz="2800" b="1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939503" y="1997510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1</a:t>
            </a:r>
            <a:endParaRPr lang="zh-TW" altLang="en-US" sz="2800" b="1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39503" y="2628790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2</a:t>
            </a:r>
            <a:endParaRPr lang="zh-TW" altLang="en-US" sz="2800" b="1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39503" y="3319790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3</a:t>
            </a:r>
            <a:endParaRPr lang="zh-TW" altLang="en-US" sz="2800" b="1" i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39503" y="3972635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4</a:t>
            </a:r>
            <a:endParaRPr lang="zh-TW" altLang="en-US" sz="2800" b="1" i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39503" y="4656520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5</a:t>
            </a:r>
            <a:endParaRPr lang="zh-TW" altLang="en-US" sz="2800" b="1" i="1" dirty="0"/>
          </a:p>
        </p:txBody>
      </p:sp>
      <p:sp>
        <p:nvSpPr>
          <p:cNvPr id="16" name="圓角矩形 15"/>
          <p:cNvSpPr/>
          <p:nvPr/>
        </p:nvSpPr>
        <p:spPr>
          <a:xfrm>
            <a:off x="5545335" y="3219450"/>
            <a:ext cx="1463676" cy="67967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596135" y="3304630"/>
            <a:ext cx="136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/>
              <a:t>selection</a:t>
            </a:r>
            <a:endParaRPr lang="zh-TW" altLang="en-US" sz="2400" b="1" i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43072" y="2064536"/>
            <a:ext cx="1970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e.g. result 2</a:t>
            </a:r>
            <a:endParaRPr lang="zh-TW" altLang="en-US" sz="2800" b="1" i="1" dirty="0"/>
          </a:p>
        </p:txBody>
      </p:sp>
      <p:grpSp>
        <p:nvGrpSpPr>
          <p:cNvPr id="67" name="群組 66"/>
          <p:cNvGrpSpPr/>
          <p:nvPr/>
        </p:nvGrpSpPr>
        <p:grpSpPr>
          <a:xfrm>
            <a:off x="8744989" y="1964780"/>
            <a:ext cx="2159876" cy="3330655"/>
            <a:chOff x="8744989" y="1964780"/>
            <a:chExt cx="2159876" cy="3330655"/>
          </a:xfrm>
        </p:grpSpPr>
        <p:sp>
          <p:nvSpPr>
            <p:cNvPr id="21" name="矩形 20"/>
            <p:cNvSpPr/>
            <p:nvPr/>
          </p:nvSpPr>
          <p:spPr>
            <a:xfrm>
              <a:off x="8744989" y="2672690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979408" y="2664150"/>
              <a:ext cx="1903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2.2</a:t>
              </a:r>
              <a:endParaRPr lang="zh-TW" altLang="en-US" sz="2800" b="1" i="1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744989" y="3319790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979408" y="3311250"/>
              <a:ext cx="1797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2.3</a:t>
              </a:r>
              <a:endParaRPr lang="zh-TW" altLang="en-US" sz="2800" b="1" i="1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8744989" y="3996353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8979408" y="3987813"/>
              <a:ext cx="1797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2.4</a:t>
              </a:r>
              <a:endParaRPr lang="zh-TW" altLang="en-US" sz="2800" b="1" i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8744989" y="1973320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8979409" y="1964780"/>
              <a:ext cx="1797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2.1</a:t>
              </a:r>
              <a:endParaRPr lang="zh-TW" altLang="en-US" sz="2800" b="1" i="1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8744989" y="4698535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8979408" y="4689995"/>
              <a:ext cx="1691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2.5</a:t>
              </a:r>
              <a:endParaRPr lang="zh-TW" altLang="en-US" sz="2800" b="1" i="1" dirty="0"/>
            </a:p>
          </p:txBody>
        </p:sp>
      </p:grpSp>
      <p:cxnSp>
        <p:nvCxnSpPr>
          <p:cNvPr id="46" name="直線單箭頭接點 45"/>
          <p:cNvCxnSpPr>
            <a:stCxn id="9" idx="3"/>
            <a:endCxn id="4" idx="1"/>
          </p:cNvCxnSpPr>
          <p:nvPr/>
        </p:nvCxnSpPr>
        <p:spPr>
          <a:xfrm flipV="1">
            <a:off x="2055649" y="2260600"/>
            <a:ext cx="483475" cy="134133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9" idx="3"/>
            <a:endCxn id="6" idx="1"/>
          </p:cNvCxnSpPr>
          <p:nvPr/>
        </p:nvCxnSpPr>
        <p:spPr>
          <a:xfrm flipV="1">
            <a:off x="2055649" y="2935780"/>
            <a:ext cx="483475" cy="6661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9" idx="3"/>
            <a:endCxn id="7" idx="1"/>
          </p:cNvCxnSpPr>
          <p:nvPr/>
        </p:nvCxnSpPr>
        <p:spPr>
          <a:xfrm>
            <a:off x="2055649" y="3601930"/>
            <a:ext cx="483475" cy="9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9" idx="3"/>
            <a:endCxn id="8" idx="1"/>
          </p:cNvCxnSpPr>
          <p:nvPr/>
        </p:nvCxnSpPr>
        <p:spPr>
          <a:xfrm>
            <a:off x="2055649" y="3601930"/>
            <a:ext cx="483475" cy="6842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" idx="3"/>
            <a:endCxn id="5" idx="1"/>
          </p:cNvCxnSpPr>
          <p:nvPr/>
        </p:nvCxnSpPr>
        <p:spPr>
          <a:xfrm>
            <a:off x="2055649" y="3601930"/>
            <a:ext cx="483475" cy="1353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向右箭號 59"/>
          <p:cNvSpPr/>
          <p:nvPr/>
        </p:nvSpPr>
        <p:spPr>
          <a:xfrm>
            <a:off x="4764799" y="3333047"/>
            <a:ext cx="761921" cy="4967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>
            <a:off x="7138443" y="3278943"/>
            <a:ext cx="1433806" cy="4967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向右箭號 61"/>
          <p:cNvSpPr/>
          <p:nvPr/>
        </p:nvSpPr>
        <p:spPr>
          <a:xfrm rot="649380">
            <a:off x="7108075" y="3751350"/>
            <a:ext cx="1472324" cy="4967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向右箭號 62"/>
          <p:cNvSpPr/>
          <p:nvPr/>
        </p:nvSpPr>
        <p:spPr>
          <a:xfrm rot="20748060">
            <a:off x="7081728" y="2811923"/>
            <a:ext cx="1472324" cy="4967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右箭號 63"/>
          <p:cNvSpPr/>
          <p:nvPr/>
        </p:nvSpPr>
        <p:spPr>
          <a:xfrm rot="1261212">
            <a:off x="7022423" y="4235697"/>
            <a:ext cx="1567394" cy="4967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向右箭號 64"/>
          <p:cNvSpPr/>
          <p:nvPr/>
        </p:nvSpPr>
        <p:spPr>
          <a:xfrm rot="20239125">
            <a:off x="6973327" y="2365025"/>
            <a:ext cx="1528793" cy="4967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邊形 18"/>
          <p:cNvSpPr/>
          <p:nvPr/>
        </p:nvSpPr>
        <p:spPr>
          <a:xfrm>
            <a:off x="1126687" y="1474350"/>
            <a:ext cx="1270000" cy="448660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1425184" y="1351179"/>
            <a:ext cx="77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/>
              <a:t>1</a:t>
            </a:r>
            <a:endParaRPr lang="zh-TW" altLang="en-US" sz="3600" b="1" i="1" dirty="0"/>
          </a:p>
        </p:txBody>
      </p:sp>
      <p:sp>
        <p:nvSpPr>
          <p:cNvPr id="44" name="五邊形 43"/>
          <p:cNvSpPr/>
          <p:nvPr/>
        </p:nvSpPr>
        <p:spPr>
          <a:xfrm>
            <a:off x="4691445" y="1450371"/>
            <a:ext cx="1270000" cy="448660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989942" y="1327200"/>
            <a:ext cx="77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/>
              <a:t>2</a:t>
            </a:r>
            <a:endParaRPr lang="zh-TW" altLang="en-US" sz="3600" b="1" i="1" dirty="0"/>
          </a:p>
        </p:txBody>
      </p:sp>
      <p:sp>
        <p:nvSpPr>
          <p:cNvPr id="47" name="五邊形 46"/>
          <p:cNvSpPr/>
          <p:nvPr/>
        </p:nvSpPr>
        <p:spPr>
          <a:xfrm>
            <a:off x="8293984" y="1413371"/>
            <a:ext cx="1270000" cy="448660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8592481" y="1290200"/>
            <a:ext cx="77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/>
              <a:t>3</a:t>
            </a:r>
            <a:endParaRPr lang="zh-TW" altLang="en-US" sz="3600" b="1" i="1" dirty="0"/>
          </a:p>
        </p:txBody>
      </p:sp>
      <p:grpSp>
        <p:nvGrpSpPr>
          <p:cNvPr id="49" name="群組 48"/>
          <p:cNvGrpSpPr/>
          <p:nvPr/>
        </p:nvGrpSpPr>
        <p:grpSpPr>
          <a:xfrm>
            <a:off x="7043299" y="5068979"/>
            <a:ext cx="1415666" cy="679670"/>
            <a:chOff x="5061334" y="3301670"/>
            <a:chExt cx="1415666" cy="679670"/>
          </a:xfrm>
        </p:grpSpPr>
        <p:sp>
          <p:nvSpPr>
            <p:cNvPr id="50" name="圓角矩形 49"/>
            <p:cNvSpPr/>
            <p:nvPr/>
          </p:nvSpPr>
          <p:spPr>
            <a:xfrm>
              <a:off x="5061334" y="3301670"/>
              <a:ext cx="1415666" cy="67967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106439" y="3423420"/>
              <a:ext cx="1362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i="1" dirty="0" smtClean="0"/>
                <a:t>Mutation</a:t>
              </a:r>
              <a:endParaRPr lang="zh-TW" altLang="en-US" sz="2400" b="1" i="1" dirty="0"/>
            </a:p>
          </p:txBody>
        </p:sp>
      </p:grpSp>
      <p:sp>
        <p:nvSpPr>
          <p:cNvPr id="52" name="圓角矩形 51"/>
          <p:cNvSpPr/>
          <p:nvPr/>
        </p:nvSpPr>
        <p:spPr>
          <a:xfrm>
            <a:off x="1436507" y="5888745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隨機質心 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4361617" y="5898208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進行分</a:t>
            </a:r>
            <a:r>
              <a:rPr lang="zh-TW" altLang="en-US" sz="2000" b="1" dirty="0">
                <a:solidFill>
                  <a:schemeClr val="tx1"/>
                </a:solidFill>
              </a:rPr>
              <a:t>群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 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7143068" y="5897007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計算質心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10065794" y="5900290"/>
            <a:ext cx="1440000" cy="576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進行變異 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向右箭號 65"/>
          <p:cNvSpPr/>
          <p:nvPr/>
        </p:nvSpPr>
        <p:spPr>
          <a:xfrm>
            <a:off x="6089784" y="5937855"/>
            <a:ext cx="761921" cy="4967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右箭號 67"/>
          <p:cNvSpPr/>
          <p:nvPr/>
        </p:nvSpPr>
        <p:spPr>
          <a:xfrm>
            <a:off x="3169062" y="5970208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向右箭號 68"/>
          <p:cNvSpPr/>
          <p:nvPr/>
        </p:nvSpPr>
        <p:spPr>
          <a:xfrm>
            <a:off x="8874431" y="5969007"/>
            <a:ext cx="900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9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3724" y="370490"/>
            <a:ext cx="4776952" cy="1143000"/>
          </a:xfrm>
        </p:spPr>
        <p:txBody>
          <a:bodyPr/>
          <a:lstStyle/>
          <a:p>
            <a:pPr algn="ctr"/>
            <a:r>
              <a:rPr lang="en-US" altLang="zh-TW" b="1" dirty="0" smtClean="0"/>
              <a:t>GKA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SPARK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649" y="987044"/>
            <a:ext cx="10635814" cy="5067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作法：</a:t>
            </a:r>
            <a:endParaRPr lang="en-US" altLang="zh-TW" sz="2400" b="1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 smtClean="0"/>
          </a:p>
        </p:txBody>
      </p:sp>
      <p:grpSp>
        <p:nvGrpSpPr>
          <p:cNvPr id="67" name="群組 66"/>
          <p:cNvGrpSpPr/>
          <p:nvPr/>
        </p:nvGrpSpPr>
        <p:grpSpPr>
          <a:xfrm>
            <a:off x="1442489" y="2079080"/>
            <a:ext cx="2159876" cy="3330655"/>
            <a:chOff x="8744989" y="1964780"/>
            <a:chExt cx="2159876" cy="3330655"/>
          </a:xfrm>
        </p:grpSpPr>
        <p:sp>
          <p:nvSpPr>
            <p:cNvPr id="21" name="矩形 20"/>
            <p:cNvSpPr/>
            <p:nvPr/>
          </p:nvSpPr>
          <p:spPr>
            <a:xfrm>
              <a:off x="8744989" y="2672690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145368" y="2664150"/>
              <a:ext cx="1359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2</a:t>
              </a:r>
              <a:endParaRPr lang="zh-TW" altLang="en-US" sz="2800" b="1" i="1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744989" y="3319790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9145368" y="3311250"/>
              <a:ext cx="1359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3</a:t>
              </a:r>
              <a:endParaRPr lang="zh-TW" altLang="en-US" sz="2800" b="1" i="1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8744989" y="3996353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9145368" y="3987813"/>
              <a:ext cx="1359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4</a:t>
              </a:r>
              <a:endParaRPr lang="zh-TW" altLang="en-US" sz="2800" b="1" i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8744989" y="1973320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9145368" y="1964780"/>
              <a:ext cx="1359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1</a:t>
              </a:r>
              <a:endParaRPr lang="zh-TW" altLang="en-US" sz="2800" b="1" i="1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8744989" y="4698535"/>
              <a:ext cx="2159876" cy="596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9145368" y="4689995"/>
              <a:ext cx="1359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/>
                <a:t>result 5</a:t>
              </a:r>
              <a:endParaRPr lang="zh-TW" altLang="en-US" sz="2800" b="1" i="1" dirty="0"/>
            </a:p>
          </p:txBody>
        </p:sp>
      </p:grpSp>
      <p:sp>
        <p:nvSpPr>
          <p:cNvPr id="68" name="向右箭號 67"/>
          <p:cNvSpPr/>
          <p:nvPr/>
        </p:nvSpPr>
        <p:spPr>
          <a:xfrm>
            <a:off x="4035205" y="2406343"/>
            <a:ext cx="3914995" cy="27625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/>
          <p:cNvGrpSpPr/>
          <p:nvPr/>
        </p:nvGrpSpPr>
        <p:grpSpPr>
          <a:xfrm>
            <a:off x="4599432" y="3333618"/>
            <a:ext cx="1728124" cy="908006"/>
            <a:chOff x="4820034" y="3314417"/>
            <a:chExt cx="1415666" cy="679670"/>
          </a:xfrm>
        </p:grpSpPr>
        <p:sp>
          <p:nvSpPr>
            <p:cNvPr id="73" name="圓角矩形 72"/>
            <p:cNvSpPr/>
            <p:nvPr/>
          </p:nvSpPr>
          <p:spPr>
            <a:xfrm>
              <a:off x="4820034" y="3314417"/>
              <a:ext cx="1415666" cy="67967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873624" y="3423420"/>
              <a:ext cx="1362076" cy="43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i="1" dirty="0" smtClean="0"/>
                <a:t>k-means</a:t>
              </a:r>
              <a:endParaRPr lang="zh-TW" altLang="en-US" sz="3200" b="1" i="1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8383040" y="2704770"/>
            <a:ext cx="2159876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8783419" y="2696230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2</a:t>
            </a:r>
            <a:endParaRPr lang="zh-TW" altLang="en-US" sz="2800" b="1" i="1" dirty="0"/>
          </a:p>
        </p:txBody>
      </p:sp>
      <p:sp>
        <p:nvSpPr>
          <p:cNvPr id="77" name="矩形 76"/>
          <p:cNvSpPr/>
          <p:nvPr/>
        </p:nvSpPr>
        <p:spPr>
          <a:xfrm>
            <a:off x="8383040" y="3351870"/>
            <a:ext cx="2159876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8783419" y="3343330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3</a:t>
            </a:r>
            <a:endParaRPr lang="zh-TW" altLang="en-US" sz="2800" b="1" i="1" dirty="0"/>
          </a:p>
        </p:txBody>
      </p:sp>
      <p:sp>
        <p:nvSpPr>
          <p:cNvPr id="79" name="矩形 78"/>
          <p:cNvSpPr/>
          <p:nvPr/>
        </p:nvSpPr>
        <p:spPr>
          <a:xfrm>
            <a:off x="8383040" y="4028433"/>
            <a:ext cx="2159876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8783419" y="4019893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4</a:t>
            </a:r>
            <a:endParaRPr lang="zh-TW" altLang="en-US" sz="2800" b="1" i="1" dirty="0"/>
          </a:p>
        </p:txBody>
      </p:sp>
      <p:sp>
        <p:nvSpPr>
          <p:cNvPr id="81" name="矩形 80"/>
          <p:cNvSpPr/>
          <p:nvPr/>
        </p:nvSpPr>
        <p:spPr>
          <a:xfrm>
            <a:off x="8383040" y="2005400"/>
            <a:ext cx="2159876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783419" y="1996860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1</a:t>
            </a:r>
            <a:endParaRPr lang="zh-TW" altLang="en-US" sz="2800" b="1" i="1" dirty="0"/>
          </a:p>
        </p:txBody>
      </p:sp>
      <p:sp>
        <p:nvSpPr>
          <p:cNvPr id="83" name="矩形 82"/>
          <p:cNvSpPr/>
          <p:nvPr/>
        </p:nvSpPr>
        <p:spPr>
          <a:xfrm>
            <a:off x="8383040" y="4730615"/>
            <a:ext cx="2159876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8783419" y="4722075"/>
            <a:ext cx="13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 5</a:t>
            </a:r>
            <a:endParaRPr lang="zh-TW" altLang="en-US" sz="2800" b="1" i="1" dirty="0"/>
          </a:p>
        </p:txBody>
      </p:sp>
      <p:sp>
        <p:nvSpPr>
          <p:cNvPr id="85" name="五邊形 84"/>
          <p:cNvSpPr/>
          <p:nvPr/>
        </p:nvSpPr>
        <p:spPr>
          <a:xfrm>
            <a:off x="4722703" y="1548200"/>
            <a:ext cx="1270000" cy="448660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5021200" y="1425029"/>
            <a:ext cx="77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/>
              <a:t>4</a:t>
            </a:r>
            <a:endParaRPr lang="zh-TW" altLang="en-US" sz="3600" b="1" i="1" dirty="0"/>
          </a:p>
        </p:txBody>
      </p:sp>
      <p:sp>
        <p:nvSpPr>
          <p:cNvPr id="92" name="弧形向右箭號 91"/>
          <p:cNvSpPr/>
          <p:nvPr/>
        </p:nvSpPr>
        <p:spPr>
          <a:xfrm rot="11793637">
            <a:off x="10554493" y="639495"/>
            <a:ext cx="1023224" cy="1459049"/>
          </a:xfrm>
          <a:prstGeom prst="curvedRightArrow">
            <a:avLst>
              <a:gd name="adj1" fmla="val 59127"/>
              <a:gd name="adj2" fmla="val 59985"/>
              <a:gd name="adj3" fmla="val 2671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 rot="1787005">
            <a:off x="10986941" y="752229"/>
            <a:ext cx="77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/>
              <a:t>2</a:t>
            </a:r>
            <a:endParaRPr lang="zh-TW" altLang="en-US" sz="3600" b="1" i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870346" y="5844365"/>
            <a:ext cx="6469294" cy="579283"/>
            <a:chOff x="6089784" y="5897007"/>
            <a:chExt cx="6469294" cy="579283"/>
          </a:xfrm>
        </p:grpSpPr>
        <p:sp>
          <p:nvSpPr>
            <p:cNvPr id="44" name="圓角矩形 43"/>
            <p:cNvSpPr/>
            <p:nvPr/>
          </p:nvSpPr>
          <p:spPr>
            <a:xfrm>
              <a:off x="7143068" y="5897007"/>
              <a:ext cx="1440000" cy="576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</a:rPr>
                <a:t>計算質心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10065794" y="5900290"/>
              <a:ext cx="1440000" cy="576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</a:rPr>
                <a:t>進行分群 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向右箭號 45"/>
            <p:cNvSpPr/>
            <p:nvPr/>
          </p:nvSpPr>
          <p:spPr>
            <a:xfrm>
              <a:off x="6089784" y="5937855"/>
              <a:ext cx="761921" cy="49670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向右箭號 46"/>
            <p:cNvSpPr/>
            <p:nvPr/>
          </p:nvSpPr>
          <p:spPr>
            <a:xfrm>
              <a:off x="8874431" y="5969007"/>
              <a:ext cx="900000" cy="43200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向右箭號 47"/>
            <p:cNvSpPr/>
            <p:nvPr/>
          </p:nvSpPr>
          <p:spPr>
            <a:xfrm>
              <a:off x="11797157" y="5936654"/>
              <a:ext cx="761921" cy="49670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9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2208</TotalTime>
  <Words>1253</Words>
  <Application>Microsoft Office PowerPoint</Application>
  <PresentationFormat>寬螢幕</PresentationFormat>
  <Paragraphs>231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標楷體</vt:lpstr>
      <vt:lpstr>Calibri</vt:lpstr>
      <vt:lpstr>Franklin Gothic Book</vt:lpstr>
      <vt:lpstr>Times New Roman</vt:lpstr>
      <vt:lpstr>Wingdings</vt:lpstr>
      <vt:lpstr>Crop</vt:lpstr>
      <vt:lpstr>雲端運算程式設計 期末報告</vt:lpstr>
      <vt:lpstr>大綱</vt:lpstr>
      <vt:lpstr>GKA呈現(單機版)</vt:lpstr>
      <vt:lpstr>GKA呈現(單機版)</vt:lpstr>
      <vt:lpstr>GKA呈現(單機版)</vt:lpstr>
      <vt:lpstr>GKA呈現(單機版)</vt:lpstr>
      <vt:lpstr>GKA呈現(單機版)</vt:lpstr>
      <vt:lpstr>GKA呈現(SPARK)</vt:lpstr>
      <vt:lpstr>GKA呈現(SPARK)</vt:lpstr>
      <vt:lpstr>GKA呈現(SPARK)</vt:lpstr>
      <vt:lpstr>GKA呈現(SPARK)</vt:lpstr>
      <vt:lpstr>GKA呈現(SPARK)</vt:lpstr>
      <vt:lpstr>運作環境</vt:lpstr>
      <vt:lpstr>結果比較</vt:lpstr>
      <vt:lpstr>討論</vt:lpstr>
      <vt:lpstr>討論</vt:lpstr>
      <vt:lpstr>討論</vt:lpstr>
      <vt:lpstr>結論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雲端運算程式設計 期末報告</dc:title>
  <dc:creator>nchu</dc:creator>
  <cp:lastModifiedBy>百戰天 烽火</cp:lastModifiedBy>
  <cp:revision>101</cp:revision>
  <dcterms:created xsi:type="dcterms:W3CDTF">2018-06-18T06:18:42Z</dcterms:created>
  <dcterms:modified xsi:type="dcterms:W3CDTF">2019-03-12T06:30:49Z</dcterms:modified>
</cp:coreProperties>
</file>