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86" r:id="rId4"/>
    <p:sldId id="281" r:id="rId5"/>
    <p:sldId id="269" r:id="rId6"/>
    <p:sldId id="272" r:id="rId7"/>
    <p:sldId id="273" r:id="rId8"/>
    <p:sldId id="274" r:id="rId9"/>
    <p:sldId id="275" r:id="rId10"/>
    <p:sldId id="276" r:id="rId11"/>
    <p:sldId id="282" r:id="rId12"/>
    <p:sldId id="283" r:id="rId13"/>
    <p:sldId id="284" r:id="rId14"/>
    <p:sldId id="285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3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9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2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9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7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0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186EED-0DCD-4C60-8FE0-1C323DC2499D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基因演算法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82108" cy="1463040"/>
          </a:xfrm>
        </p:spPr>
        <p:txBody>
          <a:bodyPr>
            <a:normAutofit/>
          </a:bodyPr>
          <a:lstStyle/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ea1ChtPeriod" startAt="5"/>
                </a:pPr>
                <a:r>
                  <a:rPr lang="zh-TW" altLang="en-US" sz="3200" dirty="0" smtClean="0"/>
                  <a:t>全域揮發費洛蒙</a:t>
                </a:r>
                <a:endParaRPr lang="en-US" altLang="zh-TW" sz="320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←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𝒓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</m:d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𝜶</m:t>
                        </m:r>
                      </m:e>
                    </m:d>
                  </m:oMath>
                </a14:m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514350" indent="-514350">
                  <a:buFont typeface="+mj-ea"/>
                  <a:buAutoNum type="ea1ChtPeriod" startAt="6"/>
                </a:pPr>
                <a:r>
                  <a:rPr lang="zh-TW" altLang="en-US" sz="3200" dirty="0"/>
                  <a:t>螞蟻散發費洛蒙</a:t>
                </a:r>
                <a:endPara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dirty="0">
                        <a:ea typeface="微軟正黑體" panose="020B0604030504040204" pitchFamily="34" charset="-120"/>
                      </a:rPr>
                      <m:t>AS</m:t>
                    </m:r>
                    <m:r>
                      <m:rPr>
                        <m:nor/>
                      </m:rPr>
                      <a:rPr lang="zh-TW" altLang="en-US" sz="2800" b="1" dirty="0">
                        <a:ea typeface="微軟正黑體" panose="020B0604030504040204" pitchFamily="34" charset="-120"/>
                      </a:rPr>
                      <m:t>：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←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𝒓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</m:d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𝑸</m:t>
                        </m:r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𝒂𝒏𝒕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.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𝒍𝒆𝒏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dirty="0">
                        <a:ea typeface="微軟正黑體" panose="020B0604030504040204" pitchFamily="34" charset="-120"/>
                      </a:rPr>
                      <m:t>ACS</m:t>
                    </m:r>
                    <m:r>
                      <m:rPr>
                        <m:nor/>
                      </m:rPr>
                      <a:rPr lang="zh-TW" altLang="en-US" sz="2800" b="1" dirty="0">
                        <a:ea typeface="微軟正黑體" panose="020B0604030504040204" pitchFamily="34" charset="-120"/>
                      </a:rPr>
                      <m:t>：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←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𝒓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</m:d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𝒐𝒑𝒕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.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𝒍𝒆𝒏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  <a:blipFill>
                <a:blip r:embed="rId2"/>
                <a:stretch>
                  <a:fillRect l="-1565" t="-2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839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模擬結果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8390" y="1690688"/>
            <a:ext cx="10515600" cy="47676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ea1ChtPeriod"/>
            </a:pPr>
            <a:r>
              <a:rPr lang="zh-TW" altLang="en-US" sz="3200" smtClean="0">
                <a:ea typeface="標楷體" panose="03000509000000000000" pitchFamily="65" charset="-120"/>
              </a:rPr>
              <a:t>各方法收</a:t>
            </a:r>
            <a:endParaRPr lang="en-US" altLang="zh-TW" sz="3200" smtClean="0">
              <a:ea typeface="標楷體" panose="03000509000000000000" pitchFamily="65" charset="-12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zh-TW" altLang="en-US" sz="3200" smtClean="0">
                <a:ea typeface="標楷體" panose="03000509000000000000" pitchFamily="65" charset="-120"/>
              </a:rPr>
              <a:t>斂過程</a:t>
            </a:r>
            <a:endParaRPr lang="en-US" altLang="zh-TW" sz="3200" smtClean="0">
              <a:ea typeface="標楷體" panose="03000509000000000000" pitchFamily="65" charset="-120"/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46" y="140676"/>
            <a:ext cx="9364354" cy="66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839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模擬結果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8390" y="1690688"/>
            <a:ext cx="10515600" cy="47676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ea1ChtPeriod" startAt="2"/>
            </a:pPr>
            <a:r>
              <a:rPr lang="zh-TW" altLang="en-US" sz="3200" smtClean="0">
                <a:ea typeface="標楷體" panose="03000509000000000000" pitchFamily="65" charset="-120"/>
              </a:rPr>
              <a:t>各方法最</a:t>
            </a:r>
            <a:endParaRPr lang="en-US" altLang="zh-TW" sz="3200" smtClean="0">
              <a:ea typeface="標楷體" panose="03000509000000000000" pitchFamily="65" charset="-12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zh-TW" altLang="en-US" sz="3200" smtClean="0">
                <a:ea typeface="標楷體" panose="03000509000000000000" pitchFamily="65" charset="-120"/>
              </a:rPr>
              <a:t>終結果分布</a:t>
            </a: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86" y="175846"/>
            <a:ext cx="9345213" cy="6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839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模擬結果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8390" y="1690688"/>
            <a:ext cx="10515600" cy="47676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ea1ChtPeriod" startAt="3"/>
            </a:pPr>
            <a:r>
              <a:rPr lang="zh-TW" altLang="en-US" sz="3200" smtClean="0">
                <a:ea typeface="標楷體" panose="03000509000000000000" pitchFamily="65" charset="-120"/>
              </a:rPr>
              <a:t>各方法最</a:t>
            </a:r>
            <a:endParaRPr lang="en-US" altLang="zh-TW" sz="3200" smtClean="0">
              <a:ea typeface="標楷體" panose="03000509000000000000" pitchFamily="65" charset="-12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zh-TW" altLang="en-US" sz="3200" smtClean="0">
                <a:ea typeface="標楷體" panose="03000509000000000000" pitchFamily="65" charset="-120"/>
              </a:rPr>
              <a:t>佳結果路徑圖</a:t>
            </a: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58" y="158262"/>
            <a:ext cx="9333541" cy="66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839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模擬結果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8390" y="1690688"/>
            <a:ext cx="10515600" cy="47676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ea1ChtPeriod" startAt="4"/>
            </a:pPr>
            <a:r>
              <a:rPr lang="zh-TW" altLang="en-US" sz="3200" smtClean="0">
                <a:ea typeface="標楷體" panose="03000509000000000000" pitchFamily="65" charset="-120"/>
              </a:rPr>
              <a:t>各方法比較</a:t>
            </a: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63" y="1011115"/>
            <a:ext cx="9181437" cy="58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2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演算法流程</a:t>
            </a:r>
            <a:endParaRPr lang="en-US" altLang="zh-TW" dirty="0" smtClean="0"/>
          </a:p>
          <a:p>
            <a:r>
              <a:rPr lang="zh-TW" altLang="zh-TW" dirty="0"/>
              <a:t>實作</a:t>
            </a:r>
            <a:r>
              <a:rPr lang="zh-TW" altLang="zh-TW" dirty="0" smtClean="0"/>
              <a:t>部分</a:t>
            </a:r>
            <a:endParaRPr lang="en-US" altLang="zh-TW" dirty="0" smtClean="0"/>
          </a:p>
          <a:p>
            <a:r>
              <a:rPr lang="zh-TW" altLang="en-US" dirty="0" smtClean="0"/>
              <a:t>模</a:t>
            </a:r>
            <a:r>
              <a:rPr lang="zh-TW" altLang="en-US" dirty="0"/>
              <a:t>擬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2" y="4458082"/>
            <a:ext cx="11296867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1"/>
          <p:cNvSpPr txBox="1">
            <a:spLocks/>
          </p:cNvSpPr>
          <p:nvPr/>
        </p:nvSpPr>
        <p:spPr>
          <a:xfrm>
            <a:off x="-128424" y="5509308"/>
            <a:ext cx="40884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演算法流程</a:t>
            </a:r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360000" y="412090"/>
            <a:ext cx="10800000" cy="6120000"/>
            <a:chOff x="360000" y="412090"/>
            <a:chExt cx="10800000" cy="6120000"/>
          </a:xfrm>
        </p:grpSpPr>
        <p:sp>
          <p:nvSpPr>
            <p:cNvPr id="47" name="流程圖: 結束點 46"/>
            <p:cNvSpPr/>
            <p:nvPr/>
          </p:nvSpPr>
          <p:spPr>
            <a:xfrm>
              <a:off x="360000" y="412090"/>
              <a:ext cx="2160000" cy="720000"/>
            </a:xfrm>
            <a:prstGeom prst="flowChartTerminator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程式開始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平行四邊形 47"/>
            <p:cNvSpPr/>
            <p:nvPr/>
          </p:nvSpPr>
          <p:spPr>
            <a:xfrm>
              <a:off x="360000" y="1440000"/>
              <a:ext cx="2160000" cy="720000"/>
            </a:xfrm>
            <a:prstGeom prst="parallelogram">
              <a:avLst>
                <a:gd name="adj" fmla="val 5672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輸入資料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60000" y="2520000"/>
              <a:ext cx="216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初始化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流程圖: 準備作業 49"/>
            <p:cNvSpPr/>
            <p:nvPr/>
          </p:nvSpPr>
          <p:spPr>
            <a:xfrm>
              <a:off x="3240000" y="412090"/>
              <a:ext cx="2160000" cy="7200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次模擬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流程圖: 準備作業 50"/>
            <p:cNvSpPr/>
            <p:nvPr/>
          </p:nvSpPr>
          <p:spPr>
            <a:xfrm>
              <a:off x="3240000" y="1492090"/>
              <a:ext cx="2160000" cy="7200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2000</a:t>
              </a:r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次迭代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流程圖: 準備作業 51"/>
            <p:cNvSpPr/>
            <p:nvPr/>
          </p:nvSpPr>
          <p:spPr>
            <a:xfrm>
              <a:off x="3240000" y="2572090"/>
              <a:ext cx="2160000" cy="720000"/>
            </a:xfrm>
            <a:prstGeom prst="flowChartPreparat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每隻螞蟻尋找路</a:t>
              </a:r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徑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240000" y="4732090"/>
              <a:ext cx="216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局部更新費洛</a:t>
              </a:r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蒙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120000" y="2572090"/>
              <a:ext cx="216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更新區域最佳解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5" name="直線單箭頭接點 54"/>
            <p:cNvCxnSpPr>
              <a:stCxn id="47" idx="2"/>
              <a:endCxn id="48" idx="0"/>
            </p:cNvCxnSpPr>
            <p:nvPr/>
          </p:nvCxnSpPr>
          <p:spPr>
            <a:xfrm>
              <a:off x="1440000" y="1132090"/>
              <a:ext cx="0" cy="307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48" idx="4"/>
              <a:endCxn id="49" idx="0"/>
            </p:cNvCxnSpPr>
            <p:nvPr/>
          </p:nvCxnSpPr>
          <p:spPr>
            <a:xfrm>
              <a:off x="1440000" y="216000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20"/>
            <p:cNvCxnSpPr>
              <a:stCxn id="86" idx="2"/>
              <a:endCxn id="50" idx="0"/>
            </p:cNvCxnSpPr>
            <p:nvPr/>
          </p:nvCxnSpPr>
          <p:spPr>
            <a:xfrm rot="5400000" flipH="1" flipV="1">
              <a:off x="386045" y="1466045"/>
              <a:ext cx="4987910" cy="2880000"/>
            </a:xfrm>
            <a:prstGeom prst="bentConnector5">
              <a:avLst>
                <a:gd name="adj1" fmla="val -4583"/>
                <a:gd name="adj2" fmla="val 50000"/>
                <a:gd name="adj3" fmla="val 10458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120000" y="3650658"/>
              <a:ext cx="216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路徑揮發費洛蒙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120000" y="4732090"/>
              <a:ext cx="216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螞蟻散</a:t>
              </a:r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</a:t>
              </a:r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費洛蒙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3960000" y="5812090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40000" y="3652090"/>
              <a:ext cx="216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依照費</a:t>
              </a:r>
              <a:r>
                <a:rPr lang="zh-TW" altLang="en-US" sz="2000" b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洛蒙</a:t>
              </a:r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2" name="直線單箭頭接點 61"/>
            <p:cNvCxnSpPr>
              <a:stCxn id="52" idx="2"/>
              <a:endCxn id="61" idx="0"/>
            </p:cNvCxnSpPr>
            <p:nvPr/>
          </p:nvCxnSpPr>
          <p:spPr>
            <a:xfrm>
              <a:off x="4320000" y="3292090"/>
              <a:ext cx="0" cy="36000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61" idx="2"/>
              <a:endCxn id="53" idx="0"/>
            </p:cNvCxnSpPr>
            <p:nvPr/>
          </p:nvCxnSpPr>
          <p:spPr>
            <a:xfrm>
              <a:off x="4320000" y="4372090"/>
              <a:ext cx="0" cy="36000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53" idx="2"/>
              <a:endCxn id="60" idx="0"/>
            </p:cNvCxnSpPr>
            <p:nvPr/>
          </p:nvCxnSpPr>
          <p:spPr>
            <a:xfrm>
              <a:off x="4320000" y="5452090"/>
              <a:ext cx="0" cy="36000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60" idx="6"/>
              <a:endCxn id="52" idx="3"/>
            </p:cNvCxnSpPr>
            <p:nvPr/>
          </p:nvCxnSpPr>
          <p:spPr>
            <a:xfrm flipV="1">
              <a:off x="4680000" y="2932090"/>
              <a:ext cx="720000" cy="3240000"/>
            </a:xfrm>
            <a:prstGeom prst="bentConnector3">
              <a:avLst>
                <a:gd name="adj1" fmla="val 13175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36"/>
            <p:cNvCxnSpPr>
              <a:stCxn id="60" idx="4"/>
              <a:endCxn id="54" idx="0"/>
            </p:cNvCxnSpPr>
            <p:nvPr/>
          </p:nvCxnSpPr>
          <p:spPr>
            <a:xfrm rot="5400000" flipH="1" flipV="1">
              <a:off x="3780000" y="3112090"/>
              <a:ext cx="3960000" cy="2880000"/>
            </a:xfrm>
            <a:prstGeom prst="bentConnector5">
              <a:avLst>
                <a:gd name="adj1" fmla="val -5773"/>
                <a:gd name="adj2" fmla="val 55643"/>
                <a:gd name="adj3" fmla="val 10577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54" idx="2"/>
              <a:endCxn id="58" idx="0"/>
            </p:cNvCxnSpPr>
            <p:nvPr/>
          </p:nvCxnSpPr>
          <p:spPr>
            <a:xfrm>
              <a:off x="7200000" y="3292090"/>
              <a:ext cx="0" cy="35856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8" idx="2"/>
              <a:endCxn id="59" idx="0"/>
            </p:cNvCxnSpPr>
            <p:nvPr/>
          </p:nvCxnSpPr>
          <p:spPr>
            <a:xfrm>
              <a:off x="7200000" y="4370658"/>
              <a:ext cx="0" cy="361432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/>
            <p:cNvSpPr/>
            <p:nvPr/>
          </p:nvSpPr>
          <p:spPr>
            <a:xfrm>
              <a:off x="6840000" y="5812090"/>
              <a:ext cx="720000" cy="72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0" name="直線單箭頭接點 69"/>
            <p:cNvCxnSpPr>
              <a:stCxn id="59" idx="2"/>
              <a:endCxn id="69" idx="0"/>
            </p:cNvCxnSpPr>
            <p:nvPr/>
          </p:nvCxnSpPr>
          <p:spPr>
            <a:xfrm>
              <a:off x="7200000" y="5452090"/>
              <a:ext cx="0" cy="36000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69" idx="6"/>
              <a:endCxn id="51" idx="3"/>
            </p:cNvCxnSpPr>
            <p:nvPr/>
          </p:nvCxnSpPr>
          <p:spPr>
            <a:xfrm flipH="1" flipV="1">
              <a:off x="5400000" y="1852090"/>
              <a:ext cx="2160000" cy="4320000"/>
            </a:xfrm>
            <a:prstGeom prst="bentConnector3">
              <a:avLst>
                <a:gd name="adj1" fmla="val -4427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1" idx="2"/>
              <a:endCxn id="52" idx="0"/>
            </p:cNvCxnSpPr>
            <p:nvPr/>
          </p:nvCxnSpPr>
          <p:spPr>
            <a:xfrm>
              <a:off x="4320000" y="221209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50" idx="2"/>
              <a:endCxn id="51" idx="0"/>
            </p:cNvCxnSpPr>
            <p:nvPr/>
          </p:nvCxnSpPr>
          <p:spPr>
            <a:xfrm>
              <a:off x="4320000" y="113209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9000000" y="1492090"/>
              <a:ext cx="216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更新全域最佳解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9000000" y="2572090"/>
              <a:ext cx="216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重新設定部分變數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6" name="肘形接點 75"/>
            <p:cNvCxnSpPr>
              <a:stCxn id="69" idx="4"/>
              <a:endCxn id="74" idx="0"/>
            </p:cNvCxnSpPr>
            <p:nvPr/>
          </p:nvCxnSpPr>
          <p:spPr>
            <a:xfrm rot="5400000" flipH="1" flipV="1">
              <a:off x="6120000" y="2572090"/>
              <a:ext cx="5040000" cy="2880000"/>
            </a:xfrm>
            <a:prstGeom prst="bentConnector5">
              <a:avLst>
                <a:gd name="adj1" fmla="val -4536"/>
                <a:gd name="adj2" fmla="val 55319"/>
                <a:gd name="adj3" fmla="val 1045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74" idx="2"/>
              <a:endCxn id="75" idx="0"/>
            </p:cNvCxnSpPr>
            <p:nvPr/>
          </p:nvCxnSpPr>
          <p:spPr>
            <a:xfrm>
              <a:off x="10080000" y="2212090"/>
              <a:ext cx="0" cy="36000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9720000" y="3650658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9" name="直線單箭頭接點 78"/>
            <p:cNvCxnSpPr>
              <a:stCxn id="75" idx="2"/>
              <a:endCxn id="78" idx="0"/>
            </p:cNvCxnSpPr>
            <p:nvPr/>
          </p:nvCxnSpPr>
          <p:spPr>
            <a:xfrm>
              <a:off x="10080000" y="3292090"/>
              <a:ext cx="0" cy="35856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79"/>
            <p:cNvCxnSpPr>
              <a:stCxn id="78" idx="6"/>
              <a:endCxn id="50" idx="3"/>
            </p:cNvCxnSpPr>
            <p:nvPr/>
          </p:nvCxnSpPr>
          <p:spPr>
            <a:xfrm flipH="1" flipV="1">
              <a:off x="5400000" y="772090"/>
              <a:ext cx="5040000" cy="3238568"/>
            </a:xfrm>
            <a:prstGeom prst="bentConnector3">
              <a:avLst>
                <a:gd name="adj1" fmla="val -19532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平行四邊形 80"/>
            <p:cNvSpPr/>
            <p:nvPr/>
          </p:nvSpPr>
          <p:spPr>
            <a:xfrm>
              <a:off x="9000000" y="4732090"/>
              <a:ext cx="2160000" cy="72000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顯示輸出模擬結果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流程圖: 結束點 81"/>
            <p:cNvSpPr/>
            <p:nvPr/>
          </p:nvSpPr>
          <p:spPr>
            <a:xfrm>
              <a:off x="9000000" y="5812090"/>
              <a:ext cx="2160000" cy="720000"/>
            </a:xfrm>
            <a:prstGeom prst="flowChartTerminator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程式結束</a:t>
              </a:r>
              <a:endPara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3" name="直線單箭頭接點 82"/>
            <p:cNvCxnSpPr>
              <a:stCxn id="78" idx="4"/>
              <a:endCxn id="81" idx="0"/>
            </p:cNvCxnSpPr>
            <p:nvPr/>
          </p:nvCxnSpPr>
          <p:spPr>
            <a:xfrm>
              <a:off x="10080000" y="4370658"/>
              <a:ext cx="0" cy="361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81" idx="4"/>
              <a:endCxn id="82" idx="0"/>
            </p:cNvCxnSpPr>
            <p:nvPr/>
          </p:nvCxnSpPr>
          <p:spPr>
            <a:xfrm>
              <a:off x="10080000" y="545209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360000" y="3600000"/>
              <a:ext cx="216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計算各點之間距離</a:t>
              </a:r>
              <a:endPara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0000" y="4680000"/>
              <a:ext cx="216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greedy</a:t>
              </a:r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找初始費洛蒙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7" name="直線單箭頭接點 86"/>
            <p:cNvCxnSpPr>
              <a:stCxn id="85" idx="2"/>
              <a:endCxn id="86" idx="0"/>
            </p:cNvCxnSpPr>
            <p:nvPr/>
          </p:nvCxnSpPr>
          <p:spPr>
            <a:xfrm>
              <a:off x="1440000" y="432000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49" idx="2"/>
              <a:endCxn id="85" idx="0"/>
            </p:cNvCxnSpPr>
            <p:nvPr/>
          </p:nvCxnSpPr>
          <p:spPr>
            <a:xfrm>
              <a:off x="1440000" y="3240000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4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sz="3200" dirty="0" smtClean="0"/>
              <a:t>相關預設變數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Font typeface="+mj-ea"/>
              <a:buAutoNum type="ea1ChtPeriod"/>
            </a:pPr>
            <a:endParaRPr lang="en-US" altLang="zh-TW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603249"/>
                  </p:ext>
                </p:extLst>
              </p:nvPr>
            </p:nvGraphicFramePr>
            <p:xfrm>
              <a:off x="1050252" y="2971800"/>
              <a:ext cx="386871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0516">
                      <a:extLst>
                        <a:ext uri="{9D8B030D-6E8A-4147-A177-3AD203B41FA5}">
                          <a16:colId xmlns:a16="http://schemas.microsoft.com/office/drawing/2014/main" val="1659393228"/>
                        </a:ext>
                      </a:extLst>
                    </a:gridCol>
                    <a:gridCol w="1408197">
                      <a:extLst>
                        <a:ext uri="{9D8B030D-6E8A-4147-A177-3AD203B41FA5}">
                          <a16:colId xmlns:a16="http://schemas.microsoft.com/office/drawing/2014/main" val="366599795"/>
                        </a:ext>
                      </a:extLst>
                    </a:gridCol>
                  </a:tblGrid>
                  <a:tr h="424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變數名稱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預設值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265820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資料集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eil51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37621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模擬次數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(round)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461023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迭代次數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zh-TW" sz="2400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2000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282494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螞蟻數量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312829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開發</a:t>
                          </a:r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率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027862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長度因子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30468"/>
                      </a:ext>
                    </a:extLst>
                  </a:tr>
                  <a:tr h="4244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區域衰退率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52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603249"/>
                  </p:ext>
                </p:extLst>
              </p:nvPr>
            </p:nvGraphicFramePr>
            <p:xfrm>
              <a:off x="1050252" y="2971800"/>
              <a:ext cx="386871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0516">
                      <a:extLst>
                        <a:ext uri="{9D8B030D-6E8A-4147-A177-3AD203B41FA5}">
                          <a16:colId xmlns:a16="http://schemas.microsoft.com/office/drawing/2014/main" val="1659393228"/>
                        </a:ext>
                      </a:extLst>
                    </a:gridCol>
                    <a:gridCol w="1408197">
                      <a:extLst>
                        <a:ext uri="{9D8B030D-6E8A-4147-A177-3AD203B41FA5}">
                          <a16:colId xmlns:a16="http://schemas.microsoft.com/office/drawing/2014/main" val="3665997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變數名稱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預設值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265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資料集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eil51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376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模擬次數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(round)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4610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迭代次數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zh-TW" sz="2400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2000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2824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螞蟻數量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3128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48" t="-510667" r="-58416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0278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48" t="-610667" r="-584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304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48" t="-710667" r="-584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528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76948"/>
                  </p:ext>
                </p:extLst>
              </p:nvPr>
            </p:nvGraphicFramePr>
            <p:xfrm>
              <a:off x="5446603" y="2971800"/>
              <a:ext cx="6112042" cy="3226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399">
                      <a:extLst>
                        <a:ext uri="{9D8B030D-6E8A-4147-A177-3AD203B41FA5}">
                          <a16:colId xmlns:a16="http://schemas.microsoft.com/office/drawing/2014/main" val="1659393228"/>
                        </a:ext>
                      </a:extLst>
                    </a:gridCol>
                    <a:gridCol w="3673643">
                      <a:extLst>
                        <a:ext uri="{9D8B030D-6E8A-4147-A177-3AD203B41FA5}">
                          <a16:colId xmlns:a16="http://schemas.microsoft.com/office/drawing/2014/main" val="366599795"/>
                        </a:ext>
                      </a:extLst>
                    </a:gridCol>
                  </a:tblGrid>
                  <a:tr h="460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變數名稱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預設值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265820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全域衰退率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37621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起點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該螞蟻目前的位置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461023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目標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該螞蟻的目標位置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282494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費洛蒙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從第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點到第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oMath>
                          </a14:m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點的費洛蒙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312829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初始費洛蒙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2400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用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greedy</a:t>
                          </a:r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求解的倒數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027862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距離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24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從第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點到第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oMath>
                          </a14:m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點的距離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30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76948"/>
                  </p:ext>
                </p:extLst>
              </p:nvPr>
            </p:nvGraphicFramePr>
            <p:xfrm>
              <a:off x="5446603" y="2971800"/>
              <a:ext cx="6112042" cy="3226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399">
                      <a:extLst>
                        <a:ext uri="{9D8B030D-6E8A-4147-A177-3AD203B41FA5}">
                          <a16:colId xmlns:a16="http://schemas.microsoft.com/office/drawing/2014/main" val="1659393228"/>
                        </a:ext>
                      </a:extLst>
                    </a:gridCol>
                    <a:gridCol w="3673643">
                      <a:extLst>
                        <a:ext uri="{9D8B030D-6E8A-4147-A177-3AD203B41FA5}">
                          <a16:colId xmlns:a16="http://schemas.microsoft.com/office/drawing/2014/main" val="366599795"/>
                        </a:ext>
                      </a:extLst>
                    </a:gridCol>
                  </a:tblGrid>
                  <a:tr h="460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變數名稱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預設值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265820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9" t="-110667" r="-151372" b="-5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37621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起點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該螞蟻目前的位置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461023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目標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TW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該螞蟻的目標位置</a:t>
                          </a:r>
                          <a:endParaRPr lang="zh-TW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282494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9" t="-407895" r="-151372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6667" t="-407895" r="-663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312829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9" t="-514667" r="-15137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用</a:t>
                          </a:r>
                          <a:r>
                            <a:rPr lang="en-US" altLang="zh-TW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greedy</a:t>
                          </a:r>
                          <a:r>
                            <a:rPr lang="zh-TW" alt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求解的倒數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027862"/>
                      </a:ext>
                    </a:extLst>
                  </a:tr>
                  <a:tr h="4609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9" t="-606579" r="-151372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6667" t="-606579" r="-663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830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52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ea"/>
                  <a:buAutoNum type="ea1ChtPeriod" startAt="2"/>
                </a:pPr>
                <a:r>
                  <a:rPr lang="zh-TW" altLang="en-US" sz="3200" dirty="0" smtClean="0"/>
                  <a:t>初始</a:t>
                </a:r>
                <a:r>
                  <a:rPr lang="zh-TW" altLang="en-US" sz="3200" dirty="0"/>
                  <a:t>化</a:t>
                </a:r>
                <a:endParaRPr lang="en-US" altLang="zh-TW" sz="3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計算</a:t>
                </a:r>
                <a:r>
                  <a:rPr lang="zh-TW" altLang="en-US" dirty="0"/>
                  <a:t>各點之間的距離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用</a:t>
                </a:r>
                <a:r>
                  <a:rPr lang="en-US" altLang="zh-TW" dirty="0"/>
                  <a:t>greedy</a:t>
                </a:r>
                <a:r>
                  <a:rPr lang="zh-TW" altLang="en-US" dirty="0"/>
                  <a:t>尋找一個不錯的解，依此決定初始費洛蒙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為</a:t>
                </a:r>
                <a:r>
                  <a:rPr lang="zh-TW" altLang="en-US" dirty="0"/>
                  <a:t>螞蟻設定一個</a:t>
                </a:r>
                <a:r>
                  <a:rPr lang="zh-TW" altLang="en-US" dirty="0" smtClean="0"/>
                  <a:t>起點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6873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ea"/>
                  <a:buAutoNum type="ea1ChtPeriod" startAt="3"/>
                </a:pPr>
                <a:r>
                  <a:rPr lang="zh-TW" altLang="en-US" sz="3200" dirty="0" smtClean="0"/>
                  <a:t>尋找路徑</a:t>
                </a:r>
                <a:endParaRPr lang="en-US" altLang="zh-TW" sz="32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每個</a:t>
                </a:r>
                <a:r>
                  <a:rPr lang="zh-TW" altLang="en-US" dirty="0" smtClean="0"/>
                  <a:t>選擇</a:t>
                </a:r>
                <a:r>
                  <a:rPr lang="zh-TW" altLang="zh-TW" dirty="0" smtClean="0"/>
                  <a:t>權</a:t>
                </a:r>
                <a:r>
                  <a:rPr lang="zh-TW" altLang="zh-TW" dirty="0"/>
                  <a:t>重的計算</a:t>
                </a:r>
                <a:r>
                  <a:rPr lang="zh-TW" altLang="zh-TW" dirty="0" smtClean="0"/>
                  <a:t>：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sz="3200" dirty="0"/>
                  <a:t>依照費洛蒙尋找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2800" dirty="0" smtClean="0"/>
                  <a:t>路徑</a:t>
                </a:r>
                <a:r>
                  <a:rPr lang="zh-TW" altLang="en-US" sz="2800" dirty="0"/>
                  <a:t>開發：跟隨</a:t>
                </a:r>
                <a:r>
                  <a:rPr lang="zh-TW" altLang="en-US" sz="2800" dirty="0" smtClean="0"/>
                  <a:t>最大權重</a:t>
                </a:r>
                <a:endParaRPr lang="zh-TW" altLang="en-US" sz="2800" dirty="0"/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2800" dirty="0"/>
                  <a:t>路徑探索：依照權重隨機</a:t>
                </a:r>
                <a:r>
                  <a:rPr lang="zh-TW" altLang="en-US" sz="2800" dirty="0" smtClean="0"/>
                  <a:t>選擇</a:t>
                </a:r>
                <a:endParaRPr lang="en-US" altLang="zh-TW" sz="280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TW" sz="2800" b="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←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  <m:r>
                          <a:rPr lang="en-US" altLang="zh-TW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68733"/>
              </a:xfrm>
              <a:blipFill>
                <a:blip r:embed="rId2"/>
                <a:stretch>
                  <a:fillRect l="-1739" t="-3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87" y="2972089"/>
            <a:ext cx="5610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實作部分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sz="3200" dirty="0" smtClean="0"/>
              <a:t>尋找路徑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zh-TW" altLang="zh-TW" dirty="0"/>
              <a:t>浮點</a:t>
            </a:r>
            <a:r>
              <a:rPr lang="zh-TW" altLang="zh-TW" dirty="0" smtClean="0"/>
              <a:t>數</a:t>
            </a:r>
            <a:r>
              <a:rPr lang="zh-TW" altLang="en-US" dirty="0" smtClean="0"/>
              <a:t>精度問題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819016"/>
                  </p:ext>
                </p:extLst>
              </p:nvPr>
            </p:nvGraphicFramePr>
            <p:xfrm>
              <a:off x="6991925" y="1825625"/>
              <a:ext cx="4839855" cy="4489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238">
                      <a:extLst>
                        <a:ext uri="{9D8B030D-6E8A-4147-A177-3AD203B41FA5}">
                          <a16:colId xmlns:a16="http://schemas.microsoft.com/office/drawing/2014/main" val="51147608"/>
                        </a:ext>
                      </a:extLst>
                    </a:gridCol>
                    <a:gridCol w="1117601">
                      <a:extLst>
                        <a:ext uri="{9D8B030D-6E8A-4147-A177-3AD203B41FA5}">
                          <a16:colId xmlns:a16="http://schemas.microsoft.com/office/drawing/2014/main" val="2742320094"/>
                        </a:ext>
                      </a:extLst>
                    </a:gridCol>
                    <a:gridCol w="1200726">
                      <a:extLst>
                        <a:ext uri="{9D8B030D-6E8A-4147-A177-3AD203B41FA5}">
                          <a16:colId xmlns:a16="http://schemas.microsoft.com/office/drawing/2014/main" val="355199834"/>
                        </a:ext>
                      </a:extLst>
                    </a:gridCol>
                    <a:gridCol w="1034473">
                      <a:extLst>
                        <a:ext uri="{9D8B030D-6E8A-4147-A177-3AD203B41FA5}">
                          <a16:colId xmlns:a16="http://schemas.microsoft.com/office/drawing/2014/main" val="340829116"/>
                        </a:ext>
                      </a:extLst>
                    </a:gridCol>
                    <a:gridCol w="969817">
                      <a:extLst>
                        <a:ext uri="{9D8B030D-6E8A-4147-A177-3AD203B41FA5}">
                          <a16:colId xmlns:a16="http://schemas.microsoft.com/office/drawing/2014/main" val="1364423000"/>
                        </a:ext>
                      </a:extLst>
                    </a:gridCol>
                  </a:tblGrid>
                  <a:tr h="364083">
                    <a:tc>
                      <a:txBody>
                        <a:bodyPr/>
                        <a:lstStyle/>
                        <a:p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zh-TW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zh-TW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zh-TW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TW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zh-TW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TW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10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0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0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altLang="zh-TW" sz="10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TW" sz="10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10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Σ</m:t>
                                    </m:r>
                                    <m:r>
                                      <a:rPr lang="en-US" altLang="zh-TW" sz="10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zh-TW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TW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×(</m:t>
                                    </m:r>
                                    <m:sSup>
                                      <m:sSupPr>
                                        <m:ctrlPr>
                                          <a:rPr lang="zh-TW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10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0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  <m:r>
                                      <a:rPr lang="en-US" altLang="zh-TW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]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𝒘𝒊𝒏𝒊𝒕</m:t>
                                </m:r>
                              </m:oMath>
                            </m:oMathPara>
                          </a14:m>
                          <a:endParaRPr lang="zh-TW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422706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0.100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9705653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0.099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869183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39464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47467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9053235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526125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6450774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32103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197934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021089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10.09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0.999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665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819016"/>
                  </p:ext>
                </p:extLst>
              </p:nvPr>
            </p:nvGraphicFramePr>
            <p:xfrm>
              <a:off x="6991925" y="1825625"/>
              <a:ext cx="4839855" cy="4486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238">
                      <a:extLst>
                        <a:ext uri="{9D8B030D-6E8A-4147-A177-3AD203B41FA5}">
                          <a16:colId xmlns:a16="http://schemas.microsoft.com/office/drawing/2014/main" val="51147608"/>
                        </a:ext>
                      </a:extLst>
                    </a:gridCol>
                    <a:gridCol w="1117601">
                      <a:extLst>
                        <a:ext uri="{9D8B030D-6E8A-4147-A177-3AD203B41FA5}">
                          <a16:colId xmlns:a16="http://schemas.microsoft.com/office/drawing/2014/main" val="2742320094"/>
                        </a:ext>
                      </a:extLst>
                    </a:gridCol>
                    <a:gridCol w="1200726">
                      <a:extLst>
                        <a:ext uri="{9D8B030D-6E8A-4147-A177-3AD203B41FA5}">
                          <a16:colId xmlns:a16="http://schemas.microsoft.com/office/drawing/2014/main" val="355199834"/>
                        </a:ext>
                      </a:extLst>
                    </a:gridCol>
                    <a:gridCol w="1034473">
                      <a:extLst>
                        <a:ext uri="{9D8B030D-6E8A-4147-A177-3AD203B41FA5}">
                          <a16:colId xmlns:a16="http://schemas.microsoft.com/office/drawing/2014/main" val="340829116"/>
                        </a:ext>
                      </a:extLst>
                    </a:gridCol>
                    <a:gridCol w="969817">
                      <a:extLst>
                        <a:ext uri="{9D8B030D-6E8A-4147-A177-3AD203B41FA5}">
                          <a16:colId xmlns:a16="http://schemas.microsoft.com/office/drawing/2014/main" val="1364423000"/>
                        </a:ext>
                      </a:extLst>
                    </a:gridCol>
                  </a:tblGrid>
                  <a:tr h="481584">
                    <a:tc>
                      <a:txBody>
                        <a:bodyPr/>
                        <a:lstStyle/>
                        <a:p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739" t="-1266" r="-286957" b="-8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7056" t="-1266" r="-168020" b="-8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4706" t="-1266" r="-94706" b="-8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629" t="-1266" r="-1258" b="-835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22706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133333" r="-83764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0.100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9705653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233333" r="-837647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0.099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869183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333333" r="-837647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39464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440678" r="-837647" b="-7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47467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531667" r="-837647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9053235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631667" r="-837647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526125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731667" r="-837647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6450774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831667" r="-837647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321030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947458" r="-837647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0.899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197934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76" t="-1030000" r="-83764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1.01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0" lang="en-US" altLang="zh-TW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0.100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021089"/>
                      </a:ext>
                    </a:extLst>
                  </a:tr>
                  <a:tr h="364083"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10.09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solidFill>
                                <a:schemeClr val="tx1"/>
                              </a:solidFill>
                            </a:rPr>
                            <a:t>0.999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665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1842" y="3457316"/>
                <a:ext cx="4599285" cy="2103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𝑤𝑖𝑛𝑖𝑡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zh-TW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𝑤𝑖𝑛𝑖𝑡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𝑤𝑖𝑛𝑖𝑡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zh-TW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f>
                                  <m:f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𝑤𝑖𝑛𝑖</m:t>
                                    </m:r>
                                    <m:sSub>
                                      <m:sSubPr>
                                        <m:ctrlP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zh-TW" altLang="en-US" sz="24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𝑤𝑖𝑛𝑖</m:t>
                                    </m:r>
                                    <m:sSub>
                                      <m:sSubPr>
                                        <m:ctrlP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zh-TW" altLang="en-US" sz="24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𝑓𝑖𝑛𝑎𝑙</m:t>
                                        </m:r>
                                        <m:r>
                                          <a:rPr lang="zh-TW" altLang="en-US" sz="2400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𝑝𝑜𝑖𝑛𝑡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42" y="3457316"/>
                <a:ext cx="4599285" cy="2103396"/>
              </a:xfrm>
              <a:prstGeom prst="rect">
                <a:avLst/>
              </a:prstGeom>
              <a:blipFill>
                <a:blip r:embed="rId5"/>
                <a:stretch>
                  <a:fillRect r="-12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73" y="315119"/>
            <a:ext cx="4686300" cy="2886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173" y="3583853"/>
            <a:ext cx="4686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ea1ChtPeriod" startAt="4"/>
                </a:pPr>
                <a:r>
                  <a:rPr lang="zh-TW" altLang="en-US" sz="3200" dirty="0" smtClean="0"/>
                  <a:t>局部</a:t>
                </a:r>
                <a:r>
                  <a:rPr lang="zh-TW" altLang="en-US" sz="3200" dirty="0"/>
                  <a:t>更新費洛</a:t>
                </a:r>
                <a:r>
                  <a:rPr lang="zh-TW" altLang="en-US" sz="3200" dirty="0" smtClean="0"/>
                  <a:t>蒙</a:t>
                </a:r>
                <a:endParaRPr lang="en-US" altLang="zh-TW" sz="320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𝒓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</m:d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𝝆</m:t>
                        </m:r>
                      </m:e>
                    </m:d>
                    <m:r>
                      <m:rPr>
                        <m:nor/>
                      </m:rPr>
                      <a:rPr lang="en-US" altLang="zh-TW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 − (1) </m:t>
                    </m:r>
                  </m:oMath>
                </a14:m>
                <a:endParaRPr lang="en-US" altLang="zh-TW" sz="2800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𝝉</m:t>
                        </m:r>
                      </m:e>
                      <m:sub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𝒓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</m:d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𝚫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𝝉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  − (2)</m:t>
                    </m:r>
                  </m:oMath>
                </a14:m>
                <a:endParaRPr lang="en-US" altLang="zh-TW" sz="2800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AS</a:t>
                </a:r>
                <a:r>
                  <a:rPr lang="zh-TW" altLang="en-US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None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ACS without local updating</a:t>
                </a:r>
                <a:r>
                  <a:rPr lang="zh-TW" altLang="en-US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None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ACS with </a:t>
                </a:r>
                <a:r>
                  <a:rPr lang="en-US" altLang="zh-TW" sz="2800" b="1" dirty="0">
                    <a:latin typeface="Symbol" panose="05050102010706020507" pitchFamily="18" charset="2"/>
                    <a:ea typeface="微軟正黑體" panose="020B0604030504040204" pitchFamily="34" charset="-120"/>
                  </a:rPr>
                  <a:t>Dt=0</a:t>
                </a:r>
                <a:r>
                  <a:rPr lang="zh-TW" altLang="en-US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(1)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ACS with full local updating(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𝜏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(1)+(2)</a:t>
                </a:r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  <a:blipFill>
                <a:blip r:embed="rId2"/>
                <a:stretch>
                  <a:fillRect l="-1565" t="-2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505</Words>
  <Application>Microsoft Office PowerPoint</Application>
  <PresentationFormat>寬螢幕</PresentationFormat>
  <Paragraphs>158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標楷體</vt:lpstr>
      <vt:lpstr>Cambria Math</vt:lpstr>
      <vt:lpstr>Symbol</vt:lpstr>
      <vt:lpstr>Times New Roman</vt:lpstr>
      <vt:lpstr>Tw Cen MT</vt:lpstr>
      <vt:lpstr>Wingdings 3</vt:lpstr>
      <vt:lpstr>積分</vt:lpstr>
      <vt:lpstr>基因演算法 期中報告</vt:lpstr>
      <vt:lpstr>目錄</vt:lpstr>
      <vt:lpstr>PowerPoint 簡報</vt:lpstr>
      <vt:lpstr>PowerPoint 簡報</vt:lpstr>
      <vt:lpstr>實作部分</vt:lpstr>
      <vt:lpstr>實作部分</vt:lpstr>
      <vt:lpstr>實作部分</vt:lpstr>
      <vt:lpstr>PowerPoint 簡報</vt:lpstr>
      <vt:lpstr>實作部分</vt:lpstr>
      <vt:lpstr>實作部分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基因演算法 期中報告</dc:title>
  <dc:creator>NCHU_WCCC</dc:creator>
  <cp:lastModifiedBy>百戰天 烽火</cp:lastModifiedBy>
  <cp:revision>66</cp:revision>
  <dcterms:created xsi:type="dcterms:W3CDTF">2018-11-09T06:32:46Z</dcterms:created>
  <dcterms:modified xsi:type="dcterms:W3CDTF">2019-03-12T06:44:47Z</dcterms:modified>
</cp:coreProperties>
</file>