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78" r:id="rId7"/>
    <p:sldId id="266" r:id="rId8"/>
    <p:sldId id="276" r:id="rId9"/>
    <p:sldId id="270" r:id="rId10"/>
    <p:sldId id="271" r:id="rId11"/>
    <p:sldId id="262" r:id="rId12"/>
    <p:sldId id="258" r:id="rId13"/>
    <p:sldId id="272" r:id="rId14"/>
    <p:sldId id="259" r:id="rId15"/>
    <p:sldId id="260" r:id="rId16"/>
    <p:sldId id="26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B415-4EF4-4A70-81C4-5D54327FFA0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03D4E-F6CB-4F7D-BDFA-C6DFFE3E8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5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5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0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7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DCAE8-5953-49A8-9F4E-F17F19FFB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C4448-A424-4B74-BE7C-EB03D29A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B506B-807D-4D9F-917C-2E3391A2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D217F-7D30-470A-BD93-20E1675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20915-49C6-4580-99ED-08E2FF3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EEE7-BBE3-4388-8D8E-9D81EAA4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4CC4A-CE74-42BE-8898-C8478DA4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4490-E14B-4E77-B225-1432197D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0A86D-B3DD-401A-95A1-3A17224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AEF0D-63CF-49C6-A3F0-63AD780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A78EEA-4B15-440D-A00E-1426A2DE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BBC12-477C-4387-925F-D144189C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8A6DE-9B9C-4E04-AC79-3B120DB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7BA5D-7388-46E7-B268-00899BA9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0111B-886D-4DF4-9D3B-06B72FA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7EFE1-6573-4FBB-A489-1334AAA1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0E26D-869E-42B5-9484-E8201135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405A9-3D7E-4759-BBF4-622708E8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F1B51-CCF4-408B-A6A0-480A0E06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B277A-9F75-44E1-83D7-984E7917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E37B-41DA-4D04-9906-7F006264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676DC-2091-4CE1-A793-3B268698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B5262-3DA6-4D2F-80EE-F12789D1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5D5F6-79C8-4D37-A5DB-01469B68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7C1EA-751D-4A73-883C-C4E46F3B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0DE03-4C62-4E6A-8C67-FE8EDDA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E6D4D-288A-4016-B877-7D17FCB89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61A30-5181-453E-941E-04D232F1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1DD99-6D7D-4474-A565-AB07A39B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70D23-4D1D-4CB1-81EF-4F5E197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7D9E3-6D16-47CE-B53C-7432A516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290-AB30-4576-9919-EA86AD94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3DD8D-0AA1-4C25-A91E-5D8AE012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30851-B47D-4ABA-B058-245650BE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CA4D5-5769-4A44-9831-36DBBC388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5B6D3-D685-4F0B-97ED-358133B92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2079C-E581-4BC3-8587-63FAF5E1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D06FF5-1BD3-4E86-AADB-696BAA2C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CA8C32-4359-4D44-B2AD-0733FC7B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BCFF9-862D-430B-85E5-D7C7A36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42E5A-FE8A-4FBA-A8C4-292BF43D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E98BA-7933-44D0-9538-9B97E2D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2AB92-5578-45A2-AA03-E3D4EF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DC449-7BC9-42CF-A8CF-2E659525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6ECC2-D445-46CD-B92F-0B3DA4BF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AD427-11D8-4788-A026-ED765BE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1993-81EC-4096-B568-B2F884A5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97FC9-90C8-4527-8C88-AA88AA5E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892E7-5D75-4A82-8524-89AE0728E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5B945-3D6B-46D6-BFA9-C53592EE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07759-3BCE-4D0E-BAD7-BD03C741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B1602-90AB-4CEC-B6F2-6D55E99F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72C1C-F59F-40B4-ADCB-05DAADBC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243AA-D941-4976-B31D-08E7F97DF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7DE61-4789-4A3F-AC95-290C10D0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1DC83-74AA-419C-A972-C696DFC5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8263A-5250-4D96-A99D-FFC11FB7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36C41-19C2-416A-B64E-46ECD5E3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9548E5-DB04-4B95-8104-54F6556B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8372D-CD34-4C55-B255-B35713E0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08266-223C-4388-A2AB-D427FF46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CDE6-EC16-4ACA-8DDF-08863AA8DF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9ED68-FDB2-4DA0-98C7-4D61FF04C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8A932-B149-4A97-A792-781CC6A87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FFD5-E2B0-42CA-A4F4-84CD9481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61BA89-BCF7-4508-B0BE-AE3814BC2E26}"/>
              </a:ext>
            </a:extLst>
          </p:cNvPr>
          <p:cNvSpPr txBox="1"/>
          <p:nvPr/>
        </p:nvSpPr>
        <p:spPr>
          <a:xfrm>
            <a:off x="2178334" y="1521747"/>
            <a:ext cx="78353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MV Boli" panose="02000500030200090000" pitchFamily="2" charset="0"/>
                <a:cs typeface="MV Boli" panose="02000500030200090000" pitchFamily="2" charset="0"/>
              </a:rPr>
              <a:t>A Framework for Formal Verification of Behavior Trees With Linear Temporal Logic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03D01-CDF9-4143-B0DA-EEA975DC6193}"/>
              </a:ext>
            </a:extLst>
          </p:cNvPr>
          <p:cNvSpPr txBox="1"/>
          <p:nvPr/>
        </p:nvSpPr>
        <p:spPr>
          <a:xfrm>
            <a:off x="2636116" y="5595534"/>
            <a:ext cx="6919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IEEE ROBOTICS AND AUTOMATION LETTERS(RA-L)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11763F-35A6-40C3-8218-4A7E4F829AE7}"/>
              </a:ext>
            </a:extLst>
          </p:cNvPr>
          <p:cNvGrpSpPr/>
          <p:nvPr/>
        </p:nvGrpSpPr>
        <p:grpSpPr>
          <a:xfrm>
            <a:off x="3457716" y="3690730"/>
            <a:ext cx="5276566" cy="646331"/>
            <a:chOff x="3175000" y="3220830"/>
            <a:chExt cx="5276566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23B7BA-1115-4843-9039-94B5384C68E4}"/>
                </a:ext>
              </a:extLst>
            </p:cNvPr>
            <p:cNvSpPr txBox="1"/>
            <p:nvPr/>
          </p:nvSpPr>
          <p:spPr>
            <a:xfrm>
              <a:off x="3175000" y="3220830"/>
              <a:ext cx="9271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Oliver Biggar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28A053-B9D7-4130-9EF4-92B20B9DB30D}"/>
                </a:ext>
              </a:extLst>
            </p:cNvPr>
            <p:cNvSpPr txBox="1"/>
            <p:nvPr/>
          </p:nvSpPr>
          <p:spPr>
            <a:xfrm>
              <a:off x="6965666" y="3220830"/>
              <a:ext cx="14859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Mohammad</a:t>
              </a:r>
            </a:p>
            <a:p>
              <a:pPr algn="ctr"/>
              <a:r>
                <a:rPr lang="sv-SE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Zamani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70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AFE6EF-5F7F-4E16-8A21-E689E707859B}"/>
              </a:ext>
            </a:extLst>
          </p:cNvPr>
          <p:cNvSpPr txBox="1"/>
          <p:nvPr/>
        </p:nvSpPr>
        <p:spPr>
          <a:xfrm>
            <a:off x="4621081" y="139700"/>
            <a:ext cx="2949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Framework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DC4E0-A2F7-41A5-B43D-760AE612FAC9}"/>
              </a:ext>
            </a:extLst>
          </p:cNvPr>
          <p:cNvSpPr txBox="1"/>
          <p:nvPr/>
        </p:nvSpPr>
        <p:spPr>
          <a:xfrm>
            <a:off x="299596" y="786031"/>
            <a:ext cx="11592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Parallel Sequence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A and B are behaviors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(A⇒B)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success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(A⇒B)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(A⇒B)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(¬A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B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)∨ (A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¬B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)∨ (¬A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¬B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Parallel Fallback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A??B =∼(∼ A⇒∼ B)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Others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∼∼ A = A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∼(A→B) =∼ A?∼ B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∼(C⇒D) =∼ C??∼ 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AC6417-3CCA-4684-B139-F47426FFCDE1}"/>
              </a:ext>
            </a:extLst>
          </p:cNvPr>
          <p:cNvGrpSpPr/>
          <p:nvPr/>
        </p:nvGrpSpPr>
        <p:grpSpPr>
          <a:xfrm>
            <a:off x="0" y="4116844"/>
            <a:ext cx="12192000" cy="2963895"/>
            <a:chOff x="0" y="4116844"/>
            <a:chExt cx="12192000" cy="296389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2E3E0A-8F7D-4129-AAEC-B5F0BCB41708}"/>
                </a:ext>
              </a:extLst>
            </p:cNvPr>
            <p:cNvSpPr/>
            <p:nvPr/>
          </p:nvSpPr>
          <p:spPr>
            <a:xfrm>
              <a:off x="0" y="4138851"/>
              <a:ext cx="12192000" cy="294188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49EF8B-9F3F-4A37-B2F0-8077DD697DC2}"/>
                </a:ext>
              </a:extLst>
            </p:cNvPr>
            <p:cNvSpPr txBox="1"/>
            <p:nvPr/>
          </p:nvSpPr>
          <p:spPr>
            <a:xfrm>
              <a:off x="299596" y="4116844"/>
              <a:ext cx="1159280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rPr>
                <a:t>Lemma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rPr>
                <a:t>：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Suppose S is a classical BT, with a Sequence node as the root, and L and R its two children. Suppose now we have behaviors 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and 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that model L and R respectively. Then 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→B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models S. This Lemma also holds for Fallback nodes.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rPr>
                <a:t>Theorem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rPr>
                <a:t>：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Suppose we have a set A of Action and Condition nodes, and a set B of behaviors where each b∈ B has an a∈ A which it  models. Let T be a classical BT over A. Let R be the behavior obtained by composing B in the structure given by T . Then R models T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9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AFE6EF-5F7F-4E16-8A21-E689E707859B}"/>
              </a:ext>
            </a:extLst>
          </p:cNvPr>
          <p:cNvSpPr txBox="1"/>
          <p:nvPr/>
        </p:nvSpPr>
        <p:spPr>
          <a:xfrm>
            <a:off x="4310899" y="139700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VEIFICATION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16623C-C79D-4993-B5A8-94910884C008}"/>
              </a:ext>
            </a:extLst>
          </p:cNvPr>
          <p:cNvSpPr txBox="1"/>
          <p:nvPr/>
        </p:nvSpPr>
        <p:spPr>
          <a:xfrm>
            <a:off x="299596" y="786031"/>
            <a:ext cx="11592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Given a classical BT T composed of Action and Condition nodes 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. . . , 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an LTL formula ϕ representing the system specification, verify that all physical runs of T satisfy ϕ.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Construct a formula that is true in all physical runs of the BT, and check if this formula entails the specification formula.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8506CB-68C6-4AD7-9433-B80B5C47BE9E}"/>
              </a:ext>
            </a:extLst>
          </p:cNvPr>
          <p:cNvGrpSpPr/>
          <p:nvPr/>
        </p:nvGrpSpPr>
        <p:grpSpPr>
          <a:xfrm>
            <a:off x="1542713" y="3607576"/>
            <a:ext cx="9106574" cy="2226690"/>
            <a:chOff x="1346200" y="3103996"/>
            <a:chExt cx="9106574" cy="2226690"/>
          </a:xfrm>
        </p:grpSpPr>
        <p:pic>
          <p:nvPicPr>
            <p:cNvPr id="4" name="图形 3" descr="落叶树">
              <a:extLst>
                <a:ext uri="{FF2B5EF4-FFF2-40B4-BE49-F238E27FC236}">
                  <a16:creationId xmlns:a16="http://schemas.microsoft.com/office/drawing/2014/main" id="{31C0DCC1-8169-4F30-8B98-580CFAC2C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6200" y="3188374"/>
              <a:ext cx="1651000" cy="1651000"/>
            </a:xfrm>
            <a:prstGeom prst="rect">
              <a:avLst/>
            </a:prstGeom>
          </p:spPr>
        </p:pic>
        <p:pic>
          <p:nvPicPr>
            <p:cNvPr id="5" name="图形 4" descr="沙漏">
              <a:extLst>
                <a:ext uri="{FF2B5EF4-FFF2-40B4-BE49-F238E27FC236}">
                  <a16:creationId xmlns:a16="http://schemas.microsoft.com/office/drawing/2014/main" id="{C1C5EB02-CF80-4F99-B882-09859E2D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28100" y="3251537"/>
              <a:ext cx="1524674" cy="1524674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BCFF2D-C624-469B-8985-83BC1E6A460E}"/>
                </a:ext>
              </a:extLst>
            </p:cNvPr>
            <p:cNvGrpSpPr/>
            <p:nvPr/>
          </p:nvGrpSpPr>
          <p:grpSpPr>
            <a:xfrm>
              <a:off x="3819287" y="3487838"/>
              <a:ext cx="4286727" cy="1122262"/>
              <a:chOff x="3765073" y="4008538"/>
              <a:chExt cx="4286727" cy="1122262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A411146-4E13-4A4E-8BFC-A043D40B2651}"/>
                  </a:ext>
                </a:extLst>
              </p:cNvPr>
              <p:cNvSpPr txBox="1"/>
              <p:nvPr/>
            </p:nvSpPr>
            <p:spPr>
              <a:xfrm>
                <a:off x="4062907" y="4008538"/>
                <a:ext cx="368669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Behavior</a:t>
                </a:r>
              </a:p>
              <a:p>
                <a:pPr algn="ctr"/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models BT by LTL</a:t>
                </a:r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  <a:endPara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0C0E55C3-8309-4F0B-BD1F-A160DC82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073" y="5130800"/>
                <a:ext cx="4286727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35FB1D-DE49-4813-98C2-0975F49D23AC}"/>
                </a:ext>
              </a:extLst>
            </p:cNvPr>
            <p:cNvSpPr txBox="1"/>
            <p:nvPr/>
          </p:nvSpPr>
          <p:spPr>
            <a:xfrm>
              <a:off x="1752355" y="4622800"/>
              <a:ext cx="838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Arial" panose="020B0604020202020204" pitchFamily="34" charset="0"/>
                  <a:cs typeface="Arial" panose="020B0604020202020204" pitchFamily="34" charset="0"/>
                </a:rPr>
                <a:t>BT</a:t>
              </a:r>
              <a:endParaRPr lang="zh-CN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23055EA-4543-46B3-8371-8CD74C44B818}"/>
                </a:ext>
              </a:extLst>
            </p:cNvPr>
            <p:cNvSpPr txBox="1"/>
            <p:nvPr/>
          </p:nvSpPr>
          <p:spPr>
            <a:xfrm>
              <a:off x="9175520" y="4622800"/>
              <a:ext cx="10298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Arial" panose="020B0604020202020204" pitchFamily="34" charset="0"/>
                  <a:cs typeface="Arial" panose="020B0604020202020204" pitchFamily="34" charset="0"/>
                </a:rPr>
                <a:t>LTL</a:t>
              </a:r>
              <a:endParaRPr lang="zh-CN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图形 13" descr="箭头轻微弯曲">
              <a:extLst>
                <a:ext uri="{FF2B5EF4-FFF2-40B4-BE49-F238E27FC236}">
                  <a16:creationId xmlns:a16="http://schemas.microsoft.com/office/drawing/2014/main" id="{4698400C-CB4A-49E8-8352-F076B373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V="1">
              <a:off x="3477478" y="3389572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箭头轻微弯曲">
              <a:extLst>
                <a:ext uri="{FF2B5EF4-FFF2-40B4-BE49-F238E27FC236}">
                  <a16:creationId xmlns:a16="http://schemas.microsoft.com/office/drawing/2014/main" id="{F8E8FB67-B5B6-41E3-879E-9369F2A5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V="1">
              <a:off x="7289206" y="3103996"/>
              <a:ext cx="1483897" cy="1483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67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9436F2-6039-4CA1-8168-C9A29CAD8017}"/>
              </a:ext>
            </a:extLst>
          </p:cNvPr>
          <p:cNvSpPr txBox="1"/>
          <p:nvPr/>
        </p:nvSpPr>
        <p:spPr>
          <a:xfrm>
            <a:off x="4310898" y="139700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VEIFICATION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B88CDC-01A4-4909-8A14-E378EEE9F949}"/>
              </a:ext>
            </a:extLst>
          </p:cNvPr>
          <p:cNvSpPr txBox="1"/>
          <p:nvPr/>
        </p:nvSpPr>
        <p:spPr>
          <a:xfrm>
            <a:off x="402912" y="909141"/>
            <a:ext cx="116493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Step1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Ph(T )⊆ Lg(B))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Step2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Lg(B)⊆ L(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ϕ)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/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success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failure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guarantee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|=ϕ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Result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de-DE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Ph(T )⊆ Lg(B)⊆ L(ϕ)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A3C141-0C2D-432F-B67F-3B147CBB65E2}"/>
              </a:ext>
            </a:extLst>
          </p:cNvPr>
          <p:cNvSpPr txBox="1"/>
          <p:nvPr/>
        </p:nvSpPr>
        <p:spPr>
          <a:xfrm>
            <a:off x="402912" y="1374339"/>
            <a:ext cx="115096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Proof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Suppose for contradiction that r∈ Ph(T ) \ Lg(B).Then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□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does not hold in r, so ∃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∈ N such that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does not hold in the subsequence starting at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 As r is a physical run, at each instant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T has a return value (Assumption 4.2). B models T , so if T returns SUCCESS then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holds; if T returns FAILURE then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holds, and if T returns RUNNING then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holds in the subsequence beginning in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 Then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∨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holds in the subsequence beginning in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which is a contradiction.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A47F8B6-3903-4532-ADF8-52FE6D5AC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28" y="4821436"/>
            <a:ext cx="8748556" cy="9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9436F2-6039-4CA1-8168-C9A29CAD8017}"/>
              </a:ext>
            </a:extLst>
          </p:cNvPr>
          <p:cNvSpPr txBox="1"/>
          <p:nvPr/>
        </p:nvSpPr>
        <p:spPr>
          <a:xfrm>
            <a:off x="3757066" y="139700"/>
            <a:ext cx="4677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 Environment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0B9D92-7000-468C-8456-74CC8BE97A50}"/>
              </a:ext>
            </a:extLst>
          </p:cNvPr>
          <p:cNvSpPr txBox="1"/>
          <p:nvPr/>
        </p:nvSpPr>
        <p:spPr>
          <a:xfrm>
            <a:off x="299595" y="1120676"/>
            <a:ext cx="1159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Given classical BTs T and E in a common state space S and an LTL specification ϕ, verify that all physical runs of the combined system satisfy ϕ.</a:t>
            </a:r>
          </a:p>
          <a:p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Step1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Ph(T) ∩ Ph (E) ⊆ Lg(T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)∩ Lg(E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Step2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Lg(T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∩ Lg(E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)⊆ L(</a:t>
            </a:r>
            <a:r>
              <a:rPr lang="el-GR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ϕ)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6398E4-9595-4E82-863A-094F184CB58B}"/>
              </a:ext>
            </a:extLst>
          </p:cNvPr>
          <p:cNvGrpSpPr/>
          <p:nvPr/>
        </p:nvGrpSpPr>
        <p:grpSpPr>
          <a:xfrm>
            <a:off x="2121017" y="3976719"/>
            <a:ext cx="7949967" cy="1844743"/>
            <a:chOff x="2121017" y="3976719"/>
            <a:chExt cx="7949967" cy="184474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A14709-1D1E-4482-90FF-310EA2043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017" y="3976719"/>
              <a:ext cx="7949967" cy="184474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878F7BB-1D3B-4DF5-96B4-92A477EEC084}"/>
                </a:ext>
              </a:extLst>
            </p:cNvPr>
            <p:cNvSpPr/>
            <p:nvPr/>
          </p:nvSpPr>
          <p:spPr>
            <a:xfrm>
              <a:off x="2178574" y="3976719"/>
              <a:ext cx="7834852" cy="184474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9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46F883-0373-4F9F-89F1-A4952FBBCA34}"/>
              </a:ext>
            </a:extLst>
          </p:cNvPr>
          <p:cNvSpPr txBox="1"/>
          <p:nvPr/>
        </p:nvSpPr>
        <p:spPr>
          <a:xfrm>
            <a:off x="4676383" y="139700"/>
            <a:ext cx="2839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8DFB64-761E-4D0F-990F-2B6C531A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76" y="1001687"/>
            <a:ext cx="8462283" cy="2592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1D9838-918C-4C87-B501-77CC99A9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41" y="3886201"/>
            <a:ext cx="8692752" cy="20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B9FDBC-0E8F-4F1F-AC20-056008E0EF96}"/>
              </a:ext>
            </a:extLst>
          </p:cNvPr>
          <p:cNvSpPr txBox="1"/>
          <p:nvPr/>
        </p:nvSpPr>
        <p:spPr>
          <a:xfrm>
            <a:off x="1802226" y="3581277"/>
            <a:ext cx="8587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∧ False = False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¬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∨ (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∧ False) = ¬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(¬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∧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∧ True) ∨ (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∧ True ∧ charging ∧ (day⇒♦¬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))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∧ charging ∧ (day⇒♦¬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lowpower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851588-55FB-4203-8DDA-AFAC3DBA8636}"/>
              </a:ext>
            </a:extLst>
          </p:cNvPr>
          <p:cNvGrpSpPr/>
          <p:nvPr/>
        </p:nvGrpSpPr>
        <p:grpSpPr>
          <a:xfrm>
            <a:off x="544010" y="1318105"/>
            <a:ext cx="3898923" cy="2015532"/>
            <a:chOff x="2600225" y="1262916"/>
            <a:chExt cx="4541501" cy="23477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38538C1-56DE-4B40-A129-14280D701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885" r="59835"/>
            <a:stretch/>
          </p:blipFill>
          <p:spPr>
            <a:xfrm>
              <a:off x="2600225" y="1285776"/>
              <a:ext cx="4541501" cy="232485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A295D2E-FF88-47C7-BCD5-0C1380D639BB}"/>
                </a:ext>
              </a:extLst>
            </p:cNvPr>
            <p:cNvSpPr/>
            <p:nvPr/>
          </p:nvSpPr>
          <p:spPr>
            <a:xfrm>
              <a:off x="6205921" y="1262916"/>
              <a:ext cx="700354" cy="436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7954FF4-79E7-4005-B2CC-D9C1392A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8" y="1551478"/>
            <a:ext cx="6547720" cy="1548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C18F0B-FEBF-4F82-82E7-93DB44EEDFAF}"/>
              </a:ext>
            </a:extLst>
          </p:cNvPr>
          <p:cNvSpPr txBox="1"/>
          <p:nvPr/>
        </p:nvSpPr>
        <p:spPr>
          <a:xfrm>
            <a:off x="4676383" y="139700"/>
            <a:ext cx="2839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7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2C5AD-D862-4949-A412-747CBC370E08}"/>
              </a:ext>
            </a:extLst>
          </p:cNvPr>
          <p:cNvSpPr txBox="1"/>
          <p:nvPr/>
        </p:nvSpPr>
        <p:spPr>
          <a:xfrm>
            <a:off x="3466119" y="139700"/>
            <a:ext cx="5259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IMPLEMENTATION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DF4AF0-5FEB-4E17-923B-CA3C5B39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329"/>
            <a:ext cx="12192000" cy="4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2C5AD-D862-4949-A412-747CBC370E08}"/>
              </a:ext>
            </a:extLst>
          </p:cNvPr>
          <p:cNvSpPr txBox="1"/>
          <p:nvPr/>
        </p:nvSpPr>
        <p:spPr>
          <a:xfrm>
            <a:off x="3466119" y="139700"/>
            <a:ext cx="5259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IMPLEMENTATION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114A78-9F33-4364-821B-42C2FB40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"/>
          <a:stretch/>
        </p:blipFill>
        <p:spPr>
          <a:xfrm>
            <a:off x="0" y="899085"/>
            <a:ext cx="12192000" cy="5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2C5AD-D862-4949-A412-747CBC370E08}"/>
              </a:ext>
            </a:extLst>
          </p:cNvPr>
          <p:cNvSpPr txBox="1"/>
          <p:nvPr/>
        </p:nvSpPr>
        <p:spPr>
          <a:xfrm>
            <a:off x="3466119" y="139700"/>
            <a:ext cx="5259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IMPLEMENTATION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B9CAB4-1D81-4949-9C57-81034937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004"/>
            <a:ext cx="12192000" cy="31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5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C89DEF-C44C-4071-9FC2-6A7F3CC838B2}"/>
              </a:ext>
            </a:extLst>
          </p:cNvPr>
          <p:cNvSpPr txBox="1"/>
          <p:nvPr/>
        </p:nvSpPr>
        <p:spPr>
          <a:xfrm>
            <a:off x="3340278" y="2828836"/>
            <a:ext cx="551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72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36E777-FD94-4236-AF90-C8898219970E}"/>
              </a:ext>
            </a:extLst>
          </p:cNvPr>
          <p:cNvSpPr txBox="1"/>
          <p:nvPr/>
        </p:nvSpPr>
        <p:spPr>
          <a:xfrm>
            <a:off x="5372084" y="139700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IDEA</a:t>
            </a:r>
            <a:endParaRPr lang="zh-CN" altLang="en-US" sz="4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370DB-22F0-446C-8829-758ABBF1011A}"/>
              </a:ext>
            </a:extLst>
          </p:cNvPr>
          <p:cNvSpPr txBox="1"/>
          <p:nvPr/>
        </p:nvSpPr>
        <p:spPr>
          <a:xfrm>
            <a:off x="400050" y="1091337"/>
            <a:ext cx="11391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There does not currently exist a method to formally verify BTs correctness without compromising their most valuable traits: modularity, flexibility and reusability.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BF37F5-CEA1-4597-9FD6-6BE1FF809C57}"/>
              </a:ext>
            </a:extLst>
          </p:cNvPr>
          <p:cNvSpPr txBox="1"/>
          <p:nvPr/>
        </p:nvSpPr>
        <p:spPr>
          <a:xfrm>
            <a:off x="400050" y="3182203"/>
            <a:ext cx="1139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Reusability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atomic actions and subtrees present a common interface, so “individual behaviors can be reused in the context of a higher-level behavior”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Flexibility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Changes in one part of the system [do] not affect other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Modularity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“the designer [of one sub-behavior] does not need to know which sub-behavior will be performed next”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B7FF19-87D5-4E42-B2D1-96352E5C28D7}"/>
              </a:ext>
            </a:extLst>
          </p:cNvPr>
          <p:cNvSpPr txBox="1"/>
          <p:nvPr/>
        </p:nvSpPr>
        <p:spPr>
          <a:xfrm>
            <a:off x="3765073" y="152400"/>
            <a:ext cx="4661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CONTRIBUTIONS</a:t>
            </a:r>
            <a:endParaRPr lang="zh-CN" altLang="en-US" sz="44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46AE0-8B67-4058-AFF5-B318AC1DEB69}"/>
              </a:ext>
            </a:extLst>
          </p:cNvPr>
          <p:cNvSpPr txBox="1"/>
          <p:nvPr/>
        </p:nvSpPr>
        <p:spPr>
          <a:xfrm>
            <a:off x="447675" y="1014631"/>
            <a:ext cx="112966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contribution of this paper is a new framework and method for verification of BTs that allows correctness to be checked without violating the three principles above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形 15" descr="落叶树">
            <a:extLst>
              <a:ext uri="{FF2B5EF4-FFF2-40B4-BE49-F238E27FC236}">
                <a16:creationId xmlns:a16="http://schemas.microsoft.com/office/drawing/2014/main" id="{91617558-92CD-4EDE-9824-346B01A8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900" y="3467774"/>
            <a:ext cx="1651000" cy="1651000"/>
          </a:xfrm>
          <a:prstGeom prst="rect">
            <a:avLst/>
          </a:prstGeom>
        </p:spPr>
      </p:pic>
      <p:pic>
        <p:nvPicPr>
          <p:cNvPr id="18" name="图形 17" descr="沙漏">
            <a:extLst>
              <a:ext uri="{FF2B5EF4-FFF2-40B4-BE49-F238E27FC236}">
                <a16:creationId xmlns:a16="http://schemas.microsoft.com/office/drawing/2014/main" id="{11A4F3CB-C178-45BF-ABEA-037C16329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0800" y="3530937"/>
            <a:ext cx="1524674" cy="1524674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97B3B2-F422-45E2-BD02-C95A1A33830A}"/>
              </a:ext>
            </a:extLst>
          </p:cNvPr>
          <p:cNvGrpSpPr/>
          <p:nvPr/>
        </p:nvGrpSpPr>
        <p:grpSpPr>
          <a:xfrm>
            <a:off x="3831987" y="3296651"/>
            <a:ext cx="4286727" cy="1592849"/>
            <a:chOff x="3765073" y="3537951"/>
            <a:chExt cx="4286727" cy="159284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5C6DAA-37F1-4C14-A1BB-2BB6A0194D41}"/>
                </a:ext>
              </a:extLst>
            </p:cNvPr>
            <p:cNvSpPr txBox="1"/>
            <p:nvPr/>
          </p:nvSpPr>
          <p:spPr>
            <a:xfrm>
              <a:off x="4520107" y="3537951"/>
              <a:ext cx="277665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 new mathematical framework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19543AB-929F-4995-8DD9-C7379F624AA6}"/>
                </a:ext>
              </a:extLst>
            </p:cNvPr>
            <p:cNvCxnSpPr>
              <a:cxnSpLocks/>
            </p:cNvCxnSpPr>
            <p:nvPr/>
          </p:nvCxnSpPr>
          <p:spPr>
            <a:xfrm>
              <a:off x="3765073" y="5130800"/>
              <a:ext cx="4286727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99C5C7F-3815-4EFA-9324-ACD2C7437A5C}"/>
              </a:ext>
            </a:extLst>
          </p:cNvPr>
          <p:cNvSpPr txBox="1"/>
          <p:nvPr/>
        </p:nvSpPr>
        <p:spPr>
          <a:xfrm>
            <a:off x="1765055" y="4902200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1BDB6C-0F29-4AEB-91A5-7C00E511CDB4}"/>
              </a:ext>
            </a:extLst>
          </p:cNvPr>
          <p:cNvSpPr txBox="1"/>
          <p:nvPr/>
        </p:nvSpPr>
        <p:spPr>
          <a:xfrm>
            <a:off x="9188220" y="4902200"/>
            <a:ext cx="1029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LTL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6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B7FF19-87D5-4E42-B2D1-96352E5C28D7}"/>
              </a:ext>
            </a:extLst>
          </p:cNvPr>
          <p:cNvSpPr txBox="1"/>
          <p:nvPr/>
        </p:nvSpPr>
        <p:spPr>
          <a:xfrm>
            <a:off x="4173038" y="152400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Behavior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Tree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BA6300-AE79-4495-B9C8-1FCA91D18642}"/>
              </a:ext>
            </a:extLst>
          </p:cNvPr>
          <p:cNvGrpSpPr/>
          <p:nvPr/>
        </p:nvGrpSpPr>
        <p:grpSpPr>
          <a:xfrm>
            <a:off x="1637075" y="1251588"/>
            <a:ext cx="8917849" cy="2547858"/>
            <a:chOff x="954824" y="913456"/>
            <a:chExt cx="10080399" cy="2880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2DFB45B-280C-46E1-A5E6-F09756850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954824" y="913456"/>
              <a:ext cx="4724334" cy="28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A8F4DE2-E8D0-4124-9D23-8E081D5E1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4" t="1568" b="2119"/>
            <a:stretch/>
          </p:blipFill>
          <p:spPr>
            <a:xfrm>
              <a:off x="6310889" y="913456"/>
              <a:ext cx="4724334" cy="28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6CFA3523-5890-4941-B0B8-25E99D783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7"/>
          <a:stretch/>
        </p:blipFill>
        <p:spPr>
          <a:xfrm>
            <a:off x="1840888" y="4000384"/>
            <a:ext cx="8510225" cy="2705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1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B7FF19-87D5-4E42-B2D1-96352E5C28D7}"/>
              </a:ext>
            </a:extLst>
          </p:cNvPr>
          <p:cNvSpPr txBox="1"/>
          <p:nvPr/>
        </p:nvSpPr>
        <p:spPr>
          <a:xfrm>
            <a:off x="3524623" y="152400"/>
            <a:ext cx="5142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Linear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Temporal Logic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F9E9E-2201-4A40-8A81-970ABF3CE2DE}"/>
              </a:ext>
            </a:extLst>
          </p:cNvPr>
          <p:cNvSpPr txBox="1"/>
          <p:nvPr/>
        </p:nvSpPr>
        <p:spPr>
          <a:xfrm>
            <a:off x="447674" y="1014631"/>
            <a:ext cx="115538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Linear Temporal Logic (LTL)  is an extension of propositional logic which includes qualifiers over linear paths in time.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0CEDA7C-2537-44E6-87C5-CB048197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81" b="33377"/>
          <a:stretch/>
        </p:blipFill>
        <p:spPr>
          <a:xfrm>
            <a:off x="0" y="5551604"/>
            <a:ext cx="12192000" cy="76944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433F34F-DD6E-46B0-AA56-A03E68EAEEBE}"/>
              </a:ext>
            </a:extLst>
          </p:cNvPr>
          <p:cNvGrpSpPr/>
          <p:nvPr/>
        </p:nvGrpSpPr>
        <p:grpSpPr>
          <a:xfrm>
            <a:off x="0" y="2235438"/>
            <a:ext cx="12192000" cy="4622562"/>
            <a:chOff x="0" y="2235438"/>
            <a:chExt cx="12192000" cy="462256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AB442EB-85AF-4A38-9DDB-DC34C82CFEC3}"/>
                </a:ext>
              </a:extLst>
            </p:cNvPr>
            <p:cNvSpPr txBox="1"/>
            <p:nvPr/>
          </p:nvSpPr>
          <p:spPr>
            <a:xfrm>
              <a:off x="319087" y="2235438"/>
              <a:ext cx="115538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Given a set AP of atomic propositions, the syntax of LTL is given by the following grammar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1EBD3A-7D93-4E0B-A777-5E389393833B}"/>
                </a:ext>
              </a:extLst>
            </p:cNvPr>
            <p:cNvGrpSpPr/>
            <p:nvPr/>
          </p:nvGrpSpPr>
          <p:grpSpPr>
            <a:xfrm>
              <a:off x="2182087" y="2851549"/>
              <a:ext cx="7827824" cy="1621886"/>
              <a:chOff x="3916648" y="3035390"/>
              <a:chExt cx="7827824" cy="162188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B8D4D60-98A9-476C-9D9D-1C3E71ED3A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56" t="-1361" b="21863"/>
              <a:stretch/>
            </p:blipFill>
            <p:spPr>
              <a:xfrm>
                <a:off x="3916648" y="3035390"/>
                <a:ext cx="4358705" cy="355601"/>
              </a:xfrm>
              <a:prstGeom prst="rect">
                <a:avLst/>
              </a:prstGeom>
            </p:spPr>
          </p:pic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DA70C1E-C4AA-4F73-B641-2F96D01E07B7}"/>
                  </a:ext>
                </a:extLst>
              </p:cNvPr>
              <p:cNvGrpSpPr/>
              <p:nvPr/>
            </p:nvGrpSpPr>
            <p:grpSpPr>
              <a:xfrm>
                <a:off x="3916648" y="3429000"/>
                <a:ext cx="7827824" cy="1228276"/>
                <a:chOff x="1358900" y="4045121"/>
                <a:chExt cx="7827824" cy="122827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AA187E86-0333-43C0-803A-377618175DDF}"/>
                    </a:ext>
                  </a:extLst>
                </p:cNvPr>
                <p:cNvGrpSpPr/>
                <p:nvPr/>
              </p:nvGrpSpPr>
              <p:grpSpPr>
                <a:xfrm>
                  <a:off x="1358900" y="4472123"/>
                  <a:ext cx="7827824" cy="801274"/>
                  <a:chOff x="809825" y="3855203"/>
                  <a:chExt cx="10572347" cy="1082209"/>
                </a:xfrm>
              </p:grpSpPr>
              <p:pic>
                <p:nvPicPr>
                  <p:cNvPr id="13" name="图片 12">
                    <a:extLst>
                      <a:ext uri="{FF2B5EF4-FFF2-40B4-BE49-F238E27FC236}">
                        <a16:creationId xmlns:a16="http://schemas.microsoft.com/office/drawing/2014/main" id="{563A85ED-4D54-44DE-98CB-E83921ADD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9825" y="3855203"/>
                    <a:ext cx="10572347" cy="1082209"/>
                  </a:xfrm>
                  <a:prstGeom prst="rect">
                    <a:avLst/>
                  </a:prstGeom>
                </p:spPr>
              </p:pic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56773FE-ECB6-451A-9884-1F6E6C8ABE47}"/>
                      </a:ext>
                    </a:extLst>
                  </p:cNvPr>
                  <p:cNvSpPr/>
                  <p:nvPr/>
                </p:nvSpPr>
                <p:spPr>
                  <a:xfrm>
                    <a:off x="10020299" y="4396307"/>
                    <a:ext cx="1361873" cy="3990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AA7C29CF-AE1D-4F71-9FAF-16A01785A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947" y="4045121"/>
                  <a:ext cx="3322608" cy="427002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629439-D94C-4F07-82CD-DCB122B30BC7}"/>
                </a:ext>
              </a:extLst>
            </p:cNvPr>
            <p:cNvSpPr txBox="1"/>
            <p:nvPr/>
          </p:nvSpPr>
          <p:spPr>
            <a:xfrm>
              <a:off x="319087" y="4473435"/>
              <a:ext cx="115538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LTL formula is satisfied by a sequence of truth assignments over AP , which can be considered an ω-word over the alphabet given by 2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[(2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]. 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799FB7-033B-4B53-8845-75FA3FBE7CDD}"/>
                </a:ext>
              </a:extLst>
            </p:cNvPr>
            <p:cNvSpPr/>
            <p:nvPr/>
          </p:nvSpPr>
          <p:spPr>
            <a:xfrm>
              <a:off x="0" y="2235438"/>
              <a:ext cx="12192000" cy="46225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9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B7FF19-87D5-4E42-B2D1-96352E5C28D7}"/>
              </a:ext>
            </a:extLst>
          </p:cNvPr>
          <p:cNvSpPr txBox="1"/>
          <p:nvPr/>
        </p:nvSpPr>
        <p:spPr>
          <a:xfrm>
            <a:off x="3524623" y="152400"/>
            <a:ext cx="5142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Linear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Temporal Logic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F9E9E-2201-4A40-8A81-970ABF3CE2DE}"/>
              </a:ext>
            </a:extLst>
          </p:cNvPr>
          <p:cNvSpPr txBox="1"/>
          <p:nvPr/>
        </p:nvSpPr>
        <p:spPr>
          <a:xfrm>
            <a:off x="447674" y="1014631"/>
            <a:ext cx="115538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Linear Temporal Logic (LTL)  is an extension of propositional logic which includes qualifiers over linear paths in time.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6E5511-1889-462C-979B-B6AB7B87BAE6}"/>
              </a:ext>
            </a:extLst>
          </p:cNvPr>
          <p:cNvSpPr txBox="1"/>
          <p:nvPr/>
        </p:nvSpPr>
        <p:spPr>
          <a:xfrm>
            <a:off x="319086" y="5411904"/>
            <a:ext cx="11553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If φ is an LTL formula, L(φ) is the ω-regular language containing all ω-words that satisfy φ. If φ and ψ are LTL formulas, then φ |=ψ if L(φ)⊆ L(ψ) and we say φ entails ψ. This means in any sequence where φ holds , ψ also holds.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33F34F-DD6E-46B0-AA56-A03E68EAEEBE}"/>
              </a:ext>
            </a:extLst>
          </p:cNvPr>
          <p:cNvGrpSpPr/>
          <p:nvPr/>
        </p:nvGrpSpPr>
        <p:grpSpPr>
          <a:xfrm>
            <a:off x="0" y="2235438"/>
            <a:ext cx="12192000" cy="4955488"/>
            <a:chOff x="0" y="2235438"/>
            <a:chExt cx="12192000" cy="495548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AB442EB-85AF-4A38-9DDB-DC34C82CFEC3}"/>
                </a:ext>
              </a:extLst>
            </p:cNvPr>
            <p:cNvSpPr txBox="1"/>
            <p:nvPr/>
          </p:nvSpPr>
          <p:spPr>
            <a:xfrm>
              <a:off x="319087" y="2235438"/>
              <a:ext cx="115538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Given a set AP of atomic propositions, the syntax of LTL is given by the following grammar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1EBD3A-7D93-4E0B-A777-5E389393833B}"/>
                </a:ext>
              </a:extLst>
            </p:cNvPr>
            <p:cNvGrpSpPr/>
            <p:nvPr/>
          </p:nvGrpSpPr>
          <p:grpSpPr>
            <a:xfrm>
              <a:off x="2182087" y="2851549"/>
              <a:ext cx="7827824" cy="1621886"/>
              <a:chOff x="3916648" y="3035390"/>
              <a:chExt cx="7827824" cy="162188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B8D4D60-98A9-476C-9D9D-1C3E71ED3A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56" t="-1361" b="21863"/>
              <a:stretch/>
            </p:blipFill>
            <p:spPr>
              <a:xfrm>
                <a:off x="3916648" y="3035390"/>
                <a:ext cx="4358705" cy="355601"/>
              </a:xfrm>
              <a:prstGeom prst="rect">
                <a:avLst/>
              </a:prstGeom>
            </p:spPr>
          </p:pic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DA70C1E-C4AA-4F73-B641-2F96D01E07B7}"/>
                  </a:ext>
                </a:extLst>
              </p:cNvPr>
              <p:cNvGrpSpPr/>
              <p:nvPr/>
            </p:nvGrpSpPr>
            <p:grpSpPr>
              <a:xfrm>
                <a:off x="3916648" y="3429000"/>
                <a:ext cx="7827824" cy="1228276"/>
                <a:chOff x="1358900" y="4045121"/>
                <a:chExt cx="7827824" cy="122827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AA187E86-0333-43C0-803A-377618175DDF}"/>
                    </a:ext>
                  </a:extLst>
                </p:cNvPr>
                <p:cNvGrpSpPr/>
                <p:nvPr/>
              </p:nvGrpSpPr>
              <p:grpSpPr>
                <a:xfrm>
                  <a:off x="1358900" y="4472123"/>
                  <a:ext cx="7827824" cy="801274"/>
                  <a:chOff x="809825" y="3855203"/>
                  <a:chExt cx="10572347" cy="1082209"/>
                </a:xfrm>
              </p:grpSpPr>
              <p:pic>
                <p:nvPicPr>
                  <p:cNvPr id="13" name="图片 12">
                    <a:extLst>
                      <a:ext uri="{FF2B5EF4-FFF2-40B4-BE49-F238E27FC236}">
                        <a16:creationId xmlns:a16="http://schemas.microsoft.com/office/drawing/2014/main" id="{563A85ED-4D54-44DE-98CB-E83921ADD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09825" y="3855203"/>
                    <a:ext cx="10572347" cy="1082209"/>
                  </a:xfrm>
                  <a:prstGeom prst="rect">
                    <a:avLst/>
                  </a:prstGeom>
                </p:spPr>
              </p:pic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56773FE-ECB6-451A-9884-1F6E6C8ABE47}"/>
                      </a:ext>
                    </a:extLst>
                  </p:cNvPr>
                  <p:cNvSpPr/>
                  <p:nvPr/>
                </p:nvSpPr>
                <p:spPr>
                  <a:xfrm>
                    <a:off x="10020299" y="4396307"/>
                    <a:ext cx="1361873" cy="3990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AA7C29CF-AE1D-4F71-9FAF-16A01785A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63947" y="4045121"/>
                  <a:ext cx="3322608" cy="427002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629439-D94C-4F07-82CD-DCB122B30BC7}"/>
                </a:ext>
              </a:extLst>
            </p:cNvPr>
            <p:cNvSpPr txBox="1"/>
            <p:nvPr/>
          </p:nvSpPr>
          <p:spPr>
            <a:xfrm>
              <a:off x="319087" y="4473435"/>
              <a:ext cx="115538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LTL formula is satisfied by a sequence of truth assignments over AP , which can be considered an ω-word over the alphabet given by 2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[(2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]. 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799FB7-033B-4B53-8845-75FA3FBE7CDD}"/>
                </a:ext>
              </a:extLst>
            </p:cNvPr>
            <p:cNvSpPr/>
            <p:nvPr/>
          </p:nvSpPr>
          <p:spPr>
            <a:xfrm>
              <a:off x="0" y="2235438"/>
              <a:ext cx="12192000" cy="495548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5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AFE6EF-5F7F-4E16-8A21-E689E707859B}"/>
              </a:ext>
            </a:extLst>
          </p:cNvPr>
          <p:cNvSpPr txBox="1"/>
          <p:nvPr/>
        </p:nvSpPr>
        <p:spPr>
          <a:xfrm>
            <a:off x="4621081" y="139700"/>
            <a:ext cx="2949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Framework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0DC303-CDD9-476F-84C6-25CECAFB60F0}"/>
              </a:ext>
            </a:extLst>
          </p:cNvPr>
          <p:cNvSpPr txBox="1"/>
          <p:nvPr/>
        </p:nvSpPr>
        <p:spPr>
          <a:xfrm>
            <a:off x="758825" y="974636"/>
            <a:ext cx="106743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They generalize execution nodes and subtrees into a single mathematical object we call a </a:t>
            </a:r>
            <a:r>
              <a:rPr lang="en-US" altLang="zh-CN" sz="2800" u="sng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describe control flow nodes as </a:t>
            </a:r>
            <a:r>
              <a:rPr lang="en-US" altLang="zh-CN" sz="2800" u="sng" dirty="0">
                <a:latin typeface="Arial" panose="020B0604020202020204" pitchFamily="34" charset="0"/>
                <a:cs typeface="Arial" panose="020B0604020202020204" pitchFamily="34" charset="0"/>
              </a:rPr>
              <a:t>operators over behaviors.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Then describe the execution of behaviors by </a:t>
            </a:r>
            <a:r>
              <a:rPr lang="en-US" altLang="zh-CN" sz="2800" u="sng" dirty="0">
                <a:latin typeface="Arial" panose="020B0604020202020204" pitchFamily="34" charset="0"/>
                <a:cs typeface="Arial" panose="020B0604020202020204" pitchFamily="34" charset="0"/>
              </a:rPr>
              <a:t>LTL formulas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1B933C-EDF2-470E-8A60-323F43AC8B4C}"/>
              </a:ext>
            </a:extLst>
          </p:cNvPr>
          <p:cNvGrpSpPr/>
          <p:nvPr/>
        </p:nvGrpSpPr>
        <p:grpSpPr>
          <a:xfrm>
            <a:off x="1409700" y="3253814"/>
            <a:ext cx="9372600" cy="2451100"/>
            <a:chOff x="1409700" y="3076014"/>
            <a:chExt cx="9372600" cy="24511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00A7CA-BAAD-4105-ABD9-9F1E9325BB6F}"/>
                </a:ext>
              </a:extLst>
            </p:cNvPr>
            <p:cNvSpPr/>
            <p:nvPr/>
          </p:nvSpPr>
          <p:spPr>
            <a:xfrm>
              <a:off x="1409700" y="3076014"/>
              <a:ext cx="9372600" cy="24511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5D2ABE-5248-4D3D-8426-FFA3BE655DE8}"/>
                </a:ext>
              </a:extLst>
            </p:cNvPr>
            <p:cNvSpPr txBox="1"/>
            <p:nvPr/>
          </p:nvSpPr>
          <p:spPr>
            <a:xfrm>
              <a:off x="1409700" y="3147402"/>
              <a:ext cx="937260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57200"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Assumption 4.1</a:t>
              </a: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：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ticking of the classical tree is effectively 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instantaneous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. In other words, the environment 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doesn’t change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between when we tick the root and when we tick any child node.</a:t>
              </a:r>
            </a:p>
            <a:p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Assumption 4.2</a:t>
              </a: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：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Assume any subtree returns exactly one value every time it is ticked.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0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AFE6EF-5F7F-4E16-8A21-E689E707859B}"/>
              </a:ext>
            </a:extLst>
          </p:cNvPr>
          <p:cNvSpPr txBox="1"/>
          <p:nvPr/>
        </p:nvSpPr>
        <p:spPr>
          <a:xfrm>
            <a:off x="4621081" y="139700"/>
            <a:ext cx="2949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Framework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C0F0A3-9B91-4AED-A967-4708212F6A68}"/>
              </a:ext>
            </a:extLst>
          </p:cNvPr>
          <p:cNvGrpSpPr/>
          <p:nvPr/>
        </p:nvGrpSpPr>
        <p:grpSpPr>
          <a:xfrm>
            <a:off x="188856" y="922417"/>
            <a:ext cx="6176210" cy="2317743"/>
            <a:chOff x="188856" y="922417"/>
            <a:chExt cx="6176210" cy="231774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93B8D9-B574-4A6B-99F8-2CDFE4E5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471" y="1440160"/>
              <a:ext cx="6076595" cy="1800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C67356-B64A-49A4-8779-D7ED06335C90}"/>
                </a:ext>
              </a:extLst>
            </p:cNvPr>
            <p:cNvSpPr txBox="1"/>
            <p:nvPr/>
          </p:nvSpPr>
          <p:spPr>
            <a:xfrm>
              <a:off x="288471" y="978495"/>
              <a:ext cx="1770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State space</a:t>
              </a:r>
              <a:endParaRPr lang="zh-CN" altLang="en-US" sz="2400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6E400A-69EF-4D94-9084-D87D96A105D0}"/>
                </a:ext>
              </a:extLst>
            </p:cNvPr>
            <p:cNvSpPr/>
            <p:nvPr/>
          </p:nvSpPr>
          <p:spPr>
            <a:xfrm>
              <a:off x="188856" y="922417"/>
              <a:ext cx="6176210" cy="231774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907C9F-956E-4DB7-9D09-29E45C59AA60}"/>
              </a:ext>
            </a:extLst>
          </p:cNvPr>
          <p:cNvGrpSpPr/>
          <p:nvPr/>
        </p:nvGrpSpPr>
        <p:grpSpPr>
          <a:xfrm>
            <a:off x="6464681" y="876895"/>
            <a:ext cx="5538463" cy="2363265"/>
            <a:chOff x="6464681" y="876895"/>
            <a:chExt cx="5538463" cy="236326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F6F8E15-B1B4-445C-B0F6-7EF5DB87C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6" t="2799" r="1006"/>
            <a:stretch/>
          </p:blipFill>
          <p:spPr>
            <a:xfrm>
              <a:off x="6676670" y="1304191"/>
              <a:ext cx="5226859" cy="1894138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BDC4E0-A2F7-41A5-B43D-760AE612FAC9}"/>
                </a:ext>
              </a:extLst>
            </p:cNvPr>
            <p:cNvSpPr txBox="1"/>
            <p:nvPr/>
          </p:nvSpPr>
          <p:spPr>
            <a:xfrm>
              <a:off x="6552301" y="876895"/>
              <a:ext cx="1407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Behavior</a:t>
              </a:r>
              <a:endParaRPr lang="zh-CN" altLang="en-US" sz="2400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2B2820B-30F5-4A1A-B8EC-CF6FC87D5BD6}"/>
                </a:ext>
              </a:extLst>
            </p:cNvPr>
            <p:cNvSpPr/>
            <p:nvPr/>
          </p:nvSpPr>
          <p:spPr>
            <a:xfrm>
              <a:off x="6464681" y="922417"/>
              <a:ext cx="5538463" cy="231774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7AE1D7-C9C0-4A6D-9E66-A9EEC4D545E9}"/>
              </a:ext>
            </a:extLst>
          </p:cNvPr>
          <p:cNvGrpSpPr/>
          <p:nvPr/>
        </p:nvGrpSpPr>
        <p:grpSpPr>
          <a:xfrm>
            <a:off x="99956" y="3441169"/>
            <a:ext cx="6176210" cy="2317743"/>
            <a:chOff x="188856" y="3484483"/>
            <a:chExt cx="6176210" cy="231774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D1EBD48-949C-4EAD-9AB2-74055F39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471" y="3941358"/>
              <a:ext cx="5684067" cy="1601654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92D3B5D-585A-44B3-B69C-5613C3A3F0E2}"/>
                </a:ext>
              </a:extLst>
            </p:cNvPr>
            <p:cNvSpPr txBox="1"/>
            <p:nvPr/>
          </p:nvSpPr>
          <p:spPr>
            <a:xfrm>
              <a:off x="288471" y="3484483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physical run</a:t>
              </a:r>
              <a:endParaRPr lang="zh-CN" altLang="en-US" sz="2400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D10ADF0-D2EC-4CFF-9095-5999B3A37D8D}"/>
                </a:ext>
              </a:extLst>
            </p:cNvPr>
            <p:cNvSpPr/>
            <p:nvPr/>
          </p:nvSpPr>
          <p:spPr>
            <a:xfrm>
              <a:off x="188856" y="3484483"/>
              <a:ext cx="6176210" cy="231774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5C63CA-69FE-4C54-BE55-D7579A10FF40}"/>
              </a:ext>
            </a:extLst>
          </p:cNvPr>
          <p:cNvGrpSpPr/>
          <p:nvPr/>
        </p:nvGrpSpPr>
        <p:grpSpPr>
          <a:xfrm>
            <a:off x="6458683" y="3441169"/>
            <a:ext cx="5538463" cy="2361056"/>
            <a:chOff x="6458683" y="3441169"/>
            <a:chExt cx="5538463" cy="2361056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CFDEC1E-1CD9-40A0-8E39-696F2C12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4485" y="3979034"/>
              <a:ext cx="5351228" cy="174619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65E13EC-B9CB-4CFA-B8A4-AD6BA6E7FD70}"/>
                </a:ext>
              </a:extLst>
            </p:cNvPr>
            <p:cNvSpPr txBox="1"/>
            <p:nvPr/>
          </p:nvSpPr>
          <p:spPr>
            <a:xfrm>
              <a:off x="6576838" y="3441169"/>
              <a:ext cx="17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Logical run</a:t>
              </a:r>
              <a:endParaRPr lang="zh-CN" altLang="en-US" sz="2400" b="1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3FED4D-EAD4-4B9C-BB68-BDC658CAC8AA}"/>
                </a:ext>
              </a:extLst>
            </p:cNvPr>
            <p:cNvSpPr/>
            <p:nvPr/>
          </p:nvSpPr>
          <p:spPr>
            <a:xfrm>
              <a:off x="6458683" y="3484482"/>
              <a:ext cx="5538463" cy="231774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3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AFE6EF-5F7F-4E16-8A21-E689E707859B}"/>
              </a:ext>
            </a:extLst>
          </p:cNvPr>
          <p:cNvSpPr txBox="1"/>
          <p:nvPr/>
        </p:nvSpPr>
        <p:spPr>
          <a:xfrm>
            <a:off x="4621081" y="139700"/>
            <a:ext cx="2949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Framework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DC4E0-A2F7-41A5-B43D-760AE612FAC9}"/>
              </a:ext>
            </a:extLst>
          </p:cNvPr>
          <p:cNvSpPr txBox="1"/>
          <p:nvPr/>
        </p:nvSpPr>
        <p:spPr>
          <a:xfrm>
            <a:off x="1811760" y="3932882"/>
            <a:ext cx="856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Condition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behavior where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∨C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 tautology 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Negation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Given a behavior B, ∼ B =(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guarantee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Sequence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A and B are behaviors then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(A→B)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en-US" altLang="zh-CN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(A→B)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∨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(A→B)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(¬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¬A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)∨ (A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¬B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¬B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Fallback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A and B are behaviors then A?B =∼(∼ A→∼ B)</a:t>
            </a:r>
          </a:p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2B1BDB-B18E-4AD5-85D6-6863393E354C}"/>
              </a:ext>
            </a:extLst>
          </p:cNvPr>
          <p:cNvGrpSpPr/>
          <p:nvPr/>
        </p:nvGrpSpPr>
        <p:grpSpPr>
          <a:xfrm>
            <a:off x="3389354" y="909141"/>
            <a:ext cx="5413291" cy="2874079"/>
            <a:chOff x="188856" y="922417"/>
            <a:chExt cx="5413291" cy="287407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C67356-B64A-49A4-8779-D7ED06335C90}"/>
                </a:ext>
              </a:extLst>
            </p:cNvPr>
            <p:cNvSpPr txBox="1"/>
            <p:nvPr/>
          </p:nvSpPr>
          <p:spPr>
            <a:xfrm>
              <a:off x="288471" y="978495"/>
              <a:ext cx="172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 models T</a:t>
              </a:r>
              <a:endParaRPr lang="zh-CN" altLang="en-US" sz="2400" b="1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75817A6-DFFB-4B29-AB7A-6DFB1754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936" y="1440160"/>
              <a:ext cx="5120314" cy="2149667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6E400A-69EF-4D94-9084-D87D96A105D0}"/>
                </a:ext>
              </a:extLst>
            </p:cNvPr>
            <p:cNvSpPr/>
            <p:nvPr/>
          </p:nvSpPr>
          <p:spPr>
            <a:xfrm>
              <a:off x="188856" y="922417"/>
              <a:ext cx="5413291" cy="287407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9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1191</Words>
  <Application>Microsoft Office PowerPoint</Application>
  <PresentationFormat>宽屏</PresentationFormat>
  <Paragraphs>104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MV Boli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钰涵</dc:creator>
  <cp:lastModifiedBy>李 钰涵</cp:lastModifiedBy>
  <cp:revision>14</cp:revision>
  <dcterms:created xsi:type="dcterms:W3CDTF">2022-03-09T01:06:33Z</dcterms:created>
  <dcterms:modified xsi:type="dcterms:W3CDTF">2022-03-12T01:10:18Z</dcterms:modified>
</cp:coreProperties>
</file>