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9" r:id="rId4"/>
    <p:sldId id="260" r:id="rId5"/>
    <p:sldId id="258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75DF1-854F-49CE-A869-19DBC59BFA5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F68B3-0A80-4836-9A16-8C6CA3354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9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F68B3-0A80-4836-9A16-8C6CA33540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1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3A95F-419F-423B-BF87-50F12984B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3E966-B971-4CB8-8011-1648D5C90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EC027-F35D-43DC-A19B-0E66948C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FDFA0-49B3-44E2-8D8A-4F711E83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92354-442E-4EE5-A469-0968EF08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5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F3E8-2D72-4EF8-B0F7-A672DACD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5CBD1-526C-4197-829F-42126A60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ECFE6-2A82-4DDB-B1F6-9583882B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71F00-520A-4DF0-ADBA-1EA25AD6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46508-B8B4-4F7D-9245-C0A9B3EB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1EC728-8706-4376-A4DD-690AC3E8D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DC081-6D7F-40F0-9A8B-F05D1A8B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F913B-18E4-401F-8D33-EFC7D521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503C2-37AF-42F5-B269-3EF7F026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396E9-2D45-42AD-A0FC-BFD698E3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3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EFBDA-F12D-4E26-B9C2-422F2C14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5E4C-5F30-4397-99DE-2E2A1E59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0EAF6-B875-4FBA-8CC8-CF8CE68B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1940-6D8B-4A88-BE18-2A9BCF6B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EE061-B802-449E-AD20-5708034A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15BCA-6C3C-4133-B265-B5BA3A0E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4E0E1-D05F-4702-99BE-9BB082F8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B84F0-3C98-42CB-AAAE-D788669D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B5CEF-380E-4C34-AC03-668F4A5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430B5-165A-43F9-9FBD-CDD94346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2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27255-7242-4A81-B466-0EF7B411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E611D-43CB-42D5-AB26-FDCCDE881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CF6B1-2FA6-4254-9F22-0828B4AFA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43FC1-EAA0-43F1-A34C-079C585E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391B5-6C69-4317-A674-C9C7E645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BC045-409B-4C09-B804-2802D0A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3D0A-FE3A-46BB-A66F-890EA1C8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D2159-1908-42D8-8894-C3789C5D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A36A2-9254-4BB5-96D8-FD69A4ACA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9B6FDE-45D7-4B46-85D6-BAEBF1001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78E7D-0017-4094-8C18-0484E108B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1EEA34-2231-4D85-B8AA-E1578C88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69107C-7BF8-41C6-92DF-8D7557E0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BC5F26-6CD4-42E5-8DB8-A00C67ED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F8C8-A3F7-42BA-A63D-F0305E8B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0E8DFC-BF89-4549-924A-719A235D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8E9A1-4A69-494E-8730-5C0DA16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99C9C-F683-4E35-B3DB-D0E77C8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42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49BC1-6D2B-4A6D-AAAD-53AD1242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13AB87-CB91-4434-9A48-FB0A3FC7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66846-7D84-494D-8302-DCFA9E1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0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606F3-97E0-43D2-93F0-E52895BE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84F04-D41E-45DF-8777-76A32696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5F3A-C2BD-4AA3-A081-8D969CA6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D054A-003F-4510-BAED-8D8C9B94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34323-6933-4CE9-B721-2949A4C0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5314C-D4F3-41B1-959D-0B19CA92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2E1A-1C0B-490E-8908-B33BEE3D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80EDE4-06C5-4B59-A685-393C33E7D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3AF25-34FA-4970-B4B7-6A2CEE766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E7662-3523-4273-A89B-104EB944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9B028-61C1-4C4F-8E01-C99B382E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782BE-0DFE-4FC3-B352-FE63DB3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B30307-9155-48AD-919C-A167875F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750A3-5979-4F40-BF7D-A0E1D335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E97B7-2343-42E6-B95D-770CF100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6C82-3ECE-4DC3-8769-48E4D90DCD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24A95-3433-4C7A-83EE-EB4307E67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3A4FF-84B1-4CBA-A01C-14C497874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1250-0D20-48A6-B43B-C324AC7C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D95DBF-7BBF-4B51-9C5D-D104F80D72D0}"/>
              </a:ext>
            </a:extLst>
          </p:cNvPr>
          <p:cNvSpPr txBox="1"/>
          <p:nvPr/>
        </p:nvSpPr>
        <p:spPr>
          <a:xfrm>
            <a:off x="2406083" y="1211471"/>
            <a:ext cx="70579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Improving the Parallel Execution of Behavior Trees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4801EB-5FEF-490C-8408-E48CE4A30BB9}"/>
              </a:ext>
            </a:extLst>
          </p:cNvPr>
          <p:cNvGrpSpPr/>
          <p:nvPr/>
        </p:nvGrpSpPr>
        <p:grpSpPr>
          <a:xfrm>
            <a:off x="4531440" y="4539091"/>
            <a:ext cx="3129120" cy="646331"/>
            <a:chOff x="4319103" y="3639931"/>
            <a:chExt cx="3129120" cy="64633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81E0E0-D18B-4ECC-B331-9D8D3C0D8652}"/>
                </a:ext>
              </a:extLst>
            </p:cNvPr>
            <p:cNvSpPr txBox="1"/>
            <p:nvPr/>
          </p:nvSpPr>
          <p:spPr>
            <a:xfrm>
              <a:off x="4319103" y="3639931"/>
              <a:ext cx="1739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zh-CN" sz="1800" b="0" i="0" u="none" strike="noStrike" kern="1200" cap="none" spc="0" normalizeH="0" baseline="0" noProof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Michele Colledanchise</a:t>
              </a:r>
              <a:endParaRPr kumimoji="0" lang="zh-CN" altLang="en-US" sz="18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98E14EF-917B-49B7-9E01-DDA9E7F8D4DC}"/>
                </a:ext>
              </a:extLst>
            </p:cNvPr>
            <p:cNvSpPr txBox="1"/>
            <p:nvPr/>
          </p:nvSpPr>
          <p:spPr>
            <a:xfrm>
              <a:off x="6059007" y="3639931"/>
              <a:ext cx="13892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zh-CN" sz="1800" b="0" i="0" u="none" strike="noStrike" kern="1200" cap="none" spc="0" normalizeH="0" baseline="0" noProof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Lorenzo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zh-CN" sz="1800" b="0" i="0" u="none" strike="noStrike" kern="1200" cap="none" spc="0" normalizeH="0" baseline="0" noProof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Natale</a:t>
              </a:r>
              <a:endParaRPr kumimoji="0" lang="zh-CN" altLang="en-US" sz="18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0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9158FB-E353-4EDD-9EF5-8EED70B2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9" y="1337481"/>
            <a:ext cx="7897082" cy="3926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11B24D-6145-4C44-AFA1-1A3FC688357A}"/>
              </a:ext>
            </a:extLst>
          </p:cNvPr>
          <p:cNvSpPr txBox="1"/>
          <p:nvPr/>
        </p:nvSpPr>
        <p:spPr>
          <a:xfrm>
            <a:off x="3426840" y="139700"/>
            <a:ext cx="5338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Motivation Example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8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57DA85-CB2F-4F9F-B21F-B6D4168CF285}"/>
              </a:ext>
            </a:extLst>
          </p:cNvPr>
          <p:cNvSpPr txBox="1"/>
          <p:nvPr/>
        </p:nvSpPr>
        <p:spPr>
          <a:xfrm>
            <a:off x="1068506" y="539424"/>
            <a:ext cx="100549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(Concurrent BTs): </a:t>
            </a:r>
            <a:r>
              <a:rPr lang="en-US" altLang="zh-CN" sz="2400" dirty="0"/>
              <a:t>A CBT is a tuple</a:t>
            </a:r>
          </a:p>
          <a:p>
            <a:pPr algn="ctr"/>
            <a:r>
              <a:rPr lang="en-US" altLang="zh-CN" sz="2400" dirty="0" err="1"/>
              <a:t>Ti</a:t>
            </a:r>
            <a:r>
              <a:rPr lang="en-US" altLang="zh-CN" sz="2400" dirty="0"/>
              <a:t> = {fi, </a:t>
            </a:r>
            <a:r>
              <a:rPr lang="en-US" altLang="zh-CN" sz="2400" dirty="0" err="1"/>
              <a:t>ri</a:t>
            </a:r>
            <a:r>
              <a:rPr lang="en-US" altLang="zh-CN" sz="2400" dirty="0"/>
              <a:t>,∆t, pi, qi}</a:t>
            </a:r>
          </a:p>
          <a:p>
            <a:r>
              <a:rPr lang="en-US" altLang="zh-CN" sz="2400" dirty="0"/>
              <a:t>where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fi,∆t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ri</a:t>
            </a:r>
            <a:r>
              <a:rPr lang="en-US" altLang="zh-CN" sz="2400" dirty="0"/>
              <a:t> are defined as in Definition 1, pi is a progress function, and q is the resource function.</a:t>
            </a:r>
          </a:p>
          <a:p>
            <a:endParaRPr lang="en-US" altLang="zh-CN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ECF9C9-EE39-4193-987A-0442A319D697}"/>
              </a:ext>
            </a:extLst>
          </p:cNvPr>
          <p:cNvGrpSpPr/>
          <p:nvPr/>
        </p:nvGrpSpPr>
        <p:grpSpPr>
          <a:xfrm>
            <a:off x="800981" y="2753842"/>
            <a:ext cx="10590039" cy="3465901"/>
            <a:chOff x="982638" y="2617362"/>
            <a:chExt cx="10590039" cy="346590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AD55B40-03BC-4585-B940-FBB859EE9CD5}"/>
                </a:ext>
              </a:extLst>
            </p:cNvPr>
            <p:cNvGrpSpPr/>
            <p:nvPr/>
          </p:nvGrpSpPr>
          <p:grpSpPr>
            <a:xfrm>
              <a:off x="982638" y="2617362"/>
              <a:ext cx="5113362" cy="3431639"/>
              <a:chOff x="982638" y="2617362"/>
              <a:chExt cx="5113362" cy="343163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0B42531-16C3-4682-88E3-3CA3B47FB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638" y="3019945"/>
                <a:ext cx="5113362" cy="3029056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2A794E-EBA3-48AE-A945-2C5A7C93130E}"/>
                  </a:ext>
                </a:extLst>
              </p:cNvPr>
              <p:cNvSpPr txBox="1"/>
              <p:nvPr/>
            </p:nvSpPr>
            <p:spPr>
              <a:xfrm>
                <a:off x="1127646" y="2617362"/>
                <a:ext cx="48233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(Sequence compositions of CBTs):</a:t>
                </a:r>
                <a:endParaRPr lang="zh-CN" altLang="en-US" sz="2400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884C673-BFAC-46B0-A6D2-5C17C27D4685}"/>
                </a:ext>
              </a:extLst>
            </p:cNvPr>
            <p:cNvGrpSpPr/>
            <p:nvPr/>
          </p:nvGrpSpPr>
          <p:grpSpPr>
            <a:xfrm>
              <a:off x="6264946" y="2617362"/>
              <a:ext cx="5307731" cy="3465901"/>
              <a:chOff x="6264946" y="2617362"/>
              <a:chExt cx="5307731" cy="346590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9A4AC6-92AA-4626-8419-B1B69A88ADB3}"/>
                  </a:ext>
                </a:extLst>
              </p:cNvPr>
              <p:cNvSpPr txBox="1"/>
              <p:nvPr/>
            </p:nvSpPr>
            <p:spPr>
              <a:xfrm>
                <a:off x="6507138" y="2617362"/>
                <a:ext cx="48233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(Fallback compositions of CBTs):</a:t>
                </a:r>
                <a:endParaRPr lang="zh-CN" altLang="en-US" sz="2400" dirty="0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3E474A32-3678-4C93-98CB-ABA0FE283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4946" y="3019945"/>
                <a:ext cx="5307731" cy="30633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079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BDCB69E-6709-49CA-B628-5AB47985B3D2}"/>
              </a:ext>
            </a:extLst>
          </p:cNvPr>
          <p:cNvGrpSpPr/>
          <p:nvPr/>
        </p:nvGrpSpPr>
        <p:grpSpPr>
          <a:xfrm>
            <a:off x="241300" y="1041401"/>
            <a:ext cx="11709400" cy="4532040"/>
            <a:chOff x="423920" y="1243092"/>
            <a:chExt cx="11286041" cy="412865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3184FEB-77B8-49A3-8B27-0E5E581BABAE}"/>
                </a:ext>
              </a:extLst>
            </p:cNvPr>
            <p:cNvGrpSpPr/>
            <p:nvPr/>
          </p:nvGrpSpPr>
          <p:grpSpPr>
            <a:xfrm>
              <a:off x="423920" y="1243092"/>
              <a:ext cx="5948171" cy="4128657"/>
              <a:chOff x="260147" y="1254108"/>
              <a:chExt cx="5948171" cy="4128657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430C3C7-A73F-48DF-A0AF-902550EF7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31"/>
              <a:stretch/>
            </p:blipFill>
            <p:spPr>
              <a:xfrm>
                <a:off x="260147" y="1605067"/>
                <a:ext cx="5948171" cy="3777698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2AE56B-15DE-44AB-99ED-8C9847AD6B13}"/>
                  </a:ext>
                </a:extLst>
              </p:cNvPr>
              <p:cNvSpPr txBox="1"/>
              <p:nvPr/>
            </p:nvSpPr>
            <p:spPr>
              <a:xfrm>
                <a:off x="1550880" y="1254108"/>
                <a:ext cx="3366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(Synchronized Parallel):</a:t>
                </a:r>
                <a:endParaRPr lang="zh-CN" altLang="en-US" sz="2400" dirty="0"/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E8A091-A184-470D-9DB4-49DFFBB6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1063" y="1245032"/>
              <a:ext cx="5128898" cy="4124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67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671F9B-5549-4843-92F0-8F214F20BF80}"/>
              </a:ext>
            </a:extLst>
          </p:cNvPr>
          <p:cNvGrpSpPr/>
          <p:nvPr/>
        </p:nvGrpSpPr>
        <p:grpSpPr>
          <a:xfrm>
            <a:off x="561801" y="1141237"/>
            <a:ext cx="11068399" cy="4560728"/>
            <a:chOff x="707851" y="1141237"/>
            <a:chExt cx="11068399" cy="456072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9E05DB8-5978-4906-851C-45FC1B466F95}"/>
                </a:ext>
              </a:extLst>
            </p:cNvPr>
            <p:cNvGrpSpPr/>
            <p:nvPr/>
          </p:nvGrpSpPr>
          <p:grpSpPr>
            <a:xfrm>
              <a:off x="707851" y="1302471"/>
              <a:ext cx="5462803" cy="4238261"/>
              <a:chOff x="707851" y="1133839"/>
              <a:chExt cx="5462803" cy="423826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A782111-C178-427C-857C-D120B677A894}"/>
                  </a:ext>
                </a:extLst>
              </p:cNvPr>
              <p:cNvSpPr txBox="1"/>
              <p:nvPr/>
            </p:nvSpPr>
            <p:spPr>
              <a:xfrm>
                <a:off x="1393693" y="1133839"/>
                <a:ext cx="4077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(Mutually Exclusive Parallel):</a:t>
                </a:r>
                <a:endParaRPr lang="zh-CN" altLang="en-US" sz="2400" dirty="0"/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561B240-D759-48E0-A8E2-E3AF2ABD06B4}"/>
                  </a:ext>
                </a:extLst>
              </p:cNvPr>
              <p:cNvGrpSpPr/>
              <p:nvPr/>
            </p:nvGrpSpPr>
            <p:grpSpPr>
              <a:xfrm>
                <a:off x="707851" y="1573042"/>
                <a:ext cx="5462803" cy="3799058"/>
                <a:chOff x="6208318" y="1693311"/>
                <a:chExt cx="5462803" cy="3799058"/>
              </a:xfrm>
            </p:grpSpPr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46586FB0-7DFE-4409-AF35-BB02A2FBC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5675"/>
                <a:stretch/>
              </p:blipFill>
              <p:spPr>
                <a:xfrm>
                  <a:off x="6208318" y="1693311"/>
                  <a:ext cx="5449125" cy="3799058"/>
                </a:xfrm>
                <a:prstGeom prst="rect">
                  <a:avLst/>
                </a:prstGeom>
              </p:spPr>
            </p:pic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560B67A-651D-401C-A41D-F803AB7B9193}"/>
                    </a:ext>
                  </a:extLst>
                </p:cNvPr>
                <p:cNvSpPr/>
                <p:nvPr/>
              </p:nvSpPr>
              <p:spPr>
                <a:xfrm>
                  <a:off x="11089634" y="5187569"/>
                  <a:ext cx="581487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324FCA7-DAA0-40A5-91A1-7A91C76C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190" y="1141237"/>
              <a:ext cx="5172060" cy="4560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34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6C4EB8-7CCA-46CA-A29D-0812A94C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87" y="1011465"/>
            <a:ext cx="6496227" cy="34120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3C22F8-DBEE-4996-8E23-F232D768C23D}"/>
              </a:ext>
            </a:extLst>
          </p:cNvPr>
          <p:cNvSpPr txBox="1"/>
          <p:nvPr/>
        </p:nvSpPr>
        <p:spPr>
          <a:xfrm>
            <a:off x="4740501" y="4876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RobMoSys</a:t>
            </a:r>
            <a:r>
              <a:rPr lang="en-US" altLang="zh-CN" dirty="0"/>
              <a:t>	CARVE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02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90</Words>
  <Application>Microsoft Office PowerPoint</Application>
  <PresentationFormat>宽屏</PresentationFormat>
  <Paragraphs>14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MV Boli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钰涵</dc:creator>
  <cp:lastModifiedBy>李 钰涵</cp:lastModifiedBy>
  <cp:revision>4</cp:revision>
  <dcterms:created xsi:type="dcterms:W3CDTF">2022-03-21T14:56:44Z</dcterms:created>
  <dcterms:modified xsi:type="dcterms:W3CDTF">2022-03-22T10:13:06Z</dcterms:modified>
</cp:coreProperties>
</file>