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9" r:id="rId3"/>
    <p:sldId id="261" r:id="rId4"/>
    <p:sldId id="260" r:id="rId5"/>
    <p:sldId id="262" r:id="rId6"/>
    <p:sldId id="264" r:id="rId7"/>
    <p:sldId id="265" r:id="rId8"/>
    <p:sldId id="271" r:id="rId9"/>
    <p:sldId id="272" r:id="rId10"/>
    <p:sldId id="279" r:id="rId11"/>
    <p:sldId id="273" r:id="rId12"/>
    <p:sldId id="257" r:id="rId13"/>
    <p:sldId id="256" r:id="rId14"/>
    <p:sldId id="274" r:id="rId15"/>
    <p:sldId id="276" r:id="rId16"/>
    <p:sldId id="278" r:id="rId17"/>
    <p:sldId id="291" r:id="rId18"/>
    <p:sldId id="268" r:id="rId19"/>
    <p:sldId id="269" r:id="rId20"/>
    <p:sldId id="277" r:id="rId21"/>
    <p:sldId id="280" r:id="rId22"/>
    <p:sldId id="281" r:id="rId23"/>
    <p:sldId id="283" r:id="rId24"/>
    <p:sldId id="282" r:id="rId25"/>
    <p:sldId id="289" r:id="rId26"/>
    <p:sldId id="285" r:id="rId27"/>
    <p:sldId id="287" r:id="rId28"/>
    <p:sldId id="284" r:id="rId29"/>
    <p:sldId id="286" r:id="rId30"/>
    <p:sldId id="288" r:id="rId31"/>
    <p:sldId id="267" r:id="rId32"/>
    <p:sldId id="27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24"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4FC84-FC7C-48A7-A922-4C613BE6CD8F}"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CBA44-7255-4A44-B936-92C25093AB4E}" type="slidenum">
              <a:rPr lang="zh-CN" altLang="en-US" smtClean="0"/>
              <a:t>‹#›</a:t>
            </a:fld>
            <a:endParaRPr lang="zh-CN" altLang="en-US"/>
          </a:p>
        </p:txBody>
      </p:sp>
    </p:spTree>
    <p:extLst>
      <p:ext uri="{BB962C8B-B14F-4D97-AF65-F5344CB8AC3E}">
        <p14:creationId xmlns:p14="http://schemas.microsoft.com/office/powerpoint/2010/main" val="332478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2</a:t>
            </a:fld>
            <a:endParaRPr lang="zh-CN" altLang="en-US"/>
          </a:p>
        </p:txBody>
      </p:sp>
    </p:spTree>
    <p:extLst>
      <p:ext uri="{BB962C8B-B14F-4D97-AF65-F5344CB8AC3E}">
        <p14:creationId xmlns:p14="http://schemas.microsoft.com/office/powerpoint/2010/main" val="4262467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16</a:t>
            </a:fld>
            <a:endParaRPr lang="zh-CN" altLang="en-US"/>
          </a:p>
        </p:txBody>
      </p:sp>
    </p:spTree>
    <p:extLst>
      <p:ext uri="{BB962C8B-B14F-4D97-AF65-F5344CB8AC3E}">
        <p14:creationId xmlns:p14="http://schemas.microsoft.com/office/powerpoint/2010/main" val="114979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18</a:t>
            </a:fld>
            <a:endParaRPr lang="zh-CN" altLang="en-US"/>
          </a:p>
        </p:txBody>
      </p:sp>
    </p:spTree>
    <p:extLst>
      <p:ext uri="{BB962C8B-B14F-4D97-AF65-F5344CB8AC3E}">
        <p14:creationId xmlns:p14="http://schemas.microsoft.com/office/powerpoint/2010/main" val="199133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25</a:t>
            </a:fld>
            <a:endParaRPr lang="zh-CN" altLang="en-US"/>
          </a:p>
        </p:txBody>
      </p:sp>
    </p:spTree>
    <p:extLst>
      <p:ext uri="{BB962C8B-B14F-4D97-AF65-F5344CB8AC3E}">
        <p14:creationId xmlns:p14="http://schemas.microsoft.com/office/powerpoint/2010/main" val="197850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Sys</a:t>
            </a:r>
            <a:r>
              <a:rPr lang="zh-CN" altLang="en-US" dirty="0"/>
              <a:t>定义整个系统上下文</a:t>
            </a:r>
            <a:endParaRPr lang="en-US" altLang="zh-CN" dirty="0"/>
          </a:p>
          <a:p>
            <a:r>
              <a:rPr lang="en-US" altLang="zh-CN" dirty="0"/>
              <a:t>control</a:t>
            </a:r>
            <a:r>
              <a:rPr lang="zh-CN" altLang="en-US" dirty="0"/>
              <a:t>的初始值未知，隐藏了系统内的</a:t>
            </a:r>
            <a:r>
              <a:rPr lang="en-US" altLang="zh-CN" dirty="0"/>
              <a:t>halt message</a:t>
            </a:r>
            <a:r>
              <a:rPr lang="zh-CN" altLang="en-US" dirty="0"/>
              <a:t>，</a:t>
            </a:r>
            <a:r>
              <a:rPr lang="en-US" altLang="zh-CN" dirty="0"/>
              <a:t>error</a:t>
            </a:r>
            <a:r>
              <a:rPr lang="zh-CN" altLang="en-US" dirty="0"/>
              <a:t>和</a:t>
            </a:r>
            <a:r>
              <a:rPr lang="en-US" altLang="zh-CN" dirty="0" err="1"/>
              <a:t>bpush</a:t>
            </a:r>
            <a:r>
              <a:rPr lang="zh-CN" altLang="en-US" dirty="0"/>
              <a:t>没隐藏，因为这是系统外的</a:t>
            </a:r>
            <a:endParaRPr lang="en-US" altLang="zh-CN" dirty="0"/>
          </a:p>
          <a:p>
            <a:r>
              <a:rPr lang="en-US" altLang="zh-CN" dirty="0"/>
              <a:t>parallel, alternative, and sequential flow, and the node types state update, guard, input/output event and reversion.</a:t>
            </a:r>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26</a:t>
            </a:fld>
            <a:endParaRPr lang="zh-CN" altLang="en-US"/>
          </a:p>
        </p:txBody>
      </p:sp>
    </p:spTree>
    <p:extLst>
      <p:ext uri="{BB962C8B-B14F-4D97-AF65-F5344CB8AC3E}">
        <p14:creationId xmlns:p14="http://schemas.microsoft.com/office/powerpoint/2010/main" val="86240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28</a:t>
            </a:fld>
            <a:endParaRPr lang="zh-CN" altLang="en-US"/>
          </a:p>
        </p:txBody>
      </p:sp>
    </p:spTree>
    <p:extLst>
      <p:ext uri="{BB962C8B-B14F-4D97-AF65-F5344CB8AC3E}">
        <p14:creationId xmlns:p14="http://schemas.microsoft.com/office/powerpoint/2010/main" val="259630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域：仅限于不在 </a:t>
            </a:r>
            <a:r>
              <a:rPr lang="en-US" altLang="zh-CN" dirty="0"/>
              <a:t>x </a:t>
            </a:r>
            <a:r>
              <a:rPr lang="zh-CN" altLang="en-US" dirty="0"/>
              <a:t>中的元素</a:t>
            </a:r>
          </a:p>
        </p:txBody>
      </p:sp>
      <p:sp>
        <p:nvSpPr>
          <p:cNvPr id="4" name="灯片编号占位符 3"/>
          <p:cNvSpPr>
            <a:spLocks noGrp="1"/>
          </p:cNvSpPr>
          <p:nvPr>
            <p:ph type="sldNum" sz="quarter" idx="5"/>
          </p:nvPr>
        </p:nvSpPr>
        <p:spPr/>
        <p:txBody>
          <a:bodyPr/>
          <a:lstStyle/>
          <a:p>
            <a:fld id="{9CFCBA44-7255-4A44-B936-92C25093AB4E}" type="slidenum">
              <a:rPr lang="zh-CN" altLang="en-US" smtClean="0"/>
              <a:t>31</a:t>
            </a:fld>
            <a:endParaRPr lang="zh-CN" altLang="en-US"/>
          </a:p>
        </p:txBody>
      </p:sp>
    </p:spTree>
    <p:extLst>
      <p:ext uri="{BB962C8B-B14F-4D97-AF65-F5344CB8AC3E}">
        <p14:creationId xmlns:p14="http://schemas.microsoft.com/office/powerpoint/2010/main" val="3634061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Arial" panose="020B0604020202020204" pitchFamily="34" charset="0"/>
                <a:cs typeface="Arial" panose="020B0604020202020204" pitchFamily="34" charset="0"/>
              </a:rPr>
              <a:t>信道</a:t>
            </a:r>
            <a:r>
              <a:rPr lang="en-US" altLang="zh-CN" sz="1200" dirty="0">
                <a:latin typeface="Arial" panose="020B0604020202020204" pitchFamily="34" charset="0"/>
                <a:cs typeface="Arial" panose="020B0604020202020204" pitchFamily="34" charset="0"/>
              </a:rPr>
              <a:t>&amp;</a:t>
            </a:r>
            <a:r>
              <a:rPr lang="zh-CN" altLang="en-US" sz="1200" dirty="0">
                <a:latin typeface="Arial" panose="020B0604020202020204" pitchFamily="34" charset="0"/>
                <a:cs typeface="Arial" panose="020B0604020202020204" pitchFamily="34" charset="0"/>
              </a:rPr>
              <a:t>消息传递机制</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，多对多？</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，瞬时性？</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，不只能发送和接受值，工作通知</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，交互</a:t>
            </a:r>
            <a:endParaRPr lang="en-US" altLang="zh-CN" sz="1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9CFCBA44-7255-4A44-B936-92C25093AB4E}" type="slidenum">
              <a:rPr lang="zh-CN" altLang="en-US" smtClean="0"/>
              <a:t>32</a:t>
            </a:fld>
            <a:endParaRPr lang="zh-CN" altLang="en-US"/>
          </a:p>
        </p:txBody>
      </p:sp>
    </p:spTree>
    <p:extLst>
      <p:ext uri="{BB962C8B-B14F-4D97-AF65-F5344CB8AC3E}">
        <p14:creationId xmlns:p14="http://schemas.microsoft.com/office/powerpoint/2010/main" val="353402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3</a:t>
            </a:fld>
            <a:endParaRPr lang="zh-CN" altLang="en-US"/>
          </a:p>
        </p:txBody>
      </p:sp>
    </p:spTree>
    <p:extLst>
      <p:ext uri="{BB962C8B-B14F-4D97-AF65-F5344CB8AC3E}">
        <p14:creationId xmlns:p14="http://schemas.microsoft.com/office/powerpoint/2010/main" val="328174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4</a:t>
            </a:fld>
            <a:endParaRPr lang="zh-CN" altLang="en-US"/>
          </a:p>
        </p:txBody>
      </p:sp>
    </p:spTree>
    <p:extLst>
      <p:ext uri="{BB962C8B-B14F-4D97-AF65-F5344CB8AC3E}">
        <p14:creationId xmlns:p14="http://schemas.microsoft.com/office/powerpoint/2010/main" val="357171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5</a:t>
            </a:fld>
            <a:endParaRPr lang="zh-CN" altLang="en-US"/>
          </a:p>
        </p:txBody>
      </p:sp>
    </p:spTree>
    <p:extLst>
      <p:ext uri="{BB962C8B-B14F-4D97-AF65-F5344CB8AC3E}">
        <p14:creationId xmlns:p14="http://schemas.microsoft.com/office/powerpoint/2010/main" val="87399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6</a:t>
            </a:fld>
            <a:endParaRPr lang="zh-CN" altLang="en-US"/>
          </a:p>
        </p:txBody>
      </p:sp>
    </p:spTree>
    <p:extLst>
      <p:ext uri="{BB962C8B-B14F-4D97-AF65-F5344CB8AC3E}">
        <p14:creationId xmlns:p14="http://schemas.microsoft.com/office/powerpoint/2010/main" val="328266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predicate</a:t>
            </a:r>
            <a:r>
              <a:rPr lang="zh-CN" altLang="en-US" dirty="0"/>
              <a:t>是一种布尔值函数，所谓布尔值函数，即自变量</a:t>
            </a:r>
            <a:r>
              <a:rPr lang="en-US" altLang="zh-CN" dirty="0"/>
              <a:t>x</a:t>
            </a:r>
            <a:r>
              <a:rPr lang="zh-CN" altLang="en-US" dirty="0"/>
              <a:t>映射到因变量</a:t>
            </a:r>
            <a:r>
              <a:rPr lang="en-US" altLang="zh-CN" dirty="0"/>
              <a:t>y</a:t>
            </a:r>
            <a:r>
              <a:rPr lang="zh-CN" altLang="en-US" dirty="0"/>
              <a:t>，</a:t>
            </a:r>
            <a:r>
              <a:rPr lang="en-US" altLang="zh-CN" dirty="0"/>
              <a:t>y</a:t>
            </a:r>
            <a:r>
              <a:rPr lang="zh-CN" altLang="en-US" dirty="0"/>
              <a:t>的取值是</a:t>
            </a:r>
            <a:r>
              <a:rPr lang="en-US" altLang="zh-CN" dirty="0"/>
              <a:t>true</a:t>
            </a:r>
            <a:r>
              <a:rPr lang="zh-CN" altLang="en-US" dirty="0"/>
              <a:t>或者</a:t>
            </a:r>
            <a:r>
              <a:rPr lang="en-US" altLang="zh-CN" dirty="0"/>
              <a:t>false</a:t>
            </a:r>
            <a:r>
              <a:rPr lang="zh-CN" altLang="en-US" dirty="0"/>
              <a:t>。</a:t>
            </a:r>
          </a:p>
        </p:txBody>
      </p:sp>
      <p:sp>
        <p:nvSpPr>
          <p:cNvPr id="4" name="灯片编号占位符 3"/>
          <p:cNvSpPr>
            <a:spLocks noGrp="1"/>
          </p:cNvSpPr>
          <p:nvPr>
            <p:ph type="sldNum" sz="quarter" idx="5"/>
          </p:nvPr>
        </p:nvSpPr>
        <p:spPr/>
        <p:txBody>
          <a:bodyPr/>
          <a:lstStyle/>
          <a:p>
            <a:fld id="{9CFCBA44-7255-4A44-B936-92C25093AB4E}" type="slidenum">
              <a:rPr lang="zh-CN" altLang="en-US" smtClean="0"/>
              <a:t>7</a:t>
            </a:fld>
            <a:endParaRPr lang="zh-CN" altLang="en-US"/>
          </a:p>
        </p:txBody>
      </p:sp>
    </p:spTree>
    <p:extLst>
      <p:ext uri="{BB962C8B-B14F-4D97-AF65-F5344CB8AC3E}">
        <p14:creationId xmlns:p14="http://schemas.microsoft.com/office/powerpoint/2010/main" val="174638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a:t>
            </a:r>
            <a:r>
              <a:rPr lang="en-US" altLang="zh-CN" dirty="0"/>
              <a:t>x</a:t>
            </a:r>
            <a:r>
              <a:rPr lang="zh-CN" altLang="en-US" dirty="0"/>
              <a:t>相当于</a:t>
            </a:r>
            <a:r>
              <a:rPr lang="en-US" altLang="zh-CN" dirty="0" err="1"/>
              <a:t>i</a:t>
            </a:r>
            <a:r>
              <a:rPr lang="zh-CN" altLang="en-US" dirty="0"/>
              <a:t>，</a:t>
            </a:r>
            <a:r>
              <a:rPr lang="en-US" altLang="zh-CN" dirty="0"/>
              <a:t>y</a:t>
            </a:r>
            <a:r>
              <a:rPr lang="zh-CN" altLang="en-US" dirty="0"/>
              <a:t>相当于</a:t>
            </a:r>
            <a:r>
              <a:rPr lang="en-US" altLang="zh-CN" dirty="0"/>
              <a:t>j</a:t>
            </a:r>
            <a:r>
              <a:rPr lang="zh-CN" altLang="en-US" dirty="0"/>
              <a:t>，</a:t>
            </a:r>
            <a:r>
              <a:rPr lang="el-GR" altLang="zh-CN" dirty="0"/>
              <a:t>σ</a:t>
            </a:r>
            <a:r>
              <a:rPr lang="en-US" altLang="zh-CN" baseline="-25000" dirty="0"/>
              <a:t>x</a:t>
            </a:r>
            <a:r>
              <a:rPr lang="zh-CN" altLang="en-US" dirty="0"/>
              <a:t>相当于</a:t>
            </a:r>
            <a:r>
              <a:rPr lang="en-US" altLang="zh-CN" dirty="0" err="1"/>
              <a:t>i</a:t>
            </a:r>
            <a:r>
              <a:rPr lang="en-US" altLang="zh-CN" dirty="0"/>
              <a:t>-&gt;0</a:t>
            </a:r>
            <a:r>
              <a:rPr lang="zh-CN" altLang="en-US" dirty="0"/>
              <a:t>，</a:t>
            </a:r>
            <a:r>
              <a:rPr lang="el-GR" altLang="zh-CN" dirty="0"/>
              <a:t>σ ′ = σ</a:t>
            </a:r>
            <a:r>
              <a:rPr lang="en-US" altLang="zh-CN" dirty="0"/>
              <a:t>x</a:t>
            </a:r>
          </a:p>
          <a:p>
            <a:endParaRPr lang="en-US" altLang="zh-CN" dirty="0"/>
          </a:p>
          <a:p>
            <a:r>
              <a:rPr lang="en-US" altLang="zh-CN" dirty="0"/>
              <a:t>The substitution serves to eliminate the parts of R that refer to the local state, while the sat(..) constraint restricts the </a:t>
            </a:r>
            <a:r>
              <a:rPr lang="en-US" altLang="zh-CN" dirty="0" err="1"/>
              <a:t>poststate</a:t>
            </a:r>
            <a:r>
              <a:rPr lang="en-US" altLang="zh-CN" dirty="0"/>
              <a:t> σ ′ to only valid choices of new values. Since sat(j′ = 0) holds, we may derive the following transition.</a:t>
            </a:r>
          </a:p>
          <a:p>
            <a:r>
              <a:rPr lang="zh-CN" altLang="en-US" dirty="0"/>
              <a:t>替换用于消除</a:t>
            </a:r>
            <a:r>
              <a:rPr lang="en-US" altLang="zh-CN" dirty="0"/>
              <a:t>R</a:t>
            </a:r>
            <a:r>
              <a:rPr lang="zh-CN" altLang="en-US" dirty="0"/>
              <a:t>中引用本地状态的部分，而</a:t>
            </a:r>
            <a:r>
              <a:rPr lang="en-US" altLang="zh-CN" dirty="0"/>
              <a:t>sat</a:t>
            </a:r>
            <a:r>
              <a:rPr lang="zh-CN" altLang="en-US" dirty="0"/>
              <a:t>（</a:t>
            </a:r>
            <a:r>
              <a:rPr lang="en-US" altLang="zh-CN" dirty="0"/>
              <a:t>..</a:t>
            </a:r>
            <a:r>
              <a:rPr lang="zh-CN" altLang="en-US" dirty="0"/>
              <a:t>）约束限制后状态</a:t>
            </a:r>
            <a:r>
              <a:rPr lang="en-US" altLang="zh-CN" dirty="0"/>
              <a:t>σ'</a:t>
            </a:r>
            <a:r>
              <a:rPr lang="zh-CN" altLang="en-US" dirty="0"/>
              <a:t>只对新值进行有效的选择。由于</a:t>
            </a:r>
            <a:r>
              <a:rPr lang="en-US" altLang="zh-CN" dirty="0"/>
              <a:t>sat(J'=0)</a:t>
            </a:r>
            <a:r>
              <a:rPr lang="zh-CN" altLang="en-US" dirty="0"/>
              <a:t>成立，我们可以导出以下转变。</a:t>
            </a:r>
          </a:p>
        </p:txBody>
      </p:sp>
      <p:sp>
        <p:nvSpPr>
          <p:cNvPr id="4" name="灯片编号占位符 3"/>
          <p:cNvSpPr>
            <a:spLocks noGrp="1"/>
          </p:cNvSpPr>
          <p:nvPr>
            <p:ph type="sldNum" sz="quarter" idx="5"/>
          </p:nvPr>
        </p:nvSpPr>
        <p:spPr/>
        <p:txBody>
          <a:bodyPr/>
          <a:lstStyle/>
          <a:p>
            <a:fld id="{9CFCBA44-7255-4A44-B936-92C25093AB4E}" type="slidenum">
              <a:rPr lang="zh-CN" altLang="en-US" smtClean="0"/>
              <a:t>10</a:t>
            </a:fld>
            <a:endParaRPr lang="zh-CN" altLang="en-US"/>
          </a:p>
        </p:txBody>
      </p:sp>
    </p:spTree>
    <p:extLst>
      <p:ext uri="{BB962C8B-B14F-4D97-AF65-F5344CB8AC3E}">
        <p14:creationId xmlns:p14="http://schemas.microsoft.com/office/powerpoint/2010/main" val="297610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FCBA44-7255-4A44-B936-92C25093AB4E}" type="slidenum">
              <a:rPr lang="zh-CN" altLang="en-US" smtClean="0"/>
              <a:t>14</a:t>
            </a:fld>
            <a:endParaRPr lang="zh-CN" altLang="en-US"/>
          </a:p>
        </p:txBody>
      </p:sp>
    </p:spTree>
    <p:extLst>
      <p:ext uri="{BB962C8B-B14F-4D97-AF65-F5344CB8AC3E}">
        <p14:creationId xmlns:p14="http://schemas.microsoft.com/office/powerpoint/2010/main" val="143685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多对多</a:t>
            </a:r>
          </a:p>
        </p:txBody>
      </p:sp>
      <p:sp>
        <p:nvSpPr>
          <p:cNvPr id="4" name="灯片编号占位符 3"/>
          <p:cNvSpPr>
            <a:spLocks noGrp="1"/>
          </p:cNvSpPr>
          <p:nvPr>
            <p:ph type="sldNum" sz="quarter" idx="5"/>
          </p:nvPr>
        </p:nvSpPr>
        <p:spPr/>
        <p:txBody>
          <a:bodyPr/>
          <a:lstStyle/>
          <a:p>
            <a:fld id="{9CFCBA44-7255-4A44-B936-92C25093AB4E}" type="slidenum">
              <a:rPr lang="zh-CN" altLang="en-US" smtClean="0"/>
              <a:t>15</a:t>
            </a:fld>
            <a:endParaRPr lang="zh-CN" altLang="en-US"/>
          </a:p>
        </p:txBody>
      </p:sp>
    </p:spTree>
    <p:extLst>
      <p:ext uri="{BB962C8B-B14F-4D97-AF65-F5344CB8AC3E}">
        <p14:creationId xmlns:p14="http://schemas.microsoft.com/office/powerpoint/2010/main" val="19896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1C02A-0A12-429B-80A6-68E7D88E8B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A37F62-CB1C-46C7-B792-705697A6D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AE8994-2823-47B0-B68D-40276063ABEE}"/>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52D33EE2-76FF-4B51-A040-A74B5CF80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084CA6-6439-461B-AE26-E8C3EEF3258E}"/>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1817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722C8-394E-4897-BD05-F6182E1A2D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B2C4D1-9C49-434E-9DF1-1BEF4AF0A8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5D2893-BECA-41BA-A0D6-E3328FEFB5C8}"/>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FAAE007F-4E48-40EA-9D69-02366FDE4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64D353-BDF4-4196-ACFF-7A644D2EF111}"/>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313062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70F943-9D6C-4AA5-AA7C-AB3E0DEDB7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3FAA1D-64BF-4EBB-BA71-F1953E1799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5F5E75-506F-4F8D-861A-FD097D1B30D4}"/>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49A46BA4-9C07-4F9C-BE7C-75E475DB4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6ACE14-B702-4504-AB7C-BE5B899FA2DE}"/>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316484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03C70-414D-4AA6-AF9C-FFB204D445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B10C28-2869-4830-BEB2-80D3BD1DA4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98A9B1-9FA7-4CC9-927F-B668EAA908A1}"/>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475E45CA-9771-4637-9FEA-1EEE4059AF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E42CDE-5951-4A81-87BC-FFDF23FE1C27}"/>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71420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A52F-3A56-4846-9CE2-F58BB024CB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C4BD73-9874-4CBF-9D6A-DB18C32AB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D4F571C-7F96-4AC4-A1EF-9130E26EA38F}"/>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C2A4B14D-7833-40EC-8C4B-4D3D4090A5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85990F-490B-4E47-A313-608955CF03B8}"/>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38334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25B5E-2030-4318-AEAD-3393EF113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3CE5A5-3285-4F54-BF92-75FE0B8390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D8F5D0-21E7-4FE4-BDBC-41BB132134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F9C14D-266F-44E3-B9CE-10E29BFB0366}"/>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269B9DAC-F1E8-43FE-A567-17F88E55E3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07D5A0-A6F4-48BB-B825-BD78CBC58196}"/>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264231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63BA9-0D49-497C-8D50-6B46ED8497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03C5AF-72E1-42EE-88CD-C61C94DE8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B48B1BD-733F-4134-AFAA-DF9063F6A53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7E717D-5874-4ED6-B428-9A40B8ECC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573C55-1657-47A2-88E1-DB394398B0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DC209E-A3B3-400B-AB52-4FD6130F063D}"/>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8" name="页脚占位符 7">
            <a:extLst>
              <a:ext uri="{FF2B5EF4-FFF2-40B4-BE49-F238E27FC236}">
                <a16:creationId xmlns:a16="http://schemas.microsoft.com/office/drawing/2014/main" id="{AC13D5EB-9D30-4800-9EDB-26FE6D202D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DC00D1-CFE3-4654-9481-CD83C9A6D6A6}"/>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06829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702BD-F204-405A-BCF1-27ED52BC1E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6DDEAD-D63A-4537-A03F-C22EC2AFBEB3}"/>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4" name="页脚占位符 3">
            <a:extLst>
              <a:ext uri="{FF2B5EF4-FFF2-40B4-BE49-F238E27FC236}">
                <a16:creationId xmlns:a16="http://schemas.microsoft.com/office/drawing/2014/main" id="{1D703050-EC6C-4021-9715-14F5BFFC6F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5B994A-EF35-4C63-8B86-04739AAEDB97}"/>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63597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97239A-53EF-4E75-AEEC-A59BBA5AB681}"/>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3" name="页脚占位符 2">
            <a:extLst>
              <a:ext uri="{FF2B5EF4-FFF2-40B4-BE49-F238E27FC236}">
                <a16:creationId xmlns:a16="http://schemas.microsoft.com/office/drawing/2014/main" id="{B2CE47C5-35C5-4988-9DE4-9288241FFB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B88E17-DE58-42A6-AFD6-AA056192CF45}"/>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295164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3B9B-0D71-4D5A-A20A-B1480B3ACA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3193F5-E7F3-4DF0-AF5D-F004B049A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9A5A8E-3096-4E7F-A307-8668C7962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8532B1-87B3-4381-BC83-916748D7885B}"/>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93C0DB20-3F55-47C7-A975-486D0ADD8A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B099CA-7532-4D86-B748-09EF4BA51B2F}"/>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392760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24D4C-DAF3-48EA-9A71-F84C6F1035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B05819-CDDD-489D-8EEC-F200A6865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1B2161-0FFB-4978-BC64-2C9A2217F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A88A90-7C1E-4BA8-AD10-EC9728DD45B4}"/>
              </a:ext>
            </a:extLst>
          </p:cNvPr>
          <p:cNvSpPr>
            <a:spLocks noGrp="1"/>
          </p:cNvSpPr>
          <p:nvPr>
            <p:ph type="dt" sz="half" idx="10"/>
          </p:nvPr>
        </p:nvSpPr>
        <p:spPr/>
        <p:txBody>
          <a:bodyPr/>
          <a:lstStyle/>
          <a:p>
            <a:fld id="{2D91A9BE-D589-4164-87BC-F2009FAAE2C5}" type="datetimeFigureOut">
              <a:rPr lang="zh-CN" altLang="en-US" smtClean="0"/>
              <a:t>2022/4/12</a:t>
            </a:fld>
            <a:endParaRPr lang="zh-CN" altLang="en-US"/>
          </a:p>
        </p:txBody>
      </p:sp>
      <p:sp>
        <p:nvSpPr>
          <p:cNvPr id="6" name="页脚占位符 5">
            <a:extLst>
              <a:ext uri="{FF2B5EF4-FFF2-40B4-BE49-F238E27FC236}">
                <a16:creationId xmlns:a16="http://schemas.microsoft.com/office/drawing/2014/main" id="{4DFE183C-6E71-412B-85C0-9A8A100CC2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5BBC94-FABB-48FF-92F9-03729B7642AF}"/>
              </a:ext>
            </a:extLst>
          </p:cNvPr>
          <p:cNvSpPr>
            <a:spLocks noGrp="1"/>
          </p:cNvSpPr>
          <p:nvPr>
            <p:ph type="sldNum" sz="quarter" idx="12"/>
          </p:nvPr>
        </p:nvSpPr>
        <p:spPr/>
        <p:txBody>
          <a:body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256006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3DE7AB-A0D9-493C-909E-EE2DBBCCC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401B5D-0D58-4398-BFA3-5FBAC7874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A347B3-C956-405B-87E7-3B2A1DD95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1A9BE-D589-4164-87BC-F2009FAAE2C5}" type="datetimeFigureOut">
              <a:rPr lang="zh-CN" altLang="en-US" smtClean="0"/>
              <a:t>2022/4/12</a:t>
            </a:fld>
            <a:endParaRPr lang="zh-CN" altLang="en-US"/>
          </a:p>
        </p:txBody>
      </p:sp>
      <p:sp>
        <p:nvSpPr>
          <p:cNvPr id="5" name="页脚占位符 4">
            <a:extLst>
              <a:ext uri="{FF2B5EF4-FFF2-40B4-BE49-F238E27FC236}">
                <a16:creationId xmlns:a16="http://schemas.microsoft.com/office/drawing/2014/main" id="{B89D555E-DEFD-4DFD-9C04-C8B97FDE4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C64E61-78FD-4CA8-A4D5-81612F0CE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5BBBD-CBC4-4E54-A5AE-FEF0E3EA0F3B}" type="slidenum">
              <a:rPr lang="zh-CN" altLang="en-US" smtClean="0"/>
              <a:t>‹#›</a:t>
            </a:fld>
            <a:endParaRPr lang="zh-CN" altLang="en-US"/>
          </a:p>
        </p:txBody>
      </p:sp>
    </p:spTree>
    <p:extLst>
      <p:ext uri="{BB962C8B-B14F-4D97-AF65-F5344CB8AC3E}">
        <p14:creationId xmlns:p14="http://schemas.microsoft.com/office/powerpoint/2010/main" val="17460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F664D3-7AAE-4668-B8DE-4B72E78BD475}"/>
              </a:ext>
            </a:extLst>
          </p:cNvPr>
          <p:cNvPicPr>
            <a:picLocks noChangeAspect="1"/>
          </p:cNvPicPr>
          <p:nvPr/>
        </p:nvPicPr>
        <p:blipFill>
          <a:blip r:embed="rId2"/>
          <a:stretch>
            <a:fillRect/>
          </a:stretch>
        </p:blipFill>
        <p:spPr>
          <a:xfrm>
            <a:off x="1381708" y="586846"/>
            <a:ext cx="9428585" cy="3930867"/>
          </a:xfrm>
          <a:prstGeom prst="rect">
            <a:avLst/>
          </a:prstGeom>
        </p:spPr>
      </p:pic>
    </p:spTree>
    <p:extLst>
      <p:ext uri="{BB962C8B-B14F-4D97-AF65-F5344CB8AC3E}">
        <p14:creationId xmlns:p14="http://schemas.microsoft.com/office/powerpoint/2010/main" val="3652787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62758D1-DBA9-4053-BCB1-362FF8A493C8}"/>
              </a:ext>
            </a:extLst>
          </p:cNvPr>
          <p:cNvPicPr>
            <a:picLocks noChangeAspect="1"/>
          </p:cNvPicPr>
          <p:nvPr/>
        </p:nvPicPr>
        <p:blipFill>
          <a:blip r:embed="rId3"/>
          <a:stretch>
            <a:fillRect/>
          </a:stretch>
        </p:blipFill>
        <p:spPr>
          <a:xfrm>
            <a:off x="1364391" y="136478"/>
            <a:ext cx="9463219" cy="4077805"/>
          </a:xfrm>
          <a:prstGeom prst="rect">
            <a:avLst/>
          </a:prstGeom>
        </p:spPr>
      </p:pic>
      <p:pic>
        <p:nvPicPr>
          <p:cNvPr id="5" name="图片 4">
            <a:extLst>
              <a:ext uri="{FF2B5EF4-FFF2-40B4-BE49-F238E27FC236}">
                <a16:creationId xmlns:a16="http://schemas.microsoft.com/office/drawing/2014/main" id="{8DD43E15-9BE1-4995-A4C0-A036404383BF}"/>
              </a:ext>
            </a:extLst>
          </p:cNvPr>
          <p:cNvPicPr>
            <a:picLocks noChangeAspect="1"/>
          </p:cNvPicPr>
          <p:nvPr/>
        </p:nvPicPr>
        <p:blipFill>
          <a:blip r:embed="rId4"/>
          <a:stretch>
            <a:fillRect/>
          </a:stretch>
        </p:blipFill>
        <p:spPr>
          <a:xfrm>
            <a:off x="4246525" y="4929366"/>
            <a:ext cx="3764606" cy="975445"/>
          </a:xfrm>
          <a:prstGeom prst="rect">
            <a:avLst/>
          </a:prstGeom>
          <a:ln w="12700">
            <a:solidFill>
              <a:schemeClr val="tx1"/>
            </a:solidFill>
          </a:ln>
        </p:spPr>
      </p:pic>
      <p:grpSp>
        <p:nvGrpSpPr>
          <p:cNvPr id="11" name="组合 10">
            <a:extLst>
              <a:ext uri="{FF2B5EF4-FFF2-40B4-BE49-F238E27FC236}">
                <a16:creationId xmlns:a16="http://schemas.microsoft.com/office/drawing/2014/main" id="{0CAB82B7-C2A9-48DA-AAE4-EA1BD8C24360}"/>
              </a:ext>
            </a:extLst>
          </p:cNvPr>
          <p:cNvGrpSpPr/>
          <p:nvPr/>
        </p:nvGrpSpPr>
        <p:grpSpPr>
          <a:xfrm>
            <a:off x="8203880" y="4090102"/>
            <a:ext cx="3924640" cy="2653972"/>
            <a:chOff x="7962580" y="3988502"/>
            <a:chExt cx="3924640" cy="2653972"/>
          </a:xfrm>
        </p:grpSpPr>
        <p:grpSp>
          <p:nvGrpSpPr>
            <p:cNvPr id="10" name="组合 9">
              <a:extLst>
                <a:ext uri="{FF2B5EF4-FFF2-40B4-BE49-F238E27FC236}">
                  <a16:creationId xmlns:a16="http://schemas.microsoft.com/office/drawing/2014/main" id="{24A64BF1-4258-43CC-AEF2-111416051519}"/>
                </a:ext>
              </a:extLst>
            </p:cNvPr>
            <p:cNvGrpSpPr/>
            <p:nvPr/>
          </p:nvGrpSpPr>
          <p:grpSpPr>
            <a:xfrm>
              <a:off x="7962580" y="4935199"/>
              <a:ext cx="3924640" cy="1707275"/>
              <a:chOff x="7962580" y="4390075"/>
              <a:chExt cx="3924640" cy="1707275"/>
            </a:xfrm>
          </p:grpSpPr>
          <p:sp>
            <p:nvSpPr>
              <p:cNvPr id="8" name="文本框 7">
                <a:extLst>
                  <a:ext uri="{FF2B5EF4-FFF2-40B4-BE49-F238E27FC236}">
                    <a16:creationId xmlns:a16="http://schemas.microsoft.com/office/drawing/2014/main" id="{4105AC3B-5F94-4B95-A0F2-60A24E5B5755}"/>
                  </a:ext>
                </a:extLst>
              </p:cNvPr>
              <p:cNvSpPr txBox="1"/>
              <p:nvPr/>
            </p:nvSpPr>
            <p:spPr>
              <a:xfrm>
                <a:off x="9336179" y="4390075"/>
                <a:ext cx="1572301"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Update</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local</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1D801A5C-BCF8-4751-9224-4075DDADD075}"/>
                  </a:ext>
                </a:extLst>
              </p:cNvPr>
              <p:cNvPicPr>
                <a:picLocks noChangeAspect="1"/>
              </p:cNvPicPr>
              <p:nvPr/>
            </p:nvPicPr>
            <p:blipFill>
              <a:blip r:embed="rId5"/>
              <a:stretch>
                <a:fillRect/>
              </a:stretch>
            </p:blipFill>
            <p:spPr>
              <a:xfrm>
                <a:off x="7962580" y="4748493"/>
                <a:ext cx="3924640" cy="1348857"/>
              </a:xfrm>
              <a:prstGeom prst="rect">
                <a:avLst/>
              </a:prstGeom>
              <a:ln w="12700">
                <a:solidFill>
                  <a:schemeClr val="tx1"/>
                </a:solidFill>
              </a:ln>
            </p:spPr>
          </p:pic>
        </p:grpSp>
        <p:grpSp>
          <p:nvGrpSpPr>
            <p:cNvPr id="4" name="组合 3">
              <a:extLst>
                <a:ext uri="{FF2B5EF4-FFF2-40B4-BE49-F238E27FC236}">
                  <a16:creationId xmlns:a16="http://schemas.microsoft.com/office/drawing/2014/main" id="{8DF736AC-7187-4D41-A7B5-457CDF7B2CFF}"/>
                </a:ext>
              </a:extLst>
            </p:cNvPr>
            <p:cNvGrpSpPr/>
            <p:nvPr/>
          </p:nvGrpSpPr>
          <p:grpSpPr>
            <a:xfrm>
              <a:off x="8122614" y="3988502"/>
              <a:ext cx="3604572" cy="979255"/>
              <a:chOff x="4213697" y="4748493"/>
              <a:chExt cx="3604572" cy="979255"/>
            </a:xfrm>
          </p:grpSpPr>
          <p:pic>
            <p:nvPicPr>
              <p:cNvPr id="7" name="图片 6">
                <a:extLst>
                  <a:ext uri="{FF2B5EF4-FFF2-40B4-BE49-F238E27FC236}">
                    <a16:creationId xmlns:a16="http://schemas.microsoft.com/office/drawing/2014/main" id="{997B471D-9479-415B-80C1-93758F36638E}"/>
                  </a:ext>
                </a:extLst>
              </p:cNvPr>
              <p:cNvPicPr>
                <a:picLocks noChangeAspect="1"/>
              </p:cNvPicPr>
              <p:nvPr/>
            </p:nvPicPr>
            <p:blipFill>
              <a:blip r:embed="rId6"/>
              <a:stretch>
                <a:fillRect/>
              </a:stretch>
            </p:blipFill>
            <p:spPr>
              <a:xfrm>
                <a:off x="4213697" y="5118095"/>
                <a:ext cx="3604572" cy="609653"/>
              </a:xfrm>
              <a:prstGeom prst="rect">
                <a:avLst/>
              </a:prstGeom>
              <a:ln w="12700">
                <a:solidFill>
                  <a:schemeClr val="tx1"/>
                </a:solidFill>
              </a:ln>
            </p:spPr>
          </p:pic>
          <p:sp>
            <p:nvSpPr>
              <p:cNvPr id="3" name="文本框 2">
                <a:extLst>
                  <a:ext uri="{FF2B5EF4-FFF2-40B4-BE49-F238E27FC236}">
                    <a16:creationId xmlns:a16="http://schemas.microsoft.com/office/drawing/2014/main" id="{A2B0EF4F-6F55-4F4E-9DD4-B9137DD43B89}"/>
                  </a:ext>
                </a:extLst>
              </p:cNvPr>
              <p:cNvSpPr txBox="1"/>
              <p:nvPr/>
            </p:nvSpPr>
            <p:spPr>
              <a:xfrm>
                <a:off x="5292083" y="4748493"/>
                <a:ext cx="1987700"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Update</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nolocal</a:t>
                </a:r>
                <a:endParaRPr lang="zh-CN" altLang="en-US" dirty="0">
                  <a:solidFill>
                    <a:srgbClr val="FF0000"/>
                  </a:solidFill>
                  <a:latin typeface="微软雅黑" panose="020B0503020204020204" pitchFamily="34" charset="-122"/>
                  <a:ea typeface="微软雅黑" panose="020B0503020204020204" pitchFamily="34" charset="-122"/>
                </a:endParaRPr>
              </a:p>
            </p:txBody>
          </p:sp>
        </p:grpSp>
      </p:grpSp>
      <p:grpSp>
        <p:nvGrpSpPr>
          <p:cNvPr id="20" name="组合 19">
            <a:extLst>
              <a:ext uri="{FF2B5EF4-FFF2-40B4-BE49-F238E27FC236}">
                <a16:creationId xmlns:a16="http://schemas.microsoft.com/office/drawing/2014/main" id="{1CF3F5AE-4F5F-42A4-8F98-15BAFA7C5110}"/>
              </a:ext>
            </a:extLst>
          </p:cNvPr>
          <p:cNvGrpSpPr/>
          <p:nvPr/>
        </p:nvGrpSpPr>
        <p:grpSpPr>
          <a:xfrm>
            <a:off x="52827" y="4523258"/>
            <a:ext cx="4000847" cy="2057076"/>
            <a:chOff x="120476" y="4539157"/>
            <a:chExt cx="4000847" cy="2057076"/>
          </a:xfrm>
        </p:grpSpPr>
        <p:pic>
          <p:nvPicPr>
            <p:cNvPr id="13" name="图片 12">
              <a:extLst>
                <a:ext uri="{FF2B5EF4-FFF2-40B4-BE49-F238E27FC236}">
                  <a16:creationId xmlns:a16="http://schemas.microsoft.com/office/drawing/2014/main" id="{3195D162-2896-4805-AE62-7372588A19AD}"/>
                </a:ext>
              </a:extLst>
            </p:cNvPr>
            <p:cNvPicPr>
              <a:picLocks noChangeAspect="1"/>
            </p:cNvPicPr>
            <p:nvPr/>
          </p:nvPicPr>
          <p:blipFill>
            <a:blip r:embed="rId7"/>
            <a:stretch>
              <a:fillRect/>
            </a:stretch>
          </p:blipFill>
          <p:spPr>
            <a:xfrm>
              <a:off x="1294058" y="4539157"/>
              <a:ext cx="1653683" cy="381033"/>
            </a:xfrm>
            <a:prstGeom prst="rect">
              <a:avLst/>
            </a:prstGeom>
          </p:spPr>
        </p:pic>
        <p:pic>
          <p:nvPicPr>
            <p:cNvPr id="15" name="图片 14">
              <a:extLst>
                <a:ext uri="{FF2B5EF4-FFF2-40B4-BE49-F238E27FC236}">
                  <a16:creationId xmlns:a16="http://schemas.microsoft.com/office/drawing/2014/main" id="{D5D76715-A01B-4F34-B173-E843D1066A02}"/>
                </a:ext>
              </a:extLst>
            </p:cNvPr>
            <p:cNvPicPr>
              <a:picLocks noChangeAspect="1"/>
            </p:cNvPicPr>
            <p:nvPr/>
          </p:nvPicPr>
          <p:blipFill>
            <a:blip r:embed="rId8"/>
            <a:stretch>
              <a:fillRect/>
            </a:stretch>
          </p:blipFill>
          <p:spPr>
            <a:xfrm>
              <a:off x="658241" y="5092601"/>
              <a:ext cx="2925316" cy="881602"/>
            </a:xfrm>
            <a:prstGeom prst="rect">
              <a:avLst/>
            </a:prstGeom>
          </p:spPr>
        </p:pic>
        <p:pic>
          <p:nvPicPr>
            <p:cNvPr id="19" name="图片 18">
              <a:extLst>
                <a:ext uri="{FF2B5EF4-FFF2-40B4-BE49-F238E27FC236}">
                  <a16:creationId xmlns:a16="http://schemas.microsoft.com/office/drawing/2014/main" id="{FAE2AD47-EA41-4F31-9717-14011CF3A0BD}"/>
                </a:ext>
              </a:extLst>
            </p:cNvPr>
            <p:cNvPicPr>
              <a:picLocks noChangeAspect="1"/>
            </p:cNvPicPr>
            <p:nvPr/>
          </p:nvPicPr>
          <p:blipFill>
            <a:blip r:embed="rId9"/>
            <a:stretch>
              <a:fillRect/>
            </a:stretch>
          </p:blipFill>
          <p:spPr>
            <a:xfrm>
              <a:off x="120476" y="6146614"/>
              <a:ext cx="4000847" cy="449619"/>
            </a:xfrm>
            <a:prstGeom prst="rect">
              <a:avLst/>
            </a:prstGeom>
          </p:spPr>
        </p:pic>
      </p:grpSp>
      <p:sp>
        <p:nvSpPr>
          <p:cNvPr id="23" name="矩形 22">
            <a:extLst>
              <a:ext uri="{FF2B5EF4-FFF2-40B4-BE49-F238E27FC236}">
                <a16:creationId xmlns:a16="http://schemas.microsoft.com/office/drawing/2014/main" id="{3BA7AD51-57B2-44C2-AD48-448DD1FC254B}"/>
              </a:ext>
            </a:extLst>
          </p:cNvPr>
          <p:cNvSpPr/>
          <p:nvPr/>
        </p:nvSpPr>
        <p:spPr>
          <a:xfrm>
            <a:off x="38101" y="4459434"/>
            <a:ext cx="4000848" cy="20429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90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DD30177-7357-47D1-BE99-164FD9A9DB00}"/>
              </a:ext>
            </a:extLst>
          </p:cNvPr>
          <p:cNvPicPr>
            <a:picLocks noChangeAspect="1"/>
          </p:cNvPicPr>
          <p:nvPr/>
        </p:nvPicPr>
        <p:blipFill>
          <a:blip r:embed="rId2"/>
          <a:stretch>
            <a:fillRect/>
          </a:stretch>
        </p:blipFill>
        <p:spPr>
          <a:xfrm>
            <a:off x="980347" y="1528184"/>
            <a:ext cx="10231306" cy="3801632"/>
          </a:xfrm>
          <a:prstGeom prst="rect">
            <a:avLst/>
          </a:prstGeom>
        </p:spPr>
      </p:pic>
    </p:spTree>
    <p:extLst>
      <p:ext uri="{BB962C8B-B14F-4D97-AF65-F5344CB8AC3E}">
        <p14:creationId xmlns:p14="http://schemas.microsoft.com/office/powerpoint/2010/main" val="322739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2910A5-095B-43F8-80E8-45DA6925EC0A}"/>
              </a:ext>
            </a:extLst>
          </p:cNvPr>
          <p:cNvPicPr>
            <a:picLocks noChangeAspect="1"/>
          </p:cNvPicPr>
          <p:nvPr/>
        </p:nvPicPr>
        <p:blipFill rotWithShape="1">
          <a:blip r:embed="rId2"/>
          <a:srcRect l="1122" t="-2925" b="6984"/>
          <a:stretch/>
        </p:blipFill>
        <p:spPr>
          <a:xfrm>
            <a:off x="468372" y="232013"/>
            <a:ext cx="10443423" cy="849763"/>
          </a:xfrm>
          <a:prstGeom prst="rect">
            <a:avLst/>
          </a:prstGeom>
        </p:spPr>
      </p:pic>
      <p:pic>
        <p:nvPicPr>
          <p:cNvPr id="6" name="图片 5">
            <a:extLst>
              <a:ext uri="{FF2B5EF4-FFF2-40B4-BE49-F238E27FC236}">
                <a16:creationId xmlns:a16="http://schemas.microsoft.com/office/drawing/2014/main" id="{11213FB6-7957-40A5-A025-00C881EE2CAE}"/>
              </a:ext>
            </a:extLst>
          </p:cNvPr>
          <p:cNvPicPr>
            <a:picLocks noChangeAspect="1"/>
          </p:cNvPicPr>
          <p:nvPr/>
        </p:nvPicPr>
        <p:blipFill>
          <a:blip r:embed="rId3"/>
          <a:stretch>
            <a:fillRect/>
          </a:stretch>
        </p:blipFill>
        <p:spPr>
          <a:xfrm>
            <a:off x="7202748" y="1316381"/>
            <a:ext cx="4520881" cy="5457109"/>
          </a:xfrm>
          <a:prstGeom prst="rect">
            <a:avLst/>
          </a:prstGeom>
        </p:spPr>
      </p:pic>
      <p:pic>
        <p:nvPicPr>
          <p:cNvPr id="7" name="图片 6">
            <a:extLst>
              <a:ext uri="{FF2B5EF4-FFF2-40B4-BE49-F238E27FC236}">
                <a16:creationId xmlns:a16="http://schemas.microsoft.com/office/drawing/2014/main" id="{89C6410E-3B51-4A68-9878-7B98E1E84BFC}"/>
              </a:ext>
            </a:extLst>
          </p:cNvPr>
          <p:cNvPicPr>
            <a:picLocks noChangeAspect="1"/>
          </p:cNvPicPr>
          <p:nvPr/>
        </p:nvPicPr>
        <p:blipFill>
          <a:blip r:embed="rId4"/>
          <a:stretch>
            <a:fillRect/>
          </a:stretch>
        </p:blipFill>
        <p:spPr>
          <a:xfrm>
            <a:off x="468372" y="1310454"/>
            <a:ext cx="5959968" cy="5468963"/>
          </a:xfrm>
          <a:prstGeom prst="rect">
            <a:avLst/>
          </a:prstGeom>
        </p:spPr>
      </p:pic>
    </p:spTree>
    <p:extLst>
      <p:ext uri="{BB962C8B-B14F-4D97-AF65-F5344CB8AC3E}">
        <p14:creationId xmlns:p14="http://schemas.microsoft.com/office/powerpoint/2010/main" val="262777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E48B5A0-E339-45BC-8519-B63526D49F1C}"/>
              </a:ext>
            </a:extLst>
          </p:cNvPr>
          <p:cNvPicPr>
            <a:picLocks noChangeAspect="1"/>
          </p:cNvPicPr>
          <p:nvPr/>
        </p:nvPicPr>
        <p:blipFill rotWithShape="1">
          <a:blip r:embed="rId2"/>
          <a:srcRect l="1448" r="-1"/>
          <a:stretch/>
        </p:blipFill>
        <p:spPr>
          <a:xfrm>
            <a:off x="468372" y="198465"/>
            <a:ext cx="10390199" cy="780952"/>
          </a:xfrm>
          <a:prstGeom prst="rect">
            <a:avLst/>
          </a:prstGeom>
        </p:spPr>
      </p:pic>
      <p:pic>
        <p:nvPicPr>
          <p:cNvPr id="8" name="图片 7">
            <a:extLst>
              <a:ext uri="{FF2B5EF4-FFF2-40B4-BE49-F238E27FC236}">
                <a16:creationId xmlns:a16="http://schemas.microsoft.com/office/drawing/2014/main" id="{B9A1FA16-AEF1-4654-9D9E-5580D71D4F3B}"/>
              </a:ext>
            </a:extLst>
          </p:cNvPr>
          <p:cNvPicPr>
            <a:picLocks noChangeAspect="1"/>
          </p:cNvPicPr>
          <p:nvPr/>
        </p:nvPicPr>
        <p:blipFill>
          <a:blip r:embed="rId3"/>
          <a:stretch>
            <a:fillRect/>
          </a:stretch>
        </p:blipFill>
        <p:spPr>
          <a:xfrm>
            <a:off x="468372" y="1310454"/>
            <a:ext cx="5959968" cy="5468963"/>
          </a:xfrm>
          <a:prstGeom prst="rect">
            <a:avLst/>
          </a:prstGeom>
        </p:spPr>
      </p:pic>
      <p:pic>
        <p:nvPicPr>
          <p:cNvPr id="10" name="图片 9">
            <a:extLst>
              <a:ext uri="{FF2B5EF4-FFF2-40B4-BE49-F238E27FC236}">
                <a16:creationId xmlns:a16="http://schemas.microsoft.com/office/drawing/2014/main" id="{9DC5DB16-0171-4BCA-8B9E-A9CDF1CC8F9E}"/>
              </a:ext>
            </a:extLst>
          </p:cNvPr>
          <p:cNvPicPr>
            <a:picLocks noChangeAspect="1"/>
          </p:cNvPicPr>
          <p:nvPr/>
        </p:nvPicPr>
        <p:blipFill>
          <a:blip r:embed="rId4"/>
          <a:stretch>
            <a:fillRect/>
          </a:stretch>
        </p:blipFill>
        <p:spPr>
          <a:xfrm>
            <a:off x="7007533" y="198465"/>
            <a:ext cx="4933333" cy="6580952"/>
          </a:xfrm>
          <a:prstGeom prst="rect">
            <a:avLst/>
          </a:prstGeom>
        </p:spPr>
      </p:pic>
    </p:spTree>
    <p:extLst>
      <p:ext uri="{BB962C8B-B14F-4D97-AF65-F5344CB8AC3E}">
        <p14:creationId xmlns:p14="http://schemas.microsoft.com/office/powerpoint/2010/main" val="227068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73E8F1-457A-4662-AD3F-96F001164CB7}"/>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 formal semantics for the Behavior Tree notation</a:t>
            </a:r>
          </a:p>
        </p:txBody>
      </p:sp>
      <p:sp>
        <p:nvSpPr>
          <p:cNvPr id="8" name="文本框 7">
            <a:extLst>
              <a:ext uri="{FF2B5EF4-FFF2-40B4-BE49-F238E27FC236}">
                <a16:creationId xmlns:a16="http://schemas.microsoft.com/office/drawing/2014/main" id="{3F8A233B-77B7-4260-B499-1A828835BF72}"/>
              </a:ext>
            </a:extLst>
          </p:cNvPr>
          <p:cNvSpPr txBox="1"/>
          <p:nvPr/>
        </p:nvSpPr>
        <p:spPr>
          <a:xfrm>
            <a:off x="2939387" y="1874729"/>
            <a:ext cx="6340522" cy="31085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CSP</a:t>
            </a:r>
            <a:r>
              <a:rPr kumimoji="0" lang="el-GR"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σ</a:t>
            </a:r>
            <a:endPar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Message passing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Behavior Trees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800" u="sng"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Translating Behavior Trees to </a:t>
            </a:r>
            <a:r>
              <a:rPr kumimoji="0" lang="en-US" altLang="zh-CN" sz="2800" i="0" u="sng"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CSPσ</a:t>
            </a:r>
            <a:endParaRPr kumimoji="0" lang="zh-CN" altLang="en-US"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48491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D324CB-55B1-4EF2-B9E1-8753D49ED40B}"/>
              </a:ext>
            </a:extLst>
          </p:cNvPr>
          <p:cNvPicPr>
            <a:picLocks noChangeAspect="1"/>
          </p:cNvPicPr>
          <p:nvPr/>
        </p:nvPicPr>
        <p:blipFill rotWithShape="1">
          <a:blip r:embed="rId3"/>
          <a:srcRect r="10862"/>
          <a:stretch/>
        </p:blipFill>
        <p:spPr>
          <a:xfrm>
            <a:off x="3252569" y="52750"/>
            <a:ext cx="8939431" cy="6805250"/>
          </a:xfrm>
          <a:prstGeom prst="rect">
            <a:avLst/>
          </a:prstGeom>
        </p:spPr>
      </p:pic>
      <p:sp>
        <p:nvSpPr>
          <p:cNvPr id="6" name="文本框 5">
            <a:extLst>
              <a:ext uri="{FF2B5EF4-FFF2-40B4-BE49-F238E27FC236}">
                <a16:creationId xmlns:a16="http://schemas.microsoft.com/office/drawing/2014/main" id="{28DBA8CE-093C-44E2-AD64-5F5E02255ED6}"/>
              </a:ext>
            </a:extLst>
          </p:cNvPr>
          <p:cNvSpPr txBox="1"/>
          <p:nvPr/>
        </p:nvSpPr>
        <p:spPr>
          <a:xfrm>
            <a:off x="181711" y="3928408"/>
            <a:ext cx="3070858" cy="2677656"/>
          </a:xfrm>
          <a:prstGeom prst="rect">
            <a:avLst/>
          </a:prstGeom>
          <a:noFill/>
        </p:spPr>
        <p:txBody>
          <a:bodyPr wrap="square">
            <a:spAutoFit/>
          </a:bodyPr>
          <a:lstStyle/>
          <a:p>
            <a:pPr marL="457200" indent="-45720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does not need to block until there is a receiver</a:t>
            </a:r>
          </a:p>
          <a:p>
            <a:pPr marL="457200" indent="-45720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publish/subscribe model </a:t>
            </a:r>
          </a:p>
          <a:p>
            <a:pPr marL="457200" indent="-45720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multiple sending processes</a:t>
            </a:r>
          </a:p>
        </p:txBody>
      </p:sp>
      <p:sp>
        <p:nvSpPr>
          <p:cNvPr id="8" name="文本框 7">
            <a:extLst>
              <a:ext uri="{FF2B5EF4-FFF2-40B4-BE49-F238E27FC236}">
                <a16:creationId xmlns:a16="http://schemas.microsoft.com/office/drawing/2014/main" id="{824C3211-16BA-42DB-B14F-A4E230461FFA}"/>
              </a:ext>
            </a:extLst>
          </p:cNvPr>
          <p:cNvSpPr txBox="1"/>
          <p:nvPr/>
        </p:nvSpPr>
        <p:spPr>
          <a:xfrm>
            <a:off x="7041906" y="166440"/>
            <a:ext cx="1360756" cy="707886"/>
          </a:xfrm>
          <a:prstGeom prst="rect">
            <a:avLst/>
          </a:prstGeom>
          <a:noFill/>
        </p:spPr>
        <p:txBody>
          <a:bodyPr wrap="square">
            <a:spAutoFit/>
          </a:bodyPr>
          <a:lstStyle/>
          <a:p>
            <a:r>
              <a:rPr lang="zh-CN" altLang="en-US" sz="2000" dirty="0">
                <a:solidFill>
                  <a:schemeClr val="accent1"/>
                </a:solidFill>
                <a:latin typeface="Arial" panose="020B0604020202020204" pitchFamily="34" charset="0"/>
                <a:cs typeface="Arial" panose="020B0604020202020204" pitchFamily="34" charset="0"/>
              </a:rPr>
              <a:t>send m.E</a:t>
            </a:r>
            <a:endParaRPr lang="en-US" altLang="zh-CN" sz="2000" dirty="0">
              <a:solidFill>
                <a:schemeClr val="accent1"/>
              </a:solidFill>
              <a:latin typeface="Arial" panose="020B0604020202020204" pitchFamily="34" charset="0"/>
              <a:cs typeface="Arial" panose="020B0604020202020204" pitchFamily="34" charset="0"/>
            </a:endParaRPr>
          </a:p>
          <a:p>
            <a:r>
              <a:rPr lang="zh-CN" altLang="en-US" sz="2000" dirty="0">
                <a:solidFill>
                  <a:schemeClr val="accent1"/>
                </a:solidFill>
                <a:latin typeface="Arial" panose="020B0604020202020204" pitchFamily="34" charset="0"/>
                <a:cs typeface="Arial" panose="020B0604020202020204" pitchFamily="34" charset="0"/>
              </a:rPr>
              <a:t>recv m.y</a:t>
            </a:r>
          </a:p>
        </p:txBody>
      </p:sp>
    </p:spTree>
    <p:extLst>
      <p:ext uri="{BB962C8B-B14F-4D97-AF65-F5344CB8AC3E}">
        <p14:creationId xmlns:p14="http://schemas.microsoft.com/office/powerpoint/2010/main" val="120955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73E8F1-457A-4662-AD3F-96F001164CB7}"/>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 formal semantics for the Behavior Tree notation</a:t>
            </a:r>
          </a:p>
        </p:txBody>
      </p:sp>
      <p:sp>
        <p:nvSpPr>
          <p:cNvPr id="8" name="文本框 7">
            <a:extLst>
              <a:ext uri="{FF2B5EF4-FFF2-40B4-BE49-F238E27FC236}">
                <a16:creationId xmlns:a16="http://schemas.microsoft.com/office/drawing/2014/main" id="{3F8A233B-77B7-4260-B499-1A828835BF72}"/>
              </a:ext>
            </a:extLst>
          </p:cNvPr>
          <p:cNvSpPr txBox="1"/>
          <p:nvPr/>
        </p:nvSpPr>
        <p:spPr>
          <a:xfrm>
            <a:off x="2939387" y="1874729"/>
            <a:ext cx="6340522" cy="31085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CSP</a:t>
            </a:r>
            <a:r>
              <a:rPr kumimoji="0" lang="el-GR"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σ</a:t>
            </a:r>
            <a:endPar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Message passing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Behavior Trees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800" u="sng"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Translating Behavior Trees to </a:t>
            </a:r>
            <a:r>
              <a:rPr kumimoji="0" lang="en-US" altLang="zh-CN" sz="2800" i="0" u="sng"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CSPσ</a:t>
            </a:r>
            <a:endParaRPr kumimoji="0" lang="zh-CN" altLang="en-US"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61864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A6C1F6-AAFF-43CA-B098-9045456FF56E}"/>
              </a:ext>
            </a:extLst>
          </p:cNvPr>
          <p:cNvPicPr>
            <a:picLocks noChangeAspect="1"/>
          </p:cNvPicPr>
          <p:nvPr/>
        </p:nvPicPr>
        <p:blipFill>
          <a:blip r:embed="rId2"/>
          <a:stretch>
            <a:fillRect/>
          </a:stretch>
        </p:blipFill>
        <p:spPr>
          <a:xfrm>
            <a:off x="1600840" y="0"/>
            <a:ext cx="8990319" cy="6858000"/>
          </a:xfrm>
          <a:prstGeom prst="rect">
            <a:avLst/>
          </a:prstGeom>
        </p:spPr>
      </p:pic>
    </p:spTree>
    <p:extLst>
      <p:ext uri="{BB962C8B-B14F-4D97-AF65-F5344CB8AC3E}">
        <p14:creationId xmlns:p14="http://schemas.microsoft.com/office/powerpoint/2010/main" val="220177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36E32AC-89F8-4C30-B345-EF6E3B31FAA9}"/>
              </a:ext>
            </a:extLst>
          </p:cNvPr>
          <p:cNvPicPr>
            <a:picLocks noChangeAspect="1"/>
          </p:cNvPicPr>
          <p:nvPr/>
        </p:nvPicPr>
        <p:blipFill rotWithShape="1">
          <a:blip r:embed="rId3"/>
          <a:srcRect b="55595"/>
          <a:stretch/>
        </p:blipFill>
        <p:spPr>
          <a:xfrm>
            <a:off x="1531620" y="0"/>
            <a:ext cx="10966758" cy="2922991"/>
          </a:xfrm>
          <a:prstGeom prst="rect">
            <a:avLst/>
          </a:prstGeom>
        </p:spPr>
      </p:pic>
      <p:sp>
        <p:nvSpPr>
          <p:cNvPr id="6" name="文本框 5">
            <a:extLst>
              <a:ext uri="{FF2B5EF4-FFF2-40B4-BE49-F238E27FC236}">
                <a16:creationId xmlns:a16="http://schemas.microsoft.com/office/drawing/2014/main" id="{4F8A229A-BF06-4E84-848D-C2ED6D845C9C}"/>
              </a:ext>
            </a:extLst>
          </p:cNvPr>
          <p:cNvSpPr txBox="1"/>
          <p:nvPr/>
        </p:nvSpPr>
        <p:spPr>
          <a:xfrm>
            <a:off x="-16961" y="3060300"/>
            <a:ext cx="12192000" cy="3785652"/>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Each node refers to a specific component (C ), and describes some operation involving that component.</a:t>
            </a:r>
            <a:endParaRPr lang="en-US" altLang="zh-CN" sz="2000" b="1"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update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updates the state of C to some expression S</a:t>
            </a:r>
          </a:p>
          <a:p>
            <a:r>
              <a:rPr lang="en-US" altLang="zh-CN" sz="2000" b="1" dirty="0">
                <a:latin typeface="Arial" panose="020B0604020202020204" pitchFamily="34" charset="0"/>
                <a:cs typeface="Arial" panose="020B0604020202020204" pitchFamily="34" charset="0"/>
              </a:rPr>
              <a:t>guard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blocks until predicate P is satisfied by C ’s state</a:t>
            </a:r>
          </a:p>
          <a:p>
            <a:r>
              <a:rPr lang="en-US" altLang="zh-CN" sz="2000" b="1" dirty="0">
                <a:latin typeface="Arial" panose="020B0604020202020204" pitchFamily="34" charset="0"/>
                <a:cs typeface="Arial" panose="020B0604020202020204" pitchFamily="34" charset="0"/>
              </a:rPr>
              <a:t>message-based communication</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An output event node indicates that C generates message m (possibly with a list of values). The input event node </a:t>
            </a:r>
            <a:r>
              <a:rPr lang="en-US" altLang="zh-CN" sz="2000" dirty="0">
                <a:solidFill>
                  <a:srgbClr val="FF0000"/>
                </a:solidFill>
                <a:latin typeface="Arial" panose="020B0604020202020204" pitchFamily="34" charset="0"/>
                <a:cs typeface="Arial" panose="020B0604020202020204" pitchFamily="34" charset="0"/>
              </a:rPr>
              <a:t>blocks</a:t>
            </a:r>
            <a:r>
              <a:rPr lang="en-US" altLang="zh-CN" sz="2000" dirty="0">
                <a:latin typeface="Arial" panose="020B0604020202020204" pitchFamily="34" charset="0"/>
                <a:cs typeface="Arial" panose="020B0604020202020204" pitchFamily="34" charset="0"/>
              </a:rPr>
              <a:t> until C receives message m (storing the passed values (if any) into a list of variables).</a:t>
            </a:r>
          </a:p>
          <a:p>
            <a:r>
              <a:rPr lang="en-US" altLang="zh-CN" sz="2000" b="1" dirty="0" err="1">
                <a:latin typeface="Arial" panose="020B0604020202020204" pitchFamily="34" charset="0"/>
                <a:cs typeface="Arial" panose="020B0604020202020204" pitchFamily="34" charset="0"/>
              </a:rPr>
              <a:t>goto</a:t>
            </a:r>
            <a:r>
              <a:rPr lang="en-US" altLang="zh-CN" sz="2000" b="1" dirty="0">
                <a:latin typeface="Arial" panose="020B0604020202020204" pitchFamily="34" charset="0"/>
                <a:cs typeface="Arial" panose="020B0604020202020204" pitchFamily="34" charset="0"/>
              </a:rPr>
              <a:t>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used as a shorthand if the </a:t>
            </a:r>
            <a:r>
              <a:rPr lang="en-US" altLang="zh-CN" sz="2000" dirty="0">
                <a:solidFill>
                  <a:srgbClr val="FF0000"/>
                </a:solidFill>
                <a:latin typeface="Arial" panose="020B0604020202020204" pitchFamily="34" charset="0"/>
                <a:cs typeface="Arial" panose="020B0604020202020204" pitchFamily="34" charset="0"/>
              </a:rPr>
              <a:t>same </a:t>
            </a:r>
            <a:r>
              <a:rPr lang="en-US" altLang="zh-CN" sz="2000" dirty="0" err="1">
                <a:solidFill>
                  <a:srgbClr val="FF0000"/>
                </a:solidFill>
                <a:latin typeface="Arial" panose="020B0604020202020204" pitchFamily="34" charset="0"/>
                <a:cs typeface="Arial" panose="020B0604020202020204" pitchFamily="34" charset="0"/>
              </a:rPr>
              <a:t>behaviour</a:t>
            </a:r>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occurs in different parts of the tree, source and target nodes of a </a:t>
            </a:r>
            <a:r>
              <a:rPr lang="en-US" altLang="zh-CN" sz="2000" dirty="0" err="1">
                <a:latin typeface="Arial" panose="020B0604020202020204" pitchFamily="34" charset="0"/>
                <a:cs typeface="Arial" panose="020B0604020202020204" pitchFamily="34" charset="0"/>
              </a:rPr>
              <a:t>goto</a:t>
            </a:r>
            <a:r>
              <a:rPr lang="en-US" altLang="zh-CN" sz="2000" dirty="0">
                <a:latin typeface="Arial" panose="020B0604020202020204" pitchFamily="34" charset="0"/>
                <a:cs typeface="Arial" panose="020B0604020202020204" pitchFamily="34" charset="0"/>
              </a:rPr>
              <a:t> must appear in sibling branches in an </a:t>
            </a:r>
            <a:r>
              <a:rPr lang="en-US" altLang="zh-CN" sz="2000" dirty="0">
                <a:solidFill>
                  <a:srgbClr val="FF0000"/>
                </a:solidFill>
                <a:latin typeface="Arial" panose="020B0604020202020204" pitchFamily="34" charset="0"/>
                <a:cs typeface="Arial" panose="020B0604020202020204" pitchFamily="34" charset="0"/>
              </a:rPr>
              <a:t>alternative</a:t>
            </a:r>
            <a:r>
              <a:rPr lang="en-US" altLang="zh-CN" sz="2000" dirty="0">
                <a:latin typeface="Arial" panose="020B0604020202020204" pitchFamily="34" charset="0"/>
                <a:cs typeface="Arial" panose="020B0604020202020204" pitchFamily="34" charset="0"/>
              </a:rPr>
              <a:t> flow</a:t>
            </a:r>
          </a:p>
          <a:p>
            <a:r>
              <a:rPr lang="en-US" altLang="zh-CN" sz="2000" b="1" dirty="0">
                <a:latin typeface="Arial" panose="020B0604020202020204" pitchFamily="34" charset="0"/>
                <a:cs typeface="Arial" panose="020B0604020202020204" pitchFamily="34" charset="0"/>
              </a:rPr>
              <a:t>kill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terminates any </a:t>
            </a:r>
            <a:r>
              <a:rPr lang="en-US" altLang="zh-CN" sz="2000" dirty="0" err="1">
                <a:latin typeface="Arial" panose="020B0604020202020204" pitchFamily="34" charset="0"/>
                <a:cs typeface="Arial" panose="020B0604020202020204" pitchFamily="34" charset="0"/>
              </a:rPr>
              <a:t>behaviour</a:t>
            </a:r>
            <a:r>
              <a:rPr lang="en-US" altLang="zh-CN" sz="2000" dirty="0">
                <a:latin typeface="Arial" panose="020B0604020202020204" pitchFamily="34" charset="0"/>
                <a:cs typeface="Arial" panose="020B0604020202020204" pitchFamily="34" charset="0"/>
              </a:rPr>
              <a:t> associated with the tree </a:t>
            </a:r>
            <a:r>
              <a:rPr lang="en-US" altLang="zh-CN" sz="2000" dirty="0">
                <a:solidFill>
                  <a:srgbClr val="FF0000"/>
                </a:solidFill>
                <a:latin typeface="Arial" panose="020B0604020202020204" pitchFamily="34" charset="0"/>
                <a:cs typeface="Arial" panose="020B0604020202020204" pitchFamily="34" charset="0"/>
              </a:rPr>
              <a:t>rooted at node N</a:t>
            </a:r>
          </a:p>
          <a:p>
            <a:r>
              <a:rPr lang="en-US" altLang="zh-CN" sz="2000" b="1" dirty="0">
                <a:latin typeface="Arial" panose="020B0604020202020204" pitchFamily="34" charset="0"/>
                <a:cs typeface="Arial" panose="020B0604020202020204" pitchFamily="34" charset="0"/>
              </a:rPr>
              <a:t>reversion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allows iteration,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any </a:t>
            </a:r>
            <a:r>
              <a:rPr lang="en-US" altLang="zh-CN" sz="2000" dirty="0" err="1">
                <a:latin typeface="Arial" panose="020B0604020202020204" pitchFamily="34" charset="0"/>
                <a:cs typeface="Arial" panose="020B0604020202020204" pitchFamily="34" charset="0"/>
              </a:rPr>
              <a:t>behaviour</a:t>
            </a:r>
            <a:r>
              <a:rPr lang="en-US" altLang="zh-CN" sz="2000" dirty="0">
                <a:latin typeface="Arial" panose="020B0604020202020204" pitchFamily="34" charset="0"/>
                <a:cs typeface="Arial" panose="020B0604020202020204" pitchFamily="34" charset="0"/>
              </a:rPr>
              <a:t> associated with the tree </a:t>
            </a:r>
            <a:r>
              <a:rPr lang="en-US" altLang="zh-CN" sz="2000" dirty="0">
                <a:solidFill>
                  <a:srgbClr val="FF0000"/>
                </a:solidFill>
                <a:latin typeface="Arial" panose="020B0604020202020204" pitchFamily="34" charset="0"/>
                <a:cs typeface="Arial" panose="020B0604020202020204" pitchFamily="34" charset="0"/>
              </a:rPr>
              <a:t>rooted at node N</a:t>
            </a:r>
          </a:p>
          <a:p>
            <a:r>
              <a:rPr lang="en-US" altLang="zh-CN" sz="2000" b="1" dirty="0" err="1">
                <a:latin typeface="Arial" panose="020B0604020202020204" pitchFamily="34" charset="0"/>
                <a:cs typeface="Arial" panose="020B0604020202020204" pitchFamily="34" charset="0"/>
              </a:rPr>
              <a:t>synchronisation</a:t>
            </a:r>
            <a:r>
              <a:rPr lang="en-US" altLang="zh-CN" sz="2000" b="1" dirty="0">
                <a:latin typeface="Arial" panose="020B0604020202020204" pitchFamily="34" charset="0"/>
                <a:cs typeface="Arial" panose="020B0604020202020204" pitchFamily="34" charset="0"/>
              </a:rPr>
              <a:t> node</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each process </a:t>
            </a:r>
            <a:r>
              <a:rPr lang="en-US" altLang="zh-CN" sz="2000" dirty="0" err="1">
                <a:latin typeface="Arial" panose="020B0604020202020204" pitchFamily="34" charset="0"/>
                <a:cs typeface="Arial" panose="020B0604020202020204" pitchFamily="34" charset="0"/>
              </a:rPr>
              <a:t>synchronising</a:t>
            </a:r>
            <a:r>
              <a:rPr lang="en-US" altLang="zh-CN" sz="2000" dirty="0">
                <a:latin typeface="Arial" panose="020B0604020202020204" pitchFamily="34" charset="0"/>
                <a:cs typeface="Arial" panose="020B0604020202020204" pitchFamily="34" charset="0"/>
              </a:rPr>
              <a:t> on N blocks until all other such processes are also at the </a:t>
            </a:r>
            <a:r>
              <a:rPr lang="en-US" altLang="zh-CN" sz="2000" dirty="0" err="1">
                <a:latin typeface="Arial" panose="020B0604020202020204" pitchFamily="34" charset="0"/>
                <a:cs typeface="Arial" panose="020B0604020202020204" pitchFamily="34" charset="0"/>
              </a:rPr>
              <a:t>synchronisation</a:t>
            </a:r>
            <a:r>
              <a:rPr lang="en-US" altLang="zh-CN" sz="2000" dirty="0">
                <a:latin typeface="Arial" panose="020B0604020202020204" pitchFamily="34" charset="0"/>
                <a:cs typeface="Arial" panose="020B0604020202020204" pitchFamily="34" charset="0"/>
              </a:rPr>
              <a:t> node</a:t>
            </a:r>
          </a:p>
        </p:txBody>
      </p:sp>
      <p:sp>
        <p:nvSpPr>
          <p:cNvPr id="7" name="文本框 6">
            <a:extLst>
              <a:ext uri="{FF2B5EF4-FFF2-40B4-BE49-F238E27FC236}">
                <a16:creationId xmlns:a16="http://schemas.microsoft.com/office/drawing/2014/main" id="{B4198482-F8AD-4324-B64C-4153EA951481}"/>
              </a:ext>
            </a:extLst>
          </p:cNvPr>
          <p:cNvSpPr txBox="1"/>
          <p:nvPr/>
        </p:nvSpPr>
        <p:spPr>
          <a:xfrm>
            <a:off x="0" y="341954"/>
            <a:ext cx="1469540"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Node types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8B085E4-0B71-4B13-8281-1EE239658913}"/>
              </a:ext>
            </a:extLst>
          </p:cNvPr>
          <p:cNvSpPr txBox="1"/>
          <p:nvPr/>
        </p:nvSpPr>
        <p:spPr>
          <a:xfrm>
            <a:off x="0" y="1632472"/>
            <a:ext cx="1896260"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Node modifiers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0BFE939-5278-48E1-B7F0-05E4890F9589}"/>
              </a:ext>
            </a:extLst>
          </p:cNvPr>
          <p:cNvSpPr txBox="1"/>
          <p:nvPr/>
        </p:nvSpPr>
        <p:spPr>
          <a:xfrm>
            <a:off x="3124200" y="1092163"/>
            <a:ext cx="581526"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leaf</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85160D4-8437-4DAB-B7D5-B9141C59A5F4}"/>
              </a:ext>
            </a:extLst>
          </p:cNvPr>
          <p:cNvSpPr txBox="1"/>
          <p:nvPr/>
        </p:nvSpPr>
        <p:spPr>
          <a:xfrm>
            <a:off x="8787063" y="1092163"/>
            <a:ext cx="581526" cy="369332"/>
          </a:xfrm>
          <a:prstGeom prst="rect">
            <a:avLst/>
          </a:prstGeom>
          <a:noFill/>
          <a:ln w="12700">
            <a:noFill/>
          </a:ln>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leaf</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73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36E32AC-89F8-4C30-B345-EF6E3B31FAA9}"/>
              </a:ext>
            </a:extLst>
          </p:cNvPr>
          <p:cNvPicPr>
            <a:picLocks noChangeAspect="1"/>
          </p:cNvPicPr>
          <p:nvPr/>
        </p:nvPicPr>
        <p:blipFill rotWithShape="1">
          <a:blip r:embed="rId2"/>
          <a:srcRect t="44984"/>
          <a:stretch/>
        </p:blipFill>
        <p:spPr>
          <a:xfrm>
            <a:off x="612621" y="0"/>
            <a:ext cx="10966758" cy="3621491"/>
          </a:xfrm>
          <a:prstGeom prst="rect">
            <a:avLst/>
          </a:prstGeom>
        </p:spPr>
      </p:pic>
      <p:sp>
        <p:nvSpPr>
          <p:cNvPr id="4" name="文本框 3">
            <a:extLst>
              <a:ext uri="{FF2B5EF4-FFF2-40B4-BE49-F238E27FC236}">
                <a16:creationId xmlns:a16="http://schemas.microsoft.com/office/drawing/2014/main" id="{94BB0228-B667-414C-AE7B-FA67DD814045}"/>
              </a:ext>
            </a:extLst>
          </p:cNvPr>
          <p:cNvSpPr txBox="1"/>
          <p:nvPr/>
        </p:nvSpPr>
        <p:spPr>
          <a:xfrm>
            <a:off x="0" y="4049193"/>
            <a:ext cx="12192000" cy="2246769"/>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Sequential flow</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node N is executed, after which T is ready for execution. Because several trees may be executing in parallel, it is possible that the </a:t>
            </a:r>
            <a:r>
              <a:rPr lang="en-US" altLang="zh-CN" sz="2000" dirty="0" err="1">
                <a:latin typeface="Arial" panose="020B0604020202020204" pitchFamily="34" charset="0"/>
                <a:cs typeface="Arial" panose="020B0604020202020204" pitchFamily="34" charset="0"/>
              </a:rPr>
              <a:t>behaviour</a:t>
            </a:r>
            <a:r>
              <a:rPr lang="en-US" altLang="zh-CN" sz="2000" dirty="0">
                <a:latin typeface="Arial" panose="020B0604020202020204" pitchFamily="34" charset="0"/>
                <a:cs typeface="Arial" panose="020B0604020202020204" pitchFamily="34" charset="0"/>
              </a:rPr>
              <a:t> of other nodes will be interleaved before and after N</a:t>
            </a:r>
          </a:p>
          <a:p>
            <a:r>
              <a:rPr lang="en-US" altLang="zh-CN" sz="2000" b="1" dirty="0">
                <a:latin typeface="Arial" panose="020B0604020202020204" pitchFamily="34" charset="0"/>
                <a:cs typeface="Arial" panose="020B0604020202020204" pitchFamily="34" charset="0"/>
              </a:rPr>
              <a:t>Alternative flow</a:t>
            </a:r>
            <a:r>
              <a:rPr lang="zh-CN" altLang="en-US" sz="2000" dirty="0">
                <a:latin typeface="Arial" panose="020B0604020202020204" pitchFamily="34" charset="0"/>
                <a:cs typeface="Arial" panose="020B0604020202020204" pitchFamily="34" charset="0"/>
              </a:rPr>
              <a:t>：</a:t>
            </a:r>
            <a:r>
              <a:rPr lang="en-US" altLang="zh-CN" sz="2000" dirty="0">
                <a:solidFill>
                  <a:srgbClr val="FF0000"/>
                </a:solidFill>
                <a:latin typeface="Arial" panose="020B0604020202020204" pitchFamily="34" charset="0"/>
                <a:cs typeface="Arial" panose="020B0604020202020204" pitchFamily="34" charset="0"/>
              </a:rPr>
              <a:t>one</a:t>
            </a:r>
            <a:r>
              <a:rPr lang="en-US" altLang="zh-CN" sz="2000" dirty="0">
                <a:latin typeface="Arial" panose="020B0604020202020204" pitchFamily="34" charset="0"/>
                <a:cs typeface="Arial" panose="020B0604020202020204" pitchFamily="34" charset="0"/>
              </a:rPr>
              <a:t> of T1, . . . , Tn will be executed after N</a:t>
            </a:r>
          </a:p>
          <a:p>
            <a:r>
              <a:rPr lang="en-US" altLang="zh-CN" sz="2000" b="1" dirty="0">
                <a:latin typeface="Arial" panose="020B0604020202020204" pitchFamily="34" charset="0"/>
                <a:cs typeface="Arial" panose="020B0604020202020204" pitchFamily="34" charset="0"/>
              </a:rPr>
              <a:t>Concurrent flow</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after N is executed, </a:t>
            </a:r>
            <a:r>
              <a:rPr lang="en-US" altLang="zh-CN" sz="2000" dirty="0">
                <a:solidFill>
                  <a:srgbClr val="FF0000"/>
                </a:solidFill>
                <a:latin typeface="Arial" panose="020B0604020202020204" pitchFamily="34" charset="0"/>
                <a:cs typeface="Arial" panose="020B0604020202020204" pitchFamily="34" charset="0"/>
              </a:rPr>
              <a:t>all of </a:t>
            </a:r>
            <a:r>
              <a:rPr lang="en-US" altLang="zh-CN" sz="2000" dirty="0">
                <a:latin typeface="Arial" panose="020B0604020202020204" pitchFamily="34" charset="0"/>
                <a:cs typeface="Arial" panose="020B0604020202020204" pitchFamily="34" charset="0"/>
              </a:rPr>
              <a:t>the trees are ready for execution</a:t>
            </a:r>
          </a:p>
          <a:p>
            <a:r>
              <a:rPr lang="en-US" altLang="zh-CN" sz="2000" b="1" dirty="0">
                <a:latin typeface="Arial" panose="020B0604020202020204" pitchFamily="34" charset="0"/>
                <a:cs typeface="Arial" panose="020B0604020202020204" pitchFamily="34" charset="0"/>
              </a:rPr>
              <a:t>Atomic composition</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the nodes </a:t>
            </a:r>
            <a:r>
              <a:rPr lang="en-US" altLang="zh-CN" sz="2000" dirty="0">
                <a:solidFill>
                  <a:srgbClr val="FF0000"/>
                </a:solidFill>
                <a:latin typeface="Arial" panose="020B0604020202020204" pitchFamily="34" charset="0"/>
                <a:cs typeface="Arial" panose="020B0604020202020204" pitchFamily="34" charset="0"/>
              </a:rPr>
              <a:t>operate together in a single atomic action</a:t>
            </a:r>
            <a:r>
              <a:rPr lang="en-US" altLang="zh-CN" sz="2000" dirty="0">
                <a:latin typeface="Arial" panose="020B0604020202020204" pitchFamily="34" charset="0"/>
                <a:cs typeface="Arial" panose="020B0604020202020204" pitchFamily="34" charset="0"/>
              </a:rPr>
              <a:t>, with the order of execution being sequentially from N1 to </a:t>
            </a:r>
            <a:r>
              <a:rPr lang="en-US" altLang="zh-CN" sz="2000" dirty="0" err="1">
                <a:latin typeface="Arial" panose="020B0604020202020204" pitchFamily="34" charset="0"/>
                <a:cs typeface="Arial" panose="020B0604020202020204" pitchFamily="34" charset="0"/>
              </a:rPr>
              <a:t>Nn</a:t>
            </a:r>
            <a:r>
              <a:rPr lang="en-US" altLang="zh-CN" sz="2000" dirty="0">
                <a:latin typeface="Arial" panose="020B0604020202020204" pitchFamily="34" charset="0"/>
                <a:cs typeface="Arial" panose="020B0604020202020204" pitchFamily="34" charset="0"/>
              </a:rPr>
              <a:t>. must contain at most one node with a non-internal event, at most one node of type input/output event, process kill, reversion, and </a:t>
            </a:r>
            <a:r>
              <a:rPr lang="en-US" altLang="zh-CN" sz="2000" dirty="0" err="1">
                <a:latin typeface="Arial" panose="020B0604020202020204" pitchFamily="34" charset="0"/>
                <a:cs typeface="Arial" panose="020B0604020202020204" pitchFamily="34" charset="0"/>
              </a:rPr>
              <a:t>synchronisation</a:t>
            </a:r>
            <a:r>
              <a:rPr lang="en-US" altLang="zh-C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717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768E92-2430-4860-8647-F6439DD912D8}"/>
              </a:ext>
            </a:extLst>
          </p:cNvPr>
          <p:cNvSpPr txBox="1"/>
          <p:nvPr/>
        </p:nvSpPr>
        <p:spPr>
          <a:xfrm>
            <a:off x="444984" y="518615"/>
            <a:ext cx="11302033" cy="6124754"/>
          </a:xfrm>
          <a:prstGeom prst="rect">
            <a:avLst/>
          </a:prstGeom>
          <a:noFill/>
        </p:spPr>
        <p:txBody>
          <a:bodyPr wrap="square" rtlCol="0">
            <a:spAutoFit/>
          </a:bodyPr>
          <a:lstStyle/>
          <a:p>
            <a:pPr marL="514350" indent="-51435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a system </a:t>
            </a:r>
            <a:r>
              <a:rPr lang="en-US" altLang="zh-CN" sz="2800" dirty="0">
                <a:solidFill>
                  <a:srgbClr val="0070C0"/>
                </a:solidFill>
                <a:latin typeface="Arial" panose="020B0604020202020204" pitchFamily="34" charset="0"/>
                <a:cs typeface="Arial" panose="020B0604020202020204" pitchFamily="34" charset="0"/>
              </a:rPr>
              <a:t>requirements document </a:t>
            </a:r>
            <a:r>
              <a:rPr lang="en-US" altLang="zh-CN" sz="2800" dirty="0">
                <a:latin typeface="Arial" panose="020B0604020202020204" pitchFamily="34" charset="0"/>
                <a:cs typeface="Arial" panose="020B0604020202020204" pitchFamily="34" charset="0"/>
              </a:rPr>
              <a:t>containing hundreds, </a:t>
            </a:r>
          </a:p>
          <a:p>
            <a:r>
              <a:rPr lang="en-US" altLang="zh-CN" sz="2800" dirty="0">
                <a:latin typeface="Arial" panose="020B0604020202020204" pitchFamily="34" charset="0"/>
                <a:cs typeface="Arial" panose="020B0604020202020204" pitchFamily="34" charset="0"/>
              </a:rPr>
              <a:t>or even thousands, of requirements, written in a natural language</a:t>
            </a: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such documents may be filled with problems</a:t>
            </a: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easy for the client to understand, and the model must be structured </a:t>
            </a:r>
          </a:p>
          <a:p>
            <a:r>
              <a:rPr lang="en-US" altLang="zh-CN" sz="2800" dirty="0">
                <a:latin typeface="Arial" panose="020B0604020202020204" pitchFamily="34" charset="0"/>
                <a:cs typeface="Arial" panose="020B0604020202020204" pitchFamily="34" charset="0"/>
              </a:rPr>
              <a:t>such that it can be cross referenced with the original document</a:t>
            </a:r>
            <a:endParaRPr lang="zh-CN" altLang="en-US" sz="2800" dirty="0">
              <a:latin typeface="Arial" panose="020B0604020202020204" pitchFamily="34" charset="0"/>
              <a:cs typeface="Arial" panose="020B0604020202020204" pitchFamily="34" charset="0"/>
            </a:endParaRPr>
          </a:p>
        </p:txBody>
      </p:sp>
      <p:pic>
        <p:nvPicPr>
          <p:cNvPr id="4" name="图形 3" descr="箭头顺时针弯曲">
            <a:extLst>
              <a:ext uri="{FF2B5EF4-FFF2-40B4-BE49-F238E27FC236}">
                <a16:creationId xmlns:a16="http://schemas.microsoft.com/office/drawing/2014/main" id="{858764A1-9870-49F6-B435-7B70E87E7F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5638800" y="2002383"/>
            <a:ext cx="914400" cy="871536"/>
          </a:xfrm>
          <a:prstGeom prst="rect">
            <a:avLst/>
          </a:prstGeom>
        </p:spPr>
      </p:pic>
      <p:pic>
        <p:nvPicPr>
          <p:cNvPr id="6" name="图形 5" descr="箭头顺时针弯曲">
            <a:extLst>
              <a:ext uri="{FF2B5EF4-FFF2-40B4-BE49-F238E27FC236}">
                <a16:creationId xmlns:a16="http://schemas.microsoft.com/office/drawing/2014/main" id="{7125B679-64A6-4547-9E2A-A07C43C3C0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5638800" y="4357686"/>
            <a:ext cx="914400" cy="914400"/>
          </a:xfrm>
          <a:prstGeom prst="rect">
            <a:avLst/>
          </a:prstGeom>
        </p:spPr>
      </p:pic>
    </p:spTree>
    <p:extLst>
      <p:ext uri="{BB962C8B-B14F-4D97-AF65-F5344CB8AC3E}">
        <p14:creationId xmlns:p14="http://schemas.microsoft.com/office/powerpoint/2010/main" val="3969047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B3AF9A2-D352-4F51-8845-888C8403739F}"/>
              </a:ext>
            </a:extLst>
          </p:cNvPr>
          <p:cNvPicPr>
            <a:picLocks noChangeAspect="1"/>
          </p:cNvPicPr>
          <p:nvPr/>
        </p:nvPicPr>
        <p:blipFill>
          <a:blip r:embed="rId2"/>
          <a:stretch>
            <a:fillRect/>
          </a:stretch>
        </p:blipFill>
        <p:spPr>
          <a:xfrm>
            <a:off x="468770" y="501447"/>
            <a:ext cx="11254460" cy="2047260"/>
          </a:xfrm>
          <a:prstGeom prst="rect">
            <a:avLst/>
          </a:prstGeom>
        </p:spPr>
      </p:pic>
      <p:grpSp>
        <p:nvGrpSpPr>
          <p:cNvPr id="13" name="组合 12">
            <a:extLst>
              <a:ext uri="{FF2B5EF4-FFF2-40B4-BE49-F238E27FC236}">
                <a16:creationId xmlns:a16="http://schemas.microsoft.com/office/drawing/2014/main" id="{5D38127A-6C6B-4ED4-A450-82FCD43C2322}"/>
              </a:ext>
            </a:extLst>
          </p:cNvPr>
          <p:cNvGrpSpPr/>
          <p:nvPr/>
        </p:nvGrpSpPr>
        <p:grpSpPr>
          <a:xfrm>
            <a:off x="828023" y="2790084"/>
            <a:ext cx="10535954" cy="3566469"/>
            <a:chOff x="914681" y="2790084"/>
            <a:chExt cx="10535954" cy="3566469"/>
          </a:xfrm>
        </p:grpSpPr>
        <p:pic>
          <p:nvPicPr>
            <p:cNvPr id="8" name="图片 7">
              <a:extLst>
                <a:ext uri="{FF2B5EF4-FFF2-40B4-BE49-F238E27FC236}">
                  <a16:creationId xmlns:a16="http://schemas.microsoft.com/office/drawing/2014/main" id="{2313DE83-C19B-4F44-B655-E45DD0019A28}"/>
                </a:ext>
              </a:extLst>
            </p:cNvPr>
            <p:cNvPicPr>
              <a:picLocks noChangeAspect="1"/>
            </p:cNvPicPr>
            <p:nvPr/>
          </p:nvPicPr>
          <p:blipFill>
            <a:blip r:embed="rId3"/>
            <a:stretch>
              <a:fillRect/>
            </a:stretch>
          </p:blipFill>
          <p:spPr>
            <a:xfrm>
              <a:off x="914681" y="3273936"/>
              <a:ext cx="4846740" cy="2545301"/>
            </a:xfrm>
            <a:prstGeom prst="rect">
              <a:avLst/>
            </a:prstGeom>
          </p:spPr>
        </p:pic>
        <p:pic>
          <p:nvPicPr>
            <p:cNvPr id="10" name="图片 9">
              <a:extLst>
                <a:ext uri="{FF2B5EF4-FFF2-40B4-BE49-F238E27FC236}">
                  <a16:creationId xmlns:a16="http://schemas.microsoft.com/office/drawing/2014/main" id="{5AAF7090-7B89-476A-B3AE-26A6F5BC0CE5}"/>
                </a:ext>
              </a:extLst>
            </p:cNvPr>
            <p:cNvPicPr>
              <a:picLocks noChangeAspect="1"/>
            </p:cNvPicPr>
            <p:nvPr/>
          </p:nvPicPr>
          <p:blipFill>
            <a:blip r:embed="rId4"/>
            <a:stretch>
              <a:fillRect/>
            </a:stretch>
          </p:blipFill>
          <p:spPr>
            <a:xfrm>
              <a:off x="6182658" y="3300608"/>
              <a:ext cx="2278577" cy="2491956"/>
            </a:xfrm>
            <a:prstGeom prst="rect">
              <a:avLst/>
            </a:prstGeom>
          </p:spPr>
        </p:pic>
        <p:pic>
          <p:nvPicPr>
            <p:cNvPr id="12" name="图片 11">
              <a:extLst>
                <a:ext uri="{FF2B5EF4-FFF2-40B4-BE49-F238E27FC236}">
                  <a16:creationId xmlns:a16="http://schemas.microsoft.com/office/drawing/2014/main" id="{E9F1479A-E27E-4A83-9B02-B897B551B145}"/>
                </a:ext>
              </a:extLst>
            </p:cNvPr>
            <p:cNvPicPr>
              <a:picLocks noChangeAspect="1"/>
            </p:cNvPicPr>
            <p:nvPr/>
          </p:nvPicPr>
          <p:blipFill>
            <a:blip r:embed="rId5"/>
            <a:stretch>
              <a:fillRect/>
            </a:stretch>
          </p:blipFill>
          <p:spPr>
            <a:xfrm>
              <a:off x="8882472" y="2790084"/>
              <a:ext cx="2568163" cy="3566469"/>
            </a:xfrm>
            <a:prstGeom prst="rect">
              <a:avLst/>
            </a:prstGeom>
          </p:spPr>
        </p:pic>
      </p:grpSp>
    </p:spTree>
    <p:extLst>
      <p:ext uri="{BB962C8B-B14F-4D97-AF65-F5344CB8AC3E}">
        <p14:creationId xmlns:p14="http://schemas.microsoft.com/office/powerpoint/2010/main" val="189902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B3AF9A2-D352-4F51-8845-888C8403739F}"/>
              </a:ext>
            </a:extLst>
          </p:cNvPr>
          <p:cNvPicPr>
            <a:picLocks noChangeAspect="1"/>
          </p:cNvPicPr>
          <p:nvPr/>
        </p:nvPicPr>
        <p:blipFill>
          <a:blip r:embed="rId2"/>
          <a:stretch>
            <a:fillRect/>
          </a:stretch>
        </p:blipFill>
        <p:spPr>
          <a:xfrm>
            <a:off x="1279538" y="221227"/>
            <a:ext cx="9632924" cy="1752292"/>
          </a:xfrm>
          <a:prstGeom prst="rect">
            <a:avLst/>
          </a:prstGeom>
        </p:spPr>
      </p:pic>
      <p:pic>
        <p:nvPicPr>
          <p:cNvPr id="3" name="图片 2">
            <a:extLst>
              <a:ext uri="{FF2B5EF4-FFF2-40B4-BE49-F238E27FC236}">
                <a16:creationId xmlns:a16="http://schemas.microsoft.com/office/drawing/2014/main" id="{6C0E9B92-C9B7-41CE-AD0E-7A0CB6409F55}"/>
              </a:ext>
            </a:extLst>
          </p:cNvPr>
          <p:cNvPicPr>
            <a:picLocks noChangeAspect="1"/>
          </p:cNvPicPr>
          <p:nvPr/>
        </p:nvPicPr>
        <p:blipFill>
          <a:blip r:embed="rId3"/>
          <a:stretch>
            <a:fillRect/>
          </a:stretch>
        </p:blipFill>
        <p:spPr>
          <a:xfrm>
            <a:off x="1100657" y="2026501"/>
            <a:ext cx="9990686" cy="4831499"/>
          </a:xfrm>
          <a:prstGeom prst="rect">
            <a:avLst/>
          </a:prstGeom>
        </p:spPr>
      </p:pic>
    </p:spTree>
    <p:extLst>
      <p:ext uri="{BB962C8B-B14F-4D97-AF65-F5344CB8AC3E}">
        <p14:creationId xmlns:p14="http://schemas.microsoft.com/office/powerpoint/2010/main" val="585574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05E4864-E17F-4F95-A206-30A449C6E0F8}"/>
              </a:ext>
            </a:extLst>
          </p:cNvPr>
          <p:cNvGrpSpPr/>
          <p:nvPr/>
        </p:nvGrpSpPr>
        <p:grpSpPr>
          <a:xfrm>
            <a:off x="825910" y="1033198"/>
            <a:ext cx="10540180" cy="4791605"/>
            <a:chOff x="403123" y="916021"/>
            <a:chExt cx="10540180" cy="4791605"/>
          </a:xfrm>
        </p:grpSpPr>
        <p:pic>
          <p:nvPicPr>
            <p:cNvPr id="5" name="图片 4">
              <a:extLst>
                <a:ext uri="{FF2B5EF4-FFF2-40B4-BE49-F238E27FC236}">
                  <a16:creationId xmlns:a16="http://schemas.microsoft.com/office/drawing/2014/main" id="{EE29DD83-3F35-42EB-9381-CF32B9335DAA}"/>
                </a:ext>
              </a:extLst>
            </p:cNvPr>
            <p:cNvPicPr>
              <a:picLocks noChangeAspect="1"/>
            </p:cNvPicPr>
            <p:nvPr/>
          </p:nvPicPr>
          <p:blipFill rotWithShape="1">
            <a:blip r:embed="rId2"/>
            <a:srcRect r="63276" b="6850"/>
            <a:stretch/>
          </p:blipFill>
          <p:spPr>
            <a:xfrm>
              <a:off x="7461781" y="916021"/>
              <a:ext cx="3481522" cy="4791605"/>
            </a:xfrm>
            <a:prstGeom prst="rect">
              <a:avLst/>
            </a:prstGeom>
          </p:spPr>
        </p:pic>
        <p:grpSp>
          <p:nvGrpSpPr>
            <p:cNvPr id="8" name="组合 7">
              <a:extLst>
                <a:ext uri="{FF2B5EF4-FFF2-40B4-BE49-F238E27FC236}">
                  <a16:creationId xmlns:a16="http://schemas.microsoft.com/office/drawing/2014/main" id="{CAE58F6D-C872-413E-B136-C87FC69E4F81}"/>
                </a:ext>
              </a:extLst>
            </p:cNvPr>
            <p:cNvGrpSpPr/>
            <p:nvPr/>
          </p:nvGrpSpPr>
          <p:grpSpPr>
            <a:xfrm>
              <a:off x="403123" y="1528589"/>
              <a:ext cx="5267977" cy="3566469"/>
              <a:chOff x="403123" y="1035026"/>
              <a:chExt cx="5267977" cy="3566469"/>
            </a:xfrm>
          </p:grpSpPr>
          <p:pic>
            <p:nvPicPr>
              <p:cNvPr id="6" name="图片 5">
                <a:extLst>
                  <a:ext uri="{FF2B5EF4-FFF2-40B4-BE49-F238E27FC236}">
                    <a16:creationId xmlns:a16="http://schemas.microsoft.com/office/drawing/2014/main" id="{4A09A065-0528-482E-9CE0-ADF9249AF20E}"/>
                  </a:ext>
                </a:extLst>
              </p:cNvPr>
              <p:cNvPicPr>
                <a:picLocks noChangeAspect="1"/>
              </p:cNvPicPr>
              <p:nvPr/>
            </p:nvPicPr>
            <p:blipFill>
              <a:blip r:embed="rId3"/>
              <a:stretch>
                <a:fillRect/>
              </a:stretch>
            </p:blipFill>
            <p:spPr>
              <a:xfrm>
                <a:off x="403123" y="1545550"/>
                <a:ext cx="2278577" cy="2491956"/>
              </a:xfrm>
              <a:prstGeom prst="rect">
                <a:avLst/>
              </a:prstGeom>
            </p:spPr>
          </p:pic>
          <p:pic>
            <p:nvPicPr>
              <p:cNvPr id="7" name="图片 6">
                <a:extLst>
                  <a:ext uri="{FF2B5EF4-FFF2-40B4-BE49-F238E27FC236}">
                    <a16:creationId xmlns:a16="http://schemas.microsoft.com/office/drawing/2014/main" id="{9A278FE2-BCF8-4E65-BA45-3494B78F8FCD}"/>
                  </a:ext>
                </a:extLst>
              </p:cNvPr>
              <p:cNvPicPr>
                <a:picLocks noChangeAspect="1"/>
              </p:cNvPicPr>
              <p:nvPr/>
            </p:nvPicPr>
            <p:blipFill>
              <a:blip r:embed="rId4"/>
              <a:stretch>
                <a:fillRect/>
              </a:stretch>
            </p:blipFill>
            <p:spPr>
              <a:xfrm>
                <a:off x="3102937" y="1035026"/>
                <a:ext cx="2568163" cy="3566469"/>
              </a:xfrm>
              <a:prstGeom prst="rect">
                <a:avLst/>
              </a:prstGeom>
            </p:spPr>
          </p:pic>
        </p:grpSp>
      </p:grpSp>
      <p:sp>
        <p:nvSpPr>
          <p:cNvPr id="10" name="箭头: 右 9">
            <a:extLst>
              <a:ext uri="{FF2B5EF4-FFF2-40B4-BE49-F238E27FC236}">
                <a16:creationId xmlns:a16="http://schemas.microsoft.com/office/drawing/2014/main" id="{FD3A32AB-19E9-4188-BD43-96B5920D51B0}"/>
              </a:ext>
            </a:extLst>
          </p:cNvPr>
          <p:cNvSpPr/>
          <p:nvPr/>
        </p:nvSpPr>
        <p:spPr>
          <a:xfrm>
            <a:off x="6430297" y="3222523"/>
            <a:ext cx="1106129" cy="4129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541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29DD83-3F35-42EB-9381-CF32B9335DAA}"/>
              </a:ext>
            </a:extLst>
          </p:cNvPr>
          <p:cNvPicPr>
            <a:picLocks noChangeAspect="1"/>
          </p:cNvPicPr>
          <p:nvPr/>
        </p:nvPicPr>
        <p:blipFill rotWithShape="1">
          <a:blip r:embed="rId2"/>
          <a:srcRect l="37502" b="5129"/>
          <a:stretch/>
        </p:blipFill>
        <p:spPr>
          <a:xfrm>
            <a:off x="6154992" y="844049"/>
            <a:ext cx="5924838" cy="4880096"/>
          </a:xfrm>
          <a:prstGeom prst="rect">
            <a:avLst/>
          </a:prstGeom>
        </p:spPr>
      </p:pic>
      <p:grpSp>
        <p:nvGrpSpPr>
          <p:cNvPr id="2" name="组合 1">
            <a:extLst>
              <a:ext uri="{FF2B5EF4-FFF2-40B4-BE49-F238E27FC236}">
                <a16:creationId xmlns:a16="http://schemas.microsoft.com/office/drawing/2014/main" id="{9650B178-988F-47A2-BFCE-37A2211FCC41}"/>
              </a:ext>
            </a:extLst>
          </p:cNvPr>
          <p:cNvGrpSpPr/>
          <p:nvPr/>
        </p:nvGrpSpPr>
        <p:grpSpPr>
          <a:xfrm>
            <a:off x="137105" y="868348"/>
            <a:ext cx="5290861" cy="4831499"/>
            <a:chOff x="461561" y="699147"/>
            <a:chExt cx="5290861" cy="4831499"/>
          </a:xfrm>
        </p:grpSpPr>
        <p:pic>
          <p:nvPicPr>
            <p:cNvPr id="3" name="图片 2">
              <a:extLst>
                <a:ext uri="{FF2B5EF4-FFF2-40B4-BE49-F238E27FC236}">
                  <a16:creationId xmlns:a16="http://schemas.microsoft.com/office/drawing/2014/main" id="{F0CBCA5D-318D-4E0E-B2C5-905DF8EA2454}"/>
                </a:ext>
              </a:extLst>
            </p:cNvPr>
            <p:cNvPicPr>
              <a:picLocks noChangeAspect="1"/>
            </p:cNvPicPr>
            <p:nvPr/>
          </p:nvPicPr>
          <p:blipFill rotWithShape="1">
            <a:blip r:embed="rId3"/>
            <a:srcRect r="74800" b="21062"/>
            <a:stretch/>
          </p:blipFill>
          <p:spPr>
            <a:xfrm>
              <a:off x="461561" y="1207967"/>
              <a:ext cx="2517613" cy="3813859"/>
            </a:xfrm>
            <a:prstGeom prst="rect">
              <a:avLst/>
            </a:prstGeom>
          </p:spPr>
        </p:pic>
        <p:pic>
          <p:nvPicPr>
            <p:cNvPr id="4" name="图片 3">
              <a:extLst>
                <a:ext uri="{FF2B5EF4-FFF2-40B4-BE49-F238E27FC236}">
                  <a16:creationId xmlns:a16="http://schemas.microsoft.com/office/drawing/2014/main" id="{63F39347-5A01-4DCF-AAE5-1250DCE5E5A3}"/>
                </a:ext>
              </a:extLst>
            </p:cNvPr>
            <p:cNvPicPr>
              <a:picLocks noChangeAspect="1"/>
            </p:cNvPicPr>
            <p:nvPr/>
          </p:nvPicPr>
          <p:blipFill rotWithShape="1">
            <a:blip r:embed="rId3"/>
            <a:srcRect l="73275"/>
            <a:stretch/>
          </p:blipFill>
          <p:spPr>
            <a:xfrm>
              <a:off x="3082408" y="699147"/>
              <a:ext cx="2670014" cy="4831499"/>
            </a:xfrm>
            <a:prstGeom prst="rect">
              <a:avLst/>
            </a:prstGeom>
          </p:spPr>
        </p:pic>
      </p:grpSp>
      <p:sp>
        <p:nvSpPr>
          <p:cNvPr id="6" name="箭头: 右 5">
            <a:extLst>
              <a:ext uri="{FF2B5EF4-FFF2-40B4-BE49-F238E27FC236}">
                <a16:creationId xmlns:a16="http://schemas.microsoft.com/office/drawing/2014/main" id="{3160951F-526E-46E1-B00F-4BA5561476F5}"/>
              </a:ext>
            </a:extLst>
          </p:cNvPr>
          <p:cNvSpPr/>
          <p:nvPr/>
        </p:nvSpPr>
        <p:spPr>
          <a:xfrm>
            <a:off x="5427966" y="3276723"/>
            <a:ext cx="643461" cy="3355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58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A6C1F6-AAFF-43CA-B098-9045456FF56E}"/>
              </a:ext>
            </a:extLst>
          </p:cNvPr>
          <p:cNvPicPr>
            <a:picLocks noChangeAspect="1"/>
          </p:cNvPicPr>
          <p:nvPr/>
        </p:nvPicPr>
        <p:blipFill>
          <a:blip r:embed="rId2"/>
          <a:stretch>
            <a:fillRect/>
          </a:stretch>
        </p:blipFill>
        <p:spPr>
          <a:xfrm>
            <a:off x="1600840" y="0"/>
            <a:ext cx="8990319" cy="6858000"/>
          </a:xfrm>
          <a:prstGeom prst="rect">
            <a:avLst/>
          </a:prstGeom>
        </p:spPr>
      </p:pic>
    </p:spTree>
    <p:extLst>
      <p:ext uri="{BB962C8B-B14F-4D97-AF65-F5344CB8AC3E}">
        <p14:creationId xmlns:p14="http://schemas.microsoft.com/office/powerpoint/2010/main" val="180603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73E8F1-457A-4662-AD3F-96F001164CB7}"/>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 formal semantics for the Behavior Tree notation</a:t>
            </a:r>
          </a:p>
        </p:txBody>
      </p:sp>
      <p:sp>
        <p:nvSpPr>
          <p:cNvPr id="8" name="文本框 7">
            <a:extLst>
              <a:ext uri="{FF2B5EF4-FFF2-40B4-BE49-F238E27FC236}">
                <a16:creationId xmlns:a16="http://schemas.microsoft.com/office/drawing/2014/main" id="{3F8A233B-77B7-4260-B499-1A828835BF72}"/>
              </a:ext>
            </a:extLst>
          </p:cNvPr>
          <p:cNvSpPr txBox="1"/>
          <p:nvPr/>
        </p:nvSpPr>
        <p:spPr>
          <a:xfrm>
            <a:off x="2939387" y="1874729"/>
            <a:ext cx="6340522" cy="31085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CSP</a:t>
            </a:r>
            <a:r>
              <a:rPr kumimoji="0" lang="el-GR"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σ</a:t>
            </a:r>
            <a:endPar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Message passing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effectLst/>
                <a:uLnTx/>
                <a:uFillTx/>
                <a:latin typeface="Arial" panose="020B0604020202020204" pitchFamily="34" charset="0"/>
                <a:ea typeface="等线" panose="02010600030101010101" pitchFamily="2" charset="-122"/>
                <a:cs typeface="Arial" panose="020B0604020202020204" pitchFamily="34" charset="0"/>
              </a:rPr>
              <a:t>Behavior Trees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800" u="sng"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Translating Behavior Trees to </a:t>
            </a:r>
            <a:r>
              <a:rPr kumimoji="0" lang="en-US" altLang="zh-CN" sz="2800" i="0" u="sng" strike="noStrike" kern="1200" cap="none" spc="0" normalizeH="0" baseline="0" noProof="0" dirty="0" err="1">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CSPσ</a:t>
            </a:r>
            <a:endParaRPr kumimoji="0" lang="zh-CN" altLang="en-US"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28536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A6546C2-127C-4527-B746-9C8184E65DFD}"/>
              </a:ext>
            </a:extLst>
          </p:cNvPr>
          <p:cNvPicPr>
            <a:picLocks noChangeAspect="1"/>
          </p:cNvPicPr>
          <p:nvPr/>
        </p:nvPicPr>
        <p:blipFill>
          <a:blip r:embed="rId3"/>
          <a:stretch>
            <a:fillRect/>
          </a:stretch>
        </p:blipFill>
        <p:spPr>
          <a:xfrm>
            <a:off x="5044" y="1034171"/>
            <a:ext cx="6278880" cy="4789658"/>
          </a:xfrm>
          <a:prstGeom prst="rect">
            <a:avLst/>
          </a:prstGeom>
        </p:spPr>
      </p:pic>
      <p:pic>
        <p:nvPicPr>
          <p:cNvPr id="8" name="图片 7">
            <a:extLst>
              <a:ext uri="{FF2B5EF4-FFF2-40B4-BE49-F238E27FC236}">
                <a16:creationId xmlns:a16="http://schemas.microsoft.com/office/drawing/2014/main" id="{EC3BF4FC-C133-409C-B768-8DA91445E834}"/>
              </a:ext>
            </a:extLst>
          </p:cNvPr>
          <p:cNvPicPr>
            <a:picLocks noChangeAspect="1"/>
          </p:cNvPicPr>
          <p:nvPr/>
        </p:nvPicPr>
        <p:blipFill>
          <a:blip r:embed="rId3"/>
          <a:stretch>
            <a:fillRect/>
          </a:stretch>
        </p:blipFill>
        <p:spPr>
          <a:xfrm>
            <a:off x="0" y="1078416"/>
            <a:ext cx="6278880" cy="4789658"/>
          </a:xfrm>
          <a:prstGeom prst="rect">
            <a:avLst/>
          </a:prstGeom>
        </p:spPr>
      </p:pic>
      <p:pic>
        <p:nvPicPr>
          <p:cNvPr id="9" name="图片 8">
            <a:extLst>
              <a:ext uri="{FF2B5EF4-FFF2-40B4-BE49-F238E27FC236}">
                <a16:creationId xmlns:a16="http://schemas.microsoft.com/office/drawing/2014/main" id="{EF51D41A-ACF8-4175-8683-CE75DF2BBCE1}"/>
              </a:ext>
            </a:extLst>
          </p:cNvPr>
          <p:cNvPicPr>
            <a:picLocks noChangeAspect="1"/>
          </p:cNvPicPr>
          <p:nvPr/>
        </p:nvPicPr>
        <p:blipFill>
          <a:blip r:embed="rId4"/>
          <a:stretch>
            <a:fillRect/>
          </a:stretch>
        </p:blipFill>
        <p:spPr>
          <a:xfrm>
            <a:off x="6278880" y="2035316"/>
            <a:ext cx="5733515" cy="2875859"/>
          </a:xfrm>
          <a:prstGeom prst="rect">
            <a:avLst/>
          </a:prstGeom>
        </p:spPr>
      </p:pic>
    </p:spTree>
    <p:extLst>
      <p:ext uri="{BB962C8B-B14F-4D97-AF65-F5344CB8AC3E}">
        <p14:creationId xmlns:p14="http://schemas.microsoft.com/office/powerpoint/2010/main" val="45117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FA817D-5909-44D4-BC48-BED56F068111}"/>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Three phases</a:t>
            </a:r>
          </a:p>
        </p:txBody>
      </p:sp>
      <p:sp>
        <p:nvSpPr>
          <p:cNvPr id="4" name="文本框 3">
            <a:extLst>
              <a:ext uri="{FF2B5EF4-FFF2-40B4-BE49-F238E27FC236}">
                <a16:creationId xmlns:a16="http://schemas.microsoft.com/office/drawing/2014/main" id="{3C116583-7A44-431A-B62D-F635C2A93FBF}"/>
              </a:ext>
            </a:extLst>
          </p:cNvPr>
          <p:cNvSpPr txBox="1"/>
          <p:nvPr/>
        </p:nvSpPr>
        <p:spPr>
          <a:xfrm>
            <a:off x="1128337" y="1409383"/>
            <a:ext cx="9935326" cy="4401205"/>
          </a:xfrm>
          <a:prstGeom prst="rect">
            <a:avLst/>
          </a:prstGeom>
          <a:noFill/>
          <a:ln>
            <a:solidFill>
              <a:schemeClr val="tx1"/>
            </a:solidFill>
          </a:ln>
        </p:spPr>
        <p:txBody>
          <a:bodyPr wrap="square">
            <a:spAutoFit/>
          </a:bodyPr>
          <a:lstStyle/>
          <a:p>
            <a:r>
              <a:rPr lang="zh-CN" altLang="en-US" sz="2800" dirty="0">
                <a:latin typeface="Arial" panose="020B0604020202020204" pitchFamily="34" charset="0"/>
                <a:cs typeface="Arial" panose="020B0604020202020204" pitchFamily="34" charset="0"/>
              </a:rPr>
              <a:t>①</a:t>
            </a:r>
            <a:r>
              <a:rPr lang="en-US" altLang="zh-CN" sz="2800" dirty="0">
                <a:solidFill>
                  <a:srgbClr val="FF0000"/>
                </a:solidFill>
                <a:latin typeface="Arial" panose="020B0604020202020204" pitchFamily="34" charset="0"/>
                <a:cs typeface="Arial" panose="020B0604020202020204" pitchFamily="34" charset="0"/>
              </a:rPr>
              <a:t>replace </a:t>
            </a:r>
            <a:r>
              <a:rPr lang="en-US" altLang="zh-CN" sz="2800" dirty="0" err="1">
                <a:solidFill>
                  <a:srgbClr val="FF0000"/>
                </a:solidFill>
                <a:latin typeface="Arial" panose="020B0604020202020204" pitchFamily="34" charset="0"/>
                <a:cs typeface="Arial" panose="020B0604020202020204" pitchFamily="34" charset="0"/>
              </a:rPr>
              <a:t>goto</a:t>
            </a:r>
            <a:r>
              <a:rPr lang="en-US" altLang="zh-CN" sz="2800" dirty="0">
                <a:solidFill>
                  <a:srgbClr val="FF0000"/>
                </a:solidFill>
                <a:latin typeface="Arial" panose="020B0604020202020204" pitchFamily="34" charset="0"/>
                <a:cs typeface="Arial" panose="020B0604020202020204" pitchFamily="34" charset="0"/>
              </a:rPr>
              <a:t> nodes</a:t>
            </a:r>
            <a:r>
              <a:rPr lang="en-US" altLang="zh-CN" sz="2800" dirty="0">
                <a:latin typeface="Arial" panose="020B0604020202020204" pitchFamily="34" charset="0"/>
                <a:cs typeface="Arial" panose="020B0604020202020204" pitchFamily="34" charset="0"/>
              </a:rPr>
              <a:t> N=&gt; with the target tree, which we write as tree(N), i.e., the subtree with root node N	</a:t>
            </a:r>
          </a:p>
          <a:p>
            <a:r>
              <a:rPr lang="zh-CN" altLang="en-US" sz="2800" dirty="0">
                <a:latin typeface="Arial" panose="020B0604020202020204" pitchFamily="34" charset="0"/>
                <a:cs typeface="Arial" panose="020B0604020202020204" pitchFamily="34" charset="0"/>
              </a:rPr>
              <a:t>②</a:t>
            </a:r>
            <a:r>
              <a:rPr lang="en-US" altLang="zh-CN" sz="2800" dirty="0">
                <a:latin typeface="Arial" panose="020B0604020202020204" pitchFamily="34" charset="0"/>
                <a:cs typeface="Arial" panose="020B0604020202020204" pitchFamily="34" charset="0"/>
              </a:rPr>
              <a:t>identifies and marks subtrees that are the target of process </a:t>
            </a:r>
            <a:r>
              <a:rPr lang="en-US" altLang="zh-CN" sz="2800" dirty="0">
                <a:solidFill>
                  <a:srgbClr val="FF0000"/>
                </a:solidFill>
                <a:latin typeface="Arial" panose="020B0604020202020204" pitchFamily="34" charset="0"/>
                <a:cs typeface="Arial" panose="020B0604020202020204" pitchFamily="34" charset="0"/>
              </a:rPr>
              <a:t>kill and reversion</a:t>
            </a:r>
          </a:p>
          <a:p>
            <a:endParaRPr lang="en-US" altLang="zh-CN" sz="2800" dirty="0">
              <a:latin typeface="Arial" panose="020B0604020202020204" pitchFamily="34" charset="0"/>
              <a:cs typeface="Arial" panose="020B0604020202020204" pitchFamily="34" charset="0"/>
            </a:endParaRPr>
          </a:p>
          <a:p>
            <a:endParaRPr lang="en-US" altLang="zh-CN" sz="2800" b="1"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transform the marked trees into </a:t>
            </a:r>
            <a:r>
              <a:rPr lang="en-US" altLang="zh-CN" sz="2800" dirty="0" err="1">
                <a:latin typeface="Arial" panose="020B0604020202020204" pitchFamily="34" charset="0"/>
                <a:cs typeface="Arial" panose="020B0604020202020204" pitchFamily="34" charset="0"/>
              </a:rPr>
              <a:t>CSPσ</a:t>
            </a:r>
            <a:r>
              <a:rPr lang="en-US" altLang="zh-CN" sz="2800" dirty="0">
                <a:latin typeface="Arial" panose="020B0604020202020204" pitchFamily="34" charset="0"/>
                <a:cs typeface="Arial" panose="020B0604020202020204" pitchFamily="34" charset="0"/>
              </a:rPr>
              <a:t> processes recursively</a:t>
            </a: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collects state and event information(hide)</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881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5BD4F52-89D2-4DB8-A4AF-CD84D2E12F77}"/>
              </a:ext>
            </a:extLst>
          </p:cNvPr>
          <p:cNvPicPr>
            <a:picLocks noChangeAspect="1"/>
          </p:cNvPicPr>
          <p:nvPr/>
        </p:nvPicPr>
        <p:blipFill rotWithShape="1">
          <a:blip r:embed="rId3"/>
          <a:srcRect r="2270"/>
          <a:stretch/>
        </p:blipFill>
        <p:spPr>
          <a:xfrm>
            <a:off x="5720009" y="0"/>
            <a:ext cx="5904579" cy="6858000"/>
          </a:xfrm>
          <a:prstGeom prst="rect">
            <a:avLst/>
          </a:prstGeom>
        </p:spPr>
      </p:pic>
      <p:grpSp>
        <p:nvGrpSpPr>
          <p:cNvPr id="6" name="组合 5">
            <a:extLst>
              <a:ext uri="{FF2B5EF4-FFF2-40B4-BE49-F238E27FC236}">
                <a16:creationId xmlns:a16="http://schemas.microsoft.com/office/drawing/2014/main" id="{4229AF2A-C3AC-412C-98FF-DAD22C3783D4}"/>
              </a:ext>
            </a:extLst>
          </p:cNvPr>
          <p:cNvGrpSpPr/>
          <p:nvPr/>
        </p:nvGrpSpPr>
        <p:grpSpPr>
          <a:xfrm>
            <a:off x="491212" y="201147"/>
            <a:ext cx="5274517" cy="3712513"/>
            <a:chOff x="491212" y="1572744"/>
            <a:chExt cx="5274517" cy="3712513"/>
          </a:xfrm>
        </p:grpSpPr>
        <p:pic>
          <p:nvPicPr>
            <p:cNvPr id="5" name="图片 4">
              <a:extLst>
                <a:ext uri="{FF2B5EF4-FFF2-40B4-BE49-F238E27FC236}">
                  <a16:creationId xmlns:a16="http://schemas.microsoft.com/office/drawing/2014/main" id="{91FA7272-4F49-4985-A619-F5FB79D267C1}"/>
                </a:ext>
              </a:extLst>
            </p:cNvPr>
            <p:cNvPicPr>
              <a:picLocks noChangeAspect="1"/>
            </p:cNvPicPr>
            <p:nvPr/>
          </p:nvPicPr>
          <p:blipFill>
            <a:blip r:embed="rId4"/>
            <a:stretch>
              <a:fillRect/>
            </a:stretch>
          </p:blipFill>
          <p:spPr>
            <a:xfrm>
              <a:off x="491212" y="1572744"/>
              <a:ext cx="3562627" cy="3712513"/>
            </a:xfrm>
            <a:prstGeom prst="rect">
              <a:avLst/>
            </a:prstGeom>
          </p:spPr>
        </p:pic>
        <p:pic>
          <p:nvPicPr>
            <p:cNvPr id="3" name="图片 2">
              <a:extLst>
                <a:ext uri="{FF2B5EF4-FFF2-40B4-BE49-F238E27FC236}">
                  <a16:creationId xmlns:a16="http://schemas.microsoft.com/office/drawing/2014/main" id="{4EC09095-1348-4AB1-BA62-AD0E636D780B}"/>
                </a:ext>
              </a:extLst>
            </p:cNvPr>
            <p:cNvPicPr>
              <a:picLocks noChangeAspect="1"/>
            </p:cNvPicPr>
            <p:nvPr/>
          </p:nvPicPr>
          <p:blipFill rotWithShape="1">
            <a:blip r:embed="rId5"/>
            <a:srcRect l="3923" t="14184" r="2800" b="9931"/>
            <a:stretch/>
          </p:blipFill>
          <p:spPr>
            <a:xfrm>
              <a:off x="2717729" y="4775201"/>
              <a:ext cx="3048000" cy="271780"/>
            </a:xfrm>
            <a:prstGeom prst="rect">
              <a:avLst/>
            </a:prstGeom>
          </p:spPr>
        </p:pic>
      </p:grpSp>
      <p:sp>
        <p:nvSpPr>
          <p:cNvPr id="8" name="文本框 7">
            <a:extLst>
              <a:ext uri="{FF2B5EF4-FFF2-40B4-BE49-F238E27FC236}">
                <a16:creationId xmlns:a16="http://schemas.microsoft.com/office/drawing/2014/main" id="{518DF967-60E1-4346-BF01-A6F72F586B60}"/>
              </a:ext>
            </a:extLst>
          </p:cNvPr>
          <p:cNvSpPr txBox="1"/>
          <p:nvPr/>
        </p:nvSpPr>
        <p:spPr>
          <a:xfrm>
            <a:off x="249831" y="3913660"/>
            <a:ext cx="5515898" cy="1754326"/>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The difference between reversion and recursion: in a reversion the </a:t>
            </a:r>
            <a:r>
              <a:rPr lang="en-US" altLang="zh-CN" dirty="0" err="1">
                <a:latin typeface="Arial" panose="020B0604020202020204" pitchFamily="34" charset="0"/>
                <a:cs typeface="Arial" panose="020B0604020202020204" pitchFamily="34" charset="0"/>
              </a:rPr>
              <a:t>behaviour</a:t>
            </a:r>
            <a:r>
              <a:rPr lang="en-US" altLang="zh-CN" dirty="0">
                <a:latin typeface="Arial" panose="020B0604020202020204" pitchFamily="34" charset="0"/>
                <a:cs typeface="Arial" panose="020B0604020202020204" pitchFamily="34" charset="0"/>
              </a:rPr>
              <a:t> of relevant sibling threads must </a:t>
            </a:r>
            <a:r>
              <a:rPr lang="en-US" altLang="zh-CN" dirty="0">
                <a:solidFill>
                  <a:srgbClr val="FF0000"/>
                </a:solidFill>
                <a:latin typeface="Arial" panose="020B0604020202020204" pitchFamily="34" charset="0"/>
                <a:cs typeface="Arial" panose="020B0604020202020204" pitchFamily="34" charset="0"/>
              </a:rPr>
              <a:t>terminate</a:t>
            </a:r>
            <a:r>
              <a:rPr lang="en-US" altLang="zh-CN" dirty="0">
                <a:latin typeface="Arial" panose="020B0604020202020204" pitchFamily="34" charset="0"/>
                <a:cs typeface="Arial" panose="020B0604020202020204" pitchFamily="34" charset="0"/>
              </a:rPr>
              <a:t>. In this sense, a reversion behaves as a restart. When a thread with a reversion does not contain any parallelism, then the </a:t>
            </a:r>
            <a:r>
              <a:rPr lang="en-US" altLang="zh-CN" dirty="0" err="1">
                <a:latin typeface="Arial" panose="020B0604020202020204" pitchFamily="34" charset="0"/>
                <a:cs typeface="Arial" panose="020B0604020202020204" pitchFamily="34" charset="0"/>
              </a:rPr>
              <a:t>behaviour</a:t>
            </a:r>
            <a:r>
              <a:rPr lang="en-US" altLang="zh-CN" dirty="0">
                <a:latin typeface="Arial" panose="020B0604020202020204" pitchFamily="34" charset="0"/>
                <a:cs typeface="Arial" panose="020B0604020202020204" pitchFamily="34" charset="0"/>
              </a:rPr>
              <a:t> is identical to that of recursion.</a:t>
            </a:r>
            <a:endParaRPr lang="zh-CN" altLang="en-US" dirty="0">
              <a:latin typeface="Arial" panose="020B0604020202020204" pitchFamily="34" charset="0"/>
              <a:cs typeface="Arial" panose="020B0604020202020204" pitchFamily="34" charset="0"/>
            </a:endParaRPr>
          </a:p>
        </p:txBody>
      </p:sp>
      <p:pic>
        <p:nvPicPr>
          <p:cNvPr id="10" name="图片 9">
            <a:extLst>
              <a:ext uri="{FF2B5EF4-FFF2-40B4-BE49-F238E27FC236}">
                <a16:creationId xmlns:a16="http://schemas.microsoft.com/office/drawing/2014/main" id="{4F25E126-3C13-4272-A72C-14A485BE5F6C}"/>
              </a:ext>
            </a:extLst>
          </p:cNvPr>
          <p:cNvPicPr>
            <a:picLocks noChangeAspect="1"/>
          </p:cNvPicPr>
          <p:nvPr/>
        </p:nvPicPr>
        <p:blipFill>
          <a:blip r:embed="rId6"/>
          <a:stretch>
            <a:fillRect/>
          </a:stretch>
        </p:blipFill>
        <p:spPr>
          <a:xfrm>
            <a:off x="839236" y="5623447"/>
            <a:ext cx="3756986" cy="388654"/>
          </a:xfrm>
          <a:prstGeom prst="rect">
            <a:avLst/>
          </a:prstGeom>
        </p:spPr>
      </p:pic>
      <p:sp>
        <p:nvSpPr>
          <p:cNvPr id="12" name="文本框 11">
            <a:extLst>
              <a:ext uri="{FF2B5EF4-FFF2-40B4-BE49-F238E27FC236}">
                <a16:creationId xmlns:a16="http://schemas.microsoft.com/office/drawing/2014/main" id="{3344F778-0802-4EBA-8682-4CE570647B56}"/>
              </a:ext>
            </a:extLst>
          </p:cNvPr>
          <p:cNvSpPr txBox="1"/>
          <p:nvPr/>
        </p:nvSpPr>
        <p:spPr>
          <a:xfrm>
            <a:off x="249831" y="5954511"/>
            <a:ext cx="6098458" cy="923330"/>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Every time the controller restarts the system through unfolding r, a new copy of the sensor thread will be generated.</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844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8704CD-FD08-40FB-96EC-523EF8FC9F89}"/>
              </a:ext>
            </a:extLst>
          </p:cNvPr>
          <p:cNvPicPr>
            <a:picLocks noChangeAspect="1"/>
          </p:cNvPicPr>
          <p:nvPr/>
        </p:nvPicPr>
        <p:blipFill rotWithShape="1">
          <a:blip r:embed="rId2"/>
          <a:srcRect t="54667" r="23800"/>
          <a:stretch/>
        </p:blipFill>
        <p:spPr>
          <a:xfrm>
            <a:off x="6050280" y="1676400"/>
            <a:ext cx="5638800" cy="4114800"/>
          </a:xfrm>
          <a:prstGeom prst="rect">
            <a:avLst/>
          </a:prstGeom>
        </p:spPr>
      </p:pic>
      <p:pic>
        <p:nvPicPr>
          <p:cNvPr id="3" name="图片 2">
            <a:extLst>
              <a:ext uri="{FF2B5EF4-FFF2-40B4-BE49-F238E27FC236}">
                <a16:creationId xmlns:a16="http://schemas.microsoft.com/office/drawing/2014/main" id="{C05ED993-F9F8-48C1-B4DF-7C7074385369}"/>
              </a:ext>
            </a:extLst>
          </p:cNvPr>
          <p:cNvPicPr>
            <a:picLocks noChangeAspect="1"/>
          </p:cNvPicPr>
          <p:nvPr/>
        </p:nvPicPr>
        <p:blipFill rotWithShape="1">
          <a:blip r:embed="rId2"/>
          <a:srcRect b="45778"/>
          <a:stretch/>
        </p:blipFill>
        <p:spPr>
          <a:xfrm>
            <a:off x="663915" y="869576"/>
            <a:ext cx="7400023" cy="4921624"/>
          </a:xfrm>
          <a:prstGeom prst="rect">
            <a:avLst/>
          </a:prstGeom>
        </p:spPr>
      </p:pic>
      <p:pic>
        <p:nvPicPr>
          <p:cNvPr id="6" name="图片 5">
            <a:extLst>
              <a:ext uri="{FF2B5EF4-FFF2-40B4-BE49-F238E27FC236}">
                <a16:creationId xmlns:a16="http://schemas.microsoft.com/office/drawing/2014/main" id="{9F625460-E006-4EFF-8A1C-4951B0FA285D}"/>
              </a:ext>
            </a:extLst>
          </p:cNvPr>
          <p:cNvPicPr>
            <a:picLocks noChangeAspect="1"/>
          </p:cNvPicPr>
          <p:nvPr/>
        </p:nvPicPr>
        <p:blipFill rotWithShape="1">
          <a:blip r:embed="rId3"/>
          <a:srcRect r="931"/>
          <a:stretch/>
        </p:blipFill>
        <p:spPr>
          <a:xfrm>
            <a:off x="0" y="1304105"/>
            <a:ext cx="5425440" cy="326093"/>
          </a:xfrm>
          <a:prstGeom prst="rect">
            <a:avLst/>
          </a:prstGeom>
        </p:spPr>
      </p:pic>
      <p:pic>
        <p:nvPicPr>
          <p:cNvPr id="8" name="图片 7">
            <a:extLst>
              <a:ext uri="{FF2B5EF4-FFF2-40B4-BE49-F238E27FC236}">
                <a16:creationId xmlns:a16="http://schemas.microsoft.com/office/drawing/2014/main" id="{35E61AD3-B21D-4A1A-B895-2B54F1C8F6F4}"/>
              </a:ext>
            </a:extLst>
          </p:cNvPr>
          <p:cNvPicPr>
            <a:picLocks noChangeAspect="1"/>
          </p:cNvPicPr>
          <p:nvPr/>
        </p:nvPicPr>
        <p:blipFill>
          <a:blip r:embed="rId4"/>
          <a:stretch>
            <a:fillRect/>
          </a:stretch>
        </p:blipFill>
        <p:spPr>
          <a:xfrm>
            <a:off x="1735214" y="531913"/>
            <a:ext cx="8630132" cy="281964"/>
          </a:xfrm>
          <a:prstGeom prst="rect">
            <a:avLst/>
          </a:prstGeom>
        </p:spPr>
      </p:pic>
      <p:pic>
        <p:nvPicPr>
          <p:cNvPr id="10" name="图片 9">
            <a:extLst>
              <a:ext uri="{FF2B5EF4-FFF2-40B4-BE49-F238E27FC236}">
                <a16:creationId xmlns:a16="http://schemas.microsoft.com/office/drawing/2014/main" id="{00CF9577-98A0-47C7-9650-838D8C1E63F3}"/>
              </a:ext>
            </a:extLst>
          </p:cNvPr>
          <p:cNvPicPr>
            <a:picLocks noChangeAspect="1"/>
          </p:cNvPicPr>
          <p:nvPr/>
        </p:nvPicPr>
        <p:blipFill>
          <a:blip r:embed="rId5"/>
          <a:stretch>
            <a:fillRect/>
          </a:stretch>
        </p:blipFill>
        <p:spPr>
          <a:xfrm>
            <a:off x="7934467" y="1453729"/>
            <a:ext cx="3754613" cy="333943"/>
          </a:xfrm>
          <a:prstGeom prst="rect">
            <a:avLst/>
          </a:prstGeom>
        </p:spPr>
      </p:pic>
      <p:sp>
        <p:nvSpPr>
          <p:cNvPr id="12" name="文本框 11">
            <a:extLst>
              <a:ext uri="{FF2B5EF4-FFF2-40B4-BE49-F238E27FC236}">
                <a16:creationId xmlns:a16="http://schemas.microsoft.com/office/drawing/2014/main" id="{8BE33EAF-0744-43F8-8BF6-D109E17876C4}"/>
              </a:ext>
            </a:extLst>
          </p:cNvPr>
          <p:cNvSpPr txBox="1"/>
          <p:nvPr/>
        </p:nvSpPr>
        <p:spPr>
          <a:xfrm>
            <a:off x="0" y="980975"/>
            <a:ext cx="6096000"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+R7</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The Sensor terminates if the level exceeds 50</a:t>
            </a:r>
            <a:endParaRPr lang="zh-CN" altLang="en-US"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3E37B39-201F-43D1-B391-B352F19503E5}"/>
              </a:ext>
            </a:extLst>
          </p:cNvPr>
          <p:cNvSpPr txBox="1"/>
          <p:nvPr/>
        </p:nvSpPr>
        <p:spPr>
          <a:xfrm>
            <a:off x="962660" y="6246386"/>
            <a:ext cx="10266680"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using a guard, the Sensor will not become ready until the next time the Sensor process takes a step</a:t>
            </a:r>
            <a:endParaRPr lang="zh-CN" altLang="en-US"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255BC1C0-19CC-4E38-BF18-AF0E75047358}"/>
              </a:ext>
            </a:extLst>
          </p:cNvPr>
          <p:cNvSpPr txBox="1"/>
          <p:nvPr/>
        </p:nvSpPr>
        <p:spPr>
          <a:xfrm>
            <a:off x="10596052" y="2132831"/>
            <a:ext cx="1686265" cy="923330"/>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combined into</a:t>
            </a:r>
          </a:p>
          <a:p>
            <a:r>
              <a:rPr lang="en-US" altLang="zh-CN" dirty="0">
                <a:latin typeface="Arial" panose="020B0604020202020204" pitchFamily="34" charset="0"/>
                <a:cs typeface="Arial" panose="020B0604020202020204" pitchFamily="34" charset="0"/>
              </a:rPr>
              <a:t>a single </a:t>
            </a:r>
          </a:p>
          <a:p>
            <a:r>
              <a:rPr lang="en-US" altLang="zh-CN" dirty="0">
                <a:latin typeface="Arial" panose="020B0604020202020204" pitchFamily="34" charset="0"/>
                <a:cs typeface="Arial" panose="020B0604020202020204" pitchFamily="34" charset="0"/>
              </a:rPr>
              <a:t>atomic action</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10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768E92-2430-4860-8647-F6439DD912D8}"/>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Behavior Tree notation</a:t>
            </a:r>
          </a:p>
        </p:txBody>
      </p:sp>
      <p:sp>
        <p:nvSpPr>
          <p:cNvPr id="21" name="文本框 20">
            <a:extLst>
              <a:ext uri="{FF2B5EF4-FFF2-40B4-BE49-F238E27FC236}">
                <a16:creationId xmlns:a16="http://schemas.microsoft.com/office/drawing/2014/main" id="{9242911A-66D3-462C-9D41-C19ABFE16447}"/>
              </a:ext>
            </a:extLst>
          </p:cNvPr>
          <p:cNvSpPr txBox="1"/>
          <p:nvPr/>
        </p:nvSpPr>
        <p:spPr>
          <a:xfrm>
            <a:off x="6856844" y="2201904"/>
            <a:ext cx="2796910" cy="3108543"/>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inconsistencies</a:t>
            </a:r>
          </a:p>
          <a:p>
            <a:endParaRPr lang="en-US" altLang="zh-CN" sz="28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redundancies </a:t>
            </a:r>
          </a:p>
          <a:p>
            <a:endParaRPr lang="en-US" altLang="zh-CN" sz="28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incompleteness</a:t>
            </a:r>
          </a:p>
          <a:p>
            <a:endParaRPr lang="en-US" altLang="zh-CN" sz="28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ambiguities</a:t>
            </a:r>
          </a:p>
        </p:txBody>
      </p:sp>
      <p:grpSp>
        <p:nvGrpSpPr>
          <p:cNvPr id="30" name="组合 29">
            <a:extLst>
              <a:ext uri="{FF2B5EF4-FFF2-40B4-BE49-F238E27FC236}">
                <a16:creationId xmlns:a16="http://schemas.microsoft.com/office/drawing/2014/main" id="{DA5CC97C-7763-4D38-A4DF-7C0AD2B07B42}"/>
              </a:ext>
            </a:extLst>
          </p:cNvPr>
          <p:cNvGrpSpPr/>
          <p:nvPr/>
        </p:nvGrpSpPr>
        <p:grpSpPr>
          <a:xfrm>
            <a:off x="2538246" y="1277561"/>
            <a:ext cx="3417514" cy="4957228"/>
            <a:chOff x="2802137" y="1277561"/>
            <a:chExt cx="3417514" cy="4957228"/>
          </a:xfrm>
        </p:grpSpPr>
        <p:pic>
          <p:nvPicPr>
            <p:cNvPr id="5" name="图形 4" descr="落叶树">
              <a:extLst>
                <a:ext uri="{FF2B5EF4-FFF2-40B4-BE49-F238E27FC236}">
                  <a16:creationId xmlns:a16="http://schemas.microsoft.com/office/drawing/2014/main" id="{5C852886-A7A1-4B03-8F4A-A319A4C5C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6507" y="3463065"/>
              <a:ext cx="914400" cy="914400"/>
            </a:xfrm>
            <a:prstGeom prst="rect">
              <a:avLst/>
            </a:prstGeom>
          </p:spPr>
        </p:pic>
        <p:pic>
          <p:nvPicPr>
            <p:cNvPr id="7" name="图形 6" descr="落叶树">
              <a:extLst>
                <a:ext uri="{FF2B5EF4-FFF2-40B4-BE49-F238E27FC236}">
                  <a16:creationId xmlns:a16="http://schemas.microsoft.com/office/drawing/2014/main" id="{916C6D7C-C5A0-477E-AAE4-48D736FB7C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6690" y="3463010"/>
              <a:ext cx="914400" cy="914400"/>
            </a:xfrm>
            <a:prstGeom prst="rect">
              <a:avLst/>
            </a:prstGeom>
          </p:spPr>
        </p:pic>
        <p:pic>
          <p:nvPicPr>
            <p:cNvPr id="8" name="图形 7" descr="落叶树">
              <a:extLst>
                <a:ext uri="{FF2B5EF4-FFF2-40B4-BE49-F238E27FC236}">
                  <a16:creationId xmlns:a16="http://schemas.microsoft.com/office/drawing/2014/main" id="{B7ADAAD0-E4DF-4EF5-949F-CF123268F7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6736" y="1277561"/>
              <a:ext cx="1524000" cy="1524000"/>
            </a:xfrm>
            <a:prstGeom prst="rect">
              <a:avLst/>
            </a:prstGeom>
          </p:spPr>
        </p:pic>
        <p:pic>
          <p:nvPicPr>
            <p:cNvPr id="10" name="图形 9" descr="直箭头">
              <a:extLst>
                <a:ext uri="{FF2B5EF4-FFF2-40B4-BE49-F238E27FC236}">
                  <a16:creationId xmlns:a16="http://schemas.microsoft.com/office/drawing/2014/main" id="{2846064B-E76B-4AD7-93D3-094AF822B9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8467306">
              <a:off x="3378644" y="2671604"/>
              <a:ext cx="914400" cy="914400"/>
            </a:xfrm>
            <a:prstGeom prst="rect">
              <a:avLst/>
            </a:prstGeom>
          </p:spPr>
        </p:pic>
        <p:pic>
          <p:nvPicPr>
            <p:cNvPr id="11" name="图形 10" descr="直箭头">
              <a:extLst>
                <a:ext uri="{FF2B5EF4-FFF2-40B4-BE49-F238E27FC236}">
                  <a16:creationId xmlns:a16="http://schemas.microsoft.com/office/drawing/2014/main" id="{E954DF84-DE54-49DB-8671-1067E73C29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132694" flipH="1">
              <a:off x="4739491" y="2671605"/>
              <a:ext cx="914400" cy="914400"/>
            </a:xfrm>
            <a:prstGeom prst="rect">
              <a:avLst/>
            </a:prstGeom>
          </p:spPr>
        </p:pic>
        <p:pic>
          <p:nvPicPr>
            <p:cNvPr id="14" name="图形 13" descr="文档">
              <a:extLst>
                <a:ext uri="{FF2B5EF4-FFF2-40B4-BE49-F238E27FC236}">
                  <a16:creationId xmlns:a16="http://schemas.microsoft.com/office/drawing/2014/main" id="{C7819AE9-59E3-45B1-BD9E-9B9E67807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6507" y="5320389"/>
              <a:ext cx="914400" cy="914400"/>
            </a:xfrm>
            <a:prstGeom prst="rect">
              <a:avLst/>
            </a:prstGeom>
          </p:spPr>
        </p:pic>
        <p:pic>
          <p:nvPicPr>
            <p:cNvPr id="15" name="图形 14" descr="文档">
              <a:extLst>
                <a:ext uri="{FF2B5EF4-FFF2-40B4-BE49-F238E27FC236}">
                  <a16:creationId xmlns:a16="http://schemas.microsoft.com/office/drawing/2014/main" id="{6C5A21B9-229A-4A2D-87FD-55709AF791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96690" y="5320389"/>
              <a:ext cx="914400" cy="914400"/>
            </a:xfrm>
            <a:prstGeom prst="rect">
              <a:avLst/>
            </a:prstGeom>
          </p:spPr>
        </p:pic>
        <p:sp>
          <p:nvSpPr>
            <p:cNvPr id="19" name="文本框 18">
              <a:extLst>
                <a:ext uri="{FF2B5EF4-FFF2-40B4-BE49-F238E27FC236}">
                  <a16:creationId xmlns:a16="http://schemas.microsoft.com/office/drawing/2014/main" id="{219CC4C1-DDCB-4E0E-93F3-3F79FA5137FF}"/>
                </a:ext>
              </a:extLst>
            </p:cNvPr>
            <p:cNvSpPr txBox="1"/>
            <p:nvPr/>
          </p:nvSpPr>
          <p:spPr>
            <a:xfrm>
              <a:off x="3851352" y="4611765"/>
              <a:ext cx="1404892"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number</a:t>
              </a:r>
            </a:p>
          </p:txBody>
        </p:sp>
        <p:sp>
          <p:nvSpPr>
            <p:cNvPr id="22" name="文本框 21">
              <a:extLst>
                <a:ext uri="{FF2B5EF4-FFF2-40B4-BE49-F238E27FC236}">
                  <a16:creationId xmlns:a16="http://schemas.microsoft.com/office/drawing/2014/main" id="{AE14A347-88A2-4283-8226-4FCD0B622C55}"/>
                </a:ext>
              </a:extLst>
            </p:cNvPr>
            <p:cNvSpPr txBox="1"/>
            <p:nvPr/>
          </p:nvSpPr>
          <p:spPr>
            <a:xfrm>
              <a:off x="3937685" y="3316939"/>
              <a:ext cx="1221474"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syntax</a:t>
              </a:r>
            </a:p>
          </p:txBody>
        </p:sp>
        <p:grpSp>
          <p:nvGrpSpPr>
            <p:cNvPr id="28" name="组合 27">
              <a:extLst>
                <a:ext uri="{FF2B5EF4-FFF2-40B4-BE49-F238E27FC236}">
                  <a16:creationId xmlns:a16="http://schemas.microsoft.com/office/drawing/2014/main" id="{6A6BA9B0-E232-491B-BE02-9723E5C420B6}"/>
                </a:ext>
              </a:extLst>
            </p:cNvPr>
            <p:cNvGrpSpPr/>
            <p:nvPr/>
          </p:nvGrpSpPr>
          <p:grpSpPr>
            <a:xfrm>
              <a:off x="2802137" y="4357432"/>
              <a:ext cx="1203935" cy="934851"/>
              <a:chOff x="2803310" y="4352657"/>
              <a:chExt cx="1203935" cy="934851"/>
            </a:xfrm>
          </p:grpSpPr>
          <p:pic>
            <p:nvPicPr>
              <p:cNvPr id="17" name="图形 16" descr="直箭头">
                <a:extLst>
                  <a:ext uri="{FF2B5EF4-FFF2-40B4-BE49-F238E27FC236}">
                    <a16:creationId xmlns:a16="http://schemas.microsoft.com/office/drawing/2014/main" id="{23D34462-DF71-4DE4-893E-E816BE02D8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2803310" y="4373108"/>
                <a:ext cx="914400" cy="914400"/>
              </a:xfrm>
              <a:prstGeom prst="rect">
                <a:avLst/>
              </a:prstGeom>
            </p:spPr>
          </p:pic>
          <p:pic>
            <p:nvPicPr>
              <p:cNvPr id="23" name="图片 22">
                <a:extLst>
                  <a:ext uri="{FF2B5EF4-FFF2-40B4-BE49-F238E27FC236}">
                    <a16:creationId xmlns:a16="http://schemas.microsoft.com/office/drawing/2014/main" id="{34D2A671-25C2-412B-828B-0FE8D52BC12B}"/>
                  </a:ext>
                </a:extLst>
              </p:cNvPr>
              <p:cNvPicPr>
                <a:picLocks noChangeAspect="1"/>
              </p:cNvPicPr>
              <p:nvPr/>
            </p:nvPicPr>
            <p:blipFill>
              <a:blip r:embed="rId9"/>
              <a:stretch>
                <a:fillRect/>
              </a:stretch>
            </p:blipFill>
            <p:spPr>
              <a:xfrm flipV="1">
                <a:off x="3092766" y="4352657"/>
                <a:ext cx="914479" cy="914479"/>
              </a:xfrm>
              <a:prstGeom prst="rect">
                <a:avLst/>
              </a:prstGeom>
              <a:ln>
                <a:noFill/>
              </a:ln>
            </p:spPr>
          </p:pic>
        </p:grpSp>
        <p:grpSp>
          <p:nvGrpSpPr>
            <p:cNvPr id="29" name="组合 28">
              <a:extLst>
                <a:ext uri="{FF2B5EF4-FFF2-40B4-BE49-F238E27FC236}">
                  <a16:creationId xmlns:a16="http://schemas.microsoft.com/office/drawing/2014/main" id="{5CEA0A01-C126-42E7-AEE4-CF19F75016AE}"/>
                </a:ext>
              </a:extLst>
            </p:cNvPr>
            <p:cNvGrpSpPr/>
            <p:nvPr/>
          </p:nvGrpSpPr>
          <p:grpSpPr>
            <a:xfrm>
              <a:off x="5015716" y="4357432"/>
              <a:ext cx="1203935" cy="934851"/>
              <a:chOff x="5015716" y="4367619"/>
              <a:chExt cx="1203935" cy="934851"/>
            </a:xfrm>
          </p:grpSpPr>
          <p:pic>
            <p:nvPicPr>
              <p:cNvPr id="26" name="图形 25" descr="直箭头">
                <a:extLst>
                  <a:ext uri="{FF2B5EF4-FFF2-40B4-BE49-F238E27FC236}">
                    <a16:creationId xmlns:a16="http://schemas.microsoft.com/office/drawing/2014/main" id="{B6924924-0273-4A89-BE72-0DF5C7FB7F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5015716" y="4388070"/>
                <a:ext cx="914400" cy="914400"/>
              </a:xfrm>
              <a:prstGeom prst="rect">
                <a:avLst/>
              </a:prstGeom>
            </p:spPr>
          </p:pic>
          <p:pic>
            <p:nvPicPr>
              <p:cNvPr id="27" name="图片 26">
                <a:extLst>
                  <a:ext uri="{FF2B5EF4-FFF2-40B4-BE49-F238E27FC236}">
                    <a16:creationId xmlns:a16="http://schemas.microsoft.com/office/drawing/2014/main" id="{1A5ADC08-7CB4-41AE-A7D2-2372C345E1FE}"/>
                  </a:ext>
                </a:extLst>
              </p:cNvPr>
              <p:cNvPicPr>
                <a:picLocks noChangeAspect="1"/>
              </p:cNvPicPr>
              <p:nvPr/>
            </p:nvPicPr>
            <p:blipFill>
              <a:blip r:embed="rId9"/>
              <a:stretch>
                <a:fillRect/>
              </a:stretch>
            </p:blipFill>
            <p:spPr>
              <a:xfrm flipV="1">
                <a:off x="5305172" y="4367619"/>
                <a:ext cx="914479" cy="914479"/>
              </a:xfrm>
              <a:prstGeom prst="rect">
                <a:avLst/>
              </a:prstGeom>
            </p:spPr>
          </p:pic>
        </p:grpSp>
      </p:grpSp>
    </p:spTree>
    <p:extLst>
      <p:ext uri="{BB962C8B-B14F-4D97-AF65-F5344CB8AC3E}">
        <p14:creationId xmlns:p14="http://schemas.microsoft.com/office/powerpoint/2010/main" val="1062184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C32A20-46B4-4F84-938D-841AE40F8ADE}"/>
              </a:ext>
            </a:extLst>
          </p:cNvPr>
          <p:cNvSpPr txBox="1"/>
          <p:nvPr/>
        </p:nvSpPr>
        <p:spPr>
          <a:xfrm>
            <a:off x="1844040" y="1844040"/>
            <a:ext cx="8503920" cy="2215991"/>
          </a:xfrm>
          <a:prstGeom prst="rect">
            <a:avLst/>
          </a:prstGeom>
          <a:noFill/>
        </p:spPr>
        <p:txBody>
          <a:bodyPr wrap="square" rtlCol="0">
            <a:spAutoFit/>
          </a:bodyPr>
          <a:lstStyle/>
          <a:p>
            <a:r>
              <a:rPr lang="en-US" altLang="zh-CN" sz="13800" b="1" dirty="0">
                <a:ln w="9525">
                  <a:solidFill>
                    <a:schemeClr val="bg1"/>
                  </a:solidFill>
                  <a:prstDash val="solid"/>
                </a:ln>
                <a:effectLst>
                  <a:outerShdw blurRad="12700" dist="38100" dir="2700000" algn="tl" rotWithShape="0">
                    <a:schemeClr val="bg1">
                      <a:lumMod val="50000"/>
                    </a:schemeClr>
                  </a:outerShdw>
                </a:effectLst>
              </a:rPr>
              <a:t>Thank you</a:t>
            </a:r>
            <a:endParaRPr lang="zh-CN" altLang="en-US" sz="13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4218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4F6BEB2-2656-4417-B3B7-3267BEFA85FC}"/>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State-based constructs</a:t>
            </a:r>
            <a:endParaRPr lang="el-GR" altLang="zh-CN" sz="2800"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C17978A1-D1B2-4674-B66C-FC108EB472CA}"/>
              </a:ext>
            </a:extLst>
          </p:cNvPr>
          <p:cNvSpPr txBox="1"/>
          <p:nvPr/>
        </p:nvSpPr>
        <p:spPr>
          <a:xfrm>
            <a:off x="444984" y="1628507"/>
            <a:ext cx="11532970" cy="4031873"/>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A specification command x: [R], interpreted as a relation, SR, on total states, that satisfies R and modifies only variables in x.</a:t>
            </a:r>
          </a:p>
          <a:p>
            <a:r>
              <a:rPr lang="en-US" altLang="zh-CN" sz="2400" dirty="0">
                <a:latin typeface="Arial" panose="020B0604020202020204" pitchFamily="34" charset="0"/>
                <a:cs typeface="Arial" panose="020B0604020202020204" pitchFamily="34" charset="0"/>
              </a:rPr>
              <a:t>That is, given total states S, S′ ∈ (Var </a:t>
            </a:r>
            <a:r>
              <a:rPr lang="en-US" altLang="zh-CN" sz="2400" dirty="0">
                <a:solidFill>
                  <a:srgbClr val="FF0000"/>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 Val), the relation corresponding to x: [R], given by [[x: [R]]], contains (S, S′) if S and S′ make R true and only variables in x may differ. </a:t>
            </a: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pPr algn="ctr"/>
            <a:endParaRPr lang="en-US" altLang="zh-CN" sz="2400" dirty="0">
              <a:latin typeface="Arial" panose="020B0604020202020204" pitchFamily="34" charset="0"/>
              <a:cs typeface="Arial" panose="020B0604020202020204" pitchFamily="34" charset="0"/>
            </a:endParaRPr>
          </a:p>
          <a:p>
            <a:pPr algn="ctr"/>
            <a:r>
              <a:rPr lang="en-US" altLang="zh-CN" sz="2800" dirty="0">
                <a:latin typeface="Arial" panose="020B0604020202020204" pitchFamily="34" charset="0"/>
                <a:cs typeface="Arial" panose="020B0604020202020204" pitchFamily="34" charset="0"/>
              </a:rPr>
              <a:t>A special specification command is id, which we define as [true]</a:t>
            </a:r>
            <a:endParaRPr lang="en-US" altLang="zh-CN" sz="2800" baseline="-2500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FC66EEC8-D89B-42DE-AC57-30B89416810A}"/>
              </a:ext>
            </a:extLst>
          </p:cNvPr>
          <p:cNvPicPr>
            <a:picLocks noChangeAspect="1"/>
          </p:cNvPicPr>
          <p:nvPr/>
        </p:nvPicPr>
        <p:blipFill>
          <a:blip r:embed="rId3"/>
          <a:stretch>
            <a:fillRect/>
          </a:stretch>
        </p:blipFill>
        <p:spPr>
          <a:xfrm>
            <a:off x="3339935" y="3568700"/>
            <a:ext cx="5743067" cy="431810"/>
          </a:xfrm>
          <a:prstGeom prst="rect">
            <a:avLst/>
          </a:prstGeom>
        </p:spPr>
      </p:pic>
    </p:spTree>
    <p:extLst>
      <p:ext uri="{BB962C8B-B14F-4D97-AF65-F5344CB8AC3E}">
        <p14:creationId xmlns:p14="http://schemas.microsoft.com/office/powerpoint/2010/main" val="328305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1441FFE-641B-4C82-AA37-AFDE27B5A55D}"/>
              </a:ext>
            </a:extLst>
          </p:cNvPr>
          <p:cNvSpPr txBox="1"/>
          <p:nvPr/>
        </p:nvSpPr>
        <p:spPr>
          <a:xfrm>
            <a:off x="320040" y="889844"/>
            <a:ext cx="11551920" cy="5078313"/>
          </a:xfrm>
          <a:prstGeom prst="rect">
            <a:avLst/>
          </a:prstGeom>
          <a:noFill/>
        </p:spPr>
        <p:txBody>
          <a:bodyPr wrap="square">
            <a:spAutoFit/>
          </a:bodyPr>
          <a:lstStyle/>
          <a:p>
            <a:pPr algn="ctr"/>
            <a:r>
              <a:rPr lang="en-US" altLang="zh-CN" sz="7200" b="1" dirty="0">
                <a:solidFill>
                  <a:srgbClr val="FF0000"/>
                </a:solidFill>
                <a:latin typeface="Arial" panose="020B0604020202020204" pitchFamily="34" charset="0"/>
                <a:cs typeface="Arial" panose="020B0604020202020204" pitchFamily="34" charset="0"/>
              </a:rPr>
              <a:t>?</a:t>
            </a:r>
          </a:p>
          <a:p>
            <a:r>
              <a:rPr lang="en-US" altLang="zh-CN" sz="2800" dirty="0">
                <a:latin typeface="Arial" panose="020B0604020202020204" pitchFamily="34" charset="0"/>
                <a:cs typeface="Arial" panose="020B0604020202020204" pitchFamily="34" charset="0"/>
              </a:rPr>
              <a:t>To prevent traces where a receiver responds to an ‘external’ message, the scope over which the message is listened for must be limited (hidden) in the usual way. For instance, the smallest common ancestor of both sender and receiver will typically hide the receive message.</a:t>
            </a:r>
          </a:p>
          <a:p>
            <a:endParaRPr lang="en-US" altLang="zh-CN" sz="28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To allow receive actions to become internal events through hiding would be to allow them to transition without a corresponding send action. Hence, instead of becoming an internal step, a hidden receive message is prevented from transitioning at all</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7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73E8F1-457A-4662-AD3F-96F001164CB7}"/>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 formal semantics for the Behavior Tree notation</a:t>
            </a:r>
          </a:p>
        </p:txBody>
      </p:sp>
      <p:sp>
        <p:nvSpPr>
          <p:cNvPr id="7" name="文本框 6">
            <a:extLst>
              <a:ext uri="{FF2B5EF4-FFF2-40B4-BE49-F238E27FC236}">
                <a16:creationId xmlns:a16="http://schemas.microsoft.com/office/drawing/2014/main" id="{94558297-6CD0-4B9F-A13E-42A2C115F496}"/>
              </a:ext>
            </a:extLst>
          </p:cNvPr>
          <p:cNvSpPr txBox="1"/>
          <p:nvPr/>
        </p:nvSpPr>
        <p:spPr>
          <a:xfrm>
            <a:off x="444984" y="1405719"/>
            <a:ext cx="11302033" cy="4401205"/>
          </a:xfrm>
          <a:prstGeom prst="rect">
            <a:avLst/>
          </a:prstGeom>
          <a:noFill/>
        </p:spPr>
        <p:txBody>
          <a:bodyPr wrap="square" rtlCol="0">
            <a:spAutoFit/>
          </a:bodyPr>
          <a:lstStyle/>
          <a:p>
            <a:pPr algn="ctr"/>
            <a:r>
              <a:rPr lang="en-US" altLang="zh-CN" sz="2800" dirty="0">
                <a:latin typeface="Arial" panose="020B0604020202020204" pitchFamily="34" charset="0"/>
                <a:cs typeface="Arial" panose="020B0604020202020204" pitchFamily="34" charset="0"/>
              </a:rPr>
              <a:t>Communication Sequential Processes (CSP)</a:t>
            </a:r>
          </a:p>
          <a:p>
            <a:pPr algn="ctr"/>
            <a:r>
              <a:rPr lang="en-US" altLang="zh-CN" sz="2800" dirty="0">
                <a:latin typeface="Arial" panose="020B0604020202020204" pitchFamily="34" charset="0"/>
                <a:cs typeface="Arial" panose="020B0604020202020204" pitchFamily="34" charset="0"/>
              </a:rPr>
              <a:t>(Hoare:1976,1977,1985)</a:t>
            </a: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extend this language to include state-based constructs</a:t>
            </a: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a message passing facility similar to publish/subscribe models of communication</a:t>
            </a:r>
          </a:p>
          <a:p>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pPr algn="ctr"/>
            <a:r>
              <a:rPr lang="en-US" altLang="zh-CN" sz="2800" dirty="0">
                <a:latin typeface="Arial" panose="020B0604020202020204" pitchFamily="34" charset="0"/>
                <a:cs typeface="Arial" panose="020B0604020202020204" pitchFamily="34" charset="0"/>
              </a:rPr>
              <a:t>CSP</a:t>
            </a:r>
            <a:r>
              <a:rPr lang="el-GR" altLang="zh-CN" sz="2800" dirty="0">
                <a:latin typeface="Arial" panose="020B0604020202020204" pitchFamily="34" charset="0"/>
                <a:cs typeface="Arial" panose="020B0604020202020204" pitchFamily="34" charset="0"/>
              </a:rPr>
              <a:t>σ</a:t>
            </a:r>
            <a:endParaRPr lang="zh-CN" altLang="en-US" sz="2800" dirty="0">
              <a:latin typeface="Arial" panose="020B0604020202020204" pitchFamily="34" charset="0"/>
              <a:cs typeface="Arial" panose="020B0604020202020204" pitchFamily="34" charset="0"/>
            </a:endParaRPr>
          </a:p>
        </p:txBody>
      </p:sp>
      <p:pic>
        <p:nvPicPr>
          <p:cNvPr id="4" name="图形 3" descr="箭头顺时针弯曲">
            <a:extLst>
              <a:ext uri="{FF2B5EF4-FFF2-40B4-BE49-F238E27FC236}">
                <a16:creationId xmlns:a16="http://schemas.microsoft.com/office/drawing/2014/main" id="{10576C3B-A718-4B04-8D9B-DE6316988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5748206" y="2442949"/>
            <a:ext cx="695589" cy="662982"/>
          </a:xfrm>
          <a:prstGeom prst="rect">
            <a:avLst/>
          </a:prstGeom>
        </p:spPr>
      </p:pic>
      <p:pic>
        <p:nvPicPr>
          <p:cNvPr id="5" name="图形 4" descr="箭头顺时针弯曲">
            <a:extLst>
              <a:ext uri="{FF2B5EF4-FFF2-40B4-BE49-F238E27FC236}">
                <a16:creationId xmlns:a16="http://schemas.microsoft.com/office/drawing/2014/main" id="{0EF82D47-CD03-4521-A8FD-2D92521E3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5743657" y="4429764"/>
            <a:ext cx="695589" cy="662982"/>
          </a:xfrm>
          <a:prstGeom prst="rect">
            <a:avLst/>
          </a:prstGeom>
        </p:spPr>
      </p:pic>
    </p:spTree>
    <p:extLst>
      <p:ext uri="{BB962C8B-B14F-4D97-AF65-F5344CB8AC3E}">
        <p14:creationId xmlns:p14="http://schemas.microsoft.com/office/powerpoint/2010/main" val="139484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673E8F1-457A-4662-AD3F-96F001164CB7}"/>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a formal semantics for the Behavior Tree notation</a:t>
            </a:r>
          </a:p>
        </p:txBody>
      </p:sp>
      <p:sp>
        <p:nvSpPr>
          <p:cNvPr id="8" name="文本框 7">
            <a:extLst>
              <a:ext uri="{FF2B5EF4-FFF2-40B4-BE49-F238E27FC236}">
                <a16:creationId xmlns:a16="http://schemas.microsoft.com/office/drawing/2014/main" id="{3F8A233B-77B7-4260-B499-1A828835BF72}"/>
              </a:ext>
            </a:extLst>
          </p:cNvPr>
          <p:cNvSpPr txBox="1"/>
          <p:nvPr/>
        </p:nvSpPr>
        <p:spPr>
          <a:xfrm>
            <a:off x="2939387" y="1874729"/>
            <a:ext cx="6340522" cy="31085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CSP</a:t>
            </a:r>
            <a:r>
              <a:rPr kumimoji="0" lang="el-GR"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rPr>
              <a:t>σ</a:t>
            </a:r>
            <a:endParaRPr kumimoji="0" lang="en-US" altLang="zh-CN" sz="2800" i="0" u="sng" strike="noStrike" kern="1200" cap="none" spc="0" normalizeH="0" baseline="0" noProof="0" dirty="0">
              <a:ln>
                <a:noFill/>
              </a:ln>
              <a:solidFill>
                <a:schemeClr val="accent1"/>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Message passing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Behavior Trees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800" u="sng"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Translating Behavior Trees to </a:t>
            </a:r>
            <a:r>
              <a:rPr kumimoji="0" lang="en-US" altLang="zh-CN" sz="2800" i="0" u="sng"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CSPσ</a:t>
            </a:r>
            <a:endParaRPr kumimoji="0" lang="zh-CN" altLang="en-US" sz="2800" i="0" u="sng"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10718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8ADA307-0BA5-4EC5-8ACB-2AA91F8A2B0C}"/>
              </a:ext>
            </a:extLst>
          </p:cNvPr>
          <p:cNvSpPr txBox="1"/>
          <p:nvPr/>
        </p:nvSpPr>
        <p:spPr>
          <a:xfrm>
            <a:off x="5625667" y="953166"/>
            <a:ext cx="6096000" cy="5293757"/>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Arial" panose="020B0604020202020204" pitchFamily="34" charset="0"/>
                <a:cs typeface="Arial" panose="020B0604020202020204" pitchFamily="34" charset="0"/>
              </a:rPr>
              <a:t>The basic unit for </a:t>
            </a:r>
            <a:r>
              <a:rPr lang="en-US" altLang="zh-CN" dirty="0" err="1">
                <a:latin typeface="Arial" panose="020B0604020202020204" pitchFamily="34" charset="0"/>
                <a:cs typeface="Arial" panose="020B0604020202020204" pitchFamily="34" charset="0"/>
              </a:rPr>
              <a:t>synchronisation</a:t>
            </a:r>
            <a:r>
              <a:rPr lang="en-US" altLang="zh-CN" dirty="0">
                <a:latin typeface="Arial" panose="020B0604020202020204" pitchFamily="34" charset="0"/>
                <a:cs typeface="Arial" panose="020B0604020202020204" pitchFamily="34" charset="0"/>
              </a:rPr>
              <a:t> are events, given by the set Σ. Elements of the set Σ are either an event name or the pairing of a channel name with an associated value in the set Val.</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我</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specification commands (</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SCmd</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It’s the basic state-manipulation construct in this language. A specification command x1, . . . , </a:t>
            </a:r>
            <a:r>
              <a:rPr kumimoji="0" lang="en-US" altLang="zh-CN"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xn</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[R] contains a </a:t>
            </a:r>
            <a:r>
              <a:rPr kumimoji="0" lang="en-US" altLang="zh-CN"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two-state predicate R </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and a frame x1, . . . , </a:t>
            </a:r>
            <a:r>
              <a:rPr kumimoji="0" lang="en-US" altLang="zh-CN"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xn</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which is the (possibly empty) </a:t>
            </a:r>
            <a:r>
              <a:rPr kumimoji="0" lang="en-US" altLang="zh-CN"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set of variables </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which the command may alter. An example is i: [</a:t>
            </a:r>
            <a:r>
              <a:rPr kumimoji="0" lang="en-US" altLang="zh-CN"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 </a:t>
            </a:r>
            <a:r>
              <a:rPr kumimoji="0" lang="en-US" altLang="zh-CN"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b="0" i="0" u="none" strike="noStrike" kern="1200" cap="none" spc="0" normalizeH="0" baseline="-2500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When the frame of a specification command is empty (and hence its predicate does not refer to any post-state (primed) variables), we call it a </a:t>
            </a:r>
            <a:r>
              <a:rPr kumimoji="0" lang="en-US" altLang="zh-CN"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guard</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and write it as [g]. We also allow an </a:t>
            </a:r>
            <a:r>
              <a:rPr kumimoji="0" lang="en-US" altLang="zh-CN"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update</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x := E, where x ∈ Var and E is a </a:t>
            </a:r>
            <a:r>
              <a:rPr kumimoji="0" lang="en-US" altLang="zh-CN"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single-state</a:t>
            </a:r>
            <a:r>
              <a:rPr kumimoji="0" lang="en-US" altLang="zh-CN"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expression, to abbreviate the specification command x: [x′ = E].</a:t>
            </a:r>
          </a:p>
        </p:txBody>
      </p:sp>
      <p:pic>
        <p:nvPicPr>
          <p:cNvPr id="7" name="图片 6">
            <a:extLst>
              <a:ext uri="{FF2B5EF4-FFF2-40B4-BE49-F238E27FC236}">
                <a16:creationId xmlns:a16="http://schemas.microsoft.com/office/drawing/2014/main" id="{E1AD6E84-A2F4-4F26-992E-CACF31B9F9D1}"/>
              </a:ext>
            </a:extLst>
          </p:cNvPr>
          <p:cNvPicPr>
            <a:picLocks noChangeAspect="1"/>
          </p:cNvPicPr>
          <p:nvPr/>
        </p:nvPicPr>
        <p:blipFill rotWithShape="1">
          <a:blip r:embed="rId3"/>
          <a:srcRect t="22320"/>
          <a:stretch/>
        </p:blipFill>
        <p:spPr>
          <a:xfrm>
            <a:off x="5945873" y="2108743"/>
            <a:ext cx="2147249" cy="310321"/>
          </a:xfrm>
          <a:prstGeom prst="rect">
            <a:avLst/>
          </a:prstGeom>
        </p:spPr>
      </p:pic>
      <p:pic>
        <p:nvPicPr>
          <p:cNvPr id="3" name="图片 2">
            <a:extLst>
              <a:ext uri="{FF2B5EF4-FFF2-40B4-BE49-F238E27FC236}">
                <a16:creationId xmlns:a16="http://schemas.microsoft.com/office/drawing/2014/main" id="{1D353615-E4C5-4A8B-9A33-98FD56F0C141}"/>
              </a:ext>
            </a:extLst>
          </p:cNvPr>
          <p:cNvPicPr>
            <a:picLocks noChangeAspect="1"/>
          </p:cNvPicPr>
          <p:nvPr/>
        </p:nvPicPr>
        <p:blipFill>
          <a:blip r:embed="rId4"/>
          <a:stretch>
            <a:fillRect/>
          </a:stretch>
        </p:blipFill>
        <p:spPr>
          <a:xfrm>
            <a:off x="333856" y="913930"/>
            <a:ext cx="5155334" cy="5372228"/>
          </a:xfrm>
          <a:prstGeom prst="rect">
            <a:avLst/>
          </a:prstGeom>
        </p:spPr>
      </p:pic>
    </p:spTree>
    <p:extLst>
      <p:ext uri="{BB962C8B-B14F-4D97-AF65-F5344CB8AC3E}">
        <p14:creationId xmlns:p14="http://schemas.microsoft.com/office/powerpoint/2010/main" val="29395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4F6BEB2-2656-4417-B3B7-3267BEFA85FC}"/>
              </a:ext>
            </a:extLst>
          </p:cNvPr>
          <p:cNvSpPr txBox="1"/>
          <p:nvPr/>
        </p:nvSpPr>
        <p:spPr>
          <a:xfrm>
            <a:off x="444984" y="518615"/>
            <a:ext cx="11305738"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Expressions and predicates</a:t>
            </a:r>
            <a:endParaRPr lang="el-GR" altLang="zh-CN" sz="2800"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C17978A1-D1B2-4674-B66C-FC108EB472CA}"/>
              </a:ext>
            </a:extLst>
          </p:cNvPr>
          <p:cNvSpPr txBox="1"/>
          <p:nvPr/>
        </p:nvSpPr>
        <p:spPr>
          <a:xfrm>
            <a:off x="443131" y="1206087"/>
            <a:ext cx="11305738" cy="4893647"/>
          </a:xfrm>
          <a:prstGeom prst="rect">
            <a:avLst/>
          </a:prstGeom>
          <a:noFill/>
        </p:spPr>
        <p:txBody>
          <a:bodyPr wrap="square">
            <a:spAutoFit/>
          </a:bodyPr>
          <a:lstStyle/>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Single-state expressions </a:t>
            </a:r>
            <a:r>
              <a:rPr lang="en-US" altLang="zh-CN" sz="2800" b="1" i="1" dirty="0">
                <a:latin typeface="Arial" panose="020B0604020202020204" pitchFamily="34" charset="0"/>
                <a:cs typeface="Arial" panose="020B0604020202020204" pitchFamily="34" charset="0"/>
              </a:rPr>
              <a:t>Expr</a:t>
            </a:r>
            <a:r>
              <a:rPr lang="en-US" altLang="zh-CN" sz="2800" b="1" i="1" baseline="-25000" dirty="0">
                <a:latin typeface="Arial" panose="020B0604020202020204" pitchFamily="34" charset="0"/>
                <a:cs typeface="Arial" panose="020B0604020202020204" pitchFamily="34" charset="0"/>
              </a:rPr>
              <a:t>1</a:t>
            </a:r>
            <a:endParaRPr lang="en-US" altLang="zh-CN" sz="2800" b="1" i="1" baseline="-25000" dirty="0">
              <a:solidFill>
                <a:schemeClr val="accent1">
                  <a:lumMod val="75000"/>
                </a:schemeClr>
              </a:solidFill>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An expression, E, may be instantiated with a state, σ , to form a new expression, E[σ], such as</a:t>
            </a: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Two-state expressions are given by the type </a:t>
            </a:r>
            <a:r>
              <a:rPr lang="en-US" altLang="zh-CN" sz="2800" b="1" i="1" dirty="0">
                <a:latin typeface="Arial" panose="020B0604020202020204" pitchFamily="34" charset="0"/>
                <a:cs typeface="Arial" panose="020B0604020202020204" pitchFamily="34" charset="0"/>
              </a:rPr>
              <a:t>Expr</a:t>
            </a:r>
            <a:r>
              <a:rPr lang="en-US" altLang="zh-CN" sz="2800" b="1" i="1" baseline="-25000" dirty="0">
                <a:latin typeface="Arial" panose="020B0604020202020204" pitchFamily="34" charset="0"/>
                <a:cs typeface="Arial" panose="020B0604020202020204" pitchFamily="34" charset="0"/>
              </a:rPr>
              <a:t>2</a:t>
            </a:r>
          </a:p>
          <a:p>
            <a:r>
              <a:rPr lang="en-US" altLang="zh-CN" sz="2400" dirty="0">
                <a:latin typeface="Arial" panose="020B0604020202020204" pitchFamily="34" charset="0"/>
                <a:cs typeface="Arial" panose="020B0604020202020204" pitchFamily="34" charset="0"/>
              </a:rPr>
              <a:t>An instantiation of E ∈ Expr2 , requires two states, i.e., E[σ, σ′], such as</a:t>
            </a:r>
          </a:p>
          <a:p>
            <a:endParaRPr lang="en-US" altLang="zh-CN"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An expression either one or two state, we just use the type </a:t>
            </a:r>
            <a:r>
              <a:rPr lang="en-US" altLang="zh-CN" sz="2800" b="1" i="1" dirty="0">
                <a:latin typeface="Arial" panose="020B0604020202020204" pitchFamily="34" charset="0"/>
                <a:cs typeface="Arial" panose="020B0604020202020204" pitchFamily="34" charset="0"/>
              </a:rPr>
              <a:t>Expr</a:t>
            </a:r>
          </a:p>
          <a:p>
            <a:endParaRPr lang="en-US" altLang="zh-CN" sz="2400" dirty="0">
              <a:latin typeface="Arial" panose="020B0604020202020204" pitchFamily="34" charset="0"/>
              <a:cs typeface="Arial" panose="020B0604020202020204" pitchFamily="34" charset="0"/>
            </a:endParaRPr>
          </a:p>
          <a:p>
            <a:endParaRPr lang="en-US" altLang="zh-CN" sz="2400" dirty="0">
              <a:latin typeface="Arial" panose="020B0604020202020204" pitchFamily="34" charset="0"/>
              <a:cs typeface="Arial" panose="020B0604020202020204" pitchFamily="34" charset="0"/>
            </a:endParaRPr>
          </a:p>
          <a:p>
            <a:r>
              <a:rPr lang="en-US" altLang="zh-CN" sz="2800" dirty="0">
                <a:latin typeface="Arial" panose="020B0604020202020204" pitchFamily="34" charset="0"/>
                <a:cs typeface="Arial" panose="020B0604020202020204" pitchFamily="34" charset="0"/>
              </a:rPr>
              <a:t>A predicate E is satisfiable, written sat(E), when there exist pre- and post-states σ and σ′, defined for all </a:t>
            </a:r>
            <a:r>
              <a:rPr lang="en-US" altLang="zh-CN" sz="2800" dirty="0">
                <a:solidFill>
                  <a:srgbClr val="FF0000"/>
                </a:solidFill>
                <a:latin typeface="Arial" panose="020B0604020202020204" pitchFamily="34" charset="0"/>
                <a:cs typeface="Arial" panose="020B0604020202020204" pitchFamily="34" charset="0"/>
              </a:rPr>
              <a:t>free variables </a:t>
            </a:r>
            <a:r>
              <a:rPr lang="en-US" altLang="zh-CN" sz="2800" dirty="0">
                <a:latin typeface="Arial" panose="020B0604020202020204" pitchFamily="34" charset="0"/>
                <a:cs typeface="Arial" panose="020B0604020202020204" pitchFamily="34" charset="0"/>
              </a:rPr>
              <a:t>in E, such that E[σ, σ′] evaluates to true.</a:t>
            </a:r>
          </a:p>
        </p:txBody>
      </p:sp>
      <p:pic>
        <p:nvPicPr>
          <p:cNvPr id="3" name="图片 2">
            <a:extLst>
              <a:ext uri="{FF2B5EF4-FFF2-40B4-BE49-F238E27FC236}">
                <a16:creationId xmlns:a16="http://schemas.microsoft.com/office/drawing/2014/main" id="{9CC21A51-9C28-4A93-A7B7-1434EF0054CE}"/>
              </a:ext>
            </a:extLst>
          </p:cNvPr>
          <p:cNvPicPr>
            <a:picLocks noChangeAspect="1"/>
          </p:cNvPicPr>
          <p:nvPr/>
        </p:nvPicPr>
        <p:blipFill>
          <a:blip r:embed="rId3"/>
          <a:stretch>
            <a:fillRect/>
          </a:stretch>
        </p:blipFill>
        <p:spPr>
          <a:xfrm>
            <a:off x="2445324" y="2087962"/>
            <a:ext cx="2731907" cy="307487"/>
          </a:xfrm>
          <a:prstGeom prst="rect">
            <a:avLst/>
          </a:prstGeom>
        </p:spPr>
      </p:pic>
      <p:pic>
        <p:nvPicPr>
          <p:cNvPr id="6" name="图片 5">
            <a:extLst>
              <a:ext uri="{FF2B5EF4-FFF2-40B4-BE49-F238E27FC236}">
                <a16:creationId xmlns:a16="http://schemas.microsoft.com/office/drawing/2014/main" id="{556D2271-3790-42D7-B2CA-0A55B9477659}"/>
              </a:ext>
            </a:extLst>
          </p:cNvPr>
          <p:cNvPicPr>
            <a:picLocks noChangeAspect="1"/>
          </p:cNvPicPr>
          <p:nvPr/>
        </p:nvPicPr>
        <p:blipFill rotWithShape="1">
          <a:blip r:embed="rId4"/>
          <a:srcRect t="21107"/>
          <a:stretch/>
        </p:blipFill>
        <p:spPr>
          <a:xfrm>
            <a:off x="546100" y="3302000"/>
            <a:ext cx="4604579" cy="267987"/>
          </a:xfrm>
          <a:prstGeom prst="rect">
            <a:avLst/>
          </a:prstGeom>
        </p:spPr>
      </p:pic>
    </p:spTree>
    <p:extLst>
      <p:ext uri="{BB962C8B-B14F-4D97-AF65-F5344CB8AC3E}">
        <p14:creationId xmlns:p14="http://schemas.microsoft.com/office/powerpoint/2010/main" val="143371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CD8C32-26B3-447D-A503-F08935200CA7}"/>
              </a:ext>
            </a:extLst>
          </p:cNvPr>
          <p:cNvPicPr>
            <a:picLocks noChangeAspect="1"/>
          </p:cNvPicPr>
          <p:nvPr/>
        </p:nvPicPr>
        <p:blipFill>
          <a:blip r:embed="rId2"/>
          <a:stretch>
            <a:fillRect/>
          </a:stretch>
        </p:blipFill>
        <p:spPr>
          <a:xfrm>
            <a:off x="148097" y="0"/>
            <a:ext cx="6709657" cy="6858000"/>
          </a:xfrm>
          <a:prstGeom prst="rect">
            <a:avLst/>
          </a:prstGeom>
        </p:spPr>
      </p:pic>
      <p:grpSp>
        <p:nvGrpSpPr>
          <p:cNvPr id="16" name="组合 15">
            <a:extLst>
              <a:ext uri="{FF2B5EF4-FFF2-40B4-BE49-F238E27FC236}">
                <a16:creationId xmlns:a16="http://schemas.microsoft.com/office/drawing/2014/main" id="{821100B7-A4AA-42C5-B7DF-19551E92F97C}"/>
              </a:ext>
            </a:extLst>
          </p:cNvPr>
          <p:cNvGrpSpPr/>
          <p:nvPr/>
        </p:nvGrpSpPr>
        <p:grpSpPr>
          <a:xfrm>
            <a:off x="7420288" y="1488273"/>
            <a:ext cx="3901440" cy="3881455"/>
            <a:chOff x="7406640" y="330841"/>
            <a:chExt cx="3901440" cy="3881455"/>
          </a:xfrm>
        </p:grpSpPr>
        <p:pic>
          <p:nvPicPr>
            <p:cNvPr id="6" name="图片 5">
              <a:extLst>
                <a:ext uri="{FF2B5EF4-FFF2-40B4-BE49-F238E27FC236}">
                  <a16:creationId xmlns:a16="http://schemas.microsoft.com/office/drawing/2014/main" id="{B5922E00-5C57-4B17-865B-6F1C75CE1614}"/>
                </a:ext>
              </a:extLst>
            </p:cNvPr>
            <p:cNvPicPr>
              <a:picLocks noChangeAspect="1"/>
            </p:cNvPicPr>
            <p:nvPr/>
          </p:nvPicPr>
          <p:blipFill>
            <a:blip r:embed="rId3"/>
            <a:stretch>
              <a:fillRect/>
            </a:stretch>
          </p:blipFill>
          <p:spPr>
            <a:xfrm>
              <a:off x="7480762" y="330841"/>
              <a:ext cx="1730362" cy="350453"/>
            </a:xfrm>
            <a:prstGeom prst="rect">
              <a:avLst/>
            </a:prstGeom>
          </p:spPr>
        </p:pic>
        <p:pic>
          <p:nvPicPr>
            <p:cNvPr id="8" name="图片 7">
              <a:extLst>
                <a:ext uri="{FF2B5EF4-FFF2-40B4-BE49-F238E27FC236}">
                  <a16:creationId xmlns:a16="http://schemas.microsoft.com/office/drawing/2014/main" id="{8C3127DC-AE49-447E-B705-3F892A689C6C}"/>
                </a:ext>
              </a:extLst>
            </p:cNvPr>
            <p:cNvPicPr>
              <a:picLocks noChangeAspect="1"/>
            </p:cNvPicPr>
            <p:nvPr/>
          </p:nvPicPr>
          <p:blipFill rotWithShape="1">
            <a:blip r:embed="rId4"/>
            <a:srcRect l="1996" t="-6006"/>
            <a:stretch/>
          </p:blipFill>
          <p:spPr>
            <a:xfrm>
              <a:off x="7480762" y="775675"/>
              <a:ext cx="2845569" cy="323363"/>
            </a:xfrm>
            <a:prstGeom prst="rect">
              <a:avLst/>
            </a:prstGeom>
          </p:spPr>
        </p:pic>
        <p:pic>
          <p:nvPicPr>
            <p:cNvPr id="10" name="图片 9">
              <a:extLst>
                <a:ext uri="{FF2B5EF4-FFF2-40B4-BE49-F238E27FC236}">
                  <a16:creationId xmlns:a16="http://schemas.microsoft.com/office/drawing/2014/main" id="{63E045B9-AAB1-4BC1-B280-B0CBE3E1AA6D}"/>
                </a:ext>
              </a:extLst>
            </p:cNvPr>
            <p:cNvPicPr>
              <a:picLocks noChangeAspect="1"/>
            </p:cNvPicPr>
            <p:nvPr/>
          </p:nvPicPr>
          <p:blipFill rotWithShape="1">
            <a:blip r:embed="rId5"/>
            <a:srcRect l="2547"/>
            <a:stretch/>
          </p:blipFill>
          <p:spPr>
            <a:xfrm>
              <a:off x="7480762" y="1757294"/>
              <a:ext cx="2218089" cy="353561"/>
            </a:xfrm>
            <a:prstGeom prst="rect">
              <a:avLst/>
            </a:prstGeom>
          </p:spPr>
        </p:pic>
        <p:pic>
          <p:nvPicPr>
            <p:cNvPr id="12" name="图片 11">
              <a:extLst>
                <a:ext uri="{FF2B5EF4-FFF2-40B4-BE49-F238E27FC236}">
                  <a16:creationId xmlns:a16="http://schemas.microsoft.com/office/drawing/2014/main" id="{4302F69F-F77D-4EED-943A-E0AA8878CCD9}"/>
                </a:ext>
              </a:extLst>
            </p:cNvPr>
            <p:cNvPicPr>
              <a:picLocks noChangeAspect="1"/>
            </p:cNvPicPr>
            <p:nvPr/>
          </p:nvPicPr>
          <p:blipFill rotWithShape="1">
            <a:blip r:embed="rId6"/>
            <a:srcRect l="1664" r="1"/>
            <a:stretch/>
          </p:blipFill>
          <p:spPr>
            <a:xfrm>
              <a:off x="7480762" y="2174756"/>
              <a:ext cx="2373687" cy="421635"/>
            </a:xfrm>
            <a:prstGeom prst="rect">
              <a:avLst/>
            </a:prstGeom>
          </p:spPr>
        </p:pic>
        <p:pic>
          <p:nvPicPr>
            <p:cNvPr id="14" name="图片 13">
              <a:extLst>
                <a:ext uri="{FF2B5EF4-FFF2-40B4-BE49-F238E27FC236}">
                  <a16:creationId xmlns:a16="http://schemas.microsoft.com/office/drawing/2014/main" id="{C2040AE3-AC33-41B3-B69B-4FFEF7A813FC}"/>
                </a:ext>
              </a:extLst>
            </p:cNvPr>
            <p:cNvPicPr>
              <a:picLocks noChangeAspect="1"/>
            </p:cNvPicPr>
            <p:nvPr/>
          </p:nvPicPr>
          <p:blipFill rotWithShape="1">
            <a:blip r:embed="rId7"/>
            <a:srcRect l="11810" t="9275" b="42554"/>
            <a:stretch/>
          </p:blipFill>
          <p:spPr>
            <a:xfrm>
              <a:off x="7406640" y="3373199"/>
              <a:ext cx="3901440" cy="353561"/>
            </a:xfrm>
            <a:prstGeom prst="rect">
              <a:avLst/>
            </a:prstGeom>
          </p:spPr>
        </p:pic>
        <p:pic>
          <p:nvPicPr>
            <p:cNvPr id="15" name="图片 14">
              <a:extLst>
                <a:ext uri="{FF2B5EF4-FFF2-40B4-BE49-F238E27FC236}">
                  <a16:creationId xmlns:a16="http://schemas.microsoft.com/office/drawing/2014/main" id="{B6EB6B98-8D7F-43CB-BC35-034DEB27FB8C}"/>
                </a:ext>
              </a:extLst>
            </p:cNvPr>
            <p:cNvPicPr>
              <a:picLocks noChangeAspect="1"/>
            </p:cNvPicPr>
            <p:nvPr/>
          </p:nvPicPr>
          <p:blipFill rotWithShape="1">
            <a:blip r:embed="rId7"/>
            <a:srcRect t="67878" r="39272" b="-11935"/>
            <a:stretch/>
          </p:blipFill>
          <p:spPr>
            <a:xfrm>
              <a:off x="7406640" y="3888933"/>
              <a:ext cx="2686557" cy="323363"/>
            </a:xfrm>
            <a:prstGeom prst="rect">
              <a:avLst/>
            </a:prstGeom>
          </p:spPr>
        </p:pic>
      </p:grpSp>
      <p:sp>
        <p:nvSpPr>
          <p:cNvPr id="17" name="矩形 16">
            <a:extLst>
              <a:ext uri="{FF2B5EF4-FFF2-40B4-BE49-F238E27FC236}">
                <a16:creationId xmlns:a16="http://schemas.microsoft.com/office/drawing/2014/main" id="{BD229699-B454-4CA3-AC7E-F7536D07AAD2}"/>
              </a:ext>
            </a:extLst>
          </p:cNvPr>
          <p:cNvSpPr/>
          <p:nvPr/>
        </p:nvSpPr>
        <p:spPr>
          <a:xfrm>
            <a:off x="6857754" y="0"/>
            <a:ext cx="5572836" cy="6858000"/>
          </a:xfrm>
          <a:prstGeom prst="rect">
            <a:avLst/>
          </a:prstGeom>
          <a:solidFill>
            <a:schemeClr val="accent1">
              <a:lumMod val="40000"/>
              <a:lumOff val="6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6101C66-570F-4F26-9E3D-EE9CD7C15373}"/>
              </a:ext>
            </a:extLst>
          </p:cNvPr>
          <p:cNvSpPr/>
          <p:nvPr/>
        </p:nvSpPr>
        <p:spPr>
          <a:xfrm>
            <a:off x="335666" y="5173884"/>
            <a:ext cx="1145893" cy="2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7F48FDA-78F2-4A2F-A9D3-B77C1B503238}"/>
              </a:ext>
            </a:extLst>
          </p:cNvPr>
          <p:cNvSpPr/>
          <p:nvPr/>
        </p:nvSpPr>
        <p:spPr>
          <a:xfrm>
            <a:off x="335665" y="5986543"/>
            <a:ext cx="1145893" cy="2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8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62758D1-DBA9-4053-BCB1-362FF8A493C8}"/>
              </a:ext>
            </a:extLst>
          </p:cNvPr>
          <p:cNvPicPr>
            <a:picLocks noChangeAspect="1"/>
          </p:cNvPicPr>
          <p:nvPr/>
        </p:nvPicPr>
        <p:blipFill>
          <a:blip r:embed="rId2"/>
          <a:stretch>
            <a:fillRect/>
          </a:stretch>
        </p:blipFill>
        <p:spPr>
          <a:xfrm>
            <a:off x="113437" y="136478"/>
            <a:ext cx="11965125" cy="5155904"/>
          </a:xfrm>
          <a:prstGeom prst="rect">
            <a:avLst/>
          </a:prstGeom>
        </p:spPr>
      </p:pic>
      <p:sp>
        <p:nvSpPr>
          <p:cNvPr id="8" name="文本框 7">
            <a:extLst>
              <a:ext uri="{FF2B5EF4-FFF2-40B4-BE49-F238E27FC236}">
                <a16:creationId xmlns:a16="http://schemas.microsoft.com/office/drawing/2014/main" id="{03A13334-5470-407F-98CA-60F6857B65D7}"/>
              </a:ext>
            </a:extLst>
          </p:cNvPr>
          <p:cNvSpPr txBox="1"/>
          <p:nvPr/>
        </p:nvSpPr>
        <p:spPr>
          <a:xfrm>
            <a:off x="53340" y="6075191"/>
            <a:ext cx="12085320" cy="646331"/>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The operator ‘⊕’ is function override, that is, given functions f and g, the function f ⊕ g maps inputs according to g for elements in the domain of g, and all others according to f , that is, (f ⊕ g)(x) = g(x) if x ∈ </a:t>
            </a:r>
            <a:r>
              <a:rPr lang="en-US" altLang="zh-CN" dirty="0" err="1">
                <a:latin typeface="Arial" panose="020B0604020202020204" pitchFamily="34" charset="0"/>
                <a:cs typeface="Arial" panose="020B0604020202020204" pitchFamily="34" charset="0"/>
              </a:rPr>
              <a:t>dom</a:t>
            </a:r>
            <a:r>
              <a:rPr lang="en-US" altLang="zh-CN" dirty="0">
                <a:latin typeface="Arial" panose="020B0604020202020204" pitchFamily="34" charset="0"/>
                <a:cs typeface="Arial" panose="020B0604020202020204" pitchFamily="34" charset="0"/>
              </a:rPr>
              <a:t>(g), and f (x) otherwise.</a:t>
            </a:r>
            <a:endParaRPr lang="zh-CN" altLang="en-US"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38560C01-0FC9-4F34-8CE1-3B1DA83E6D32}"/>
              </a:ext>
            </a:extLst>
          </p:cNvPr>
          <p:cNvSpPr txBox="1"/>
          <p:nvPr/>
        </p:nvSpPr>
        <p:spPr>
          <a:xfrm>
            <a:off x="53340" y="5428860"/>
            <a:ext cx="12085320" cy="646331"/>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A new mapping of values in x, </a:t>
            </a:r>
            <a:r>
              <a:rPr lang="en-US" altLang="zh-CN" dirty="0" err="1">
                <a:latin typeface="Arial" panose="020B0604020202020204" pitchFamily="34" charset="0"/>
                <a:cs typeface="Arial" panose="020B0604020202020204" pitchFamily="34" charset="0"/>
              </a:rPr>
              <a:t>σx</a:t>
            </a:r>
            <a:r>
              <a:rPr lang="en-US" altLang="zh-CN" dirty="0">
                <a:latin typeface="Arial" panose="020B0604020202020204" pitchFamily="34" charset="0"/>
                <a:cs typeface="Arial" panose="020B0604020202020204" pitchFamily="34" charset="0"/>
              </a:rPr>
              <a:t>, is </a:t>
            </a:r>
            <a:r>
              <a:rPr lang="en-US" altLang="zh-CN" dirty="0" err="1">
                <a:latin typeface="Arial" panose="020B0604020202020204" pitchFamily="34" charset="0"/>
                <a:cs typeface="Arial" panose="020B0604020202020204" pitchFamily="34" charset="0"/>
              </a:rPr>
              <a:t>nondeterministically</a:t>
            </a:r>
            <a:r>
              <a:rPr lang="en-US" altLang="zh-CN" dirty="0">
                <a:latin typeface="Arial" panose="020B0604020202020204" pitchFamily="34" charset="0"/>
                <a:cs typeface="Arial" panose="020B0604020202020204" pitchFamily="34" charset="0"/>
              </a:rPr>
              <a:t> chosen so that R[σ , σ ′] is satisfiable, where σ ′ = σ ⊕ </a:t>
            </a:r>
            <a:r>
              <a:rPr lang="en-US" altLang="zh-CN" dirty="0" err="1">
                <a:latin typeface="Arial" panose="020B0604020202020204" pitchFamily="34" charset="0"/>
                <a:cs typeface="Arial" panose="020B0604020202020204" pitchFamily="34" charset="0"/>
              </a:rPr>
              <a:t>σx</a:t>
            </a:r>
            <a:r>
              <a:rPr lang="en-US" altLang="zh-CN" dirty="0">
                <a:latin typeface="Arial" panose="020B0604020202020204" pitchFamily="34" charset="0"/>
                <a:cs typeface="Arial" panose="020B0604020202020204" pitchFamily="34" charset="0"/>
              </a:rPr>
              <a:t> is the updated local state containing the new values for x.</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2311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6970</TotalTime>
  <Words>1566</Words>
  <Application>Microsoft Office PowerPoint</Application>
  <PresentationFormat>宽屏</PresentationFormat>
  <Paragraphs>168</Paragraphs>
  <Slides>32</Slides>
  <Notes>16</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钰涵</dc:creator>
  <cp:lastModifiedBy>李 钰涵</cp:lastModifiedBy>
  <cp:revision>40</cp:revision>
  <dcterms:created xsi:type="dcterms:W3CDTF">2022-04-05T02:13:29Z</dcterms:created>
  <dcterms:modified xsi:type="dcterms:W3CDTF">2022-04-13T10:58:50Z</dcterms:modified>
</cp:coreProperties>
</file>