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60" r:id="rId3"/>
    <p:sldId id="261" r:id="rId4"/>
    <p:sldId id="263" r:id="rId5"/>
    <p:sldId id="259" r:id="rId6"/>
    <p:sldId id="265" r:id="rId7"/>
    <p:sldId id="266" r:id="rId8"/>
    <p:sldId id="267" r:id="rId9"/>
    <p:sldId id="283" r:id="rId10"/>
    <p:sldId id="279" r:id="rId11"/>
    <p:sldId id="280" r:id="rId12"/>
    <p:sldId id="281" r:id="rId13"/>
    <p:sldId id="269" r:id="rId14"/>
    <p:sldId id="268" r:id="rId15"/>
    <p:sldId id="272" r:id="rId16"/>
    <p:sldId id="273" r:id="rId17"/>
    <p:sldId id="271" r:id="rId18"/>
    <p:sldId id="275" r:id="rId19"/>
    <p:sldId id="282"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18" autoAdjust="0"/>
  </p:normalViewPr>
  <p:slideViewPr>
    <p:cSldViewPr snapToGrid="0">
      <p:cViewPr varScale="1">
        <p:scale>
          <a:sx n="81" d="100"/>
          <a:sy n="81" d="100"/>
        </p:scale>
        <p:origin x="941"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2F937DE-D1B4-45E1-9410-D17DDBBE26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银河</a:t>
            </a:r>
          </a:p>
        </p:txBody>
      </p:sp>
      <p:sp>
        <p:nvSpPr>
          <p:cNvPr id="3" name="日期占位符 2">
            <a:extLst>
              <a:ext uri="{FF2B5EF4-FFF2-40B4-BE49-F238E27FC236}">
                <a16:creationId xmlns:a16="http://schemas.microsoft.com/office/drawing/2014/main" id="{3749BD68-A72F-475F-AE90-71E49EDEB3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77D512-9DC4-4FC8-8735-21D02AD5B4F4}" type="datetimeFigureOut">
              <a:rPr lang="zh-CN" altLang="en-US" smtClean="0"/>
              <a:t>2022/3/25</a:t>
            </a:fld>
            <a:endParaRPr lang="zh-CN" altLang="en-US"/>
          </a:p>
        </p:txBody>
      </p:sp>
      <p:sp>
        <p:nvSpPr>
          <p:cNvPr id="4" name="页脚占位符 3">
            <a:extLst>
              <a:ext uri="{FF2B5EF4-FFF2-40B4-BE49-F238E27FC236}">
                <a16:creationId xmlns:a16="http://schemas.microsoft.com/office/drawing/2014/main" id="{76C79249-D039-4651-8C67-01EF8235B2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2FAAF5B-3981-473C-B70B-785DE2B3EB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587BE-7CDF-4856-9ACC-FBE35E377E47}" type="slidenum">
              <a:rPr lang="zh-CN" altLang="en-US" smtClean="0"/>
              <a:t>‹#›</a:t>
            </a:fld>
            <a:endParaRPr lang="zh-CN" altLang="en-US"/>
          </a:p>
        </p:txBody>
      </p:sp>
    </p:spTree>
    <p:extLst>
      <p:ext uri="{BB962C8B-B14F-4D97-AF65-F5344CB8AC3E}">
        <p14:creationId xmlns:p14="http://schemas.microsoft.com/office/powerpoint/2010/main" val="24953530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银河</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16C88-75F9-461B-B41C-6B7B81CD5E57}" type="datetimeFigureOut">
              <a:rPr lang="zh-CN" altLang="en-US" smtClean="0"/>
              <a:t>2022/3/25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BF565-D155-43FA-9577-AA0D73A60BBE}" type="slidenum">
              <a:rPr lang="zh-CN" altLang="en-US" smtClean="0"/>
              <a:t>‹#›</a:t>
            </a:fld>
            <a:endParaRPr lang="zh-CN" altLang="en-US"/>
          </a:p>
        </p:txBody>
      </p:sp>
    </p:spTree>
    <p:extLst>
      <p:ext uri="{BB962C8B-B14F-4D97-AF65-F5344CB8AC3E}">
        <p14:creationId xmlns:p14="http://schemas.microsoft.com/office/powerpoint/2010/main" val="7713921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1</a:t>
            </a:fld>
            <a:endParaRPr lang="zh-CN" altLang="en-US"/>
          </a:p>
        </p:txBody>
      </p:sp>
    </p:spTree>
    <p:extLst>
      <p:ext uri="{BB962C8B-B14F-4D97-AF65-F5344CB8AC3E}">
        <p14:creationId xmlns:p14="http://schemas.microsoft.com/office/powerpoint/2010/main" val="95522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10</a:t>
            </a:fld>
            <a:endParaRPr lang="zh-CN" altLang="en-US"/>
          </a:p>
        </p:txBody>
      </p:sp>
    </p:spTree>
    <p:extLst>
      <p:ext uri="{BB962C8B-B14F-4D97-AF65-F5344CB8AC3E}">
        <p14:creationId xmlns:p14="http://schemas.microsoft.com/office/powerpoint/2010/main" val="2198520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11</a:t>
            </a:fld>
            <a:endParaRPr lang="zh-CN" altLang="en-US"/>
          </a:p>
        </p:txBody>
      </p:sp>
    </p:spTree>
    <p:extLst>
      <p:ext uri="{BB962C8B-B14F-4D97-AF65-F5344CB8AC3E}">
        <p14:creationId xmlns:p14="http://schemas.microsoft.com/office/powerpoint/2010/main" val="1122918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4BF565-D155-43FA-9577-AA0D73A60BBE}" type="slidenum">
              <a:rPr lang="zh-CN" altLang="en-US" smtClean="0"/>
              <a:t>12</a:t>
            </a:fld>
            <a:endParaRPr lang="zh-CN" altLang="en-US"/>
          </a:p>
        </p:txBody>
      </p:sp>
    </p:spTree>
    <p:extLst>
      <p:ext uri="{BB962C8B-B14F-4D97-AF65-F5344CB8AC3E}">
        <p14:creationId xmlns:p14="http://schemas.microsoft.com/office/powerpoint/2010/main" val="3034092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4BF565-D155-43FA-9577-AA0D73A60BBE}" type="slidenum">
              <a:rPr lang="zh-CN" altLang="en-US" smtClean="0"/>
              <a:t>13</a:t>
            </a:fld>
            <a:endParaRPr lang="zh-CN" altLang="en-US"/>
          </a:p>
        </p:txBody>
      </p:sp>
    </p:spTree>
    <p:extLst>
      <p:ext uri="{BB962C8B-B14F-4D97-AF65-F5344CB8AC3E}">
        <p14:creationId xmlns:p14="http://schemas.microsoft.com/office/powerpoint/2010/main" val="438856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14</a:t>
            </a:fld>
            <a:endParaRPr lang="zh-CN" altLang="en-US"/>
          </a:p>
        </p:txBody>
      </p:sp>
    </p:spTree>
    <p:extLst>
      <p:ext uri="{BB962C8B-B14F-4D97-AF65-F5344CB8AC3E}">
        <p14:creationId xmlns:p14="http://schemas.microsoft.com/office/powerpoint/2010/main" val="1059154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15</a:t>
            </a:fld>
            <a:endParaRPr lang="zh-CN" altLang="en-US"/>
          </a:p>
        </p:txBody>
      </p:sp>
    </p:spTree>
    <p:extLst>
      <p:ext uri="{BB962C8B-B14F-4D97-AF65-F5344CB8AC3E}">
        <p14:creationId xmlns:p14="http://schemas.microsoft.com/office/powerpoint/2010/main" val="866107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16</a:t>
            </a:fld>
            <a:endParaRPr lang="zh-CN" altLang="en-US"/>
          </a:p>
        </p:txBody>
      </p:sp>
    </p:spTree>
    <p:extLst>
      <p:ext uri="{BB962C8B-B14F-4D97-AF65-F5344CB8AC3E}">
        <p14:creationId xmlns:p14="http://schemas.microsoft.com/office/powerpoint/2010/main" val="2064723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17</a:t>
            </a:fld>
            <a:endParaRPr lang="zh-CN" altLang="en-US"/>
          </a:p>
        </p:txBody>
      </p:sp>
    </p:spTree>
    <p:extLst>
      <p:ext uri="{BB962C8B-B14F-4D97-AF65-F5344CB8AC3E}">
        <p14:creationId xmlns:p14="http://schemas.microsoft.com/office/powerpoint/2010/main" val="1797957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18</a:t>
            </a:fld>
            <a:endParaRPr lang="zh-CN" altLang="en-US"/>
          </a:p>
        </p:txBody>
      </p:sp>
    </p:spTree>
    <p:extLst>
      <p:ext uri="{BB962C8B-B14F-4D97-AF65-F5344CB8AC3E}">
        <p14:creationId xmlns:p14="http://schemas.microsoft.com/office/powerpoint/2010/main" val="390657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19</a:t>
            </a:fld>
            <a:endParaRPr lang="zh-CN" altLang="en-US"/>
          </a:p>
        </p:txBody>
      </p:sp>
    </p:spTree>
    <p:extLst>
      <p:ext uri="{BB962C8B-B14F-4D97-AF65-F5344CB8AC3E}">
        <p14:creationId xmlns:p14="http://schemas.microsoft.com/office/powerpoint/2010/main" val="334658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2</a:t>
            </a:fld>
            <a:endParaRPr lang="zh-CN" altLang="en-US"/>
          </a:p>
        </p:txBody>
      </p:sp>
    </p:spTree>
    <p:extLst>
      <p:ext uri="{BB962C8B-B14F-4D97-AF65-F5344CB8AC3E}">
        <p14:creationId xmlns:p14="http://schemas.microsoft.com/office/powerpoint/2010/main" val="252012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20</a:t>
            </a:fld>
            <a:endParaRPr lang="zh-CN" altLang="en-US"/>
          </a:p>
        </p:txBody>
      </p:sp>
    </p:spTree>
    <p:extLst>
      <p:ext uri="{BB962C8B-B14F-4D97-AF65-F5344CB8AC3E}">
        <p14:creationId xmlns:p14="http://schemas.microsoft.com/office/powerpoint/2010/main" val="63774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3</a:t>
            </a:fld>
            <a:endParaRPr lang="zh-CN" altLang="en-US"/>
          </a:p>
        </p:txBody>
      </p:sp>
    </p:spTree>
    <p:extLst>
      <p:ext uri="{BB962C8B-B14F-4D97-AF65-F5344CB8AC3E}">
        <p14:creationId xmlns:p14="http://schemas.microsoft.com/office/powerpoint/2010/main" val="410297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4</a:t>
            </a:fld>
            <a:endParaRPr lang="zh-CN" altLang="en-US"/>
          </a:p>
        </p:txBody>
      </p:sp>
    </p:spTree>
    <p:extLst>
      <p:ext uri="{BB962C8B-B14F-4D97-AF65-F5344CB8AC3E}">
        <p14:creationId xmlns:p14="http://schemas.microsoft.com/office/powerpoint/2010/main" val="78917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5</a:t>
            </a:fld>
            <a:endParaRPr lang="zh-CN" altLang="en-US"/>
          </a:p>
        </p:txBody>
      </p:sp>
    </p:spTree>
    <p:extLst>
      <p:ext uri="{BB962C8B-B14F-4D97-AF65-F5344CB8AC3E}">
        <p14:creationId xmlns:p14="http://schemas.microsoft.com/office/powerpoint/2010/main" val="47681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6</a:t>
            </a:fld>
            <a:endParaRPr lang="zh-CN" altLang="en-US"/>
          </a:p>
        </p:txBody>
      </p:sp>
    </p:spTree>
    <p:extLst>
      <p:ext uri="{BB962C8B-B14F-4D97-AF65-F5344CB8AC3E}">
        <p14:creationId xmlns:p14="http://schemas.microsoft.com/office/powerpoint/2010/main" val="605685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通过从一组互斥的补充公理中选择一个特定的公理而严格地相互区分</a:t>
            </a:r>
          </a:p>
        </p:txBody>
      </p:sp>
      <p:sp>
        <p:nvSpPr>
          <p:cNvPr id="4" name="灯片编号占位符 3"/>
          <p:cNvSpPr>
            <a:spLocks noGrp="1"/>
          </p:cNvSpPr>
          <p:nvPr>
            <p:ph type="sldNum" sz="quarter" idx="5"/>
          </p:nvPr>
        </p:nvSpPr>
        <p:spPr/>
        <p:txBody>
          <a:bodyPr/>
          <a:lstStyle/>
          <a:p>
            <a:fld id="{504BF565-D155-43FA-9577-AA0D73A60BBE}" type="slidenum">
              <a:rPr lang="zh-CN" altLang="en-US" smtClean="0"/>
              <a:t>7</a:t>
            </a:fld>
            <a:endParaRPr lang="zh-CN" altLang="en-US"/>
          </a:p>
        </p:txBody>
      </p:sp>
    </p:spTree>
    <p:extLst>
      <p:ext uri="{BB962C8B-B14F-4D97-AF65-F5344CB8AC3E}">
        <p14:creationId xmlns:p14="http://schemas.microsoft.com/office/powerpoint/2010/main" val="4119017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使用严格的数理逻辑推理来替计算机程序的正确性提供一组逻辑规则</a:t>
            </a:r>
          </a:p>
        </p:txBody>
      </p:sp>
      <p:sp>
        <p:nvSpPr>
          <p:cNvPr id="4" name="灯片编号占位符 3"/>
          <p:cNvSpPr>
            <a:spLocks noGrp="1"/>
          </p:cNvSpPr>
          <p:nvPr>
            <p:ph type="sldNum" sz="quarter" idx="5"/>
          </p:nvPr>
        </p:nvSpPr>
        <p:spPr/>
        <p:txBody>
          <a:bodyPr/>
          <a:lstStyle/>
          <a:p>
            <a:fld id="{504BF565-D155-43FA-9577-AA0D73A60BBE}" type="slidenum">
              <a:rPr lang="zh-CN" altLang="en-US" smtClean="0"/>
              <a:t>8</a:t>
            </a:fld>
            <a:endParaRPr lang="zh-CN" altLang="en-US"/>
          </a:p>
        </p:txBody>
      </p:sp>
    </p:spTree>
    <p:extLst>
      <p:ext uri="{BB962C8B-B14F-4D97-AF65-F5344CB8AC3E}">
        <p14:creationId xmlns:p14="http://schemas.microsoft.com/office/powerpoint/2010/main" val="3767238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04BF565-D155-43FA-9577-AA0D73A60BBE}" type="slidenum">
              <a:rPr lang="zh-CN" altLang="en-US" smtClean="0"/>
              <a:t>9</a:t>
            </a:fld>
            <a:endParaRPr lang="zh-CN" altLang="en-US"/>
          </a:p>
        </p:txBody>
      </p:sp>
    </p:spTree>
    <p:extLst>
      <p:ext uri="{BB962C8B-B14F-4D97-AF65-F5344CB8AC3E}">
        <p14:creationId xmlns:p14="http://schemas.microsoft.com/office/powerpoint/2010/main" val="140535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F42A577-4C99-4CF8-A108-BED62E8CD86E}" type="datetime1">
              <a:rPr lang="zh-CN" altLang="en-US" smtClean="0"/>
              <a:t>2022/3/25</a:t>
            </a:fld>
            <a:endParaRPr lang="zh-CN" altLang="en-US"/>
          </a:p>
        </p:txBody>
      </p:sp>
      <p:sp>
        <p:nvSpPr>
          <p:cNvPr id="5" name="Footer Placeholder 4"/>
          <p:cNvSpPr>
            <a:spLocks noGrp="1"/>
          </p:cNvSpPr>
          <p:nvPr>
            <p:ph type="ftr" sz="quarter" idx="11"/>
          </p:nvPr>
        </p:nvSpPr>
        <p:spPr/>
        <p:txBody>
          <a:bodyPr/>
          <a:lstStyle/>
          <a:p>
            <a:r>
              <a:rPr lang="zh-CN" altLang="en-US"/>
              <a:t>银河</a:t>
            </a:r>
          </a:p>
        </p:txBody>
      </p:sp>
      <p:sp>
        <p:nvSpPr>
          <p:cNvPr id="6" name="Slide Number Placeholder 5"/>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5705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B3D3E8A-B7CA-4A99-96BC-94436DAE3EDB}" type="datetime1">
              <a:rPr lang="zh-CN" altLang="en-US" smtClean="0"/>
              <a:t>2022/3/25</a:t>
            </a:fld>
            <a:endParaRPr lang="zh-CN" altLang="en-US"/>
          </a:p>
        </p:txBody>
      </p:sp>
      <p:sp>
        <p:nvSpPr>
          <p:cNvPr id="5" name="Footer Placeholder 4"/>
          <p:cNvSpPr>
            <a:spLocks noGrp="1"/>
          </p:cNvSpPr>
          <p:nvPr>
            <p:ph type="ftr" sz="quarter" idx="11"/>
          </p:nvPr>
        </p:nvSpPr>
        <p:spPr/>
        <p:txBody>
          <a:bodyPr/>
          <a:lstStyle/>
          <a:p>
            <a:r>
              <a:rPr lang="zh-CN" altLang="en-US"/>
              <a:t>银河</a:t>
            </a:r>
          </a:p>
        </p:txBody>
      </p:sp>
      <p:sp>
        <p:nvSpPr>
          <p:cNvPr id="6" name="Slide Number Placeholder 5"/>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364436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36C893-52B0-45BF-8C92-CD4C1085CF20}" type="datetime1">
              <a:rPr lang="zh-CN" altLang="en-US" smtClean="0"/>
              <a:t>2022/3/25</a:t>
            </a:fld>
            <a:endParaRPr lang="zh-CN" altLang="en-US"/>
          </a:p>
        </p:txBody>
      </p:sp>
      <p:sp>
        <p:nvSpPr>
          <p:cNvPr id="5" name="Footer Placeholder 4"/>
          <p:cNvSpPr>
            <a:spLocks noGrp="1"/>
          </p:cNvSpPr>
          <p:nvPr>
            <p:ph type="ftr" sz="quarter" idx="11"/>
          </p:nvPr>
        </p:nvSpPr>
        <p:spPr/>
        <p:txBody>
          <a:bodyPr/>
          <a:lstStyle/>
          <a:p>
            <a:r>
              <a:rPr lang="zh-CN" altLang="en-US"/>
              <a:t>银河</a:t>
            </a:r>
          </a:p>
        </p:txBody>
      </p:sp>
      <p:sp>
        <p:nvSpPr>
          <p:cNvPr id="6" name="Slide Number Placeholder 5"/>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83958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72948C-8A83-4934-A264-2894B4154E70}" type="datetime1">
              <a:rPr lang="zh-CN" altLang="en-US" smtClean="0"/>
              <a:t>2022/3/25</a:t>
            </a:fld>
            <a:endParaRPr lang="zh-CN" altLang="en-US"/>
          </a:p>
        </p:txBody>
      </p:sp>
      <p:sp>
        <p:nvSpPr>
          <p:cNvPr id="5" name="Footer Placeholder 4"/>
          <p:cNvSpPr>
            <a:spLocks noGrp="1"/>
          </p:cNvSpPr>
          <p:nvPr>
            <p:ph type="ftr" sz="quarter" idx="11"/>
          </p:nvPr>
        </p:nvSpPr>
        <p:spPr/>
        <p:txBody>
          <a:bodyPr/>
          <a:lstStyle/>
          <a:p>
            <a:r>
              <a:rPr lang="zh-CN" altLang="en-US"/>
              <a:t>银河</a:t>
            </a:r>
          </a:p>
        </p:txBody>
      </p:sp>
      <p:sp>
        <p:nvSpPr>
          <p:cNvPr id="6" name="Slide Number Placeholder 5"/>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415270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EF004ED-B524-4BA3-81AE-D4998A00F399}" type="datetime1">
              <a:rPr lang="zh-CN" altLang="en-US" smtClean="0"/>
              <a:t>2022/3/25</a:t>
            </a:fld>
            <a:endParaRPr lang="zh-CN" altLang="en-US"/>
          </a:p>
        </p:txBody>
      </p:sp>
      <p:sp>
        <p:nvSpPr>
          <p:cNvPr id="5" name="Footer Placeholder 4"/>
          <p:cNvSpPr>
            <a:spLocks noGrp="1"/>
          </p:cNvSpPr>
          <p:nvPr>
            <p:ph type="ftr" sz="quarter" idx="11"/>
          </p:nvPr>
        </p:nvSpPr>
        <p:spPr/>
        <p:txBody>
          <a:bodyPr/>
          <a:lstStyle/>
          <a:p>
            <a:r>
              <a:rPr lang="zh-CN" altLang="en-US"/>
              <a:t>银河</a:t>
            </a:r>
          </a:p>
        </p:txBody>
      </p:sp>
      <p:sp>
        <p:nvSpPr>
          <p:cNvPr id="6" name="Slide Number Placeholder 5"/>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423045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3B15577-75A5-447E-9784-CFF0BCDF39B7}" type="datetime1">
              <a:rPr lang="zh-CN" altLang="en-US" smtClean="0"/>
              <a:t>2022/3/25</a:t>
            </a:fld>
            <a:endParaRPr lang="zh-CN" altLang="en-US"/>
          </a:p>
        </p:txBody>
      </p:sp>
      <p:sp>
        <p:nvSpPr>
          <p:cNvPr id="6" name="Footer Placeholder 5"/>
          <p:cNvSpPr>
            <a:spLocks noGrp="1"/>
          </p:cNvSpPr>
          <p:nvPr>
            <p:ph type="ftr" sz="quarter" idx="11"/>
          </p:nvPr>
        </p:nvSpPr>
        <p:spPr/>
        <p:txBody>
          <a:bodyPr/>
          <a:lstStyle/>
          <a:p>
            <a:r>
              <a:rPr lang="zh-CN" altLang="en-US"/>
              <a:t>银河</a:t>
            </a:r>
          </a:p>
        </p:txBody>
      </p:sp>
      <p:sp>
        <p:nvSpPr>
          <p:cNvPr id="7" name="Slide Number Placeholder 6"/>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385449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04F389E-6565-49B9-8D1E-9C43A7372C04}" type="datetime1">
              <a:rPr lang="zh-CN" altLang="en-US" smtClean="0"/>
              <a:t>2022/3/25</a:t>
            </a:fld>
            <a:endParaRPr lang="zh-CN" altLang="en-US"/>
          </a:p>
        </p:txBody>
      </p:sp>
      <p:sp>
        <p:nvSpPr>
          <p:cNvPr id="8" name="Footer Placeholder 7"/>
          <p:cNvSpPr>
            <a:spLocks noGrp="1"/>
          </p:cNvSpPr>
          <p:nvPr>
            <p:ph type="ftr" sz="quarter" idx="11"/>
          </p:nvPr>
        </p:nvSpPr>
        <p:spPr/>
        <p:txBody>
          <a:bodyPr/>
          <a:lstStyle/>
          <a:p>
            <a:r>
              <a:rPr lang="zh-CN" altLang="en-US"/>
              <a:t>银河</a:t>
            </a:r>
          </a:p>
        </p:txBody>
      </p:sp>
      <p:sp>
        <p:nvSpPr>
          <p:cNvPr id="9" name="Slide Number Placeholder 8"/>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239299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DA911A-A6B6-4E15-8152-182F8C912777}" type="datetime1">
              <a:rPr lang="zh-CN" altLang="en-US" smtClean="0"/>
              <a:t>2022/3/25</a:t>
            </a:fld>
            <a:endParaRPr lang="zh-CN" altLang="en-US"/>
          </a:p>
        </p:txBody>
      </p:sp>
      <p:sp>
        <p:nvSpPr>
          <p:cNvPr id="4" name="Footer Placeholder 3"/>
          <p:cNvSpPr>
            <a:spLocks noGrp="1"/>
          </p:cNvSpPr>
          <p:nvPr>
            <p:ph type="ftr" sz="quarter" idx="11"/>
          </p:nvPr>
        </p:nvSpPr>
        <p:spPr/>
        <p:txBody>
          <a:bodyPr/>
          <a:lstStyle/>
          <a:p>
            <a:r>
              <a:rPr lang="zh-CN" altLang="en-US"/>
              <a:t>银河</a:t>
            </a:r>
          </a:p>
        </p:txBody>
      </p:sp>
      <p:sp>
        <p:nvSpPr>
          <p:cNvPr id="5" name="Slide Number Placeholder 4"/>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161044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AF6D4-97CE-4AB6-BAC5-5F9A21BE0760}" type="datetime1">
              <a:rPr lang="zh-CN" altLang="en-US" smtClean="0"/>
              <a:t>2022/3/25</a:t>
            </a:fld>
            <a:endParaRPr lang="zh-CN" altLang="en-US"/>
          </a:p>
        </p:txBody>
      </p:sp>
      <p:sp>
        <p:nvSpPr>
          <p:cNvPr id="3" name="Footer Placeholder 2"/>
          <p:cNvSpPr>
            <a:spLocks noGrp="1"/>
          </p:cNvSpPr>
          <p:nvPr>
            <p:ph type="ftr" sz="quarter" idx="11"/>
          </p:nvPr>
        </p:nvSpPr>
        <p:spPr/>
        <p:txBody>
          <a:bodyPr/>
          <a:lstStyle/>
          <a:p>
            <a:r>
              <a:rPr lang="zh-CN" altLang="en-US"/>
              <a:t>银河</a:t>
            </a:r>
          </a:p>
        </p:txBody>
      </p:sp>
      <p:sp>
        <p:nvSpPr>
          <p:cNvPr id="4" name="Slide Number Placeholder 3"/>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23419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D3595F5-5BFE-4FB5-A744-9716B8B8348B}" type="datetime1">
              <a:rPr lang="zh-CN" altLang="en-US" smtClean="0"/>
              <a:t>2022/3/25</a:t>
            </a:fld>
            <a:endParaRPr lang="zh-CN" altLang="en-US"/>
          </a:p>
        </p:txBody>
      </p:sp>
      <p:sp>
        <p:nvSpPr>
          <p:cNvPr id="6" name="Footer Placeholder 5"/>
          <p:cNvSpPr>
            <a:spLocks noGrp="1"/>
          </p:cNvSpPr>
          <p:nvPr>
            <p:ph type="ftr" sz="quarter" idx="11"/>
          </p:nvPr>
        </p:nvSpPr>
        <p:spPr/>
        <p:txBody>
          <a:bodyPr/>
          <a:lstStyle/>
          <a:p>
            <a:r>
              <a:rPr lang="zh-CN" altLang="en-US"/>
              <a:t>银河</a:t>
            </a:r>
          </a:p>
        </p:txBody>
      </p:sp>
      <p:sp>
        <p:nvSpPr>
          <p:cNvPr id="7" name="Slide Number Placeholder 6"/>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275806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22E6F21-68E3-41F9-A3B0-9BA39A20E430}" type="datetime1">
              <a:rPr lang="zh-CN" altLang="en-US" smtClean="0"/>
              <a:t>2022/3/25</a:t>
            </a:fld>
            <a:endParaRPr lang="zh-CN" altLang="en-US"/>
          </a:p>
        </p:txBody>
      </p:sp>
      <p:sp>
        <p:nvSpPr>
          <p:cNvPr id="6" name="Footer Placeholder 5"/>
          <p:cNvSpPr>
            <a:spLocks noGrp="1"/>
          </p:cNvSpPr>
          <p:nvPr>
            <p:ph type="ftr" sz="quarter" idx="11"/>
          </p:nvPr>
        </p:nvSpPr>
        <p:spPr/>
        <p:txBody>
          <a:bodyPr/>
          <a:lstStyle/>
          <a:p>
            <a:r>
              <a:rPr lang="zh-CN" altLang="en-US"/>
              <a:t>银河</a:t>
            </a:r>
          </a:p>
        </p:txBody>
      </p:sp>
      <p:sp>
        <p:nvSpPr>
          <p:cNvPr id="7" name="Slide Number Placeholder 6"/>
          <p:cNvSpPr>
            <a:spLocks noGrp="1"/>
          </p:cNvSpPr>
          <p:nvPr>
            <p:ph type="sldNum" sz="quarter" idx="12"/>
          </p:nvPr>
        </p:nvSpPr>
        <p:spPr/>
        <p:txBody>
          <a:body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1037596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D0908-B596-4656-B856-27E9AE2FA806}" type="datetime1">
              <a:rPr lang="zh-CN" altLang="en-US" smtClean="0"/>
              <a:t>2022/3/25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银河</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6C962-6375-4E3E-809D-7A7FEA7A7486}" type="slidenum">
              <a:rPr lang="zh-CN" altLang="en-US" smtClean="0"/>
              <a:t>‹#›</a:t>
            </a:fld>
            <a:endParaRPr lang="zh-CN" altLang="en-US"/>
          </a:p>
        </p:txBody>
      </p:sp>
    </p:spTree>
    <p:extLst>
      <p:ext uri="{BB962C8B-B14F-4D97-AF65-F5344CB8AC3E}">
        <p14:creationId xmlns:p14="http://schemas.microsoft.com/office/powerpoint/2010/main" val="2920496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2.svg"/><Relationship Id="rId12"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7.png"/><Relationship Id="rId1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10.svg"/><Relationship Id="rId9" Type="http://schemas.openxmlformats.org/officeDocument/2006/relationships/image" Target="../media/image14.sv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3.png"/><Relationship Id="rId3" Type="http://schemas.openxmlformats.org/officeDocument/2006/relationships/image" Target="../media/image9.png"/><Relationship Id="rId7" Type="http://schemas.openxmlformats.org/officeDocument/2006/relationships/image" Target="../media/image12.sv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10.svg"/><Relationship Id="rId9" Type="http://schemas.openxmlformats.org/officeDocument/2006/relationships/image" Target="../media/image14.sv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10.sv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5.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087AE-1F1E-4DD2-8B53-4E5916E889FF}"/>
              </a:ext>
            </a:extLst>
          </p:cNvPr>
          <p:cNvSpPr>
            <a:spLocks noGrp="1"/>
          </p:cNvSpPr>
          <p:nvPr>
            <p:ph type="ctrTitle"/>
          </p:nvPr>
        </p:nvSpPr>
        <p:spPr>
          <a:xfrm>
            <a:off x="353136" y="1397630"/>
            <a:ext cx="8437728" cy="1635460"/>
          </a:xfrm>
        </p:spPr>
        <p:txBody>
          <a:bodyPr>
            <a:normAutofit/>
          </a:bodyPr>
          <a:lstStyle/>
          <a:p>
            <a:r>
              <a:rPr lang="en-US" altLang="zh-CN" sz="4800" dirty="0">
                <a:latin typeface="MV Boli" panose="02000500030200090000" pitchFamily="2" charset="0"/>
                <a:cs typeface="MV Boli" panose="02000500030200090000" pitchFamily="2" charset="0"/>
              </a:rPr>
              <a:t>An Axiomatic Basis for Computer Programming</a:t>
            </a:r>
            <a:endParaRPr lang="zh-CN" altLang="en-US" sz="4800" dirty="0">
              <a:latin typeface="MV Boli" panose="02000500030200090000" pitchFamily="2" charset="0"/>
              <a:cs typeface="MV Boli" panose="02000500030200090000" pitchFamily="2" charset="0"/>
            </a:endParaRPr>
          </a:p>
        </p:txBody>
      </p:sp>
      <p:sp>
        <p:nvSpPr>
          <p:cNvPr id="3" name="副标题 2">
            <a:extLst>
              <a:ext uri="{FF2B5EF4-FFF2-40B4-BE49-F238E27FC236}">
                <a16:creationId xmlns:a16="http://schemas.microsoft.com/office/drawing/2014/main" id="{63DE791A-C382-4802-98B0-2F5E1665AE5B}"/>
              </a:ext>
            </a:extLst>
          </p:cNvPr>
          <p:cNvSpPr>
            <a:spLocks noGrp="1"/>
          </p:cNvSpPr>
          <p:nvPr>
            <p:ph type="subTitle" idx="1"/>
          </p:nvPr>
        </p:nvSpPr>
        <p:spPr>
          <a:xfrm>
            <a:off x="1143000" y="3565598"/>
            <a:ext cx="6858000" cy="512517"/>
          </a:xfrm>
        </p:spPr>
        <p:txBody>
          <a:bodyPr>
            <a:noAutofit/>
          </a:bodyPr>
          <a:lstStyle/>
          <a:p>
            <a:r>
              <a:rPr lang="en-US" altLang="zh-CN" sz="3600" b="1" dirty="0"/>
              <a:t>C. A. R. HOARE</a:t>
            </a:r>
          </a:p>
          <a:p>
            <a:r>
              <a:rPr lang="en-US" altLang="zh-CN" sz="3600" b="1" dirty="0"/>
              <a:t>1969</a:t>
            </a:r>
          </a:p>
          <a:p>
            <a:endParaRPr lang="zh-CN" altLang="en-US" sz="3000" b="1" dirty="0"/>
          </a:p>
        </p:txBody>
      </p:sp>
      <p:sp>
        <p:nvSpPr>
          <p:cNvPr id="4" name="副标题 2">
            <a:extLst>
              <a:ext uri="{FF2B5EF4-FFF2-40B4-BE49-F238E27FC236}">
                <a16:creationId xmlns:a16="http://schemas.microsoft.com/office/drawing/2014/main" id="{A239BE21-F0DC-4607-A719-8FC1B4A8DBBB}"/>
              </a:ext>
            </a:extLst>
          </p:cNvPr>
          <p:cNvSpPr txBox="1">
            <a:spLocks/>
          </p:cNvSpPr>
          <p:nvPr/>
        </p:nvSpPr>
        <p:spPr>
          <a:xfrm>
            <a:off x="3649071" y="5460370"/>
            <a:ext cx="6858000" cy="51251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2100" b="1" dirty="0"/>
              <a:t>Presenter</a:t>
            </a:r>
            <a:r>
              <a:rPr lang="zh-CN" altLang="en-US" sz="2100" b="1" dirty="0"/>
              <a:t>：</a:t>
            </a:r>
            <a:r>
              <a:rPr lang="en-US" altLang="zh-CN" sz="2100" b="1" dirty="0" err="1"/>
              <a:t>Yuhan</a:t>
            </a:r>
            <a:r>
              <a:rPr lang="en-US" altLang="zh-CN" sz="2100" b="1" dirty="0"/>
              <a:t> Li</a:t>
            </a:r>
            <a:endParaRPr lang="zh-CN" altLang="en-US" sz="2100" b="1" dirty="0"/>
          </a:p>
        </p:txBody>
      </p:sp>
    </p:spTree>
    <p:extLst>
      <p:ext uri="{BB962C8B-B14F-4D97-AF65-F5344CB8AC3E}">
        <p14:creationId xmlns:p14="http://schemas.microsoft.com/office/powerpoint/2010/main" val="31518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10</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AXIOM</a:t>
            </a:r>
          </a:p>
        </p:txBody>
      </p:sp>
      <p:pic>
        <p:nvPicPr>
          <p:cNvPr id="3" name="图形 2">
            <a:extLst>
              <a:ext uri="{FF2B5EF4-FFF2-40B4-BE49-F238E27FC236}">
                <a16:creationId xmlns:a16="http://schemas.microsoft.com/office/drawing/2014/main" id="{34141826-780A-4BCD-B0D5-B25CBE4A36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7363" y="3135123"/>
            <a:ext cx="3969274" cy="510571"/>
          </a:xfrm>
          <a:prstGeom prst="rect">
            <a:avLst/>
          </a:prstGeom>
        </p:spPr>
      </p:pic>
      <p:pic>
        <p:nvPicPr>
          <p:cNvPr id="32" name="图片 31">
            <a:extLst>
              <a:ext uri="{FF2B5EF4-FFF2-40B4-BE49-F238E27FC236}">
                <a16:creationId xmlns:a16="http://schemas.microsoft.com/office/drawing/2014/main" id="{8EC20F7A-8EE2-4DF8-A652-E0B46D6949FE}"/>
              </a:ext>
            </a:extLst>
          </p:cNvPr>
          <p:cNvPicPr>
            <a:picLocks noChangeAspect="1"/>
          </p:cNvPicPr>
          <p:nvPr/>
        </p:nvPicPr>
        <p:blipFill rotWithShape="1">
          <a:blip r:embed="rId5"/>
          <a:srcRect r="25191" b="-3706"/>
          <a:stretch/>
        </p:blipFill>
        <p:spPr>
          <a:xfrm>
            <a:off x="5891905" y="2103732"/>
            <a:ext cx="2206246" cy="395151"/>
          </a:xfrm>
          <a:prstGeom prst="rect">
            <a:avLst/>
          </a:prstGeom>
          <a:ln w="19050">
            <a:solidFill>
              <a:schemeClr val="tx1"/>
            </a:solidFill>
          </a:ln>
        </p:spPr>
      </p:pic>
      <p:grpSp>
        <p:nvGrpSpPr>
          <p:cNvPr id="30" name="组合 29">
            <a:extLst>
              <a:ext uri="{FF2B5EF4-FFF2-40B4-BE49-F238E27FC236}">
                <a16:creationId xmlns:a16="http://schemas.microsoft.com/office/drawing/2014/main" id="{54CEDEF5-EC00-4A09-9044-F72DD141EBB1}"/>
              </a:ext>
            </a:extLst>
          </p:cNvPr>
          <p:cNvGrpSpPr/>
          <p:nvPr/>
        </p:nvGrpSpPr>
        <p:grpSpPr>
          <a:xfrm>
            <a:off x="495300" y="1546322"/>
            <a:ext cx="8153400" cy="3970318"/>
            <a:chOff x="361950" y="1280111"/>
            <a:chExt cx="8153400" cy="3970318"/>
          </a:xfrm>
        </p:grpSpPr>
        <p:sp>
          <p:nvSpPr>
            <p:cNvPr id="14" name="文本框 13">
              <a:extLst>
                <a:ext uri="{FF2B5EF4-FFF2-40B4-BE49-F238E27FC236}">
                  <a16:creationId xmlns:a16="http://schemas.microsoft.com/office/drawing/2014/main" id="{16187356-6F71-44B5-BA8D-8013E62E7F62}"/>
                </a:ext>
              </a:extLst>
            </p:cNvPr>
            <p:cNvSpPr txBox="1"/>
            <p:nvPr/>
          </p:nvSpPr>
          <p:spPr>
            <a:xfrm>
              <a:off x="361950" y="1280111"/>
              <a:ext cx="8153400" cy="3970318"/>
            </a:xfrm>
            <a:prstGeom prst="rect">
              <a:avLst/>
            </a:prstGeom>
            <a:noFill/>
            <a:ln w="38100" cmpd="thickThin">
              <a:solidFill>
                <a:schemeClr val="tx1"/>
              </a:solidFill>
              <a:prstDash val="lgDash"/>
            </a:ln>
          </p:spPr>
          <p:txBody>
            <a:bodyPr wrap="square">
              <a:spAutoFit/>
            </a:bodyPr>
            <a:lstStyle/>
            <a:p>
              <a:r>
                <a:rPr lang="en-US" altLang="zh-CN" sz="2800" b="1" dirty="0"/>
                <a:t>D0		Axiom of Assignment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D1		Rules of C</a:t>
              </a:r>
              <a:r>
                <a:rPr lang="en-US" altLang="zh-CN" sz="2800" b="1" dirty="0">
                  <a:solidFill>
                    <a:prstClr val="black"/>
                  </a:solidFill>
                  <a:latin typeface="Calibri" panose="020F0502020204030204"/>
                  <a:ea typeface="等线" panose="02010600030101010101" pitchFamily="2" charset="-122"/>
                </a:rPr>
                <a:t>on</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sequence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2800" b="1" dirty="0">
                <a:solidFill>
                  <a:prstClr val="black"/>
                </a:solidFill>
                <a:latin typeface="Calibri" panose="020F0502020204030204"/>
                <a:ea typeface="等线"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D2		Rules of Composition</a:t>
              </a:r>
            </a:p>
            <a:p>
              <a:pPr>
                <a:defRPr/>
              </a:pPr>
              <a:endParaRPr lang="en-US" altLang="zh-CN" sz="2800" b="1" dirty="0">
                <a:solidFill>
                  <a:prstClr val="black"/>
                </a:solidFill>
                <a:latin typeface="Calibri" panose="020F0502020204030204"/>
                <a:ea typeface="等线" panose="02010600030101010101" pitchFamily="2" charset="-122"/>
              </a:endParaRPr>
            </a:p>
            <a:p>
              <a:pPr>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D3		Rules o</a:t>
              </a:r>
              <a:r>
                <a:rPr lang="en-US" altLang="zh-CN" sz="2800" b="1" dirty="0">
                  <a:solidFill>
                    <a:prstClr val="black"/>
                  </a:solidFill>
                  <a:latin typeface="Calibri" panose="020F0502020204030204"/>
                  <a:ea typeface="等线" panose="02010600030101010101" pitchFamily="2" charset="-122"/>
                </a:rPr>
                <a:t>f Iteration</a:t>
              </a:r>
            </a:p>
            <a:p>
              <a:pPr>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25" name="图形 24">
              <a:extLst>
                <a:ext uri="{FF2B5EF4-FFF2-40B4-BE49-F238E27FC236}">
                  <a16:creationId xmlns:a16="http://schemas.microsoft.com/office/drawing/2014/main" id="{33FC992D-D838-4C5A-9225-3B1F391D21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63548" y="1905001"/>
              <a:ext cx="1616905" cy="260192"/>
            </a:xfrm>
            <a:prstGeom prst="rect">
              <a:avLst/>
            </a:prstGeom>
          </p:spPr>
        </p:pic>
        <p:pic>
          <p:nvPicPr>
            <p:cNvPr id="27" name="图形 26">
              <a:extLst>
                <a:ext uri="{FF2B5EF4-FFF2-40B4-BE49-F238E27FC236}">
                  <a16:creationId xmlns:a16="http://schemas.microsoft.com/office/drawing/2014/main" id="{F166AEBB-C848-480D-A116-E1B22D6453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25125" y="3992036"/>
              <a:ext cx="5227050" cy="243929"/>
            </a:xfrm>
            <a:prstGeom prst="rect">
              <a:avLst/>
            </a:prstGeom>
          </p:spPr>
        </p:pic>
        <p:pic>
          <p:nvPicPr>
            <p:cNvPr id="29" name="图形 28">
              <a:extLst>
                <a:ext uri="{FF2B5EF4-FFF2-40B4-BE49-F238E27FC236}">
                  <a16:creationId xmlns:a16="http://schemas.microsoft.com/office/drawing/2014/main" id="{4E233357-593E-421B-9A55-8025CAA751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96512" y="4877421"/>
              <a:ext cx="4950977" cy="242356"/>
            </a:xfrm>
            <a:prstGeom prst="rect">
              <a:avLst/>
            </a:prstGeom>
          </p:spPr>
        </p:pic>
      </p:grpSp>
      <p:sp>
        <p:nvSpPr>
          <p:cNvPr id="2" name="矩形 1">
            <a:extLst>
              <a:ext uri="{FF2B5EF4-FFF2-40B4-BE49-F238E27FC236}">
                <a16:creationId xmlns:a16="http://schemas.microsoft.com/office/drawing/2014/main" id="{8500B218-DC77-431B-B3A8-58DF2AA79B71}"/>
              </a:ext>
            </a:extLst>
          </p:cNvPr>
          <p:cNvSpPr/>
          <p:nvPr/>
        </p:nvSpPr>
        <p:spPr>
          <a:xfrm>
            <a:off x="263951" y="3751868"/>
            <a:ext cx="8700940" cy="23221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F3C22B14-52EA-4C8B-AF62-C0D60B23DA0E}"/>
              </a:ext>
            </a:extLst>
          </p:cNvPr>
          <p:cNvPicPr>
            <a:picLocks noChangeAspect="1"/>
          </p:cNvPicPr>
          <p:nvPr/>
        </p:nvPicPr>
        <p:blipFill>
          <a:blip r:embed="rId12"/>
          <a:stretch>
            <a:fillRect/>
          </a:stretch>
        </p:blipFill>
        <p:spPr>
          <a:xfrm>
            <a:off x="5592623" y="4387948"/>
            <a:ext cx="2080440" cy="426757"/>
          </a:xfrm>
          <a:prstGeom prst="rect">
            <a:avLst/>
          </a:prstGeom>
        </p:spPr>
      </p:pic>
      <p:grpSp>
        <p:nvGrpSpPr>
          <p:cNvPr id="11" name="组合 10">
            <a:extLst>
              <a:ext uri="{FF2B5EF4-FFF2-40B4-BE49-F238E27FC236}">
                <a16:creationId xmlns:a16="http://schemas.microsoft.com/office/drawing/2014/main" id="{6F8AEFB0-5DC1-46AA-9790-7F209B246F10}"/>
              </a:ext>
            </a:extLst>
          </p:cNvPr>
          <p:cNvGrpSpPr/>
          <p:nvPr/>
        </p:nvGrpSpPr>
        <p:grpSpPr>
          <a:xfrm>
            <a:off x="5591569" y="4936454"/>
            <a:ext cx="2082548" cy="439589"/>
            <a:chOff x="3572093" y="4691211"/>
            <a:chExt cx="2082548" cy="439589"/>
          </a:xfrm>
        </p:grpSpPr>
        <p:grpSp>
          <p:nvGrpSpPr>
            <p:cNvPr id="10" name="组合 9">
              <a:extLst>
                <a:ext uri="{FF2B5EF4-FFF2-40B4-BE49-F238E27FC236}">
                  <a16:creationId xmlns:a16="http://schemas.microsoft.com/office/drawing/2014/main" id="{B653815A-1858-4CB3-9C38-B034950E4257}"/>
                </a:ext>
              </a:extLst>
            </p:cNvPr>
            <p:cNvGrpSpPr/>
            <p:nvPr/>
          </p:nvGrpSpPr>
          <p:grpSpPr>
            <a:xfrm>
              <a:off x="3574201" y="4691211"/>
              <a:ext cx="2080440" cy="426757"/>
              <a:chOff x="3574201" y="4691211"/>
              <a:chExt cx="2080440" cy="426757"/>
            </a:xfrm>
          </p:grpSpPr>
          <p:pic>
            <p:nvPicPr>
              <p:cNvPr id="16" name="图片 15">
                <a:extLst>
                  <a:ext uri="{FF2B5EF4-FFF2-40B4-BE49-F238E27FC236}">
                    <a16:creationId xmlns:a16="http://schemas.microsoft.com/office/drawing/2014/main" id="{3184247B-A0EB-4C0A-BF31-50572310529F}"/>
                  </a:ext>
                </a:extLst>
              </p:cNvPr>
              <p:cNvPicPr>
                <a:picLocks noChangeAspect="1"/>
              </p:cNvPicPr>
              <p:nvPr/>
            </p:nvPicPr>
            <p:blipFill>
              <a:blip r:embed="rId12"/>
              <a:stretch>
                <a:fillRect/>
              </a:stretch>
            </p:blipFill>
            <p:spPr>
              <a:xfrm>
                <a:off x="3574201" y="4691211"/>
                <a:ext cx="2080440" cy="426757"/>
              </a:xfrm>
              <a:prstGeom prst="rect">
                <a:avLst/>
              </a:prstGeom>
            </p:spPr>
          </p:pic>
          <p:sp>
            <p:nvSpPr>
              <p:cNvPr id="9" name="矩形 8">
                <a:extLst>
                  <a:ext uri="{FF2B5EF4-FFF2-40B4-BE49-F238E27FC236}">
                    <a16:creationId xmlns:a16="http://schemas.microsoft.com/office/drawing/2014/main" id="{9BB05577-6EBF-439E-B1B7-035F3B72B225}"/>
                  </a:ext>
                </a:extLst>
              </p:cNvPr>
              <p:cNvSpPr/>
              <p:nvPr/>
            </p:nvSpPr>
            <p:spPr>
              <a:xfrm>
                <a:off x="3586645" y="4785998"/>
                <a:ext cx="725864" cy="290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019F359-8397-48B7-B899-53D185480CDC}"/>
                </a:ext>
              </a:extLst>
            </p:cNvPr>
            <p:cNvSpPr txBox="1"/>
            <p:nvPr/>
          </p:nvSpPr>
          <p:spPr>
            <a:xfrm>
              <a:off x="3572093" y="4730690"/>
              <a:ext cx="725864" cy="400110"/>
            </a:xfrm>
            <a:prstGeom prst="rect">
              <a:avLst/>
            </a:prstGeom>
            <a:noFill/>
          </p:spPr>
          <p:txBody>
            <a:bodyPr wrap="square" rtlCol="0">
              <a:spAutoFit/>
            </a:bodyPr>
            <a:lstStyle/>
            <a:p>
              <a:r>
                <a:rPr lang="en-US" altLang="zh-CN" sz="2000" dirty="0"/>
                <a:t>{true}</a:t>
              </a:r>
              <a:endParaRPr lang="zh-CN" altLang="en-US" sz="2000" dirty="0"/>
            </a:p>
          </p:txBody>
        </p:sp>
      </p:grpSp>
      <p:pic>
        <p:nvPicPr>
          <p:cNvPr id="12" name="图片 11">
            <a:extLst>
              <a:ext uri="{FF2B5EF4-FFF2-40B4-BE49-F238E27FC236}">
                <a16:creationId xmlns:a16="http://schemas.microsoft.com/office/drawing/2014/main" id="{1DE58714-3FEB-4C07-9D5A-F63DBC482604}"/>
              </a:ext>
            </a:extLst>
          </p:cNvPr>
          <p:cNvPicPr>
            <a:picLocks noChangeAspect="1"/>
          </p:cNvPicPr>
          <p:nvPr/>
        </p:nvPicPr>
        <p:blipFill>
          <a:blip r:embed="rId13"/>
          <a:stretch>
            <a:fillRect/>
          </a:stretch>
        </p:blipFill>
        <p:spPr>
          <a:xfrm>
            <a:off x="1860688" y="4404815"/>
            <a:ext cx="2246525" cy="379808"/>
          </a:xfrm>
          <a:prstGeom prst="rect">
            <a:avLst/>
          </a:prstGeom>
        </p:spPr>
      </p:pic>
      <p:grpSp>
        <p:nvGrpSpPr>
          <p:cNvPr id="23" name="组合 22">
            <a:extLst>
              <a:ext uri="{FF2B5EF4-FFF2-40B4-BE49-F238E27FC236}">
                <a16:creationId xmlns:a16="http://schemas.microsoft.com/office/drawing/2014/main" id="{30BD79A0-E037-40C7-BE20-BA20C1D63C1C}"/>
              </a:ext>
            </a:extLst>
          </p:cNvPr>
          <p:cNvGrpSpPr/>
          <p:nvPr/>
        </p:nvGrpSpPr>
        <p:grpSpPr>
          <a:xfrm>
            <a:off x="1469884" y="4985878"/>
            <a:ext cx="3028132" cy="400110"/>
            <a:chOff x="1469884" y="4985878"/>
            <a:chExt cx="3028132" cy="400110"/>
          </a:xfrm>
        </p:grpSpPr>
        <p:grpSp>
          <p:nvGrpSpPr>
            <p:cNvPr id="17" name="组合 16">
              <a:extLst>
                <a:ext uri="{FF2B5EF4-FFF2-40B4-BE49-F238E27FC236}">
                  <a16:creationId xmlns:a16="http://schemas.microsoft.com/office/drawing/2014/main" id="{D52FBC42-B651-42E5-B781-08450F902FCC}"/>
                </a:ext>
              </a:extLst>
            </p:cNvPr>
            <p:cNvGrpSpPr/>
            <p:nvPr/>
          </p:nvGrpSpPr>
          <p:grpSpPr>
            <a:xfrm>
              <a:off x="1469884" y="5001005"/>
              <a:ext cx="3028132" cy="358171"/>
              <a:chOff x="1855554" y="4964271"/>
              <a:chExt cx="3028132" cy="358171"/>
            </a:xfrm>
          </p:grpSpPr>
          <p:pic>
            <p:nvPicPr>
              <p:cNvPr id="13" name="图片 12">
                <a:extLst>
                  <a:ext uri="{FF2B5EF4-FFF2-40B4-BE49-F238E27FC236}">
                    <a16:creationId xmlns:a16="http://schemas.microsoft.com/office/drawing/2014/main" id="{9773043F-41C8-4AF5-AF82-A58399CEDBE6}"/>
                  </a:ext>
                </a:extLst>
              </p:cNvPr>
              <p:cNvPicPr>
                <a:picLocks noChangeAspect="1"/>
              </p:cNvPicPr>
              <p:nvPr/>
            </p:nvPicPr>
            <p:blipFill>
              <a:blip r:embed="rId14"/>
              <a:stretch>
                <a:fillRect/>
              </a:stretch>
            </p:blipFill>
            <p:spPr>
              <a:xfrm>
                <a:off x="1855554" y="4964271"/>
                <a:ext cx="1356478" cy="358171"/>
              </a:xfrm>
              <a:prstGeom prst="rect">
                <a:avLst/>
              </a:prstGeom>
            </p:spPr>
          </p:pic>
          <p:pic>
            <p:nvPicPr>
              <p:cNvPr id="15" name="图片 14">
                <a:extLst>
                  <a:ext uri="{FF2B5EF4-FFF2-40B4-BE49-F238E27FC236}">
                    <a16:creationId xmlns:a16="http://schemas.microsoft.com/office/drawing/2014/main" id="{514094D2-7A1F-4799-BBB6-F21EAD1C44DD}"/>
                  </a:ext>
                </a:extLst>
              </p:cNvPr>
              <p:cNvPicPr>
                <a:picLocks noChangeAspect="1"/>
              </p:cNvPicPr>
              <p:nvPr/>
            </p:nvPicPr>
            <p:blipFill>
              <a:blip r:embed="rId15"/>
              <a:stretch>
                <a:fillRect/>
              </a:stretch>
            </p:blipFill>
            <p:spPr>
              <a:xfrm>
                <a:off x="3443381" y="4964271"/>
                <a:ext cx="1440305" cy="358171"/>
              </a:xfrm>
              <a:prstGeom prst="rect">
                <a:avLst/>
              </a:prstGeom>
            </p:spPr>
          </p:pic>
        </p:grpSp>
        <p:sp>
          <p:nvSpPr>
            <p:cNvPr id="31" name="文本框 30">
              <a:extLst>
                <a:ext uri="{FF2B5EF4-FFF2-40B4-BE49-F238E27FC236}">
                  <a16:creationId xmlns:a16="http://schemas.microsoft.com/office/drawing/2014/main" id="{B9DC7575-FBDD-4A59-B2F9-A0C2AC0D9EC8}"/>
                </a:ext>
              </a:extLst>
            </p:cNvPr>
            <p:cNvSpPr txBox="1"/>
            <p:nvPr/>
          </p:nvSpPr>
          <p:spPr>
            <a:xfrm>
              <a:off x="2741520" y="4985878"/>
              <a:ext cx="725864" cy="400110"/>
            </a:xfrm>
            <a:prstGeom prst="rect">
              <a:avLst/>
            </a:prstGeom>
            <a:noFill/>
          </p:spPr>
          <p:txBody>
            <a:bodyPr wrap="square" rtlCol="0">
              <a:spAutoFit/>
            </a:bodyPr>
            <a:lstStyle/>
            <a:p>
              <a:r>
                <a:rPr lang="en-US" altLang="zh-CN" sz="2000" dirty="0"/>
                <a:t>or</a:t>
              </a:r>
              <a:endParaRPr lang="zh-CN" altLang="en-US" sz="2000" dirty="0"/>
            </a:p>
          </p:txBody>
        </p:sp>
      </p:grpSp>
    </p:spTree>
    <p:extLst>
      <p:ext uri="{BB962C8B-B14F-4D97-AF65-F5344CB8AC3E}">
        <p14:creationId xmlns:p14="http://schemas.microsoft.com/office/powerpoint/2010/main" val="316921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11</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AXIOM</a:t>
            </a:r>
          </a:p>
        </p:txBody>
      </p:sp>
      <p:pic>
        <p:nvPicPr>
          <p:cNvPr id="3" name="图形 2">
            <a:extLst>
              <a:ext uri="{FF2B5EF4-FFF2-40B4-BE49-F238E27FC236}">
                <a16:creationId xmlns:a16="http://schemas.microsoft.com/office/drawing/2014/main" id="{34141826-780A-4BCD-B0D5-B25CBE4A36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7363" y="3135123"/>
            <a:ext cx="3969274" cy="510571"/>
          </a:xfrm>
          <a:prstGeom prst="rect">
            <a:avLst/>
          </a:prstGeom>
        </p:spPr>
      </p:pic>
      <p:pic>
        <p:nvPicPr>
          <p:cNvPr id="32" name="图片 31">
            <a:extLst>
              <a:ext uri="{FF2B5EF4-FFF2-40B4-BE49-F238E27FC236}">
                <a16:creationId xmlns:a16="http://schemas.microsoft.com/office/drawing/2014/main" id="{8EC20F7A-8EE2-4DF8-A652-E0B46D6949FE}"/>
              </a:ext>
            </a:extLst>
          </p:cNvPr>
          <p:cNvPicPr>
            <a:picLocks noChangeAspect="1"/>
          </p:cNvPicPr>
          <p:nvPr/>
        </p:nvPicPr>
        <p:blipFill rotWithShape="1">
          <a:blip r:embed="rId5"/>
          <a:srcRect r="25191" b="-3706"/>
          <a:stretch/>
        </p:blipFill>
        <p:spPr>
          <a:xfrm>
            <a:off x="5891905" y="2103732"/>
            <a:ext cx="2206246" cy="395151"/>
          </a:xfrm>
          <a:prstGeom prst="rect">
            <a:avLst/>
          </a:prstGeom>
          <a:ln w="19050">
            <a:solidFill>
              <a:schemeClr val="tx1"/>
            </a:solidFill>
          </a:ln>
        </p:spPr>
      </p:pic>
      <p:grpSp>
        <p:nvGrpSpPr>
          <p:cNvPr id="30" name="组合 29">
            <a:extLst>
              <a:ext uri="{FF2B5EF4-FFF2-40B4-BE49-F238E27FC236}">
                <a16:creationId xmlns:a16="http://schemas.microsoft.com/office/drawing/2014/main" id="{54CEDEF5-EC00-4A09-9044-F72DD141EBB1}"/>
              </a:ext>
            </a:extLst>
          </p:cNvPr>
          <p:cNvGrpSpPr/>
          <p:nvPr/>
        </p:nvGrpSpPr>
        <p:grpSpPr>
          <a:xfrm>
            <a:off x="495300" y="1546322"/>
            <a:ext cx="8153400" cy="3970318"/>
            <a:chOff x="361950" y="1280111"/>
            <a:chExt cx="8153400" cy="3970318"/>
          </a:xfrm>
        </p:grpSpPr>
        <p:sp>
          <p:nvSpPr>
            <p:cNvPr id="14" name="文本框 13">
              <a:extLst>
                <a:ext uri="{FF2B5EF4-FFF2-40B4-BE49-F238E27FC236}">
                  <a16:creationId xmlns:a16="http://schemas.microsoft.com/office/drawing/2014/main" id="{16187356-6F71-44B5-BA8D-8013E62E7F62}"/>
                </a:ext>
              </a:extLst>
            </p:cNvPr>
            <p:cNvSpPr txBox="1"/>
            <p:nvPr/>
          </p:nvSpPr>
          <p:spPr>
            <a:xfrm>
              <a:off x="361950" y="1280111"/>
              <a:ext cx="8153400" cy="3970318"/>
            </a:xfrm>
            <a:prstGeom prst="rect">
              <a:avLst/>
            </a:prstGeom>
            <a:noFill/>
            <a:ln w="38100" cmpd="thickThin">
              <a:solidFill>
                <a:schemeClr val="tx1"/>
              </a:solidFill>
              <a:prstDash val="lgDash"/>
            </a:ln>
          </p:spPr>
          <p:txBody>
            <a:bodyPr wrap="square">
              <a:spAutoFit/>
            </a:bodyPr>
            <a:lstStyle/>
            <a:p>
              <a:r>
                <a:rPr lang="en-US" altLang="zh-CN" sz="2800" b="1" dirty="0"/>
                <a:t>D0		Axiom of Assignment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D1		Rules of C</a:t>
              </a:r>
              <a:r>
                <a:rPr lang="en-US" altLang="zh-CN" sz="2800" b="1" dirty="0">
                  <a:solidFill>
                    <a:prstClr val="black"/>
                  </a:solidFill>
                  <a:latin typeface="Calibri" panose="020F0502020204030204"/>
                  <a:ea typeface="等线" panose="02010600030101010101" pitchFamily="2" charset="-122"/>
                </a:rPr>
                <a:t>on</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sequence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2800" b="1" dirty="0">
                <a:solidFill>
                  <a:prstClr val="black"/>
                </a:solidFill>
                <a:latin typeface="Calibri" panose="020F0502020204030204"/>
                <a:ea typeface="等线"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D2		Rules of Composition</a:t>
              </a:r>
            </a:p>
            <a:p>
              <a:pPr>
                <a:defRPr/>
              </a:pPr>
              <a:endParaRPr lang="en-US" altLang="zh-CN" sz="2800" b="1" dirty="0">
                <a:solidFill>
                  <a:prstClr val="black"/>
                </a:solidFill>
                <a:latin typeface="Calibri" panose="020F0502020204030204"/>
                <a:ea typeface="等线" panose="02010600030101010101" pitchFamily="2" charset="-122"/>
              </a:endParaRPr>
            </a:p>
            <a:p>
              <a:pPr>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D3		Rules o</a:t>
              </a:r>
              <a:r>
                <a:rPr lang="en-US" altLang="zh-CN" sz="2800" b="1" dirty="0">
                  <a:solidFill>
                    <a:prstClr val="black"/>
                  </a:solidFill>
                  <a:latin typeface="Calibri" panose="020F0502020204030204"/>
                  <a:ea typeface="等线" panose="02010600030101010101" pitchFamily="2" charset="-122"/>
                </a:rPr>
                <a:t>f Iteration</a:t>
              </a:r>
            </a:p>
            <a:p>
              <a:pPr>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25" name="图形 24">
              <a:extLst>
                <a:ext uri="{FF2B5EF4-FFF2-40B4-BE49-F238E27FC236}">
                  <a16:creationId xmlns:a16="http://schemas.microsoft.com/office/drawing/2014/main" id="{33FC992D-D838-4C5A-9225-3B1F391D21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63548" y="1905001"/>
              <a:ext cx="1616905" cy="260192"/>
            </a:xfrm>
            <a:prstGeom prst="rect">
              <a:avLst/>
            </a:prstGeom>
          </p:spPr>
        </p:pic>
        <p:pic>
          <p:nvPicPr>
            <p:cNvPr id="27" name="图形 26">
              <a:extLst>
                <a:ext uri="{FF2B5EF4-FFF2-40B4-BE49-F238E27FC236}">
                  <a16:creationId xmlns:a16="http://schemas.microsoft.com/office/drawing/2014/main" id="{F166AEBB-C848-480D-A116-E1B22D6453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25125" y="3992036"/>
              <a:ext cx="5227050" cy="243929"/>
            </a:xfrm>
            <a:prstGeom prst="rect">
              <a:avLst/>
            </a:prstGeom>
          </p:spPr>
        </p:pic>
        <p:pic>
          <p:nvPicPr>
            <p:cNvPr id="29" name="图形 28">
              <a:extLst>
                <a:ext uri="{FF2B5EF4-FFF2-40B4-BE49-F238E27FC236}">
                  <a16:creationId xmlns:a16="http://schemas.microsoft.com/office/drawing/2014/main" id="{4E233357-593E-421B-9A55-8025CAA751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96512" y="4877421"/>
              <a:ext cx="4950977" cy="242356"/>
            </a:xfrm>
            <a:prstGeom prst="rect">
              <a:avLst/>
            </a:prstGeom>
          </p:spPr>
        </p:pic>
      </p:grpSp>
      <p:sp>
        <p:nvSpPr>
          <p:cNvPr id="2" name="矩形 1">
            <a:extLst>
              <a:ext uri="{FF2B5EF4-FFF2-40B4-BE49-F238E27FC236}">
                <a16:creationId xmlns:a16="http://schemas.microsoft.com/office/drawing/2014/main" id="{8500B218-DC77-431B-B3A8-58DF2AA79B71}"/>
              </a:ext>
            </a:extLst>
          </p:cNvPr>
          <p:cNvSpPr/>
          <p:nvPr/>
        </p:nvSpPr>
        <p:spPr>
          <a:xfrm>
            <a:off x="263951" y="4572000"/>
            <a:ext cx="8700940" cy="15020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E15170DF-78A3-43FF-B334-B5844B589864}"/>
              </a:ext>
            </a:extLst>
          </p:cNvPr>
          <p:cNvPicPr>
            <a:picLocks noChangeAspect="1"/>
          </p:cNvPicPr>
          <p:nvPr/>
        </p:nvPicPr>
        <p:blipFill>
          <a:blip r:embed="rId12"/>
          <a:stretch>
            <a:fillRect/>
          </a:stretch>
        </p:blipFill>
        <p:spPr>
          <a:xfrm>
            <a:off x="2941686" y="5345719"/>
            <a:ext cx="3345470" cy="251482"/>
          </a:xfrm>
          <a:prstGeom prst="rect">
            <a:avLst/>
          </a:prstGeom>
        </p:spPr>
      </p:pic>
      <p:grpSp>
        <p:nvGrpSpPr>
          <p:cNvPr id="22" name="组合 21">
            <a:extLst>
              <a:ext uri="{FF2B5EF4-FFF2-40B4-BE49-F238E27FC236}">
                <a16:creationId xmlns:a16="http://schemas.microsoft.com/office/drawing/2014/main" id="{F8A3D29F-B8AB-4CA9-907C-5880581FCA53}"/>
              </a:ext>
            </a:extLst>
          </p:cNvPr>
          <p:cNvGrpSpPr/>
          <p:nvPr/>
        </p:nvGrpSpPr>
        <p:grpSpPr>
          <a:xfrm>
            <a:off x="2120350" y="4685854"/>
            <a:ext cx="4988143" cy="403942"/>
            <a:chOff x="2120350" y="4685854"/>
            <a:chExt cx="4988143" cy="403942"/>
          </a:xfrm>
        </p:grpSpPr>
        <p:grpSp>
          <p:nvGrpSpPr>
            <p:cNvPr id="21" name="组合 20">
              <a:extLst>
                <a:ext uri="{FF2B5EF4-FFF2-40B4-BE49-F238E27FC236}">
                  <a16:creationId xmlns:a16="http://schemas.microsoft.com/office/drawing/2014/main" id="{33B62160-2468-4EAA-BDCB-B627E5BC413F}"/>
                </a:ext>
              </a:extLst>
            </p:cNvPr>
            <p:cNvGrpSpPr/>
            <p:nvPr/>
          </p:nvGrpSpPr>
          <p:grpSpPr>
            <a:xfrm>
              <a:off x="2120350" y="4689686"/>
              <a:ext cx="4988143" cy="400110"/>
              <a:chOff x="2067940" y="4689686"/>
              <a:chExt cx="4988143" cy="400110"/>
            </a:xfrm>
          </p:grpSpPr>
          <p:pic>
            <p:nvPicPr>
              <p:cNvPr id="18" name="图片 17">
                <a:extLst>
                  <a:ext uri="{FF2B5EF4-FFF2-40B4-BE49-F238E27FC236}">
                    <a16:creationId xmlns:a16="http://schemas.microsoft.com/office/drawing/2014/main" id="{E4D46DB1-686F-4253-8F12-9328FECD2043}"/>
                  </a:ext>
                </a:extLst>
              </p:cNvPr>
              <p:cNvPicPr>
                <a:picLocks noChangeAspect="1"/>
              </p:cNvPicPr>
              <p:nvPr/>
            </p:nvPicPr>
            <p:blipFill>
              <a:blip r:embed="rId13"/>
              <a:stretch>
                <a:fillRect/>
              </a:stretch>
            </p:blipFill>
            <p:spPr>
              <a:xfrm>
                <a:off x="2067940" y="4765860"/>
                <a:ext cx="1828958" cy="236240"/>
              </a:xfrm>
              <a:prstGeom prst="rect">
                <a:avLst/>
              </a:prstGeom>
            </p:spPr>
          </p:pic>
          <p:pic>
            <p:nvPicPr>
              <p:cNvPr id="19" name="图片 18">
                <a:extLst>
                  <a:ext uri="{FF2B5EF4-FFF2-40B4-BE49-F238E27FC236}">
                    <a16:creationId xmlns:a16="http://schemas.microsoft.com/office/drawing/2014/main" id="{2A12374C-4308-4081-ACD3-B377D0AC2CF2}"/>
                  </a:ext>
                </a:extLst>
              </p:cNvPr>
              <p:cNvPicPr>
                <a:picLocks noChangeAspect="1"/>
              </p:cNvPicPr>
              <p:nvPr/>
            </p:nvPicPr>
            <p:blipFill>
              <a:blip r:embed="rId14"/>
              <a:stretch>
                <a:fillRect/>
              </a:stretch>
            </p:blipFill>
            <p:spPr>
              <a:xfrm>
                <a:off x="4365990" y="4758239"/>
                <a:ext cx="2690093" cy="251482"/>
              </a:xfrm>
              <a:prstGeom prst="rect">
                <a:avLst/>
              </a:prstGeom>
            </p:spPr>
          </p:pic>
          <p:sp>
            <p:nvSpPr>
              <p:cNvPr id="28" name="文本框 27">
                <a:extLst>
                  <a:ext uri="{FF2B5EF4-FFF2-40B4-BE49-F238E27FC236}">
                    <a16:creationId xmlns:a16="http://schemas.microsoft.com/office/drawing/2014/main" id="{B7DE5896-CC84-4D92-A231-331B5E017713}"/>
                  </a:ext>
                </a:extLst>
              </p:cNvPr>
              <p:cNvSpPr txBox="1"/>
              <p:nvPr/>
            </p:nvSpPr>
            <p:spPr>
              <a:xfrm>
                <a:off x="3824597" y="4689686"/>
                <a:ext cx="725864" cy="400110"/>
              </a:xfrm>
              <a:prstGeom prst="rect">
                <a:avLst/>
              </a:prstGeom>
              <a:noFill/>
            </p:spPr>
            <p:txBody>
              <a:bodyPr wrap="square" rtlCol="0">
                <a:spAutoFit/>
              </a:bodyPr>
              <a:lstStyle/>
              <a:p>
                <a:r>
                  <a:rPr lang="en-US" altLang="zh-CN" sz="2000" dirty="0"/>
                  <a:t>and</a:t>
                </a:r>
                <a:endParaRPr lang="zh-CN" altLang="en-US" sz="2000" dirty="0"/>
              </a:p>
            </p:txBody>
          </p:sp>
        </p:grpSp>
        <p:sp>
          <p:nvSpPr>
            <p:cNvPr id="38" name="文本框 37">
              <a:extLst>
                <a:ext uri="{FF2B5EF4-FFF2-40B4-BE49-F238E27FC236}">
                  <a16:creationId xmlns:a16="http://schemas.microsoft.com/office/drawing/2014/main" id="{44A05BD7-0EB5-4792-9E46-55E0AA5A4BA6}"/>
                </a:ext>
              </a:extLst>
            </p:cNvPr>
            <p:cNvSpPr txBox="1"/>
            <p:nvPr/>
          </p:nvSpPr>
          <p:spPr>
            <a:xfrm>
              <a:off x="3877007" y="4685854"/>
              <a:ext cx="725864" cy="400110"/>
            </a:xfrm>
            <a:prstGeom prst="rect">
              <a:avLst/>
            </a:prstGeom>
            <a:noFill/>
          </p:spPr>
          <p:txBody>
            <a:bodyPr wrap="square" rtlCol="0">
              <a:spAutoFit/>
            </a:bodyPr>
            <a:lstStyle/>
            <a:p>
              <a:r>
                <a:rPr lang="en-US" altLang="zh-CN" sz="2000" dirty="0"/>
                <a:t>and</a:t>
              </a:r>
              <a:endParaRPr lang="zh-CN" altLang="en-US" sz="2000" dirty="0"/>
            </a:p>
          </p:txBody>
        </p:sp>
      </p:grpSp>
    </p:spTree>
    <p:extLst>
      <p:ext uri="{BB962C8B-B14F-4D97-AF65-F5344CB8AC3E}">
        <p14:creationId xmlns:p14="http://schemas.microsoft.com/office/powerpoint/2010/main" val="1513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12</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AXIOM</a:t>
            </a:r>
          </a:p>
        </p:txBody>
      </p:sp>
      <p:pic>
        <p:nvPicPr>
          <p:cNvPr id="3" name="图形 2">
            <a:extLst>
              <a:ext uri="{FF2B5EF4-FFF2-40B4-BE49-F238E27FC236}">
                <a16:creationId xmlns:a16="http://schemas.microsoft.com/office/drawing/2014/main" id="{34141826-780A-4BCD-B0D5-B25CBE4A36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7363" y="3135123"/>
            <a:ext cx="3969274" cy="510571"/>
          </a:xfrm>
          <a:prstGeom prst="rect">
            <a:avLst/>
          </a:prstGeom>
        </p:spPr>
      </p:pic>
      <p:pic>
        <p:nvPicPr>
          <p:cNvPr id="32" name="图片 31">
            <a:extLst>
              <a:ext uri="{FF2B5EF4-FFF2-40B4-BE49-F238E27FC236}">
                <a16:creationId xmlns:a16="http://schemas.microsoft.com/office/drawing/2014/main" id="{8EC20F7A-8EE2-4DF8-A652-E0B46D6949FE}"/>
              </a:ext>
            </a:extLst>
          </p:cNvPr>
          <p:cNvPicPr>
            <a:picLocks noChangeAspect="1"/>
          </p:cNvPicPr>
          <p:nvPr/>
        </p:nvPicPr>
        <p:blipFill rotWithShape="1">
          <a:blip r:embed="rId5"/>
          <a:srcRect r="25191" b="-3706"/>
          <a:stretch/>
        </p:blipFill>
        <p:spPr>
          <a:xfrm>
            <a:off x="5891905" y="2103732"/>
            <a:ext cx="2206246" cy="395151"/>
          </a:xfrm>
          <a:prstGeom prst="rect">
            <a:avLst/>
          </a:prstGeom>
          <a:ln w="19050">
            <a:solidFill>
              <a:schemeClr val="tx1"/>
            </a:solidFill>
          </a:ln>
        </p:spPr>
      </p:pic>
      <p:grpSp>
        <p:nvGrpSpPr>
          <p:cNvPr id="30" name="组合 29">
            <a:extLst>
              <a:ext uri="{FF2B5EF4-FFF2-40B4-BE49-F238E27FC236}">
                <a16:creationId xmlns:a16="http://schemas.microsoft.com/office/drawing/2014/main" id="{54CEDEF5-EC00-4A09-9044-F72DD141EBB1}"/>
              </a:ext>
            </a:extLst>
          </p:cNvPr>
          <p:cNvGrpSpPr/>
          <p:nvPr/>
        </p:nvGrpSpPr>
        <p:grpSpPr>
          <a:xfrm>
            <a:off x="495300" y="1546322"/>
            <a:ext cx="8153400" cy="3970318"/>
            <a:chOff x="361950" y="1280111"/>
            <a:chExt cx="8153400" cy="3970318"/>
          </a:xfrm>
        </p:grpSpPr>
        <p:sp>
          <p:nvSpPr>
            <p:cNvPr id="14" name="文本框 13">
              <a:extLst>
                <a:ext uri="{FF2B5EF4-FFF2-40B4-BE49-F238E27FC236}">
                  <a16:creationId xmlns:a16="http://schemas.microsoft.com/office/drawing/2014/main" id="{16187356-6F71-44B5-BA8D-8013E62E7F62}"/>
                </a:ext>
              </a:extLst>
            </p:cNvPr>
            <p:cNvSpPr txBox="1"/>
            <p:nvPr/>
          </p:nvSpPr>
          <p:spPr>
            <a:xfrm>
              <a:off x="361950" y="1280111"/>
              <a:ext cx="8153400" cy="3970318"/>
            </a:xfrm>
            <a:prstGeom prst="rect">
              <a:avLst/>
            </a:prstGeom>
            <a:noFill/>
            <a:ln w="38100" cmpd="thickThin">
              <a:solidFill>
                <a:schemeClr val="tx1"/>
              </a:solidFill>
              <a:prstDash val="lgDash"/>
            </a:ln>
          </p:spPr>
          <p:txBody>
            <a:bodyPr wrap="square">
              <a:spAutoFit/>
            </a:bodyPr>
            <a:lstStyle/>
            <a:p>
              <a:r>
                <a:rPr lang="en-US" altLang="zh-CN" sz="2800" b="1" dirty="0"/>
                <a:t>D0		Axiom of Assignment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D1		Rules of C</a:t>
              </a:r>
              <a:r>
                <a:rPr lang="en-US" altLang="zh-CN" sz="2800" b="1" dirty="0">
                  <a:solidFill>
                    <a:prstClr val="black"/>
                  </a:solidFill>
                  <a:latin typeface="Calibri" panose="020F0502020204030204"/>
                  <a:ea typeface="等线" panose="02010600030101010101" pitchFamily="2" charset="-122"/>
                </a:rPr>
                <a:t>on</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sequence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2800" b="1" dirty="0">
                <a:solidFill>
                  <a:prstClr val="black"/>
                </a:solidFill>
                <a:latin typeface="Calibri" panose="020F0502020204030204"/>
                <a:ea typeface="等线"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D2		Rules of Composition</a:t>
              </a:r>
            </a:p>
            <a:p>
              <a:pPr>
                <a:defRPr/>
              </a:pPr>
              <a:endParaRPr lang="en-US" altLang="zh-CN" sz="2800" b="1" dirty="0">
                <a:solidFill>
                  <a:prstClr val="black"/>
                </a:solidFill>
                <a:latin typeface="Calibri" panose="020F0502020204030204"/>
                <a:ea typeface="等线" panose="02010600030101010101" pitchFamily="2" charset="-122"/>
              </a:endParaRPr>
            </a:p>
            <a:p>
              <a:pPr>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D3		Rules o</a:t>
              </a:r>
              <a:r>
                <a:rPr lang="en-US" altLang="zh-CN" sz="2800" b="1" dirty="0">
                  <a:solidFill>
                    <a:prstClr val="black"/>
                  </a:solidFill>
                  <a:latin typeface="Calibri" panose="020F0502020204030204"/>
                  <a:ea typeface="等线" panose="02010600030101010101" pitchFamily="2" charset="-122"/>
                </a:rPr>
                <a:t>f Iteration</a:t>
              </a:r>
            </a:p>
            <a:p>
              <a:pPr>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25" name="图形 24">
              <a:extLst>
                <a:ext uri="{FF2B5EF4-FFF2-40B4-BE49-F238E27FC236}">
                  <a16:creationId xmlns:a16="http://schemas.microsoft.com/office/drawing/2014/main" id="{33FC992D-D838-4C5A-9225-3B1F391D21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63548" y="1905001"/>
              <a:ext cx="1616905" cy="260192"/>
            </a:xfrm>
            <a:prstGeom prst="rect">
              <a:avLst/>
            </a:prstGeom>
          </p:spPr>
        </p:pic>
        <p:pic>
          <p:nvPicPr>
            <p:cNvPr id="27" name="图形 26">
              <a:extLst>
                <a:ext uri="{FF2B5EF4-FFF2-40B4-BE49-F238E27FC236}">
                  <a16:creationId xmlns:a16="http://schemas.microsoft.com/office/drawing/2014/main" id="{F166AEBB-C848-480D-A116-E1B22D6453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25125" y="3992036"/>
              <a:ext cx="5227050" cy="243929"/>
            </a:xfrm>
            <a:prstGeom prst="rect">
              <a:avLst/>
            </a:prstGeom>
          </p:spPr>
        </p:pic>
        <p:pic>
          <p:nvPicPr>
            <p:cNvPr id="29" name="图形 28">
              <a:extLst>
                <a:ext uri="{FF2B5EF4-FFF2-40B4-BE49-F238E27FC236}">
                  <a16:creationId xmlns:a16="http://schemas.microsoft.com/office/drawing/2014/main" id="{4E233357-593E-421B-9A55-8025CAA751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96512" y="4877421"/>
              <a:ext cx="4950977" cy="242356"/>
            </a:xfrm>
            <a:prstGeom prst="rect">
              <a:avLst/>
            </a:prstGeom>
          </p:spPr>
        </p:pic>
      </p:grpSp>
    </p:spTree>
    <p:extLst>
      <p:ext uri="{BB962C8B-B14F-4D97-AF65-F5344CB8AC3E}">
        <p14:creationId xmlns:p14="http://schemas.microsoft.com/office/powerpoint/2010/main" val="50930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13</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EXAMPLE</a:t>
            </a:r>
          </a:p>
        </p:txBody>
      </p:sp>
      <p:sp>
        <p:nvSpPr>
          <p:cNvPr id="12" name="矩形: 圆角 11">
            <a:extLst>
              <a:ext uri="{FF2B5EF4-FFF2-40B4-BE49-F238E27FC236}">
                <a16:creationId xmlns:a16="http://schemas.microsoft.com/office/drawing/2014/main" id="{DD3C2E31-176D-44E7-9CD1-F3EB09FC994C}"/>
              </a:ext>
            </a:extLst>
          </p:cNvPr>
          <p:cNvSpPr/>
          <p:nvPr/>
        </p:nvSpPr>
        <p:spPr>
          <a:xfrm>
            <a:off x="3391380" y="1155101"/>
            <a:ext cx="2361236" cy="584775"/>
          </a:xfrm>
          <a:prstGeom prst="roundRect">
            <a:avLst/>
          </a:prstGeom>
          <a:solidFill>
            <a:schemeClr val="bg2">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x ÷ y = q…r </a:t>
            </a:r>
          </a:p>
        </p:txBody>
      </p:sp>
      <p:pic>
        <p:nvPicPr>
          <p:cNvPr id="3" name="图形 2">
            <a:extLst>
              <a:ext uri="{FF2B5EF4-FFF2-40B4-BE49-F238E27FC236}">
                <a16:creationId xmlns:a16="http://schemas.microsoft.com/office/drawing/2014/main" id="{310AE616-B4B1-4424-83CE-EBCC9B5DCB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548" y="2091352"/>
            <a:ext cx="8448900" cy="330404"/>
          </a:xfrm>
          <a:prstGeom prst="rect">
            <a:avLst/>
          </a:prstGeom>
        </p:spPr>
      </p:pic>
      <p:grpSp>
        <p:nvGrpSpPr>
          <p:cNvPr id="9" name="组合 8">
            <a:extLst>
              <a:ext uri="{FF2B5EF4-FFF2-40B4-BE49-F238E27FC236}">
                <a16:creationId xmlns:a16="http://schemas.microsoft.com/office/drawing/2014/main" id="{561AC3AE-E968-4952-8F07-5E4F05D1E922}"/>
              </a:ext>
            </a:extLst>
          </p:cNvPr>
          <p:cNvGrpSpPr/>
          <p:nvPr/>
        </p:nvGrpSpPr>
        <p:grpSpPr>
          <a:xfrm>
            <a:off x="2080427" y="3845204"/>
            <a:ext cx="4983143" cy="756243"/>
            <a:chOff x="2080428" y="2899395"/>
            <a:chExt cx="4983143" cy="756243"/>
          </a:xfrm>
        </p:grpSpPr>
        <p:sp>
          <p:nvSpPr>
            <p:cNvPr id="17" name="矩形: 圆角 16">
              <a:extLst>
                <a:ext uri="{FF2B5EF4-FFF2-40B4-BE49-F238E27FC236}">
                  <a16:creationId xmlns:a16="http://schemas.microsoft.com/office/drawing/2014/main" id="{8BED319F-AB12-4694-A774-5331E00BA6E9}"/>
                </a:ext>
              </a:extLst>
            </p:cNvPr>
            <p:cNvSpPr/>
            <p:nvPr/>
          </p:nvSpPr>
          <p:spPr>
            <a:xfrm>
              <a:off x="2080428" y="2899395"/>
              <a:ext cx="4983143" cy="756243"/>
            </a:xfrm>
            <a:prstGeom prst="roundRect">
              <a:avLst/>
            </a:prstGeom>
            <a:solidFill>
              <a:schemeClr val="bg2">
                <a:lumMod val="50000"/>
                <a:alpha val="4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dirty="0"/>
            </a:p>
          </p:txBody>
        </p:sp>
        <p:pic>
          <p:nvPicPr>
            <p:cNvPr id="8" name="图形 7">
              <a:extLst>
                <a:ext uri="{FF2B5EF4-FFF2-40B4-BE49-F238E27FC236}">
                  <a16:creationId xmlns:a16="http://schemas.microsoft.com/office/drawing/2014/main" id="{45CE997B-F9CD-42D1-A762-4967F6D82A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2762" y="3138326"/>
              <a:ext cx="3698474" cy="278380"/>
            </a:xfrm>
            <a:prstGeom prst="rect">
              <a:avLst/>
            </a:prstGeom>
          </p:spPr>
        </p:pic>
      </p:grpSp>
      <p:sp>
        <p:nvSpPr>
          <p:cNvPr id="15" name="文本框 14">
            <a:extLst>
              <a:ext uri="{FF2B5EF4-FFF2-40B4-BE49-F238E27FC236}">
                <a16:creationId xmlns:a16="http://schemas.microsoft.com/office/drawing/2014/main" id="{C91C5BEA-D1BE-43DE-BE51-0551CBF24934}"/>
              </a:ext>
            </a:extLst>
          </p:cNvPr>
          <p:cNvSpPr txBox="1"/>
          <p:nvPr/>
        </p:nvSpPr>
        <p:spPr>
          <a:xfrm>
            <a:off x="179821" y="5008676"/>
            <a:ext cx="8784354" cy="830997"/>
          </a:xfrm>
          <a:prstGeom prst="rect">
            <a:avLst/>
          </a:prstGeom>
          <a:noFill/>
        </p:spPr>
        <p:txBody>
          <a:bodyPr wrap="square">
            <a:spAutoFit/>
          </a:bodyPr>
          <a:lstStyle/>
          <a:p>
            <a:pPr algn="ctr"/>
            <a:r>
              <a:rPr lang="en-US" altLang="zh-CN" sz="2400" dirty="0">
                <a:solidFill>
                  <a:schemeClr val="bg2">
                    <a:lumMod val="25000"/>
                  </a:schemeClr>
                </a:solidFill>
              </a:rPr>
              <a:t>This expresses a </a:t>
            </a:r>
            <a:r>
              <a:rPr lang="en-US" altLang="zh-CN" sz="2400" dirty="0">
                <a:solidFill>
                  <a:schemeClr val="accent1">
                    <a:lumMod val="75000"/>
                  </a:schemeClr>
                </a:solidFill>
              </a:rPr>
              <a:t>necessary</a:t>
            </a:r>
            <a:r>
              <a:rPr lang="en-US" altLang="zh-CN" sz="2400" dirty="0">
                <a:solidFill>
                  <a:schemeClr val="bg2">
                    <a:lumMod val="25000"/>
                  </a:schemeClr>
                </a:solidFill>
              </a:rPr>
              <a:t> (but not sufficient) condition for the "correctness" of the program.</a:t>
            </a:r>
            <a:endParaRPr lang="zh-CN" altLang="en-US" sz="2400" dirty="0">
              <a:solidFill>
                <a:schemeClr val="bg2">
                  <a:lumMod val="25000"/>
                </a:schemeClr>
              </a:solidFill>
            </a:endParaRPr>
          </a:p>
        </p:txBody>
      </p:sp>
      <p:pic>
        <p:nvPicPr>
          <p:cNvPr id="11" name="图形 10" descr="箭头轻微弯曲">
            <a:extLst>
              <a:ext uri="{FF2B5EF4-FFF2-40B4-BE49-F238E27FC236}">
                <a16:creationId xmlns:a16="http://schemas.microsoft.com/office/drawing/2014/main" id="{840F7662-2ADE-4C8D-8A75-F72B51F349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3021289" y="2828985"/>
            <a:ext cx="914400" cy="914400"/>
          </a:xfrm>
          <a:prstGeom prst="rect">
            <a:avLst/>
          </a:prstGeom>
        </p:spPr>
      </p:pic>
    </p:spTree>
    <p:extLst>
      <p:ext uri="{BB962C8B-B14F-4D97-AF65-F5344CB8AC3E}">
        <p14:creationId xmlns:p14="http://schemas.microsoft.com/office/powerpoint/2010/main" val="397218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14</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EXAMPLE</a:t>
            </a:r>
          </a:p>
        </p:txBody>
      </p:sp>
      <p:grpSp>
        <p:nvGrpSpPr>
          <p:cNvPr id="3" name="组合 2">
            <a:extLst>
              <a:ext uri="{FF2B5EF4-FFF2-40B4-BE49-F238E27FC236}">
                <a16:creationId xmlns:a16="http://schemas.microsoft.com/office/drawing/2014/main" id="{4A991256-8C5C-45AD-B6A7-F4809EEE2261}"/>
              </a:ext>
            </a:extLst>
          </p:cNvPr>
          <p:cNvGrpSpPr/>
          <p:nvPr/>
        </p:nvGrpSpPr>
        <p:grpSpPr>
          <a:xfrm>
            <a:off x="4439003" y="1478085"/>
            <a:ext cx="4358404" cy="4878266"/>
            <a:chOff x="2392798" y="912852"/>
            <a:chExt cx="4358404" cy="4878266"/>
          </a:xfrm>
        </p:grpSpPr>
        <p:pic>
          <p:nvPicPr>
            <p:cNvPr id="13" name="图片 12">
              <a:extLst>
                <a:ext uri="{FF2B5EF4-FFF2-40B4-BE49-F238E27FC236}">
                  <a16:creationId xmlns:a16="http://schemas.microsoft.com/office/drawing/2014/main" id="{18807CB6-E4B6-40C4-95CA-B713D32B5D16}"/>
                </a:ext>
              </a:extLst>
            </p:cNvPr>
            <p:cNvPicPr>
              <a:picLocks noChangeAspect="1"/>
            </p:cNvPicPr>
            <p:nvPr/>
          </p:nvPicPr>
          <p:blipFill rotWithShape="1">
            <a:blip r:embed="rId3"/>
            <a:srcRect b="1853"/>
            <a:stretch/>
          </p:blipFill>
          <p:spPr>
            <a:xfrm>
              <a:off x="2392798" y="912852"/>
              <a:ext cx="4358404" cy="4878266"/>
            </a:xfrm>
            <a:prstGeom prst="rect">
              <a:avLst/>
            </a:prstGeom>
          </p:spPr>
        </p:pic>
        <p:sp>
          <p:nvSpPr>
            <p:cNvPr id="2" name="矩形 1">
              <a:extLst>
                <a:ext uri="{FF2B5EF4-FFF2-40B4-BE49-F238E27FC236}">
                  <a16:creationId xmlns:a16="http://schemas.microsoft.com/office/drawing/2014/main" id="{75CF96F5-745B-41A0-9E75-20960B394847}"/>
                </a:ext>
              </a:extLst>
            </p:cNvPr>
            <p:cNvSpPr/>
            <p:nvPr/>
          </p:nvSpPr>
          <p:spPr>
            <a:xfrm>
              <a:off x="2790333" y="1838227"/>
              <a:ext cx="3742441" cy="367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a:extLst>
              <a:ext uri="{FF2B5EF4-FFF2-40B4-BE49-F238E27FC236}">
                <a16:creationId xmlns:a16="http://schemas.microsoft.com/office/drawing/2014/main" id="{D18F6C23-A35D-4C02-9242-22ED344BBB22}"/>
              </a:ext>
            </a:extLst>
          </p:cNvPr>
          <p:cNvPicPr>
            <a:picLocks noChangeAspect="1"/>
          </p:cNvPicPr>
          <p:nvPr/>
        </p:nvPicPr>
        <p:blipFill>
          <a:blip r:embed="rId4"/>
          <a:stretch>
            <a:fillRect/>
          </a:stretch>
        </p:blipFill>
        <p:spPr>
          <a:xfrm>
            <a:off x="0" y="2642968"/>
            <a:ext cx="5235801" cy="2548501"/>
          </a:xfrm>
          <a:prstGeom prst="rect">
            <a:avLst/>
          </a:prstGeom>
        </p:spPr>
      </p:pic>
    </p:spTree>
    <p:extLst>
      <p:ext uri="{BB962C8B-B14F-4D97-AF65-F5344CB8AC3E}">
        <p14:creationId xmlns:p14="http://schemas.microsoft.com/office/powerpoint/2010/main" val="107037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15</a:t>
            </a:fld>
            <a:endParaRPr lang="zh-CN" altLang="en-US" dirty="0"/>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General Reservations</a:t>
            </a:r>
          </a:p>
        </p:txBody>
      </p:sp>
      <p:sp>
        <p:nvSpPr>
          <p:cNvPr id="11" name="文本框 10">
            <a:extLst>
              <a:ext uri="{FF2B5EF4-FFF2-40B4-BE49-F238E27FC236}">
                <a16:creationId xmlns:a16="http://schemas.microsoft.com/office/drawing/2014/main" id="{4B8F3252-F318-4E9D-B868-B5D04F7A5EC0}"/>
              </a:ext>
            </a:extLst>
          </p:cNvPr>
          <p:cNvSpPr txBox="1"/>
          <p:nvPr/>
        </p:nvSpPr>
        <p:spPr>
          <a:xfrm>
            <a:off x="448546" y="1304141"/>
            <a:ext cx="8246908" cy="1569660"/>
          </a:xfrm>
          <a:prstGeom prst="rect">
            <a:avLst/>
          </a:prstGeom>
          <a:noFill/>
        </p:spPr>
        <p:txBody>
          <a:bodyPr wrap="square">
            <a:spAutoFit/>
          </a:bodyPr>
          <a:lstStyle/>
          <a:p>
            <a:pPr marL="457200" indent="-457200">
              <a:buFont typeface="Arial" panose="020B0604020202020204" pitchFamily="34" charset="0"/>
              <a:buChar char="•"/>
            </a:pPr>
            <a:r>
              <a:rPr lang="en-US" altLang="zh-CN" sz="3200" b="1" dirty="0"/>
              <a:t>Drawbacks to the axiomatic based approach</a:t>
            </a:r>
          </a:p>
          <a:p>
            <a:pPr marL="914400" lvl="1" indent="-457200">
              <a:buFont typeface="Wingdings" panose="05000000000000000000" pitchFamily="2" charset="2"/>
              <a:buChar char="Ø"/>
            </a:pPr>
            <a:r>
              <a:rPr lang="en-US" altLang="zh-CN" sz="3200" dirty="0"/>
              <a:t>Assume the absence of side effects</a:t>
            </a:r>
          </a:p>
          <a:p>
            <a:pPr marL="914400" lvl="1" indent="-457200">
              <a:buFont typeface="Wingdings" panose="05000000000000000000" pitchFamily="2" charset="2"/>
              <a:buChar char="Ø"/>
            </a:pPr>
            <a:r>
              <a:rPr lang="en-US" altLang="zh-CN" sz="3200" dirty="0"/>
              <a:t>Do not prove that a program terminates</a:t>
            </a:r>
          </a:p>
        </p:txBody>
      </p:sp>
      <p:sp>
        <p:nvSpPr>
          <p:cNvPr id="9" name="文本框 8">
            <a:extLst>
              <a:ext uri="{FF2B5EF4-FFF2-40B4-BE49-F238E27FC236}">
                <a16:creationId xmlns:a16="http://schemas.microsoft.com/office/drawing/2014/main" id="{BA31AC10-4479-4123-A747-53117B77C066}"/>
              </a:ext>
            </a:extLst>
          </p:cNvPr>
          <p:cNvSpPr txBox="1"/>
          <p:nvPr/>
        </p:nvSpPr>
        <p:spPr>
          <a:xfrm>
            <a:off x="448546" y="3201951"/>
            <a:ext cx="8246908" cy="2677656"/>
          </a:xfrm>
          <a:prstGeom prst="rect">
            <a:avLst/>
          </a:prstGeom>
          <a:solidFill>
            <a:schemeClr val="bg2">
              <a:lumMod val="90000"/>
            </a:schemeClr>
          </a:solidFill>
        </p:spPr>
        <p:txBody>
          <a:bodyPr wrap="square">
            <a:spAutoFit/>
          </a:bodyPr>
          <a:lstStyle/>
          <a:p>
            <a:pPr marL="457200" indent="-457200" algn="ctr">
              <a:buFont typeface="Arial" panose="020B0604020202020204" pitchFamily="34" charset="0"/>
              <a:buChar char="•"/>
            </a:pPr>
            <a:endParaRPr lang="en-US" altLang="zh-CN" sz="3600" dirty="0"/>
          </a:p>
          <a:p>
            <a:pPr marL="457200" indent="-457200" algn="ctr">
              <a:buFont typeface="Arial" panose="020B0604020202020204" pitchFamily="34" charset="0"/>
              <a:buChar char="•"/>
            </a:pPr>
            <a:r>
              <a:rPr lang="en-US" altLang="zh-CN" sz="3600" dirty="0"/>
              <a:t>Partial correctness</a:t>
            </a:r>
          </a:p>
          <a:p>
            <a:pPr marL="457200" indent="-457200" algn="ctr">
              <a:buFont typeface="Arial" panose="020B0604020202020204" pitchFamily="34" charset="0"/>
              <a:buChar char="•"/>
            </a:pPr>
            <a:r>
              <a:rPr lang="en-US" altLang="zh-CN" sz="3600" dirty="0"/>
              <a:t>Total correctness</a:t>
            </a:r>
          </a:p>
          <a:p>
            <a:endParaRPr lang="en-US" altLang="zh-CN" sz="3200" dirty="0"/>
          </a:p>
          <a:p>
            <a:pPr algn="ctr"/>
            <a:r>
              <a:rPr lang="en-US" altLang="zh-CN" sz="2800" dirty="0"/>
              <a:t>Total correctness =partial correctness + termination</a:t>
            </a:r>
          </a:p>
        </p:txBody>
      </p:sp>
    </p:spTree>
    <p:extLst>
      <p:ext uri="{BB962C8B-B14F-4D97-AF65-F5344CB8AC3E}">
        <p14:creationId xmlns:p14="http://schemas.microsoft.com/office/powerpoint/2010/main" val="61335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16</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General Reservations</a:t>
            </a:r>
          </a:p>
        </p:txBody>
      </p:sp>
      <p:sp>
        <p:nvSpPr>
          <p:cNvPr id="11" name="文本框 10">
            <a:extLst>
              <a:ext uri="{FF2B5EF4-FFF2-40B4-BE49-F238E27FC236}">
                <a16:creationId xmlns:a16="http://schemas.microsoft.com/office/drawing/2014/main" id="{4B8F3252-F318-4E9D-B868-B5D04F7A5EC0}"/>
              </a:ext>
            </a:extLst>
          </p:cNvPr>
          <p:cNvSpPr txBox="1"/>
          <p:nvPr/>
        </p:nvSpPr>
        <p:spPr>
          <a:xfrm>
            <a:off x="448546" y="1304141"/>
            <a:ext cx="8246908" cy="4524315"/>
          </a:xfrm>
          <a:prstGeom prst="rect">
            <a:avLst/>
          </a:prstGeom>
          <a:noFill/>
        </p:spPr>
        <p:txBody>
          <a:bodyPr wrap="square">
            <a:spAutoFit/>
          </a:bodyPr>
          <a:lstStyle/>
          <a:p>
            <a:r>
              <a:rPr lang="en-US" altLang="zh-CN" sz="3200" b="1" dirty="0"/>
              <a:t>Drawbacks to the axiomatic based approach</a:t>
            </a:r>
          </a:p>
          <a:p>
            <a:pPr marL="914400" lvl="1" indent="-457200">
              <a:buFont typeface="Wingdings" panose="05000000000000000000" pitchFamily="2" charset="2"/>
              <a:buChar char="Ø"/>
            </a:pPr>
            <a:r>
              <a:rPr lang="en-US" altLang="zh-CN" sz="3200" dirty="0"/>
              <a:t>Assume the absence of side effects</a:t>
            </a:r>
          </a:p>
          <a:p>
            <a:pPr marL="914400" lvl="1" indent="-457200">
              <a:buFont typeface="Wingdings" panose="05000000000000000000" pitchFamily="2" charset="2"/>
              <a:buChar char="Ø"/>
            </a:pPr>
            <a:r>
              <a:rPr lang="en-US" altLang="zh-CN" sz="3200" dirty="0"/>
              <a:t>Do not prove that a program terminates</a:t>
            </a:r>
          </a:p>
          <a:p>
            <a:pPr marL="914400" lvl="1" indent="-457200">
              <a:buFont typeface="Wingdings" panose="05000000000000000000" pitchFamily="2" charset="2"/>
              <a:buChar char="Ø"/>
            </a:pPr>
            <a:r>
              <a:rPr lang="en-US" altLang="zh-CN" sz="3200" dirty="0"/>
              <a:t>Some areas not covered</a:t>
            </a:r>
          </a:p>
          <a:p>
            <a:pPr lvl="1"/>
            <a:r>
              <a:rPr lang="en-US" altLang="zh-CN" sz="2400" dirty="0"/>
              <a:t>	real arithmetic, bit and character manipulation, complex 	arithmetic, fractional arithmetic, arrays, records, overlay 	definition, files, input/ output, declarations, subroutines, 	parameters, recursion, and parallel execution</a:t>
            </a:r>
            <a:endParaRPr lang="en-US" altLang="zh-CN" sz="2400" b="1" dirty="0"/>
          </a:p>
          <a:p>
            <a:pPr marL="914400" lvl="1" indent="-457200">
              <a:buFont typeface="Wingdings" panose="05000000000000000000" pitchFamily="2" charset="2"/>
              <a:buChar char="Ø"/>
            </a:pPr>
            <a:r>
              <a:rPr lang="en-US" altLang="zh-CN" sz="3200" dirty="0"/>
              <a:t>Some areas present difficulty</a:t>
            </a:r>
          </a:p>
          <a:p>
            <a:pPr lvl="1"/>
            <a:r>
              <a:rPr lang="en-US" altLang="zh-CN" sz="3200" dirty="0"/>
              <a:t>	</a:t>
            </a:r>
            <a:r>
              <a:rPr lang="en-US" altLang="zh-CN" sz="2400" dirty="0"/>
              <a:t>Labels, jumps, pointers</a:t>
            </a:r>
          </a:p>
        </p:txBody>
      </p:sp>
    </p:spTree>
    <p:extLst>
      <p:ext uri="{BB962C8B-B14F-4D97-AF65-F5344CB8AC3E}">
        <p14:creationId xmlns:p14="http://schemas.microsoft.com/office/powerpoint/2010/main" val="2793503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17</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1077218"/>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Proofs of Program Correctness</a:t>
            </a:r>
          </a:p>
        </p:txBody>
      </p:sp>
      <p:pic>
        <p:nvPicPr>
          <p:cNvPr id="20" name="图形 19" descr="工具">
            <a:extLst>
              <a:ext uri="{FF2B5EF4-FFF2-40B4-BE49-F238E27FC236}">
                <a16:creationId xmlns:a16="http://schemas.microsoft.com/office/drawing/2014/main" id="{A6424E31-F01C-4032-875F-5808C6F757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24545" y="1813895"/>
            <a:ext cx="912794" cy="912794"/>
          </a:xfrm>
          <a:prstGeom prst="rect">
            <a:avLst/>
          </a:prstGeom>
        </p:spPr>
      </p:pic>
      <p:grpSp>
        <p:nvGrpSpPr>
          <p:cNvPr id="32" name="组合 31">
            <a:extLst>
              <a:ext uri="{FF2B5EF4-FFF2-40B4-BE49-F238E27FC236}">
                <a16:creationId xmlns:a16="http://schemas.microsoft.com/office/drawing/2014/main" id="{CB4B3EF2-1E90-4F85-86B3-22C07A1E7332}"/>
              </a:ext>
            </a:extLst>
          </p:cNvPr>
          <p:cNvGrpSpPr/>
          <p:nvPr/>
        </p:nvGrpSpPr>
        <p:grpSpPr>
          <a:xfrm>
            <a:off x="6457950" y="1215342"/>
            <a:ext cx="912794" cy="2109900"/>
            <a:chOff x="4985379" y="1767211"/>
            <a:chExt cx="914400" cy="2113612"/>
          </a:xfrm>
        </p:grpSpPr>
        <p:pic>
          <p:nvPicPr>
            <p:cNvPr id="26" name="图形 25" descr="清单">
              <a:extLst>
                <a:ext uri="{FF2B5EF4-FFF2-40B4-BE49-F238E27FC236}">
                  <a16:creationId xmlns:a16="http://schemas.microsoft.com/office/drawing/2014/main" id="{A7BF61D5-9F7D-4096-A1FB-E93A2CFF6D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379" y="1767211"/>
              <a:ext cx="914400" cy="914400"/>
            </a:xfrm>
            <a:prstGeom prst="rect">
              <a:avLst/>
            </a:prstGeom>
          </p:spPr>
        </p:pic>
        <p:pic>
          <p:nvPicPr>
            <p:cNvPr id="28" name="图形 27" descr="复选标记">
              <a:extLst>
                <a:ext uri="{FF2B5EF4-FFF2-40B4-BE49-F238E27FC236}">
                  <a16:creationId xmlns:a16="http://schemas.microsoft.com/office/drawing/2014/main" id="{3FB18654-A308-4C4C-BCA7-35160E33CC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85379" y="2966423"/>
              <a:ext cx="914400" cy="914400"/>
            </a:xfrm>
            <a:prstGeom prst="rect">
              <a:avLst/>
            </a:prstGeom>
          </p:spPr>
        </p:pic>
      </p:grpSp>
      <p:grpSp>
        <p:nvGrpSpPr>
          <p:cNvPr id="24" name="组合 23">
            <a:extLst>
              <a:ext uri="{FF2B5EF4-FFF2-40B4-BE49-F238E27FC236}">
                <a16:creationId xmlns:a16="http://schemas.microsoft.com/office/drawing/2014/main" id="{4D62CCB4-3D06-43C4-8D83-BFA950CF4288}"/>
              </a:ext>
            </a:extLst>
          </p:cNvPr>
          <p:cNvGrpSpPr/>
          <p:nvPr/>
        </p:nvGrpSpPr>
        <p:grpSpPr>
          <a:xfrm>
            <a:off x="1391141" y="1215342"/>
            <a:ext cx="912794" cy="2109900"/>
            <a:chOff x="1505441" y="1767211"/>
            <a:chExt cx="914400" cy="2113612"/>
          </a:xfrm>
        </p:grpSpPr>
        <p:pic>
          <p:nvPicPr>
            <p:cNvPr id="15" name="图形 14" descr="清单">
              <a:extLst>
                <a:ext uri="{FF2B5EF4-FFF2-40B4-BE49-F238E27FC236}">
                  <a16:creationId xmlns:a16="http://schemas.microsoft.com/office/drawing/2014/main" id="{C3C9F550-0C68-41CC-BCDD-89FE10A55E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05441" y="1767211"/>
              <a:ext cx="914400" cy="914400"/>
            </a:xfrm>
            <a:prstGeom prst="rect">
              <a:avLst/>
            </a:prstGeom>
          </p:spPr>
        </p:pic>
        <p:pic>
          <p:nvPicPr>
            <p:cNvPr id="22" name="图形 21" descr="关闭">
              <a:extLst>
                <a:ext uri="{FF2B5EF4-FFF2-40B4-BE49-F238E27FC236}">
                  <a16:creationId xmlns:a16="http://schemas.microsoft.com/office/drawing/2014/main" id="{7418F2DB-4D6A-48E0-AC04-8CAA0EE427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05441" y="2966423"/>
              <a:ext cx="914400" cy="914400"/>
            </a:xfrm>
            <a:prstGeom prst="rect">
              <a:avLst/>
            </a:prstGeom>
          </p:spPr>
        </p:pic>
      </p:grpSp>
      <p:sp>
        <p:nvSpPr>
          <p:cNvPr id="35" name="箭头: 右 34">
            <a:extLst>
              <a:ext uri="{FF2B5EF4-FFF2-40B4-BE49-F238E27FC236}">
                <a16:creationId xmlns:a16="http://schemas.microsoft.com/office/drawing/2014/main" id="{20465228-7DD9-4136-BDCC-253F9FF8F98C}"/>
              </a:ext>
            </a:extLst>
          </p:cNvPr>
          <p:cNvSpPr/>
          <p:nvPr/>
        </p:nvSpPr>
        <p:spPr>
          <a:xfrm>
            <a:off x="2842712" y="2193334"/>
            <a:ext cx="543056" cy="153916"/>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E843746C-06D7-46E2-92EC-DAAE5D78D09A}"/>
              </a:ext>
            </a:extLst>
          </p:cNvPr>
          <p:cNvSpPr/>
          <p:nvPr/>
        </p:nvSpPr>
        <p:spPr>
          <a:xfrm>
            <a:off x="5376116" y="2193334"/>
            <a:ext cx="543056" cy="153916"/>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7B6DF5C7-E7D8-4F73-8A89-8EA372791D56}"/>
              </a:ext>
            </a:extLst>
          </p:cNvPr>
          <p:cNvSpPr txBox="1"/>
          <p:nvPr/>
        </p:nvSpPr>
        <p:spPr>
          <a:xfrm>
            <a:off x="448546" y="3267926"/>
            <a:ext cx="8246908" cy="2923877"/>
          </a:xfrm>
          <a:prstGeom prst="rect">
            <a:avLst/>
          </a:prstGeom>
          <a:noFill/>
        </p:spPr>
        <p:txBody>
          <a:bodyPr wrap="square">
            <a:spAutoFit/>
          </a:bodyPr>
          <a:lstStyle/>
          <a:p>
            <a:r>
              <a:rPr lang="en-US" altLang="zh-CN" sz="2800" b="1" dirty="0"/>
              <a:t>The practice of proving programs can alleviate other problems in the computing world</a:t>
            </a:r>
          </a:p>
          <a:p>
            <a:pPr marL="914400" lvl="1" indent="-457200">
              <a:buFont typeface="Wingdings" panose="05000000000000000000" pitchFamily="2" charset="2"/>
              <a:buChar char="Ø"/>
            </a:pPr>
            <a:r>
              <a:rPr lang="en-US" altLang="zh-CN" sz="3200" dirty="0"/>
              <a:t>Program documentation</a:t>
            </a:r>
          </a:p>
          <a:p>
            <a:pPr marL="914400" lvl="1" indent="-457200">
              <a:buFont typeface="Wingdings" panose="05000000000000000000" pitchFamily="2" charset="2"/>
              <a:buChar char="Ø"/>
            </a:pPr>
            <a:r>
              <a:rPr lang="en-US" altLang="zh-CN" sz="3200" dirty="0"/>
              <a:t>Reuse</a:t>
            </a:r>
          </a:p>
          <a:p>
            <a:pPr marL="914400" lvl="1" indent="-457200">
              <a:buFont typeface="Wingdings" panose="05000000000000000000" pitchFamily="2" charset="2"/>
              <a:buChar char="Ø"/>
            </a:pPr>
            <a:r>
              <a:rPr lang="en-US" altLang="zh-CN" sz="3200" dirty="0"/>
              <a:t>transferring programs from one design of computer to another</a:t>
            </a:r>
            <a:endParaRPr lang="en-US" altLang="zh-CN" sz="2400" dirty="0"/>
          </a:p>
        </p:txBody>
      </p:sp>
    </p:spTree>
    <p:extLst>
      <p:ext uri="{BB962C8B-B14F-4D97-AF65-F5344CB8AC3E}">
        <p14:creationId xmlns:p14="http://schemas.microsoft.com/office/powerpoint/2010/main" val="297961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18</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1077218"/>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Formal Language Definition</a:t>
            </a:r>
          </a:p>
        </p:txBody>
      </p:sp>
      <p:grpSp>
        <p:nvGrpSpPr>
          <p:cNvPr id="12" name="组合 11">
            <a:extLst>
              <a:ext uri="{FF2B5EF4-FFF2-40B4-BE49-F238E27FC236}">
                <a16:creationId xmlns:a16="http://schemas.microsoft.com/office/drawing/2014/main" id="{B42AA29C-415A-445C-BB1C-62F1EB6C5D47}"/>
              </a:ext>
            </a:extLst>
          </p:cNvPr>
          <p:cNvGrpSpPr/>
          <p:nvPr/>
        </p:nvGrpSpPr>
        <p:grpSpPr>
          <a:xfrm>
            <a:off x="2082224" y="1849056"/>
            <a:ext cx="4979552" cy="914400"/>
            <a:chOff x="1478398" y="1849056"/>
            <a:chExt cx="4979552" cy="914400"/>
          </a:xfrm>
        </p:grpSpPr>
        <p:grpSp>
          <p:nvGrpSpPr>
            <p:cNvPr id="9" name="组合 8">
              <a:extLst>
                <a:ext uri="{FF2B5EF4-FFF2-40B4-BE49-F238E27FC236}">
                  <a16:creationId xmlns:a16="http://schemas.microsoft.com/office/drawing/2014/main" id="{EF81BE27-B7A3-45F2-916A-914B718B8420}"/>
                </a:ext>
              </a:extLst>
            </p:cNvPr>
            <p:cNvGrpSpPr/>
            <p:nvPr/>
          </p:nvGrpSpPr>
          <p:grpSpPr>
            <a:xfrm>
              <a:off x="1478398" y="1849056"/>
              <a:ext cx="4979552" cy="914400"/>
              <a:chOff x="1478398" y="1849056"/>
              <a:chExt cx="4979552" cy="914400"/>
            </a:xfrm>
          </p:grpSpPr>
          <p:pic>
            <p:nvPicPr>
              <p:cNvPr id="3" name="图形 2" descr="合上的书">
                <a:extLst>
                  <a:ext uri="{FF2B5EF4-FFF2-40B4-BE49-F238E27FC236}">
                    <a16:creationId xmlns:a16="http://schemas.microsoft.com/office/drawing/2014/main" id="{4414CEA5-686B-443D-A66B-9AEFA0611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8398" y="1849056"/>
                <a:ext cx="914400" cy="914400"/>
              </a:xfrm>
              <a:prstGeom prst="rect">
                <a:avLst/>
              </a:prstGeom>
            </p:spPr>
          </p:pic>
          <p:pic>
            <p:nvPicPr>
              <p:cNvPr id="8" name="图形 7" descr="方块">
                <a:extLst>
                  <a:ext uri="{FF2B5EF4-FFF2-40B4-BE49-F238E27FC236}">
                    <a16:creationId xmlns:a16="http://schemas.microsoft.com/office/drawing/2014/main" id="{E6854DAC-09E8-439C-8DBB-4A6EEF994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3550" y="1849056"/>
                <a:ext cx="914400" cy="914400"/>
              </a:xfrm>
              <a:prstGeom prst="rect">
                <a:avLst/>
              </a:prstGeom>
            </p:spPr>
          </p:pic>
        </p:grpSp>
        <p:pic>
          <p:nvPicPr>
            <p:cNvPr id="11" name="图形 10" descr="添加">
              <a:extLst>
                <a:ext uri="{FF2B5EF4-FFF2-40B4-BE49-F238E27FC236}">
                  <a16:creationId xmlns:a16="http://schemas.microsoft.com/office/drawing/2014/main" id="{755E79C1-8FAB-4C81-A9A6-4495EA6BBD0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10974" y="1849056"/>
              <a:ext cx="914400" cy="914400"/>
            </a:xfrm>
            <a:prstGeom prst="rect">
              <a:avLst/>
            </a:prstGeom>
          </p:spPr>
        </p:pic>
      </p:grpSp>
      <p:sp>
        <p:nvSpPr>
          <p:cNvPr id="15" name="文本框 14">
            <a:extLst>
              <a:ext uri="{FF2B5EF4-FFF2-40B4-BE49-F238E27FC236}">
                <a16:creationId xmlns:a16="http://schemas.microsoft.com/office/drawing/2014/main" id="{43849ACE-D790-4669-A17F-8E27C876F4BD}"/>
              </a:ext>
            </a:extLst>
          </p:cNvPr>
          <p:cNvSpPr txBox="1"/>
          <p:nvPr/>
        </p:nvSpPr>
        <p:spPr>
          <a:xfrm>
            <a:off x="136906" y="3045172"/>
            <a:ext cx="8870187" cy="1384995"/>
          </a:xfrm>
          <a:prstGeom prst="rect">
            <a:avLst/>
          </a:prstGeom>
          <a:noFill/>
        </p:spPr>
        <p:txBody>
          <a:bodyPr wrap="square">
            <a:spAutoFit/>
          </a:bodyPr>
          <a:lstStyle/>
          <a:p>
            <a:r>
              <a:rPr lang="en-US" altLang="zh-CN" sz="2800" dirty="0"/>
              <a:t>A programming language standard should consist of </a:t>
            </a:r>
            <a:r>
              <a:rPr lang="en-US" altLang="zh-CN" sz="2800" dirty="0">
                <a:solidFill>
                  <a:schemeClr val="accent1">
                    <a:lumMod val="75000"/>
                  </a:schemeClr>
                </a:solidFill>
              </a:rPr>
              <a:t>a set of axioms </a:t>
            </a:r>
            <a:r>
              <a:rPr lang="en-US" altLang="zh-CN" sz="2800" dirty="0"/>
              <a:t>together with a choice from a set of supplementary axioms </a:t>
            </a:r>
            <a:r>
              <a:rPr lang="en-US" altLang="zh-CN" sz="2400" dirty="0"/>
              <a:t>describing the </a:t>
            </a:r>
            <a:r>
              <a:rPr lang="en-US" altLang="zh-CN" sz="2400" dirty="0">
                <a:solidFill>
                  <a:schemeClr val="accent1">
                    <a:lumMod val="75000"/>
                  </a:schemeClr>
                </a:solidFill>
              </a:rPr>
              <a:t>range of choices </a:t>
            </a:r>
            <a:r>
              <a:rPr lang="en-US" altLang="zh-CN" sz="2400" dirty="0"/>
              <a:t>facing an implementor.</a:t>
            </a:r>
            <a:endParaRPr lang="en-US" altLang="zh-CN" sz="2800" dirty="0"/>
          </a:p>
        </p:txBody>
      </p:sp>
      <p:grpSp>
        <p:nvGrpSpPr>
          <p:cNvPr id="19" name="组合 18">
            <a:extLst>
              <a:ext uri="{FF2B5EF4-FFF2-40B4-BE49-F238E27FC236}">
                <a16:creationId xmlns:a16="http://schemas.microsoft.com/office/drawing/2014/main" id="{4BDE7499-E60E-434F-9DD0-7336DBB101E7}"/>
              </a:ext>
            </a:extLst>
          </p:cNvPr>
          <p:cNvGrpSpPr/>
          <p:nvPr/>
        </p:nvGrpSpPr>
        <p:grpSpPr>
          <a:xfrm>
            <a:off x="325290" y="4676574"/>
            <a:ext cx="8214408" cy="1201874"/>
            <a:chOff x="325290" y="4676574"/>
            <a:chExt cx="8214408" cy="1201874"/>
          </a:xfrm>
        </p:grpSpPr>
        <p:sp>
          <p:nvSpPr>
            <p:cNvPr id="18" name="矩形 17">
              <a:extLst>
                <a:ext uri="{FF2B5EF4-FFF2-40B4-BE49-F238E27FC236}">
                  <a16:creationId xmlns:a16="http://schemas.microsoft.com/office/drawing/2014/main" id="{17ADD8F6-8119-4DA0-9E49-48F20F993651}"/>
                </a:ext>
              </a:extLst>
            </p:cNvPr>
            <p:cNvSpPr/>
            <p:nvPr/>
          </p:nvSpPr>
          <p:spPr>
            <a:xfrm>
              <a:off x="325290" y="4676574"/>
              <a:ext cx="8214408" cy="1201874"/>
            </a:xfrm>
            <a:prstGeom prst="rect">
              <a:avLst/>
            </a:prstGeom>
            <a:solidFill>
              <a:schemeClr val="bg2">
                <a:lumMod val="9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0DCB8E6-A176-461B-8064-2B247819C24C}"/>
                </a:ext>
              </a:extLst>
            </p:cNvPr>
            <p:cNvSpPr txBox="1"/>
            <p:nvPr/>
          </p:nvSpPr>
          <p:spPr>
            <a:xfrm>
              <a:off x="508067" y="4800458"/>
              <a:ext cx="7848854" cy="954107"/>
            </a:xfrm>
            <a:prstGeom prst="rect">
              <a:avLst/>
            </a:prstGeom>
            <a:noFill/>
          </p:spPr>
          <p:txBody>
            <a:bodyPr wrap="square">
              <a:spAutoFit/>
            </a:bodyPr>
            <a:lstStyle/>
            <a:p>
              <a:pPr algn="ctr"/>
              <a:r>
                <a:rPr lang="en-US" altLang="zh-CN" sz="2800" dirty="0">
                  <a:latin typeface="MV Boli" panose="02000500030200090000" pitchFamily="2" charset="0"/>
                  <a:cs typeface="MV Boli" panose="02000500030200090000" pitchFamily="2" charset="0"/>
                </a:rPr>
                <a:t>Formal language definition is to assist in the design of better programming languages</a:t>
              </a:r>
              <a:endParaRPr lang="zh-CN" altLang="en-US" sz="2800" dirty="0">
                <a:latin typeface="MV Boli" panose="02000500030200090000" pitchFamily="2" charset="0"/>
                <a:cs typeface="MV Boli" panose="02000500030200090000" pitchFamily="2" charset="0"/>
              </a:endParaRPr>
            </a:p>
          </p:txBody>
        </p:sp>
      </p:grpSp>
    </p:spTree>
    <p:extLst>
      <p:ext uri="{BB962C8B-B14F-4D97-AF65-F5344CB8AC3E}">
        <p14:creationId xmlns:p14="http://schemas.microsoft.com/office/powerpoint/2010/main" val="243344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DC0452C-5FCB-4AB6-836F-5932028A24CA}"/>
              </a:ext>
            </a:extLst>
          </p:cNvPr>
          <p:cNvSpPr>
            <a:spLocks noGrp="1"/>
          </p:cNvSpPr>
          <p:nvPr>
            <p:ph type="dt" sz="half" idx="10"/>
          </p:nvPr>
        </p:nvSpPr>
        <p:spPr/>
        <p:txBody>
          <a:bodyPr/>
          <a:lstStyle/>
          <a:p>
            <a:fld id="{9572948C-8A83-4934-A264-2894B4154E70}" type="datetime1">
              <a:rPr lang="zh-CN" altLang="en-US" smtClean="0"/>
              <a:t>2022/3/25</a:t>
            </a:fld>
            <a:endParaRPr lang="zh-CN" altLang="en-US"/>
          </a:p>
        </p:txBody>
      </p:sp>
      <p:sp>
        <p:nvSpPr>
          <p:cNvPr id="5" name="灯片编号占位符 4">
            <a:extLst>
              <a:ext uri="{FF2B5EF4-FFF2-40B4-BE49-F238E27FC236}">
                <a16:creationId xmlns:a16="http://schemas.microsoft.com/office/drawing/2014/main" id="{E46F6BD7-EE2A-4884-8F78-8ECFA34EB91D}"/>
              </a:ext>
            </a:extLst>
          </p:cNvPr>
          <p:cNvSpPr>
            <a:spLocks noGrp="1"/>
          </p:cNvSpPr>
          <p:nvPr>
            <p:ph type="sldNum" sz="quarter" idx="12"/>
          </p:nvPr>
        </p:nvSpPr>
        <p:spPr/>
        <p:txBody>
          <a:bodyPr/>
          <a:lstStyle/>
          <a:p>
            <a:fld id="{41E6C962-6375-4E3E-809D-7A7FEA7A7486}" type="slidenum">
              <a:rPr lang="zh-CN" altLang="en-US" smtClean="0"/>
              <a:t>19</a:t>
            </a:fld>
            <a:endParaRPr lang="zh-CN" altLang="en-US"/>
          </a:p>
        </p:txBody>
      </p:sp>
      <p:pic>
        <p:nvPicPr>
          <p:cNvPr id="6" name="图片 5">
            <a:extLst>
              <a:ext uri="{FF2B5EF4-FFF2-40B4-BE49-F238E27FC236}">
                <a16:creationId xmlns:a16="http://schemas.microsoft.com/office/drawing/2014/main" id="{7BF6ED00-85A8-4621-8289-DC27571DF4FC}"/>
              </a:ext>
            </a:extLst>
          </p:cNvPr>
          <p:cNvPicPr>
            <a:picLocks noChangeAspect="1"/>
          </p:cNvPicPr>
          <p:nvPr/>
        </p:nvPicPr>
        <p:blipFill>
          <a:blip r:embed="rId3"/>
          <a:stretch>
            <a:fillRect/>
          </a:stretch>
        </p:blipFill>
        <p:spPr>
          <a:xfrm>
            <a:off x="1085548" y="742717"/>
            <a:ext cx="6972904" cy="5372566"/>
          </a:xfrm>
          <a:prstGeom prst="rect">
            <a:avLst/>
          </a:prstGeom>
        </p:spPr>
      </p:pic>
    </p:spTree>
    <p:extLst>
      <p:ext uri="{BB962C8B-B14F-4D97-AF65-F5344CB8AC3E}">
        <p14:creationId xmlns:p14="http://schemas.microsoft.com/office/powerpoint/2010/main" val="31454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A0D8B5B-FA1A-4F92-89B4-DB974FF1E4EA}"/>
              </a:ext>
            </a:extLst>
          </p:cNvPr>
          <p:cNvSpPr txBox="1"/>
          <p:nvPr/>
        </p:nvSpPr>
        <p:spPr>
          <a:xfrm>
            <a:off x="2465387" y="328077"/>
            <a:ext cx="4213226"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C. A. R. HOARE</a:t>
            </a:r>
          </a:p>
        </p:txBody>
      </p:sp>
      <p:sp>
        <p:nvSpPr>
          <p:cNvPr id="6" name="日期占位符 5">
            <a:extLst>
              <a:ext uri="{FF2B5EF4-FFF2-40B4-BE49-F238E27FC236}">
                <a16:creationId xmlns:a16="http://schemas.microsoft.com/office/drawing/2014/main" id="{6397264F-F13C-4892-B041-AAAE9E034053}"/>
              </a:ext>
            </a:extLst>
          </p:cNvPr>
          <p:cNvSpPr>
            <a:spLocks noGrp="1"/>
          </p:cNvSpPr>
          <p:nvPr>
            <p:ph type="dt" sz="half" idx="10"/>
          </p:nvPr>
        </p:nvSpPr>
        <p:spPr/>
        <p:txBody>
          <a:bodyPr/>
          <a:lstStyle/>
          <a:p>
            <a:fld id="{B20D5200-BACD-47F4-A50D-BB660ED6720A}" type="datetime1">
              <a:rPr lang="zh-CN" altLang="en-US" smtClean="0"/>
              <a:t>2022/3/25</a:t>
            </a:fld>
            <a:endParaRPr lang="zh-CN" altLang="en-US"/>
          </a:p>
        </p:txBody>
      </p:sp>
      <p:sp>
        <p:nvSpPr>
          <p:cNvPr id="8" name="灯片编号占位符 7">
            <a:extLst>
              <a:ext uri="{FF2B5EF4-FFF2-40B4-BE49-F238E27FC236}">
                <a16:creationId xmlns:a16="http://schemas.microsoft.com/office/drawing/2014/main" id="{41B53D0D-F4B3-4F8C-9C96-BD03C3295B8D}"/>
              </a:ext>
            </a:extLst>
          </p:cNvPr>
          <p:cNvSpPr>
            <a:spLocks noGrp="1"/>
          </p:cNvSpPr>
          <p:nvPr>
            <p:ph type="sldNum" sz="quarter" idx="12"/>
          </p:nvPr>
        </p:nvSpPr>
        <p:spPr/>
        <p:txBody>
          <a:bodyPr/>
          <a:lstStyle/>
          <a:p>
            <a:fld id="{41E6C962-6375-4E3E-809D-7A7FEA7A7486}" type="slidenum">
              <a:rPr lang="zh-CN" altLang="en-US" smtClean="0"/>
              <a:t>2</a:t>
            </a:fld>
            <a:endParaRPr lang="zh-CN" altLang="en-US"/>
          </a:p>
        </p:txBody>
      </p:sp>
      <p:pic>
        <p:nvPicPr>
          <p:cNvPr id="14" name="图片 13">
            <a:extLst>
              <a:ext uri="{FF2B5EF4-FFF2-40B4-BE49-F238E27FC236}">
                <a16:creationId xmlns:a16="http://schemas.microsoft.com/office/drawing/2014/main" id="{70097B46-000A-4E58-84E7-C7C536B89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74" y="1449388"/>
            <a:ext cx="3959225" cy="3959225"/>
          </a:xfrm>
          <a:prstGeom prst="rect">
            <a:avLst/>
          </a:prstGeom>
        </p:spPr>
      </p:pic>
      <p:sp>
        <p:nvSpPr>
          <p:cNvPr id="18" name="文本框 17">
            <a:extLst>
              <a:ext uri="{FF2B5EF4-FFF2-40B4-BE49-F238E27FC236}">
                <a16:creationId xmlns:a16="http://schemas.microsoft.com/office/drawing/2014/main" id="{2F4C70CD-C89E-40E9-9264-F8B511E0BBA4}"/>
              </a:ext>
            </a:extLst>
          </p:cNvPr>
          <p:cNvSpPr txBox="1"/>
          <p:nvPr/>
        </p:nvSpPr>
        <p:spPr>
          <a:xfrm>
            <a:off x="4572000" y="1459230"/>
            <a:ext cx="4213226" cy="3939540"/>
          </a:xfrm>
          <a:prstGeom prst="rect">
            <a:avLst/>
          </a:prstGeom>
          <a:noFill/>
        </p:spPr>
        <p:txBody>
          <a:bodyPr wrap="square">
            <a:spAutoFit/>
          </a:bodyPr>
          <a:lstStyle/>
          <a:p>
            <a:pPr algn="ctr"/>
            <a:r>
              <a:rPr lang="en-US" altLang="zh-CN" sz="2000" b="1" i="0" dirty="0">
                <a:solidFill>
                  <a:srgbClr val="202122"/>
                </a:solidFill>
                <a:effectLst/>
                <a:latin typeface="Arial" panose="020B0604020202020204" pitchFamily="34" charset="0"/>
              </a:rPr>
              <a:t>Charles Antony Richard Hoare</a:t>
            </a:r>
          </a:p>
          <a:p>
            <a:pPr algn="ctr"/>
            <a:r>
              <a:rPr lang="zh-CN" altLang="en-US" sz="2000" b="1" dirty="0">
                <a:solidFill>
                  <a:srgbClr val="202122"/>
                </a:solidFill>
                <a:latin typeface="Arial" panose="020B0604020202020204" pitchFamily="34" charset="0"/>
              </a:rPr>
              <a:t>（</a:t>
            </a:r>
            <a:r>
              <a:rPr lang="en-US" altLang="zh-CN" sz="2000" b="1" i="0" dirty="0">
                <a:solidFill>
                  <a:srgbClr val="202122"/>
                </a:solidFill>
                <a:effectLst/>
                <a:latin typeface="Arial" panose="020B0604020202020204" pitchFamily="34" charset="0"/>
              </a:rPr>
              <a:t>Tony Hoare</a:t>
            </a:r>
            <a:r>
              <a:rPr lang="zh-CN" altLang="en-US" sz="2000" b="1" i="0" dirty="0">
                <a:solidFill>
                  <a:srgbClr val="202122"/>
                </a:solidFill>
                <a:effectLst/>
                <a:latin typeface="Arial" panose="020B0604020202020204" pitchFamily="34" charset="0"/>
              </a:rPr>
              <a:t>）</a:t>
            </a:r>
            <a:endParaRPr lang="en-US" altLang="zh-CN" sz="2000" b="1" i="0" dirty="0">
              <a:solidFill>
                <a:srgbClr val="202122"/>
              </a:solidFill>
              <a:effectLst/>
              <a:latin typeface="Arial" panose="020B0604020202020204" pitchFamily="34" charset="0"/>
            </a:endParaRPr>
          </a:p>
          <a:p>
            <a:endParaRPr lang="en-US" altLang="zh-CN" dirty="0"/>
          </a:p>
          <a:p>
            <a:r>
              <a:rPr lang="en-US" altLang="zh-CN" sz="2400" b="1" dirty="0"/>
              <a:t>Contributions</a:t>
            </a:r>
            <a:r>
              <a:rPr lang="zh-CN" altLang="en-US" sz="2400" b="1" dirty="0"/>
              <a:t>：</a:t>
            </a:r>
            <a:endParaRPr lang="en-US" altLang="zh-CN" sz="2400" b="1" dirty="0"/>
          </a:p>
          <a:p>
            <a:pPr marL="285750" indent="-285750">
              <a:buFont typeface="Arial" panose="020B0604020202020204" pitchFamily="34" charset="0"/>
              <a:buChar char="•"/>
            </a:pPr>
            <a:r>
              <a:rPr lang="en-US" altLang="zh-CN" sz="2400" dirty="0"/>
              <a:t>Quicksort</a:t>
            </a:r>
          </a:p>
          <a:p>
            <a:pPr marL="285750" indent="-285750">
              <a:buFont typeface="Arial" panose="020B0604020202020204" pitchFamily="34" charset="0"/>
              <a:buChar char="•"/>
            </a:pPr>
            <a:r>
              <a:rPr lang="en-US" altLang="zh-CN" sz="2400" dirty="0"/>
              <a:t>Hoare logic</a:t>
            </a:r>
          </a:p>
          <a:p>
            <a:pPr marL="285750" indent="-285750">
              <a:buFont typeface="Arial" panose="020B0604020202020204" pitchFamily="34" charset="0"/>
              <a:buChar char="•"/>
            </a:pPr>
            <a:r>
              <a:rPr lang="en-US" altLang="zh-CN" sz="2400" dirty="0"/>
              <a:t>CSP(communicating sequential processes)</a:t>
            </a:r>
          </a:p>
          <a:p>
            <a:pPr marL="285750" indent="-285750">
              <a:buFont typeface="Arial" panose="020B0604020202020204" pitchFamily="34" charset="0"/>
              <a:buChar char="•"/>
            </a:pPr>
            <a:r>
              <a:rPr lang="en-US" altLang="zh-CN" sz="2400" dirty="0"/>
              <a:t>Null pointer</a:t>
            </a:r>
          </a:p>
          <a:p>
            <a:endParaRPr lang="en-US" altLang="zh-CN" sz="2400" dirty="0"/>
          </a:p>
          <a:p>
            <a:r>
              <a:rPr lang="en-US" altLang="zh-CN" sz="2400" b="1" dirty="0"/>
              <a:t>Awards</a:t>
            </a:r>
            <a:r>
              <a:rPr lang="zh-CN" altLang="en-US" sz="2400" b="1" dirty="0"/>
              <a:t>：</a:t>
            </a:r>
            <a:r>
              <a:rPr lang="en-US" altLang="zh-CN" sz="2400" dirty="0"/>
              <a:t>Turing awards(1980)</a:t>
            </a:r>
          </a:p>
        </p:txBody>
      </p:sp>
    </p:spTree>
    <p:extLst>
      <p:ext uri="{BB962C8B-B14F-4D97-AF65-F5344CB8AC3E}">
        <p14:creationId xmlns:p14="http://schemas.microsoft.com/office/powerpoint/2010/main" val="260920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20</a:t>
            </a:fld>
            <a:endParaRPr lang="zh-CN" altLang="en-US"/>
          </a:p>
        </p:txBody>
      </p:sp>
      <p:sp>
        <p:nvSpPr>
          <p:cNvPr id="8" name="标题 1">
            <a:extLst>
              <a:ext uri="{FF2B5EF4-FFF2-40B4-BE49-F238E27FC236}">
                <a16:creationId xmlns:a16="http://schemas.microsoft.com/office/drawing/2014/main" id="{3FC66A60-8545-4651-8AFE-0FB40CE9207D}"/>
              </a:ext>
            </a:extLst>
          </p:cNvPr>
          <p:cNvSpPr txBox="1">
            <a:spLocks/>
          </p:cNvSpPr>
          <p:nvPr/>
        </p:nvSpPr>
        <p:spPr>
          <a:xfrm>
            <a:off x="2595677" y="2196283"/>
            <a:ext cx="3952647" cy="16354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8000" b="1" dirty="0">
                <a:latin typeface="MV Boli" panose="02000500030200090000" pitchFamily="2" charset="0"/>
                <a:cs typeface="MV Boli" panose="02000500030200090000" pitchFamily="2" charset="0"/>
              </a:rPr>
              <a:t>Thanks</a:t>
            </a:r>
            <a:endParaRPr lang="zh-CN" altLang="en-US" sz="8000" b="1"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31928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E33E0CC-1642-449F-B241-7C9B37CBC4CC}"/>
              </a:ext>
            </a:extLst>
          </p:cNvPr>
          <p:cNvSpPr>
            <a:spLocks noGrp="1"/>
          </p:cNvSpPr>
          <p:nvPr>
            <p:ph type="dt" sz="half" idx="10"/>
          </p:nvPr>
        </p:nvSpPr>
        <p:spPr/>
        <p:txBody>
          <a:bodyPr/>
          <a:lstStyle/>
          <a:p>
            <a:fld id="{9572948C-8A83-4934-A264-2894B4154E70}" type="datetime1">
              <a:rPr lang="zh-CN" altLang="en-US" smtClean="0"/>
              <a:t>2022/3/25</a:t>
            </a:fld>
            <a:endParaRPr lang="zh-CN" altLang="en-US"/>
          </a:p>
        </p:txBody>
      </p:sp>
      <p:sp>
        <p:nvSpPr>
          <p:cNvPr id="5" name="灯片编号占位符 4">
            <a:extLst>
              <a:ext uri="{FF2B5EF4-FFF2-40B4-BE49-F238E27FC236}">
                <a16:creationId xmlns:a16="http://schemas.microsoft.com/office/drawing/2014/main" id="{98A50D9C-7B7B-4BC4-9CDD-C52C05798684}"/>
              </a:ext>
            </a:extLst>
          </p:cNvPr>
          <p:cNvSpPr>
            <a:spLocks noGrp="1"/>
          </p:cNvSpPr>
          <p:nvPr>
            <p:ph type="sldNum" sz="quarter" idx="12"/>
          </p:nvPr>
        </p:nvSpPr>
        <p:spPr/>
        <p:txBody>
          <a:bodyPr/>
          <a:lstStyle/>
          <a:p>
            <a:fld id="{41E6C962-6375-4E3E-809D-7A7FEA7A7486}" type="slidenum">
              <a:rPr lang="zh-CN" altLang="en-US" smtClean="0"/>
              <a:t>3</a:t>
            </a:fld>
            <a:endParaRPr lang="zh-CN" altLang="en-US"/>
          </a:p>
        </p:txBody>
      </p:sp>
      <p:sp>
        <p:nvSpPr>
          <p:cNvPr id="6" name="文本框 5">
            <a:extLst>
              <a:ext uri="{FF2B5EF4-FFF2-40B4-BE49-F238E27FC236}">
                <a16:creationId xmlns:a16="http://schemas.microsoft.com/office/drawing/2014/main" id="{2C9A33D9-CE57-4172-A30E-D8A294ED1F45}"/>
              </a:ext>
            </a:extLst>
          </p:cNvPr>
          <p:cNvSpPr txBox="1"/>
          <p:nvPr/>
        </p:nvSpPr>
        <p:spPr>
          <a:xfrm>
            <a:off x="3007596" y="328077"/>
            <a:ext cx="3128808"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BACKGROUND</a:t>
            </a:r>
          </a:p>
        </p:txBody>
      </p:sp>
      <p:sp>
        <p:nvSpPr>
          <p:cNvPr id="8" name="文本框 7">
            <a:extLst>
              <a:ext uri="{FF2B5EF4-FFF2-40B4-BE49-F238E27FC236}">
                <a16:creationId xmlns:a16="http://schemas.microsoft.com/office/drawing/2014/main" id="{FE60B9BF-8EA2-4E92-BCF5-8D670100A2FD}"/>
              </a:ext>
            </a:extLst>
          </p:cNvPr>
          <p:cNvSpPr txBox="1"/>
          <p:nvPr/>
        </p:nvSpPr>
        <p:spPr>
          <a:xfrm>
            <a:off x="448546" y="1304141"/>
            <a:ext cx="8246908" cy="4524315"/>
          </a:xfrm>
          <a:prstGeom prst="rect">
            <a:avLst/>
          </a:prstGeom>
          <a:noFill/>
        </p:spPr>
        <p:txBody>
          <a:bodyPr wrap="square">
            <a:spAutoFit/>
          </a:bodyPr>
          <a:lstStyle/>
          <a:p>
            <a:pPr algn="ctr"/>
            <a:r>
              <a:rPr lang="en-US" altLang="zh-CN" sz="3600" dirty="0"/>
              <a:t>computer programming is an exact science</a:t>
            </a:r>
          </a:p>
          <a:p>
            <a:pPr algn="ctr"/>
            <a:endParaRPr lang="en-US" altLang="zh-CN" sz="3600" dirty="0"/>
          </a:p>
          <a:p>
            <a:pPr algn="ctr"/>
            <a:endParaRPr lang="en-US" altLang="zh-CN" sz="3600" dirty="0"/>
          </a:p>
          <a:p>
            <a:pPr algn="ctr"/>
            <a:r>
              <a:rPr lang="en-US" altLang="zh-CN" sz="3600" dirty="0"/>
              <a:t>reason about programs deductively</a:t>
            </a:r>
          </a:p>
          <a:p>
            <a:pPr algn="ctr"/>
            <a:endParaRPr lang="en-US" altLang="zh-CN" sz="3600" dirty="0"/>
          </a:p>
          <a:p>
            <a:pPr algn="ctr"/>
            <a:endParaRPr lang="en-US" altLang="zh-CN" sz="3600" dirty="0"/>
          </a:p>
          <a:p>
            <a:pPr algn="ctr"/>
            <a:r>
              <a:rPr lang="en-US" altLang="zh-CN" sz="3600" dirty="0"/>
              <a:t>sets of axioms and rules of inference</a:t>
            </a:r>
          </a:p>
          <a:p>
            <a:endParaRPr lang="zh-CN" altLang="en-US" sz="3600" dirty="0"/>
          </a:p>
        </p:txBody>
      </p:sp>
      <p:pic>
        <p:nvPicPr>
          <p:cNvPr id="12" name="图形 11" descr="箭头轻微弯曲">
            <a:extLst>
              <a:ext uri="{FF2B5EF4-FFF2-40B4-BE49-F238E27FC236}">
                <a16:creationId xmlns:a16="http://schemas.microsoft.com/office/drawing/2014/main" id="{0BE68821-B285-4191-B779-E00856289A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114800" y="2019300"/>
            <a:ext cx="914400" cy="914400"/>
          </a:xfrm>
          <a:prstGeom prst="rect">
            <a:avLst/>
          </a:prstGeom>
        </p:spPr>
      </p:pic>
      <p:pic>
        <p:nvPicPr>
          <p:cNvPr id="13" name="图形 12" descr="箭头轻微弯曲">
            <a:extLst>
              <a:ext uri="{FF2B5EF4-FFF2-40B4-BE49-F238E27FC236}">
                <a16:creationId xmlns:a16="http://schemas.microsoft.com/office/drawing/2014/main" id="{C6B049C1-665F-4BC0-AE1C-D279E6E28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114800" y="3648859"/>
            <a:ext cx="914400" cy="914400"/>
          </a:xfrm>
          <a:prstGeom prst="rect">
            <a:avLst/>
          </a:prstGeom>
        </p:spPr>
      </p:pic>
    </p:spTree>
    <p:extLst>
      <p:ext uri="{BB962C8B-B14F-4D97-AF65-F5344CB8AC3E}">
        <p14:creationId xmlns:p14="http://schemas.microsoft.com/office/powerpoint/2010/main" val="427735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4</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Computer Arithmetic</a:t>
            </a:r>
          </a:p>
        </p:txBody>
      </p:sp>
      <p:pic>
        <p:nvPicPr>
          <p:cNvPr id="3" name="图片 2">
            <a:extLst>
              <a:ext uri="{FF2B5EF4-FFF2-40B4-BE49-F238E27FC236}">
                <a16:creationId xmlns:a16="http://schemas.microsoft.com/office/drawing/2014/main" id="{C2326BD2-DCCD-49C3-AC83-AC03B742E241}"/>
              </a:ext>
            </a:extLst>
          </p:cNvPr>
          <p:cNvPicPr>
            <a:picLocks noChangeAspect="1"/>
          </p:cNvPicPr>
          <p:nvPr/>
        </p:nvPicPr>
        <p:blipFill>
          <a:blip r:embed="rId3"/>
          <a:stretch>
            <a:fillRect/>
          </a:stretch>
        </p:blipFill>
        <p:spPr>
          <a:xfrm>
            <a:off x="2266750" y="1179552"/>
            <a:ext cx="4610500" cy="2964437"/>
          </a:xfrm>
          <a:prstGeom prst="rect">
            <a:avLst/>
          </a:prstGeom>
        </p:spPr>
      </p:pic>
      <p:pic>
        <p:nvPicPr>
          <p:cNvPr id="10" name="图形 9" descr="箭头轻微弯曲">
            <a:extLst>
              <a:ext uri="{FF2B5EF4-FFF2-40B4-BE49-F238E27FC236}">
                <a16:creationId xmlns:a16="http://schemas.microsoft.com/office/drawing/2014/main" id="{913CD0D9-C5DA-4EF9-8B83-5DE40CD7C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114800" y="4318959"/>
            <a:ext cx="914400" cy="914400"/>
          </a:xfrm>
          <a:prstGeom prst="rect">
            <a:avLst/>
          </a:prstGeom>
        </p:spPr>
      </p:pic>
      <p:pic>
        <p:nvPicPr>
          <p:cNvPr id="14" name="图形 13">
            <a:extLst>
              <a:ext uri="{FF2B5EF4-FFF2-40B4-BE49-F238E27FC236}">
                <a16:creationId xmlns:a16="http://schemas.microsoft.com/office/drawing/2014/main" id="{F6792A71-0411-4FD1-93CA-7934131EBF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66750" y="5408330"/>
            <a:ext cx="4610500" cy="588171"/>
          </a:xfrm>
          <a:prstGeom prst="rect">
            <a:avLst/>
          </a:prstGeom>
        </p:spPr>
      </p:pic>
    </p:spTree>
    <p:extLst>
      <p:ext uri="{BB962C8B-B14F-4D97-AF65-F5344CB8AC3E}">
        <p14:creationId xmlns:p14="http://schemas.microsoft.com/office/powerpoint/2010/main" val="384665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5</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Computer Arithmetic</a:t>
            </a:r>
          </a:p>
        </p:txBody>
      </p:sp>
      <p:sp>
        <p:nvSpPr>
          <p:cNvPr id="13" name="文本框 12">
            <a:extLst>
              <a:ext uri="{FF2B5EF4-FFF2-40B4-BE49-F238E27FC236}">
                <a16:creationId xmlns:a16="http://schemas.microsoft.com/office/drawing/2014/main" id="{3CAFB20C-EA82-42D7-9AF6-791DCBD0575E}"/>
              </a:ext>
            </a:extLst>
          </p:cNvPr>
          <p:cNvSpPr txBox="1"/>
          <p:nvPr/>
        </p:nvSpPr>
        <p:spPr>
          <a:xfrm>
            <a:off x="448546" y="1784237"/>
            <a:ext cx="8246908" cy="646331"/>
          </a:xfrm>
          <a:prstGeom prst="rect">
            <a:avLst/>
          </a:prstGeom>
          <a:noFill/>
        </p:spPr>
        <p:txBody>
          <a:bodyPr wrap="square">
            <a:spAutoFit/>
          </a:bodyPr>
          <a:lstStyle/>
          <a:p>
            <a:pPr algn="ctr"/>
            <a:r>
              <a:rPr lang="en-US" altLang="zh-CN" sz="3600" dirty="0"/>
              <a:t>x + y = y + x </a:t>
            </a:r>
          </a:p>
        </p:txBody>
      </p:sp>
      <p:sp>
        <p:nvSpPr>
          <p:cNvPr id="14" name="矩形: 圆角 13">
            <a:extLst>
              <a:ext uri="{FF2B5EF4-FFF2-40B4-BE49-F238E27FC236}">
                <a16:creationId xmlns:a16="http://schemas.microsoft.com/office/drawing/2014/main" id="{32F51BB0-47A3-4F72-A7B2-1C88186DB4CC}"/>
              </a:ext>
            </a:extLst>
          </p:cNvPr>
          <p:cNvSpPr/>
          <p:nvPr/>
        </p:nvSpPr>
        <p:spPr>
          <a:xfrm>
            <a:off x="3657600" y="2627963"/>
            <a:ext cx="1828800" cy="584775"/>
          </a:xfrm>
          <a:prstGeom prst="roundRect">
            <a:avLst/>
          </a:prstGeom>
          <a:solidFill>
            <a:schemeClr val="bg2">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Sure…</a:t>
            </a:r>
            <a:endParaRPr lang="zh-CN" altLang="en-US" sz="3200" dirty="0"/>
          </a:p>
        </p:txBody>
      </p:sp>
      <p:sp>
        <p:nvSpPr>
          <p:cNvPr id="15" name="矩形: 圆角 14">
            <a:extLst>
              <a:ext uri="{FF2B5EF4-FFF2-40B4-BE49-F238E27FC236}">
                <a16:creationId xmlns:a16="http://schemas.microsoft.com/office/drawing/2014/main" id="{2EFC3CCC-D05E-4437-A9D4-DF8C89183647}"/>
              </a:ext>
            </a:extLst>
          </p:cNvPr>
          <p:cNvSpPr/>
          <p:nvPr/>
        </p:nvSpPr>
        <p:spPr>
          <a:xfrm>
            <a:off x="3435350" y="4253859"/>
            <a:ext cx="2273300" cy="584775"/>
          </a:xfrm>
          <a:prstGeom prst="roundRect">
            <a:avLst/>
          </a:prstGeom>
          <a:solidFill>
            <a:schemeClr val="bg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…overflows?</a:t>
            </a:r>
            <a:endParaRPr lang="zh-CN" altLang="en-US" sz="3200" dirty="0"/>
          </a:p>
        </p:txBody>
      </p:sp>
      <p:sp>
        <p:nvSpPr>
          <p:cNvPr id="19" name="文本框 18">
            <a:extLst>
              <a:ext uri="{FF2B5EF4-FFF2-40B4-BE49-F238E27FC236}">
                <a16:creationId xmlns:a16="http://schemas.microsoft.com/office/drawing/2014/main" id="{6CA947DB-3465-4B3C-9E68-A2A58C1E7BC7}"/>
              </a:ext>
            </a:extLst>
          </p:cNvPr>
          <p:cNvSpPr txBox="1"/>
          <p:nvPr/>
        </p:nvSpPr>
        <p:spPr>
          <a:xfrm>
            <a:off x="2286000" y="3410133"/>
            <a:ext cx="4572000" cy="646331"/>
          </a:xfrm>
          <a:prstGeom prst="rect">
            <a:avLst/>
          </a:prstGeom>
          <a:noFill/>
        </p:spPr>
        <p:txBody>
          <a:bodyPr wrap="square">
            <a:spAutoFit/>
          </a:bodyPr>
          <a:lstStyle/>
          <a:p>
            <a:pPr algn="ctr"/>
            <a:r>
              <a:rPr lang="en-US" altLang="zh-CN" sz="3600" dirty="0"/>
              <a:t>x + 1 &gt; x </a:t>
            </a:r>
          </a:p>
        </p:txBody>
      </p:sp>
    </p:spTree>
    <p:extLst>
      <p:ext uri="{BB962C8B-B14F-4D97-AF65-F5344CB8AC3E}">
        <p14:creationId xmlns:p14="http://schemas.microsoft.com/office/powerpoint/2010/main" val="132057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6</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Computer Arithmetic</a:t>
            </a:r>
          </a:p>
        </p:txBody>
      </p:sp>
      <p:pic>
        <p:nvPicPr>
          <p:cNvPr id="5" name="图片 4">
            <a:extLst>
              <a:ext uri="{FF2B5EF4-FFF2-40B4-BE49-F238E27FC236}">
                <a16:creationId xmlns:a16="http://schemas.microsoft.com/office/drawing/2014/main" id="{CB1A341A-B222-4007-BC09-B964F85BCF5F}"/>
              </a:ext>
            </a:extLst>
          </p:cNvPr>
          <p:cNvPicPr>
            <a:picLocks noChangeAspect="1"/>
          </p:cNvPicPr>
          <p:nvPr/>
        </p:nvPicPr>
        <p:blipFill>
          <a:blip r:embed="rId3"/>
          <a:stretch>
            <a:fillRect/>
          </a:stretch>
        </p:blipFill>
        <p:spPr>
          <a:xfrm>
            <a:off x="2266750" y="1291248"/>
            <a:ext cx="4610500" cy="4686706"/>
          </a:xfrm>
          <a:prstGeom prst="rect">
            <a:avLst/>
          </a:prstGeom>
        </p:spPr>
      </p:pic>
    </p:spTree>
    <p:extLst>
      <p:ext uri="{BB962C8B-B14F-4D97-AF65-F5344CB8AC3E}">
        <p14:creationId xmlns:p14="http://schemas.microsoft.com/office/powerpoint/2010/main" val="59650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7</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Computer Arithmetic</a:t>
            </a:r>
          </a:p>
        </p:txBody>
      </p:sp>
      <p:pic>
        <p:nvPicPr>
          <p:cNvPr id="3" name="图片 2">
            <a:extLst>
              <a:ext uri="{FF2B5EF4-FFF2-40B4-BE49-F238E27FC236}">
                <a16:creationId xmlns:a16="http://schemas.microsoft.com/office/drawing/2014/main" id="{55AF64CC-7803-4D96-B6EA-A0F91BA4CEBA}"/>
              </a:ext>
            </a:extLst>
          </p:cNvPr>
          <p:cNvPicPr>
            <a:picLocks noChangeAspect="1"/>
          </p:cNvPicPr>
          <p:nvPr/>
        </p:nvPicPr>
        <p:blipFill rotWithShape="1">
          <a:blip r:embed="rId3"/>
          <a:srcRect b="72190"/>
          <a:stretch/>
        </p:blipFill>
        <p:spPr>
          <a:xfrm>
            <a:off x="1167549" y="3118339"/>
            <a:ext cx="6953446" cy="473273"/>
          </a:xfrm>
          <a:prstGeom prst="rect">
            <a:avLst/>
          </a:prstGeom>
        </p:spPr>
      </p:pic>
      <p:sp>
        <p:nvSpPr>
          <p:cNvPr id="11" name="矩形: 圆角 10">
            <a:extLst>
              <a:ext uri="{FF2B5EF4-FFF2-40B4-BE49-F238E27FC236}">
                <a16:creationId xmlns:a16="http://schemas.microsoft.com/office/drawing/2014/main" id="{D159818B-5541-45B6-9474-E506B5F1187C}"/>
              </a:ext>
            </a:extLst>
          </p:cNvPr>
          <p:cNvSpPr/>
          <p:nvPr/>
        </p:nvSpPr>
        <p:spPr>
          <a:xfrm>
            <a:off x="3657600" y="1453089"/>
            <a:ext cx="1828800" cy="584775"/>
          </a:xfrm>
          <a:prstGeom prst="roundRect">
            <a:avLst/>
          </a:prstGeom>
          <a:solidFill>
            <a:schemeClr val="bg2">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max + 1</a:t>
            </a:r>
          </a:p>
        </p:txBody>
      </p:sp>
      <p:pic>
        <p:nvPicPr>
          <p:cNvPr id="8" name="图片 7">
            <a:extLst>
              <a:ext uri="{FF2B5EF4-FFF2-40B4-BE49-F238E27FC236}">
                <a16:creationId xmlns:a16="http://schemas.microsoft.com/office/drawing/2014/main" id="{6A9BFA45-F56F-4D1E-804A-77D3C4CDA3D8}"/>
              </a:ext>
            </a:extLst>
          </p:cNvPr>
          <p:cNvPicPr>
            <a:picLocks noChangeAspect="1"/>
          </p:cNvPicPr>
          <p:nvPr/>
        </p:nvPicPr>
        <p:blipFill rotWithShape="1">
          <a:blip r:embed="rId3"/>
          <a:srcRect t="33249" b="35392"/>
          <a:stretch/>
        </p:blipFill>
        <p:spPr>
          <a:xfrm>
            <a:off x="1167549" y="3795666"/>
            <a:ext cx="6953446" cy="533664"/>
          </a:xfrm>
          <a:prstGeom prst="rect">
            <a:avLst/>
          </a:prstGeom>
        </p:spPr>
      </p:pic>
      <p:pic>
        <p:nvPicPr>
          <p:cNvPr id="9" name="图片 8">
            <a:extLst>
              <a:ext uri="{FF2B5EF4-FFF2-40B4-BE49-F238E27FC236}">
                <a16:creationId xmlns:a16="http://schemas.microsoft.com/office/drawing/2014/main" id="{E1523218-E5A6-48A0-8AAF-55821D22D270}"/>
              </a:ext>
            </a:extLst>
          </p:cNvPr>
          <p:cNvPicPr>
            <a:picLocks noChangeAspect="1"/>
          </p:cNvPicPr>
          <p:nvPr/>
        </p:nvPicPr>
        <p:blipFill rotWithShape="1">
          <a:blip r:embed="rId3"/>
          <a:srcRect t="68641"/>
          <a:stretch/>
        </p:blipFill>
        <p:spPr>
          <a:xfrm>
            <a:off x="1167549" y="4533384"/>
            <a:ext cx="6953446" cy="533664"/>
          </a:xfrm>
          <a:prstGeom prst="rect">
            <a:avLst/>
          </a:prstGeom>
        </p:spPr>
      </p:pic>
    </p:spTree>
    <p:extLst>
      <p:ext uri="{BB962C8B-B14F-4D97-AF65-F5344CB8AC3E}">
        <p14:creationId xmlns:p14="http://schemas.microsoft.com/office/powerpoint/2010/main" val="185407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8</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Program Execution</a:t>
            </a:r>
          </a:p>
        </p:txBody>
      </p:sp>
      <p:grpSp>
        <p:nvGrpSpPr>
          <p:cNvPr id="2" name="组合 1">
            <a:extLst>
              <a:ext uri="{FF2B5EF4-FFF2-40B4-BE49-F238E27FC236}">
                <a16:creationId xmlns:a16="http://schemas.microsoft.com/office/drawing/2014/main" id="{55514937-A1B2-46E6-9A1D-A1782827BD89}"/>
              </a:ext>
            </a:extLst>
          </p:cNvPr>
          <p:cNvGrpSpPr/>
          <p:nvPr/>
        </p:nvGrpSpPr>
        <p:grpSpPr>
          <a:xfrm>
            <a:off x="1657350" y="2387580"/>
            <a:ext cx="5715000" cy="2415647"/>
            <a:chOff x="1130300" y="2252908"/>
            <a:chExt cx="5715000" cy="2415647"/>
          </a:xfrm>
        </p:grpSpPr>
        <p:sp>
          <p:nvSpPr>
            <p:cNvPr id="13" name="文本框 12">
              <a:extLst>
                <a:ext uri="{FF2B5EF4-FFF2-40B4-BE49-F238E27FC236}">
                  <a16:creationId xmlns:a16="http://schemas.microsoft.com/office/drawing/2014/main" id="{3CAFB20C-EA82-42D7-9AF6-791DCBD0575E}"/>
                </a:ext>
              </a:extLst>
            </p:cNvPr>
            <p:cNvSpPr txBox="1"/>
            <p:nvPr/>
          </p:nvSpPr>
          <p:spPr>
            <a:xfrm>
              <a:off x="1177349" y="3137566"/>
              <a:ext cx="5620902" cy="646331"/>
            </a:xfrm>
            <a:prstGeom prst="rect">
              <a:avLst/>
            </a:prstGeom>
            <a:noFill/>
          </p:spPr>
          <p:txBody>
            <a:bodyPr wrap="square">
              <a:spAutoFit/>
            </a:bodyPr>
            <a:lstStyle/>
            <a:p>
              <a:pPr algn="ctr"/>
              <a:r>
                <a:rPr lang="en-US" altLang="zh-CN" sz="3600" dirty="0"/>
                <a:t>Program							Q</a:t>
              </a:r>
            </a:p>
          </p:txBody>
        </p:sp>
        <p:sp>
          <p:nvSpPr>
            <p:cNvPr id="8" name="矩形: 圆角 7">
              <a:extLst>
                <a:ext uri="{FF2B5EF4-FFF2-40B4-BE49-F238E27FC236}">
                  <a16:creationId xmlns:a16="http://schemas.microsoft.com/office/drawing/2014/main" id="{FCD1A16F-45FC-40DA-9B1D-6F18217665E1}"/>
                </a:ext>
              </a:extLst>
            </p:cNvPr>
            <p:cNvSpPr/>
            <p:nvPr/>
          </p:nvSpPr>
          <p:spPr>
            <a:xfrm>
              <a:off x="1130300" y="2252908"/>
              <a:ext cx="5715000" cy="584775"/>
            </a:xfrm>
            <a:prstGeom prst="roundRect">
              <a:avLst/>
            </a:prstGeom>
            <a:solidFill>
              <a:schemeClr val="bg2">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What we know before			{P}</a:t>
              </a:r>
            </a:p>
          </p:txBody>
        </p:sp>
        <p:sp>
          <p:nvSpPr>
            <p:cNvPr id="9" name="矩形: 圆角 8">
              <a:extLst>
                <a:ext uri="{FF2B5EF4-FFF2-40B4-BE49-F238E27FC236}">
                  <a16:creationId xmlns:a16="http://schemas.microsoft.com/office/drawing/2014/main" id="{EFDFDB33-4196-4416-9A5F-3C57F0F26B8A}"/>
                </a:ext>
              </a:extLst>
            </p:cNvPr>
            <p:cNvSpPr/>
            <p:nvPr/>
          </p:nvSpPr>
          <p:spPr>
            <a:xfrm>
              <a:off x="1130300" y="4083780"/>
              <a:ext cx="5715000" cy="584775"/>
            </a:xfrm>
            <a:prstGeom prst="roundRect">
              <a:avLst/>
            </a:prstGeom>
            <a:solidFill>
              <a:schemeClr val="bg2">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What we know after			{R}</a:t>
              </a:r>
            </a:p>
          </p:txBody>
        </p:sp>
      </p:grpSp>
      <p:sp>
        <p:nvSpPr>
          <p:cNvPr id="10" name="文本框 9">
            <a:extLst>
              <a:ext uri="{FF2B5EF4-FFF2-40B4-BE49-F238E27FC236}">
                <a16:creationId xmlns:a16="http://schemas.microsoft.com/office/drawing/2014/main" id="{09A9F3B3-D2D9-4855-8DEF-32400750005C}"/>
              </a:ext>
            </a:extLst>
          </p:cNvPr>
          <p:cNvSpPr txBox="1"/>
          <p:nvPr/>
        </p:nvSpPr>
        <p:spPr>
          <a:xfrm>
            <a:off x="179823" y="1433584"/>
            <a:ext cx="8784354" cy="584775"/>
          </a:xfrm>
          <a:prstGeom prst="rect">
            <a:avLst/>
          </a:prstGeom>
          <a:noFill/>
        </p:spPr>
        <p:txBody>
          <a:bodyPr wrap="square">
            <a:spAutoFit/>
          </a:bodyPr>
          <a:lstStyle/>
          <a:p>
            <a:r>
              <a:rPr lang="en-US" altLang="zh-CN" sz="3200" dirty="0"/>
              <a:t>Main idea : define a notation to capture the relation </a:t>
            </a:r>
          </a:p>
        </p:txBody>
      </p:sp>
      <p:sp>
        <p:nvSpPr>
          <p:cNvPr id="11" name="文本框 10">
            <a:extLst>
              <a:ext uri="{FF2B5EF4-FFF2-40B4-BE49-F238E27FC236}">
                <a16:creationId xmlns:a16="http://schemas.microsoft.com/office/drawing/2014/main" id="{D235E71C-F646-477A-A133-CB52048B590A}"/>
              </a:ext>
            </a:extLst>
          </p:cNvPr>
          <p:cNvSpPr txBox="1"/>
          <p:nvPr/>
        </p:nvSpPr>
        <p:spPr>
          <a:xfrm>
            <a:off x="179822" y="5424416"/>
            <a:ext cx="8784354" cy="830997"/>
          </a:xfrm>
          <a:prstGeom prst="rect">
            <a:avLst/>
          </a:prstGeom>
          <a:noFill/>
        </p:spPr>
        <p:txBody>
          <a:bodyPr wrap="square">
            <a:spAutoFit/>
          </a:bodyPr>
          <a:lstStyle/>
          <a:p>
            <a:pPr algn="ctr"/>
            <a:r>
              <a:rPr lang="en-US" altLang="zh-CN" sz="2400" dirty="0">
                <a:solidFill>
                  <a:schemeClr val="bg2">
                    <a:lumMod val="25000"/>
                  </a:schemeClr>
                </a:solidFill>
              </a:rPr>
              <a:t>If the assertion P is true before initiation of a program Q, then the assertion R will be true on its completion</a:t>
            </a:r>
            <a:endParaRPr lang="zh-CN" altLang="en-US" sz="2400" dirty="0">
              <a:solidFill>
                <a:schemeClr val="bg2">
                  <a:lumMod val="25000"/>
                </a:schemeClr>
              </a:solidFill>
            </a:endParaRPr>
          </a:p>
        </p:txBody>
      </p:sp>
    </p:spTree>
    <p:extLst>
      <p:ext uri="{BB962C8B-B14F-4D97-AF65-F5344CB8AC3E}">
        <p14:creationId xmlns:p14="http://schemas.microsoft.com/office/powerpoint/2010/main" val="12776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0AE0C1-9378-4B83-9711-BEDFAE864DBB}"/>
              </a:ext>
            </a:extLst>
          </p:cNvPr>
          <p:cNvSpPr>
            <a:spLocks noGrp="1"/>
          </p:cNvSpPr>
          <p:nvPr>
            <p:ph type="dt" sz="half" idx="10"/>
          </p:nvPr>
        </p:nvSpPr>
        <p:spPr/>
        <p:txBody>
          <a:bodyPr/>
          <a:lstStyle/>
          <a:p>
            <a:fld id="{BD1C9A4D-00FF-4385-A540-3EE63B8C9155}" type="datetime1">
              <a:rPr lang="zh-CN" altLang="en-US" smtClean="0"/>
              <a:t>2022/3/25</a:t>
            </a:fld>
            <a:endParaRPr lang="zh-CN" altLang="en-US"/>
          </a:p>
        </p:txBody>
      </p:sp>
      <p:sp>
        <p:nvSpPr>
          <p:cNvPr id="6" name="灯片编号占位符 5">
            <a:extLst>
              <a:ext uri="{FF2B5EF4-FFF2-40B4-BE49-F238E27FC236}">
                <a16:creationId xmlns:a16="http://schemas.microsoft.com/office/drawing/2014/main" id="{70AAC429-2C53-47E5-ACE4-803E40CA80CB}"/>
              </a:ext>
            </a:extLst>
          </p:cNvPr>
          <p:cNvSpPr>
            <a:spLocks noGrp="1"/>
          </p:cNvSpPr>
          <p:nvPr>
            <p:ph type="sldNum" sz="quarter" idx="12"/>
          </p:nvPr>
        </p:nvSpPr>
        <p:spPr/>
        <p:txBody>
          <a:bodyPr/>
          <a:lstStyle/>
          <a:p>
            <a:fld id="{41E6C962-6375-4E3E-809D-7A7FEA7A7486}" type="slidenum">
              <a:rPr lang="zh-CN" altLang="en-US" smtClean="0"/>
              <a:t>9</a:t>
            </a:fld>
            <a:endParaRPr lang="zh-CN" altLang="en-US"/>
          </a:p>
        </p:txBody>
      </p:sp>
      <p:sp>
        <p:nvSpPr>
          <p:cNvPr id="7" name="文本框 6">
            <a:extLst>
              <a:ext uri="{FF2B5EF4-FFF2-40B4-BE49-F238E27FC236}">
                <a16:creationId xmlns:a16="http://schemas.microsoft.com/office/drawing/2014/main" id="{239B3C47-1A17-4A03-8AF2-BC3E8E81B5FD}"/>
              </a:ext>
            </a:extLst>
          </p:cNvPr>
          <p:cNvSpPr txBox="1"/>
          <p:nvPr/>
        </p:nvSpPr>
        <p:spPr>
          <a:xfrm>
            <a:off x="2392798" y="328077"/>
            <a:ext cx="4358404" cy="584775"/>
          </a:xfrm>
          <a:prstGeom prst="rect">
            <a:avLst/>
          </a:prstGeom>
          <a:noFill/>
        </p:spPr>
        <p:txBody>
          <a:bodyPr wrap="square">
            <a:spAutoFit/>
          </a:bodyPr>
          <a:lstStyle/>
          <a:p>
            <a:pPr algn="ctr"/>
            <a:r>
              <a:rPr lang="en-US" altLang="zh-CN" sz="3200" b="1" dirty="0">
                <a:latin typeface="MV Boli" panose="02000500030200090000" pitchFamily="2" charset="0"/>
                <a:ea typeface="+mj-ea"/>
                <a:cs typeface="MV Boli" panose="02000500030200090000" pitchFamily="2" charset="0"/>
              </a:rPr>
              <a:t>AXIOM</a:t>
            </a:r>
          </a:p>
        </p:txBody>
      </p:sp>
      <p:pic>
        <p:nvPicPr>
          <p:cNvPr id="3" name="图形 2">
            <a:extLst>
              <a:ext uri="{FF2B5EF4-FFF2-40B4-BE49-F238E27FC236}">
                <a16:creationId xmlns:a16="http://schemas.microsoft.com/office/drawing/2014/main" id="{34141826-780A-4BCD-B0D5-B25CBE4A36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7363" y="3135123"/>
            <a:ext cx="3969274" cy="510571"/>
          </a:xfrm>
          <a:prstGeom prst="rect">
            <a:avLst/>
          </a:prstGeom>
        </p:spPr>
      </p:pic>
      <p:grpSp>
        <p:nvGrpSpPr>
          <p:cNvPr id="30" name="组合 29">
            <a:extLst>
              <a:ext uri="{FF2B5EF4-FFF2-40B4-BE49-F238E27FC236}">
                <a16:creationId xmlns:a16="http://schemas.microsoft.com/office/drawing/2014/main" id="{54CEDEF5-EC00-4A09-9044-F72DD141EBB1}"/>
              </a:ext>
            </a:extLst>
          </p:cNvPr>
          <p:cNvGrpSpPr/>
          <p:nvPr/>
        </p:nvGrpSpPr>
        <p:grpSpPr>
          <a:xfrm>
            <a:off x="495300" y="1546322"/>
            <a:ext cx="8153400" cy="3970318"/>
            <a:chOff x="361950" y="1280111"/>
            <a:chExt cx="8153400" cy="3970318"/>
          </a:xfrm>
        </p:grpSpPr>
        <p:sp>
          <p:nvSpPr>
            <p:cNvPr id="14" name="文本框 13">
              <a:extLst>
                <a:ext uri="{FF2B5EF4-FFF2-40B4-BE49-F238E27FC236}">
                  <a16:creationId xmlns:a16="http://schemas.microsoft.com/office/drawing/2014/main" id="{16187356-6F71-44B5-BA8D-8013E62E7F62}"/>
                </a:ext>
              </a:extLst>
            </p:cNvPr>
            <p:cNvSpPr txBox="1"/>
            <p:nvPr/>
          </p:nvSpPr>
          <p:spPr>
            <a:xfrm>
              <a:off x="361950" y="1280111"/>
              <a:ext cx="8153400" cy="3970318"/>
            </a:xfrm>
            <a:prstGeom prst="rect">
              <a:avLst/>
            </a:prstGeom>
            <a:noFill/>
            <a:ln w="38100" cmpd="thickThin">
              <a:solidFill>
                <a:schemeClr val="tx1"/>
              </a:solidFill>
              <a:prstDash val="lgDash"/>
            </a:ln>
          </p:spPr>
          <p:txBody>
            <a:bodyPr wrap="square">
              <a:spAutoFit/>
            </a:bodyPr>
            <a:lstStyle/>
            <a:p>
              <a:r>
                <a:rPr lang="en-US" altLang="zh-CN" sz="2800" b="1" dirty="0"/>
                <a:t>D0		Axiom of Assignment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D1		Rules of C</a:t>
              </a:r>
              <a:r>
                <a:rPr lang="en-US" altLang="zh-CN" sz="2800" b="1" dirty="0">
                  <a:solidFill>
                    <a:prstClr val="black"/>
                  </a:solidFill>
                  <a:latin typeface="Calibri" panose="020F0502020204030204"/>
                  <a:ea typeface="等线" panose="02010600030101010101" pitchFamily="2" charset="-122"/>
                </a:rPr>
                <a:t>on</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sequence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2800" b="1" dirty="0">
                <a:solidFill>
                  <a:prstClr val="black"/>
                </a:solidFill>
                <a:latin typeface="Calibri" panose="020F0502020204030204"/>
                <a:ea typeface="等线"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D2		Rules of Composition</a:t>
              </a:r>
            </a:p>
            <a:p>
              <a:pPr>
                <a:defRPr/>
              </a:pPr>
              <a:endParaRPr lang="en-US" altLang="zh-CN" sz="2800" b="1" dirty="0">
                <a:solidFill>
                  <a:prstClr val="black"/>
                </a:solidFill>
                <a:latin typeface="Calibri" panose="020F0502020204030204"/>
                <a:ea typeface="等线" panose="02010600030101010101" pitchFamily="2" charset="-122"/>
              </a:endParaRPr>
            </a:p>
            <a:p>
              <a:pPr>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D3		Rules o</a:t>
              </a:r>
              <a:r>
                <a:rPr lang="en-US" altLang="zh-CN" sz="2800" b="1" dirty="0">
                  <a:solidFill>
                    <a:prstClr val="black"/>
                  </a:solidFill>
                  <a:latin typeface="Calibri" panose="020F0502020204030204"/>
                  <a:ea typeface="等线" panose="02010600030101010101" pitchFamily="2" charset="-122"/>
                </a:rPr>
                <a:t>f Iteration</a:t>
              </a:r>
            </a:p>
            <a:p>
              <a:pPr>
                <a:defRPr/>
              </a:pP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25" name="图形 24">
              <a:extLst>
                <a:ext uri="{FF2B5EF4-FFF2-40B4-BE49-F238E27FC236}">
                  <a16:creationId xmlns:a16="http://schemas.microsoft.com/office/drawing/2014/main" id="{33FC992D-D838-4C5A-9225-3B1F391D21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3548" y="1905001"/>
              <a:ext cx="1616905" cy="260192"/>
            </a:xfrm>
            <a:prstGeom prst="rect">
              <a:avLst/>
            </a:prstGeom>
          </p:spPr>
        </p:pic>
        <p:pic>
          <p:nvPicPr>
            <p:cNvPr id="27" name="图形 26">
              <a:extLst>
                <a:ext uri="{FF2B5EF4-FFF2-40B4-BE49-F238E27FC236}">
                  <a16:creationId xmlns:a16="http://schemas.microsoft.com/office/drawing/2014/main" id="{F166AEBB-C848-480D-A116-E1B22D6453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25125" y="3992036"/>
              <a:ext cx="5227050" cy="243929"/>
            </a:xfrm>
            <a:prstGeom prst="rect">
              <a:avLst/>
            </a:prstGeom>
          </p:spPr>
        </p:pic>
        <p:pic>
          <p:nvPicPr>
            <p:cNvPr id="29" name="图形 28">
              <a:extLst>
                <a:ext uri="{FF2B5EF4-FFF2-40B4-BE49-F238E27FC236}">
                  <a16:creationId xmlns:a16="http://schemas.microsoft.com/office/drawing/2014/main" id="{4E233357-593E-421B-9A55-8025CAA751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96512" y="4877421"/>
              <a:ext cx="4950977" cy="242356"/>
            </a:xfrm>
            <a:prstGeom prst="rect">
              <a:avLst/>
            </a:prstGeom>
          </p:spPr>
        </p:pic>
      </p:grpSp>
      <p:sp>
        <p:nvSpPr>
          <p:cNvPr id="2" name="矩形 1">
            <a:extLst>
              <a:ext uri="{FF2B5EF4-FFF2-40B4-BE49-F238E27FC236}">
                <a16:creationId xmlns:a16="http://schemas.microsoft.com/office/drawing/2014/main" id="{8500B218-DC77-431B-B3A8-58DF2AA79B71}"/>
              </a:ext>
            </a:extLst>
          </p:cNvPr>
          <p:cNvSpPr/>
          <p:nvPr/>
        </p:nvSpPr>
        <p:spPr>
          <a:xfrm>
            <a:off x="263951" y="2498883"/>
            <a:ext cx="8700940" cy="3575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8EC20F7A-8EE2-4DF8-A652-E0B46D6949FE}"/>
              </a:ext>
            </a:extLst>
          </p:cNvPr>
          <p:cNvPicPr>
            <a:picLocks noChangeAspect="1"/>
          </p:cNvPicPr>
          <p:nvPr/>
        </p:nvPicPr>
        <p:blipFill rotWithShape="1">
          <a:blip r:embed="rId11"/>
          <a:srcRect r="25191" b="-3706"/>
          <a:stretch/>
        </p:blipFill>
        <p:spPr>
          <a:xfrm>
            <a:off x="5978128" y="1905785"/>
            <a:ext cx="2206246" cy="395151"/>
          </a:xfrm>
          <a:prstGeom prst="rect">
            <a:avLst/>
          </a:prstGeom>
          <a:ln w="19050">
            <a:solidFill>
              <a:schemeClr val="tx1"/>
            </a:solidFill>
          </a:ln>
        </p:spPr>
      </p:pic>
    </p:spTree>
    <p:extLst>
      <p:ext uri="{BB962C8B-B14F-4D97-AF65-F5344CB8AC3E}">
        <p14:creationId xmlns:p14="http://schemas.microsoft.com/office/powerpoint/2010/main" val="81434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7142</TotalTime>
  <Words>575</Words>
  <Application>Microsoft Office PowerPoint</Application>
  <PresentationFormat>全屏显示(4:3)</PresentationFormat>
  <Paragraphs>168</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Arial</vt:lpstr>
      <vt:lpstr>Calibri</vt:lpstr>
      <vt:lpstr>Calibri Light</vt:lpstr>
      <vt:lpstr>MV Boli</vt:lpstr>
      <vt:lpstr>Wingdings</vt:lpstr>
      <vt:lpstr>Office 主题​​</vt:lpstr>
      <vt:lpstr>An Axiomatic Basis for Computer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Axiomatic Basis for Computer Programming</dc:title>
  <dc:creator>李 钰涵</dc:creator>
  <cp:lastModifiedBy>李 钰涵</cp:lastModifiedBy>
  <cp:revision>18</cp:revision>
  <dcterms:created xsi:type="dcterms:W3CDTF">2022-03-15T03:26:12Z</dcterms:created>
  <dcterms:modified xsi:type="dcterms:W3CDTF">2022-03-26T10:24:47Z</dcterms:modified>
</cp:coreProperties>
</file>