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63" r:id="rId4"/>
    <p:sldId id="259" r:id="rId5"/>
    <p:sldId id="260" r:id="rId6"/>
    <p:sldId id="277" r:id="rId7"/>
    <p:sldId id="283" r:id="rId8"/>
    <p:sldId id="261" r:id="rId9"/>
    <p:sldId id="265" r:id="rId10"/>
    <p:sldId id="266" r:id="rId11"/>
    <p:sldId id="267" r:id="rId12"/>
    <p:sldId id="284" r:id="rId13"/>
    <p:sldId id="271" r:id="rId14"/>
    <p:sldId id="285" r:id="rId15"/>
    <p:sldId id="286" r:id="rId16"/>
    <p:sldId id="269" r:id="rId17"/>
    <p:sldId id="287" r:id="rId18"/>
    <p:sldId id="272" r:id="rId19"/>
    <p:sldId id="270" r:id="rId20"/>
    <p:sldId id="274" r:id="rId21"/>
    <p:sldId id="278" r:id="rId22"/>
    <p:sldId id="26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74107" autoAdjust="0"/>
  </p:normalViewPr>
  <p:slideViewPr>
    <p:cSldViewPr snapToGrid="0">
      <p:cViewPr varScale="1">
        <p:scale>
          <a:sx n="44" d="100"/>
          <a:sy n="44" d="100"/>
        </p:scale>
        <p:origin x="2597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4B409-0EE1-47A1-9F7D-92E2481F2D4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516FA-63BF-4504-9190-F6901956E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28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1968</a:t>
            </a:r>
            <a:r>
              <a:rPr lang="zh-CN" altLang="en-US" dirty="0"/>
              <a:t>年，</a:t>
            </a:r>
            <a:r>
              <a:rPr lang="en-US" altLang="zh-CN" dirty="0" err="1"/>
              <a:t>Edsger</a:t>
            </a:r>
            <a:r>
              <a:rPr lang="en-US" altLang="zh-CN" dirty="0"/>
              <a:t> Dijkstra</a:t>
            </a:r>
            <a:r>
              <a:rPr lang="zh-CN" altLang="en-US" dirty="0"/>
              <a:t>写了一封信，信中认为，通过简单的流控制来组织代码块结构程序，避免了</a:t>
            </a:r>
            <a:r>
              <a:rPr lang="en-US" altLang="zh-CN" dirty="0"/>
              <a:t>go to</a:t>
            </a:r>
            <a:r>
              <a:rPr lang="zh-CN" altLang="en-US" dirty="0"/>
              <a:t>语句，从而提高了代码可重用性和可读性。</a:t>
            </a:r>
            <a:endParaRPr lang="en-US" altLang="zh-CN" dirty="0"/>
          </a:p>
          <a:p>
            <a:r>
              <a:rPr lang="zh-CN" altLang="en-US" dirty="0"/>
              <a:t>这导致了后面的结构化编程运动，它允许今天的程序在规模和复杂性上增加数量级，同时仍然是可维护的。</a:t>
            </a:r>
            <a:endParaRPr lang="en-US" altLang="zh-CN" dirty="0"/>
          </a:p>
          <a:p>
            <a:r>
              <a:rPr lang="zh-CN" altLang="en-US" dirty="0"/>
              <a:t>受到这一思想的启发，本文作者研究了</a:t>
            </a:r>
            <a:r>
              <a:rPr lang="en-US" altLang="zh-CN" dirty="0"/>
              <a:t>BT</a:t>
            </a:r>
            <a:r>
              <a:rPr lang="zh-CN" altLang="en-US" dirty="0"/>
              <a:t>和其他类似控制结构的表现力，并描述了</a:t>
            </a:r>
            <a:r>
              <a:rPr lang="en-US" altLang="zh-CN" dirty="0"/>
              <a:t>BT</a:t>
            </a:r>
            <a:r>
              <a:rPr lang="zh-CN" altLang="en-US" dirty="0"/>
              <a:t>设计中表现力和可读性之间的权衡。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516FA-63BF-4504-9190-F6901956E4B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513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FSM</a:t>
            </a:r>
            <a:r>
              <a:rPr lang="zh-CN" altLang="en-US" dirty="0"/>
              <a:t>的状态从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编号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516FA-63BF-4504-9190-F6901956E4B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07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First, the order of the subtrees is irrelevant, so the visual information of order is unused.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Secondly, contrary to one of the key benefits of BTs, considering each subtree in isolation does not allow one to understand the behavior.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Finally, the structure of each individual selection does not convey which sequences of selections are possible, as it is not reactive.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516FA-63BF-4504-9190-F6901956E4B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37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依赖过去的状态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516FA-63BF-4504-9190-F6901956E4B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203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依赖过去的状态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516FA-63BF-4504-9190-F6901956E4B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96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516FA-63BF-4504-9190-F6901956E4B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7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辅助变量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516FA-63BF-4504-9190-F6901956E4B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60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516FA-63BF-4504-9190-F6901956E4B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393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516FA-63BF-4504-9190-F6901956E4B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11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516FA-63BF-4504-9190-F6901956E4B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远程反应程序和二叉决策树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516FA-63BF-4504-9190-F6901956E4B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806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transition function dictating when transitions are triggered</a:t>
            </a:r>
          </a:p>
          <a:p>
            <a:r>
              <a:rPr lang="en-US" altLang="zh-CN" dirty="0"/>
              <a:t>the output function assigning states to actions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当至少有两个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和两个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作为输入时，输出变为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并且此后保持为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516FA-63BF-4504-9190-F6901956E4B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36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Let X be a class of control architectures, such as BTs or FSMs.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denote an auxiliary integer variable which can store n different values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∈ {1, . . . , n}.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denote the set of actions of the form ‘Write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to v’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denote the set of propositions of the form ‘v =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?’ for any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∈ {1, . . . , n}.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Recalling our usual input and action sets Σ = 2</a:t>
            </a:r>
            <a:r>
              <a:rPr lang="en-US" altLang="zh-CN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and 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516FA-63BF-4504-9190-F6901956E4B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219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FSM</a:t>
            </a:r>
            <a:r>
              <a:rPr lang="zh-CN" altLang="en-US" dirty="0"/>
              <a:t>的状态从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编号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516FA-63BF-4504-9190-F6901956E4B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3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90F1-20F3-4B49-8A04-310F008026E3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5AE0-6912-46A2-B67E-5776FD53A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10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90F1-20F3-4B49-8A04-310F008026E3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5AE0-6912-46A2-B67E-5776FD53A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3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90F1-20F3-4B49-8A04-310F008026E3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5AE0-6912-46A2-B67E-5776FD53A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90F1-20F3-4B49-8A04-310F008026E3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5AE0-6912-46A2-B67E-5776FD53A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86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90F1-20F3-4B49-8A04-310F008026E3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5AE0-6912-46A2-B67E-5776FD53A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7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90F1-20F3-4B49-8A04-310F008026E3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5AE0-6912-46A2-B67E-5776FD53A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5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90F1-20F3-4B49-8A04-310F008026E3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5AE0-6912-46A2-B67E-5776FD53A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25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90F1-20F3-4B49-8A04-310F008026E3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5AE0-6912-46A2-B67E-5776FD53A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26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90F1-20F3-4B49-8A04-310F008026E3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5AE0-6912-46A2-B67E-5776FD53A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82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90F1-20F3-4B49-8A04-310F008026E3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5AE0-6912-46A2-B67E-5776FD53A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8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90F1-20F3-4B49-8A04-310F008026E3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5AE0-6912-46A2-B67E-5776FD53A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1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690F1-20F3-4B49-8A04-310F008026E3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5AE0-6912-46A2-B67E-5776FD53A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1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028927-046B-4229-A936-7768DFFA9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1" y="1758004"/>
            <a:ext cx="8617580" cy="14522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CDBB35C-25BC-4A7A-B99E-AC92DF6B6675}"/>
              </a:ext>
            </a:extLst>
          </p:cNvPr>
          <p:cNvSpPr txBox="1"/>
          <p:nvPr/>
        </p:nvSpPr>
        <p:spPr>
          <a:xfrm>
            <a:off x="1357821" y="3750152"/>
            <a:ext cx="6428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IEEE ROBOTICS AND AUTOMATION LETTERS(RA-L)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1765B0-E928-48C9-8DC6-170136E2C3D1}"/>
              </a:ext>
            </a:extLst>
          </p:cNvPr>
          <p:cNvSpPr txBox="1"/>
          <p:nvPr/>
        </p:nvSpPr>
        <p:spPr>
          <a:xfrm>
            <a:off x="6567273" y="5167579"/>
            <a:ext cx="231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Presentor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Yuhan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Li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5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0D78CA-26D6-4A39-B4FB-1EDE67890467}"/>
              </a:ext>
            </a:extLst>
          </p:cNvPr>
          <p:cNvSpPr txBox="1"/>
          <p:nvPr/>
        </p:nvSpPr>
        <p:spPr>
          <a:xfrm>
            <a:off x="1013313" y="105510"/>
            <a:ext cx="7117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Finite State Machines(FSM)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FA0AFA-B806-4781-B53B-1ABC39ED2E9F}"/>
              </a:ext>
            </a:extLst>
          </p:cNvPr>
          <p:cNvSpPr txBox="1"/>
          <p:nvPr/>
        </p:nvSpPr>
        <p:spPr>
          <a:xfrm>
            <a:off x="133751" y="3623546"/>
            <a:ext cx="887649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an FSM(Moore machine) is a six-tuple (Q, q0, Σ, A, δ, ℓ)</a:t>
            </a:r>
          </a:p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Q is a finite set of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q0 ∈ Q is the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state</a:t>
            </a:r>
          </a:p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Σ is a finite set of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 is a finite set of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(actions)</a:t>
            </a:r>
          </a:p>
          <a:p>
            <a:pPr algn="ctr"/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function </a:t>
            </a:r>
            <a:r>
              <a:rPr lang="el-GR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δ : Σ ×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Q → Q</a:t>
            </a:r>
          </a:p>
          <a:p>
            <a:pPr algn="ctr"/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function ℓ : Q → A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C2B0B99-2322-4093-9B44-6AC13DB20872}"/>
              </a:ext>
            </a:extLst>
          </p:cNvPr>
          <p:cNvGrpSpPr/>
          <p:nvPr/>
        </p:nvGrpSpPr>
        <p:grpSpPr>
          <a:xfrm>
            <a:off x="133750" y="813396"/>
            <a:ext cx="8985032" cy="2810150"/>
            <a:chOff x="133750" y="813396"/>
            <a:chExt cx="8985032" cy="281015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CE724FA-839B-4FE4-B24C-8DA2FC6A4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50" y="862092"/>
              <a:ext cx="3413657" cy="2761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88FF2B7-F449-4212-B9A2-E2C6C0D7BD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" t="355" r="-1" b="42022"/>
            <a:stretch/>
          </p:blipFill>
          <p:spPr bwMode="auto">
            <a:xfrm>
              <a:off x="3738171" y="813396"/>
              <a:ext cx="2856497" cy="281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C993062-B049-48B7-856D-F362781833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260" t="1695" r="5003" b="-503"/>
            <a:stretch/>
          </p:blipFill>
          <p:spPr>
            <a:xfrm>
              <a:off x="6594668" y="1460639"/>
              <a:ext cx="2524114" cy="21629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117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8D41EF0-D719-45B4-B657-B0AC092913F3}"/>
              </a:ext>
            </a:extLst>
          </p:cNvPr>
          <p:cNvSpPr txBox="1"/>
          <p:nvPr/>
        </p:nvSpPr>
        <p:spPr>
          <a:xfrm>
            <a:off x="647700" y="955655"/>
            <a:ext cx="7848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Definition 3.2: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 reactive architecture is one whose ASM f : Σ</a:t>
            </a:r>
            <a:r>
              <a:rPr lang="en-US" altLang="zh-CN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→ A can be expressed by a single map r : Σ → A, so f (x</a:t>
            </a:r>
            <a:r>
              <a:rPr lang="en-US" altLang="zh-CN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. . .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28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) = r(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28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D547FE-C3AD-4A8A-AF55-35FC4704B2F7}"/>
              </a:ext>
            </a:extLst>
          </p:cNvPr>
          <p:cNvSpPr txBox="1"/>
          <p:nvPr/>
        </p:nvSpPr>
        <p:spPr>
          <a:xfrm>
            <a:off x="1013313" y="105510"/>
            <a:ext cx="7117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Reactiveness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D3DFC00-A995-4B09-B2AF-CED2D53A3B5F}"/>
              </a:ext>
            </a:extLst>
          </p:cNvPr>
          <p:cNvSpPr txBox="1"/>
          <p:nvPr/>
        </p:nvSpPr>
        <p:spPr>
          <a:xfrm>
            <a:off x="896372" y="3452975"/>
            <a:ext cx="116181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/>
              <a:t>BTs</a:t>
            </a:r>
            <a:endParaRPr lang="en-US" altLang="zh-CN" sz="4000" dirty="0"/>
          </a:p>
          <a:p>
            <a:pPr algn="ctr"/>
            <a:r>
              <a:rPr lang="zh-CN" altLang="en-US" sz="4000" dirty="0"/>
              <a:t>TRs</a:t>
            </a:r>
            <a:endParaRPr lang="en-US" altLang="zh-CN" sz="4000" dirty="0"/>
          </a:p>
          <a:p>
            <a:pPr algn="ctr"/>
            <a:r>
              <a:rPr lang="zh-CN" altLang="en-US" sz="4000" dirty="0"/>
              <a:t>DTs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22CC119-3214-452B-8B32-06F726621C5A}"/>
              </a:ext>
            </a:extLst>
          </p:cNvPr>
          <p:cNvSpPr txBox="1"/>
          <p:nvPr/>
        </p:nvSpPr>
        <p:spPr>
          <a:xfrm>
            <a:off x="5305991" y="2546532"/>
            <a:ext cx="150106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/>
              <a:t>FSM</a:t>
            </a:r>
            <a:endParaRPr lang="zh-CN" altLang="en-US" sz="40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265C1E8-4285-4CE5-9CD9-32A3384CC368}"/>
              </a:ext>
            </a:extLst>
          </p:cNvPr>
          <p:cNvSpPr txBox="1"/>
          <p:nvPr/>
        </p:nvSpPr>
        <p:spPr>
          <a:xfrm>
            <a:off x="1231858" y="5417708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</a:rPr>
              <a:t>√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6F93C78-4E1D-4D65-A2AE-1796831FF00D}"/>
              </a:ext>
            </a:extLst>
          </p:cNvPr>
          <p:cNvSpPr txBox="1"/>
          <p:nvPr/>
        </p:nvSpPr>
        <p:spPr>
          <a:xfrm>
            <a:off x="7076383" y="2515755"/>
            <a:ext cx="478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FF0000"/>
                </a:solidFill>
              </a:rPr>
              <a:t>X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277118F-0CD7-43C2-A7CD-162221BC902D}"/>
              </a:ext>
            </a:extLst>
          </p:cNvPr>
          <p:cNvGrpSpPr/>
          <p:nvPr/>
        </p:nvGrpSpPr>
        <p:grpSpPr>
          <a:xfrm>
            <a:off x="3723858" y="3731178"/>
            <a:ext cx="4772442" cy="3021312"/>
            <a:chOff x="3737318" y="3731178"/>
            <a:chExt cx="4772442" cy="3021312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121226D-572A-4CD7-9BDF-DAADD05114FE}"/>
                </a:ext>
              </a:extLst>
            </p:cNvPr>
            <p:cNvGrpSpPr/>
            <p:nvPr/>
          </p:nvGrpSpPr>
          <p:grpSpPr>
            <a:xfrm>
              <a:off x="3737318" y="3731178"/>
              <a:ext cx="4772442" cy="3021312"/>
              <a:chOff x="559777" y="3410477"/>
              <a:chExt cx="4772442" cy="3021312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8C4D5C60-D44A-4B80-AFB8-ABB3B6BDB842}"/>
                  </a:ext>
                </a:extLst>
              </p:cNvPr>
              <p:cNvSpPr/>
              <p:nvPr/>
            </p:nvSpPr>
            <p:spPr>
              <a:xfrm>
                <a:off x="559777" y="4313370"/>
                <a:ext cx="705142" cy="7051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开始</a:t>
                </a: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21135E5D-7FA3-461F-9FC7-FAF762089CE4}"/>
                  </a:ext>
                </a:extLst>
              </p:cNvPr>
              <p:cNvSpPr/>
              <p:nvPr/>
            </p:nvSpPr>
            <p:spPr>
              <a:xfrm>
                <a:off x="2485218" y="3410477"/>
                <a:ext cx="705142" cy="7051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躲避</a:t>
                </a: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5E1955A9-FDA9-486D-8A33-C611385E59E0}"/>
                  </a:ext>
                </a:extLst>
              </p:cNvPr>
              <p:cNvSpPr/>
              <p:nvPr/>
            </p:nvSpPr>
            <p:spPr>
              <a:xfrm>
                <a:off x="2048608" y="4794893"/>
                <a:ext cx="938432" cy="938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吃大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力丸</a:t>
                </a:r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85575DE3-4EB0-46CA-965C-7427A4F02975}"/>
                  </a:ext>
                </a:extLst>
              </p:cNvPr>
              <p:cNvCxnSpPr>
                <a:stCxn id="2" idx="7"/>
                <a:endCxn id="6" idx="2"/>
              </p:cNvCxnSpPr>
              <p:nvPr/>
            </p:nvCxnSpPr>
            <p:spPr>
              <a:xfrm flipV="1">
                <a:off x="1161653" y="3763048"/>
                <a:ext cx="1323565" cy="653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F3B8A5A3-B645-4D79-AF07-6764C2EC4B18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>
                <a:off x="1173375" y="4929906"/>
                <a:ext cx="875233" cy="3342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7E5CEC6-DDF3-49DC-8850-87B33811E866}"/>
                  </a:ext>
                </a:extLst>
              </p:cNvPr>
              <p:cNvSpPr txBox="1"/>
              <p:nvPr/>
            </p:nvSpPr>
            <p:spPr>
              <a:xfrm rot="20037499">
                <a:off x="1123273" y="3778782"/>
                <a:ext cx="1112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幽灵近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955CE5A-8750-4059-8BC6-5DE22CFA57C5}"/>
                  </a:ext>
                </a:extLst>
              </p:cNvPr>
              <p:cNvSpPr txBox="1"/>
              <p:nvPr/>
            </p:nvSpPr>
            <p:spPr>
              <a:xfrm rot="1258934">
                <a:off x="1132271" y="5188032"/>
                <a:ext cx="1352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幽灵远</a:t>
                </a: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17772188-C3AD-490D-B16E-9766128E4EAE}"/>
                  </a:ext>
                </a:extLst>
              </p:cNvPr>
              <p:cNvCxnSpPr>
                <a:stCxn id="6" idx="4"/>
                <a:endCxn id="7" idx="0"/>
              </p:cNvCxnSpPr>
              <p:nvPr/>
            </p:nvCxnSpPr>
            <p:spPr>
              <a:xfrm flipH="1">
                <a:off x="2517824" y="4115619"/>
                <a:ext cx="319965" cy="67927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32A7269-2EA7-4244-8950-6A1C40D4E049}"/>
                  </a:ext>
                </a:extLst>
              </p:cNvPr>
              <p:cNvSpPr txBox="1"/>
              <p:nvPr/>
            </p:nvSpPr>
            <p:spPr>
              <a:xfrm rot="323318">
                <a:off x="1823361" y="4245181"/>
                <a:ext cx="1112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幽灵远</a:t>
                </a: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6E89DD1-7EF0-418A-9978-1B661A8CF4E8}"/>
                  </a:ext>
                </a:extLst>
              </p:cNvPr>
              <p:cNvSpPr/>
              <p:nvPr/>
            </p:nvSpPr>
            <p:spPr>
              <a:xfrm>
                <a:off x="4412863" y="4013474"/>
                <a:ext cx="919356" cy="9193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杀死幽灵</a:t>
                </a: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64508FB-257C-4637-A76A-78AFC904C494}"/>
                  </a:ext>
                </a:extLst>
              </p:cNvPr>
              <p:cNvSpPr/>
              <p:nvPr/>
            </p:nvSpPr>
            <p:spPr>
              <a:xfrm>
                <a:off x="4272741" y="5512433"/>
                <a:ext cx="919356" cy="9193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追逐幽灵</a:t>
                </a:r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8844A9CD-8154-4BAF-A24F-8B0DDA3D65F8}"/>
                  </a:ext>
                </a:extLst>
              </p:cNvPr>
              <p:cNvCxnSpPr>
                <a:cxnSpLocks/>
                <a:stCxn id="7" idx="7"/>
                <a:endCxn id="32" idx="2"/>
              </p:cNvCxnSpPr>
              <p:nvPr/>
            </p:nvCxnSpPr>
            <p:spPr>
              <a:xfrm flipV="1">
                <a:off x="2849610" y="4473152"/>
                <a:ext cx="1563253" cy="4591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77D70BE5-9279-47BC-97F4-B8284EF9E805}"/>
                  </a:ext>
                </a:extLst>
              </p:cNvPr>
              <p:cNvCxnSpPr>
                <a:cxnSpLocks/>
                <a:stCxn id="7" idx="5"/>
                <a:endCxn id="35" idx="2"/>
              </p:cNvCxnSpPr>
              <p:nvPr/>
            </p:nvCxnSpPr>
            <p:spPr>
              <a:xfrm>
                <a:off x="2849610" y="5595895"/>
                <a:ext cx="1423131" cy="3762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A4569BA-2E23-4191-99DA-CF7648B8B5A6}"/>
                  </a:ext>
                </a:extLst>
              </p:cNvPr>
              <p:cNvSpPr txBox="1"/>
              <p:nvPr/>
            </p:nvSpPr>
            <p:spPr>
              <a:xfrm rot="20702784">
                <a:off x="3117179" y="4315865"/>
                <a:ext cx="1208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幽灵近</a:t>
                </a: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CAACDD2-9573-49BE-A26F-8565DC6BF669}"/>
                  </a:ext>
                </a:extLst>
              </p:cNvPr>
              <p:cNvSpPr txBox="1"/>
              <p:nvPr/>
            </p:nvSpPr>
            <p:spPr>
              <a:xfrm rot="884858">
                <a:off x="3160972" y="5441164"/>
                <a:ext cx="958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幽灵远</a:t>
                </a:r>
              </a:p>
            </p:txBody>
          </p:sp>
        </p:grpSp>
        <p:cxnSp>
          <p:nvCxnSpPr>
            <p:cNvPr id="59" name="连接符: 曲线 58">
              <a:extLst>
                <a:ext uri="{FF2B5EF4-FFF2-40B4-BE49-F238E27FC236}">
                  <a16:creationId xmlns:a16="http://schemas.microsoft.com/office/drawing/2014/main" id="{49AC7AF8-F3B4-44C0-AE04-8BC7B9271D05}"/>
                </a:ext>
              </a:extLst>
            </p:cNvPr>
            <p:cNvCxnSpPr>
              <a:stCxn id="32" idx="0"/>
              <a:endCxn id="2" idx="0"/>
            </p:cNvCxnSpPr>
            <p:nvPr/>
          </p:nvCxnSpPr>
          <p:spPr>
            <a:xfrm rot="16200000" flipH="1" flipV="1">
              <a:off x="5920038" y="2504026"/>
              <a:ext cx="299896" cy="3960193"/>
            </a:xfrm>
            <a:prstGeom prst="curvedConnector3">
              <a:avLst>
                <a:gd name="adj1" fmla="val -26255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26574FC-F8CB-406B-B0FC-91E1E4E8E084}"/>
                </a:ext>
              </a:extLst>
            </p:cNvPr>
            <p:cNvSpPr txBox="1"/>
            <p:nvPr/>
          </p:nvSpPr>
          <p:spPr>
            <a:xfrm rot="1127667">
              <a:off x="7011844" y="3848011"/>
              <a:ext cx="120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成功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60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976CD3C-1759-4CB3-85CA-407303AF39A3}"/>
              </a:ext>
            </a:extLst>
          </p:cNvPr>
          <p:cNvSpPr txBox="1"/>
          <p:nvPr/>
        </p:nvSpPr>
        <p:spPr>
          <a:xfrm>
            <a:off x="60960" y="813396"/>
            <a:ext cx="90220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Definition 4.1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pure X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as an ASM f from an X with f : Σ</a:t>
            </a:r>
            <a:r>
              <a:rPr lang="en-US" altLang="zh-CN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→ A. Then, we define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unrestricted X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as an ASM g from an X with g : (2K × P )</a:t>
            </a:r>
            <a:r>
              <a:rPr lang="en-US" altLang="zh-CN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→ (A × Y).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denote an auxiliary integer variable which can store n different values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∈ {1, . . . , n}.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denote the set of actions of the form ‘Write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to v’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denote the set of propositions of the form ‘v =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?’ for any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∈ {1, . . . , n}.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A1DD32-AAC0-4576-ACD4-5C65C212CA88}"/>
              </a:ext>
            </a:extLst>
          </p:cNvPr>
          <p:cNvSpPr txBox="1"/>
          <p:nvPr/>
        </p:nvSpPr>
        <p:spPr>
          <a:xfrm>
            <a:off x="1013313" y="105510"/>
            <a:ext cx="7117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Expressiveness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58B391-F75E-4D0E-9E4D-C539ECA28D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3" t="9460" r="3140"/>
          <a:stretch/>
        </p:blipFill>
        <p:spPr>
          <a:xfrm>
            <a:off x="2118946" y="3806712"/>
            <a:ext cx="4906108" cy="294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47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976CD3C-1759-4CB3-85CA-407303AF39A3}"/>
              </a:ext>
            </a:extLst>
          </p:cNvPr>
          <p:cNvSpPr txBox="1"/>
          <p:nvPr/>
        </p:nvSpPr>
        <p:spPr>
          <a:xfrm>
            <a:off x="0" y="813396"/>
            <a:ext cx="90220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Definition 4.2: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Let X and Z be two classes of ASMs. We say X is more expressive than Z if Z ⊂ X, and equally expressive if Z = X.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A1DD32-AAC0-4576-ACD4-5C65C212CA88}"/>
              </a:ext>
            </a:extLst>
          </p:cNvPr>
          <p:cNvSpPr txBox="1"/>
          <p:nvPr/>
        </p:nvSpPr>
        <p:spPr>
          <a:xfrm>
            <a:off x="1013313" y="105510"/>
            <a:ext cx="7117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Expressiveness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A3B25B-8F13-4D19-B397-C612A39FC8FC}"/>
              </a:ext>
            </a:extLst>
          </p:cNvPr>
          <p:cNvSpPr txBox="1"/>
          <p:nvPr/>
        </p:nvSpPr>
        <p:spPr>
          <a:xfrm>
            <a:off x="0" y="2416035"/>
            <a:ext cx="4998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Lemma 4.3: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pFSM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⊆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uBT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B422F8-CFFC-448A-A3C8-ADDB4C8E38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60"/>
          <a:stretch/>
        </p:blipFill>
        <p:spPr>
          <a:xfrm>
            <a:off x="2397566" y="3322320"/>
            <a:ext cx="4348869" cy="24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0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976CD3C-1759-4CB3-85CA-407303AF39A3}"/>
              </a:ext>
            </a:extLst>
          </p:cNvPr>
          <p:cNvSpPr txBox="1"/>
          <p:nvPr/>
        </p:nvSpPr>
        <p:spPr>
          <a:xfrm>
            <a:off x="0" y="813396"/>
            <a:ext cx="90220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Definition 4.2: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Let X and Z be two classes of ASMs. We say X is more expressive than Z if Z ⊂ X, and equally expressive if Z = X.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A1DD32-AAC0-4576-ACD4-5C65C212CA88}"/>
              </a:ext>
            </a:extLst>
          </p:cNvPr>
          <p:cNvSpPr txBox="1"/>
          <p:nvPr/>
        </p:nvSpPr>
        <p:spPr>
          <a:xfrm>
            <a:off x="1013313" y="105510"/>
            <a:ext cx="7117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Expressiveness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A3B25B-8F13-4D19-B397-C612A39FC8FC}"/>
              </a:ext>
            </a:extLst>
          </p:cNvPr>
          <p:cNvSpPr txBox="1"/>
          <p:nvPr/>
        </p:nvSpPr>
        <p:spPr>
          <a:xfrm>
            <a:off x="0" y="2416035"/>
            <a:ext cx="4998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Lemma 4.3: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pFSM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⊆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uBT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81A1BA-F531-4853-8018-25B94DCEF7F8}"/>
              </a:ext>
            </a:extLst>
          </p:cNvPr>
          <p:cNvSpPr txBox="1"/>
          <p:nvPr/>
        </p:nvSpPr>
        <p:spPr>
          <a:xfrm>
            <a:off x="0" y="3704461"/>
            <a:ext cx="9144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Theorem 4.4 (The ASM Hierarchy):</a:t>
            </a:r>
          </a:p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pDT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pBT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= Reactive ⊂</a:t>
            </a:r>
          </a:p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uTR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uDT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uBT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pFSM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uFSM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Reactive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for the set of all reactive ASMs with input from 2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actions A.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8E1044-B5BF-4339-84BB-261820CF33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60" r="3653"/>
          <a:stretch/>
        </p:blipFill>
        <p:spPr>
          <a:xfrm>
            <a:off x="5806160" y="1712730"/>
            <a:ext cx="3215920" cy="188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6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29B06495-2EB3-46D4-B6CD-C1DD89CF8BEC}"/>
              </a:ext>
            </a:extLst>
          </p:cNvPr>
          <p:cNvSpPr/>
          <p:nvPr/>
        </p:nvSpPr>
        <p:spPr>
          <a:xfrm>
            <a:off x="0" y="3588572"/>
            <a:ext cx="9144000" cy="3437067"/>
          </a:xfrm>
          <a:prstGeom prst="rect">
            <a:avLst/>
          </a:prstGeom>
          <a:solidFill>
            <a:schemeClr val="accent6">
              <a:lumMod val="20000"/>
              <a:lumOff val="8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Improves expressiveness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23C20E-4E23-40A0-B99F-F3380038363E}"/>
              </a:ext>
            </a:extLst>
          </p:cNvPr>
          <p:cNvSpPr txBox="1"/>
          <p:nvPr/>
        </p:nvSpPr>
        <p:spPr>
          <a:xfrm>
            <a:off x="1013313" y="105510"/>
            <a:ext cx="7117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Expressiveness &amp; Readability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05484F-BD6E-4F18-BAA8-76EF51BBC5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60"/>
          <a:stretch/>
        </p:blipFill>
        <p:spPr>
          <a:xfrm>
            <a:off x="2397566" y="813396"/>
            <a:ext cx="4348869" cy="245603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3BDC93F-0CCD-439A-BA4F-6E9117808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48" y="3855820"/>
            <a:ext cx="1407188" cy="140718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D4FC889-CC4C-428E-BEA6-1A9715ADA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0" y="3855820"/>
            <a:ext cx="1407188" cy="140718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5CA6749-F303-4CA8-BB71-385357405C43}"/>
              </a:ext>
            </a:extLst>
          </p:cNvPr>
          <p:cNvSpPr txBox="1"/>
          <p:nvPr/>
        </p:nvSpPr>
        <p:spPr>
          <a:xfrm>
            <a:off x="913140" y="5422912"/>
            <a:ext cx="2666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Improve expressiveness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906B00-B90A-44D8-B8B4-46A023A79CDE}"/>
              </a:ext>
            </a:extLst>
          </p:cNvPr>
          <p:cNvSpPr txBox="1"/>
          <p:nvPr/>
        </p:nvSpPr>
        <p:spPr>
          <a:xfrm>
            <a:off x="5283312" y="5207468"/>
            <a:ext cx="26668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Readability</a:t>
            </a:r>
          </a:p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Modularity</a:t>
            </a:r>
          </a:p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Reactiveness</a:t>
            </a:r>
          </a:p>
        </p:txBody>
      </p:sp>
    </p:spTree>
    <p:extLst>
      <p:ext uri="{BB962C8B-B14F-4D97-AF65-F5344CB8AC3E}">
        <p14:creationId xmlns:p14="http://schemas.microsoft.com/office/powerpoint/2010/main" val="139165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1266871-CD40-40BC-8E94-F8AF011CA088}"/>
              </a:ext>
            </a:extLst>
          </p:cNvPr>
          <p:cNvSpPr txBox="1"/>
          <p:nvPr/>
        </p:nvSpPr>
        <p:spPr>
          <a:xfrm>
            <a:off x="2630472" y="1055435"/>
            <a:ext cx="3883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Selection of Conditions 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3D3FD3-5BDE-4F99-9C12-1CE8B056D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151" y="2826209"/>
            <a:ext cx="6517618" cy="15849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DFD0767-85AC-4EAC-AD7A-DA44F5681EDB}"/>
              </a:ext>
            </a:extLst>
          </p:cNvPr>
          <p:cNvSpPr/>
          <p:nvPr/>
        </p:nvSpPr>
        <p:spPr>
          <a:xfrm>
            <a:off x="1067599" y="4985828"/>
            <a:ext cx="1661160" cy="762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Internal </a:t>
            </a:r>
            <a:r>
              <a:rPr lang="zh-CN" altLang="en-US" sz="2000" b="1" dirty="0">
                <a:solidFill>
                  <a:schemeClr val="tx1"/>
                </a:solidFill>
              </a:rPr>
              <a:t>‘</a:t>
            </a:r>
            <a:r>
              <a:rPr lang="en-US" altLang="zh-CN" sz="2000" b="1" dirty="0">
                <a:solidFill>
                  <a:schemeClr val="tx1"/>
                </a:solidFill>
              </a:rPr>
              <a:t>map</a:t>
            </a:r>
            <a:r>
              <a:rPr lang="zh-CN" altLang="en-US" sz="2000" b="1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1DD94B-1D36-4ECB-B4F0-706213B00681}"/>
              </a:ext>
            </a:extLst>
          </p:cNvPr>
          <p:cNvSpPr/>
          <p:nvPr/>
        </p:nvSpPr>
        <p:spPr>
          <a:xfrm>
            <a:off x="992571" y="2111566"/>
            <a:ext cx="1661160" cy="762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If door open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7D83793-0087-492E-A360-6268A369BDE5}"/>
              </a:ext>
            </a:extLst>
          </p:cNvPr>
          <p:cNvCxnSpPr>
            <a:cxnSpLocks/>
          </p:cNvCxnSpPr>
          <p:nvPr/>
        </p:nvCxnSpPr>
        <p:spPr>
          <a:xfrm flipH="1" flipV="1">
            <a:off x="2633009" y="2492566"/>
            <a:ext cx="844062" cy="5319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356BA58-F70A-4C73-BD6C-E87316EFE692}"/>
              </a:ext>
            </a:extLst>
          </p:cNvPr>
          <p:cNvSpPr/>
          <p:nvPr/>
        </p:nvSpPr>
        <p:spPr>
          <a:xfrm>
            <a:off x="2426683" y="3024554"/>
            <a:ext cx="2655277" cy="381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2A9A01-84A1-483A-9556-73D4E3E9B3C5}"/>
              </a:ext>
            </a:extLst>
          </p:cNvPr>
          <p:cNvSpPr/>
          <p:nvPr/>
        </p:nvSpPr>
        <p:spPr>
          <a:xfrm>
            <a:off x="1727401" y="3929697"/>
            <a:ext cx="3354559" cy="381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7CB99FE-723E-4BB4-9543-B3748D0366B0}"/>
              </a:ext>
            </a:extLst>
          </p:cNvPr>
          <p:cNvCxnSpPr>
            <a:cxnSpLocks/>
          </p:cNvCxnSpPr>
          <p:nvPr/>
        </p:nvCxnSpPr>
        <p:spPr>
          <a:xfrm flipH="1">
            <a:off x="2728759" y="4367246"/>
            <a:ext cx="541986" cy="9995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133BC0F-EB28-4AA8-8218-1F8374221B91}"/>
              </a:ext>
            </a:extLst>
          </p:cNvPr>
          <p:cNvSpPr txBox="1"/>
          <p:nvPr/>
        </p:nvSpPr>
        <p:spPr>
          <a:xfrm>
            <a:off x="1013313" y="105510"/>
            <a:ext cx="7117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Expressiveness &amp; Readability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1266871-CD40-40BC-8E94-F8AF011CA088}"/>
              </a:ext>
            </a:extLst>
          </p:cNvPr>
          <p:cNvSpPr txBox="1"/>
          <p:nvPr/>
        </p:nvSpPr>
        <p:spPr>
          <a:xfrm>
            <a:off x="3302298" y="2910098"/>
            <a:ext cx="26097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memory nodes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133BC0F-EB28-4AA8-8218-1F8374221B91}"/>
              </a:ext>
            </a:extLst>
          </p:cNvPr>
          <p:cNvSpPr txBox="1"/>
          <p:nvPr/>
        </p:nvSpPr>
        <p:spPr>
          <a:xfrm>
            <a:off x="1013313" y="105510"/>
            <a:ext cx="7117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Expressiveness &amp; Readability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AB5FB45-CC03-4BC3-8CFA-80501C0F5019}"/>
              </a:ext>
            </a:extLst>
          </p:cNvPr>
          <p:cNvCxnSpPr>
            <a:endCxn id="3" idx="0"/>
          </p:cNvCxnSpPr>
          <p:nvPr/>
        </p:nvCxnSpPr>
        <p:spPr>
          <a:xfrm>
            <a:off x="2637692" y="817714"/>
            <a:ext cx="1969478" cy="20923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0B0BA45-FE48-4E90-8BFB-663B539A74D8}"/>
              </a:ext>
            </a:extLst>
          </p:cNvPr>
          <p:cNvCxnSpPr>
            <a:cxnSpLocks/>
          </p:cNvCxnSpPr>
          <p:nvPr/>
        </p:nvCxnSpPr>
        <p:spPr>
          <a:xfrm flipH="1">
            <a:off x="4607170" y="813396"/>
            <a:ext cx="1969478" cy="20923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29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D165DEAA-7950-4695-9A06-4FD353EC5729}"/>
              </a:ext>
            </a:extLst>
          </p:cNvPr>
          <p:cNvSpPr/>
          <p:nvPr/>
        </p:nvSpPr>
        <p:spPr>
          <a:xfrm>
            <a:off x="-17582" y="813397"/>
            <a:ext cx="9144000" cy="2949712"/>
          </a:xfrm>
          <a:prstGeom prst="rect">
            <a:avLst/>
          </a:prstGeom>
          <a:solidFill>
            <a:schemeClr val="accent6">
              <a:lumMod val="20000"/>
              <a:lumOff val="8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Improves expressiveness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FB8F74-CBBE-4564-AFE5-D3662E26CC74}"/>
              </a:ext>
            </a:extLst>
          </p:cNvPr>
          <p:cNvSpPr txBox="1"/>
          <p:nvPr/>
        </p:nvSpPr>
        <p:spPr>
          <a:xfrm>
            <a:off x="17580" y="1134183"/>
            <a:ext cx="68404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Sequence and Fallback with memory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D03096-B818-4684-9E75-426B2933D14B}"/>
              </a:ext>
            </a:extLst>
          </p:cNvPr>
          <p:cNvSpPr txBox="1"/>
          <p:nvPr/>
        </p:nvSpPr>
        <p:spPr>
          <a:xfrm>
            <a:off x="1013313" y="105510"/>
            <a:ext cx="7117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Memory Nodes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737B7D-B7F4-4C3A-990E-5D5E8F2D3C1D}"/>
              </a:ext>
            </a:extLst>
          </p:cNvPr>
          <p:cNvSpPr txBox="1"/>
          <p:nvPr/>
        </p:nvSpPr>
        <p:spPr>
          <a:xfrm>
            <a:off x="-1" y="3945311"/>
            <a:ext cx="8130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Run until Success (Failure) or eternal memory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A85A18-E582-4DF3-B8DA-98A7584E984A}"/>
              </a:ext>
            </a:extLst>
          </p:cNvPr>
          <p:cNvSpPr txBox="1"/>
          <p:nvPr/>
        </p:nvSpPr>
        <p:spPr>
          <a:xfrm>
            <a:off x="2722318" y="1762854"/>
            <a:ext cx="369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→</a:t>
            </a:r>
            <a:r>
              <a:rPr lang="zh-CN" altLang="en-US" sz="4000" baseline="30000" dirty="0"/>
              <a:t>∗</a:t>
            </a:r>
            <a:r>
              <a:rPr lang="zh-CN" altLang="en-US" sz="4000" dirty="0"/>
              <a:t>                     </a:t>
            </a:r>
            <a:r>
              <a:rPr lang="en-US" altLang="zh-CN" sz="4000" dirty="0"/>
              <a:t>?</a:t>
            </a:r>
            <a:r>
              <a:rPr lang="en-US" altLang="zh-CN" sz="4000" baseline="30000" dirty="0"/>
              <a:t>∗</a:t>
            </a:r>
            <a:endParaRPr lang="zh-CN" altLang="en-US" sz="4000" baseline="30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7FDFA0-34C1-4BF9-9710-4DC205B562A2}"/>
              </a:ext>
            </a:extLst>
          </p:cNvPr>
          <p:cNvSpPr txBox="1"/>
          <p:nvPr/>
        </p:nvSpPr>
        <p:spPr>
          <a:xfrm>
            <a:off x="0" y="2325501"/>
            <a:ext cx="9126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If the Sequence with memory returns Success or Failure, then the memory is ‘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’, and on the next received tick it begins at the leftmost node.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568E7E-5F50-49F3-A485-A427B1F4751D}"/>
              </a:ext>
            </a:extLst>
          </p:cNvPr>
          <p:cNvSpPr txBox="1"/>
          <p:nvPr/>
        </p:nvSpPr>
        <p:spPr>
          <a:xfrm>
            <a:off x="-1" y="4468531"/>
            <a:ext cx="91264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It’s a decorator node ticks its one child and returns that child’s return value until the child returns Success, after which the Decorator returns Success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61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948ED2F2-7358-44B1-9A96-618C43D25369}"/>
              </a:ext>
            </a:extLst>
          </p:cNvPr>
          <p:cNvSpPr/>
          <p:nvPr/>
        </p:nvSpPr>
        <p:spPr>
          <a:xfrm>
            <a:off x="0" y="2704991"/>
            <a:ext cx="9144000" cy="4153009"/>
          </a:xfrm>
          <a:prstGeom prst="rect">
            <a:avLst/>
          </a:prstGeom>
          <a:solidFill>
            <a:schemeClr val="accent6">
              <a:lumMod val="20000"/>
              <a:lumOff val="8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Improves expressiveness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AB02EC-DE5D-441E-B0C9-6990BF58FA2C}"/>
              </a:ext>
            </a:extLst>
          </p:cNvPr>
          <p:cNvSpPr txBox="1"/>
          <p:nvPr/>
        </p:nvSpPr>
        <p:spPr>
          <a:xfrm>
            <a:off x="472440" y="511191"/>
            <a:ext cx="81991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Theorem 4.5: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mBT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be the set of ASMs which are derived from pure BTs with eternal memory and control flow nodes with memory allowed. Then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pBT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⊂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mBT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⊂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uBT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0976E5-2612-423A-8294-EF026FBD24E4}"/>
              </a:ext>
            </a:extLst>
          </p:cNvPr>
          <p:cNvSpPr txBox="1"/>
          <p:nvPr/>
        </p:nvSpPr>
        <p:spPr>
          <a:xfrm>
            <a:off x="263769" y="2736502"/>
            <a:ext cx="84077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Step1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pBT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⊂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mBT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‘do A until it returns Success, then do B forever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3001698-E69E-4427-9B98-C3B70C00F3F0}"/>
              </a:ext>
            </a:extLst>
          </p:cNvPr>
          <p:cNvGrpSpPr/>
          <p:nvPr/>
        </p:nvGrpSpPr>
        <p:grpSpPr>
          <a:xfrm>
            <a:off x="1011115" y="3822955"/>
            <a:ext cx="7121770" cy="2822792"/>
            <a:chOff x="703385" y="3822955"/>
            <a:chExt cx="7121770" cy="2822792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DAF9A92-8DCF-4FF7-9538-D2C1033C685C}"/>
                </a:ext>
              </a:extLst>
            </p:cNvPr>
            <p:cNvGrpSpPr/>
            <p:nvPr/>
          </p:nvGrpSpPr>
          <p:grpSpPr>
            <a:xfrm>
              <a:off x="703385" y="3822955"/>
              <a:ext cx="2530211" cy="2822792"/>
              <a:chOff x="703385" y="3822955"/>
              <a:chExt cx="2530211" cy="2822792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6349FB8-44AF-4AC8-AAC3-9283A6F3C117}"/>
                  </a:ext>
                </a:extLst>
              </p:cNvPr>
              <p:cNvSpPr/>
              <p:nvPr/>
            </p:nvSpPr>
            <p:spPr>
              <a:xfrm>
                <a:off x="1510303" y="3822955"/>
                <a:ext cx="793282" cy="5978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dirty="0">
                    <a:solidFill>
                      <a:schemeClr val="tx1"/>
                    </a:solidFill>
                  </a:rPr>
                  <a:t>→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9F61281-CB17-4C92-B50B-AD1A685C194C}"/>
                  </a:ext>
                </a:extLst>
              </p:cNvPr>
              <p:cNvSpPr/>
              <p:nvPr/>
            </p:nvSpPr>
            <p:spPr>
              <a:xfrm>
                <a:off x="2600549" y="6047870"/>
                <a:ext cx="633047" cy="5978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B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949D2FD-354B-4E08-B468-B753967F83F1}"/>
                  </a:ext>
                </a:extLst>
              </p:cNvPr>
              <p:cNvSpPr/>
              <p:nvPr/>
            </p:nvSpPr>
            <p:spPr>
              <a:xfrm>
                <a:off x="703385" y="6047870"/>
                <a:ext cx="633047" cy="5978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A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菱形 14">
                <a:extLst>
                  <a:ext uri="{FF2B5EF4-FFF2-40B4-BE49-F238E27FC236}">
                    <a16:creationId xmlns:a16="http://schemas.microsoft.com/office/drawing/2014/main" id="{0655364E-F3E0-49C2-9BBD-27C05E4BE57D}"/>
                  </a:ext>
                </a:extLst>
              </p:cNvPr>
              <p:cNvSpPr/>
              <p:nvPr/>
            </p:nvSpPr>
            <p:spPr>
              <a:xfrm>
                <a:off x="769404" y="5197201"/>
                <a:ext cx="501010" cy="501010"/>
              </a:xfrm>
              <a:prstGeom prst="diamond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4E71A567-343E-44D1-977E-A654CCC14542}"/>
                  </a:ext>
                </a:extLst>
              </p:cNvPr>
              <p:cNvCxnSpPr>
                <a:stCxn id="15" idx="2"/>
                <a:endCxn id="13" idx="0"/>
              </p:cNvCxnSpPr>
              <p:nvPr/>
            </p:nvCxnSpPr>
            <p:spPr>
              <a:xfrm>
                <a:off x="1019909" y="5698211"/>
                <a:ext cx="0" cy="3496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E88C424-E3A8-468B-8BCB-B187F35F9FCB}"/>
                  </a:ext>
                </a:extLst>
              </p:cNvPr>
              <p:cNvCxnSpPr>
                <a:stCxn id="7" idx="2"/>
                <a:endCxn id="15" idx="0"/>
              </p:cNvCxnSpPr>
              <p:nvPr/>
            </p:nvCxnSpPr>
            <p:spPr>
              <a:xfrm flipH="1">
                <a:off x="1019909" y="4420832"/>
                <a:ext cx="887035" cy="7763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832CDBC5-0A53-4E84-9CC3-6E0F69D82263}"/>
                  </a:ext>
                </a:extLst>
              </p:cNvPr>
              <p:cNvCxnSpPr>
                <a:stCxn id="7" idx="2"/>
                <a:endCxn id="12" idx="0"/>
              </p:cNvCxnSpPr>
              <p:nvPr/>
            </p:nvCxnSpPr>
            <p:spPr>
              <a:xfrm>
                <a:off x="1906944" y="4420832"/>
                <a:ext cx="1010129" cy="16270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41637CF-1C81-4324-843B-8DCFB5013AC4}"/>
                </a:ext>
              </a:extLst>
            </p:cNvPr>
            <p:cNvGrpSpPr/>
            <p:nvPr/>
          </p:nvGrpSpPr>
          <p:grpSpPr>
            <a:xfrm>
              <a:off x="5294944" y="3822955"/>
              <a:ext cx="2530211" cy="2822792"/>
              <a:chOff x="703385" y="3822955"/>
              <a:chExt cx="2530211" cy="282279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44E36F3-F3A1-4ABE-8243-1B1BF24A7FC1}"/>
                  </a:ext>
                </a:extLst>
              </p:cNvPr>
              <p:cNvSpPr/>
              <p:nvPr/>
            </p:nvSpPr>
            <p:spPr>
              <a:xfrm>
                <a:off x="1510303" y="3822955"/>
                <a:ext cx="793282" cy="5978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dirty="0">
                    <a:solidFill>
                      <a:schemeClr val="tx1"/>
                    </a:solidFill>
                  </a:rPr>
                  <a:t>→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AC84BF0-02FE-4513-9D55-194DFF88BC25}"/>
                  </a:ext>
                </a:extLst>
              </p:cNvPr>
              <p:cNvSpPr/>
              <p:nvPr/>
            </p:nvSpPr>
            <p:spPr>
              <a:xfrm>
                <a:off x="2600549" y="6047870"/>
                <a:ext cx="633047" cy="5978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B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255DC63-24A5-4AF0-AC99-DCFF430EBA7F}"/>
                  </a:ext>
                </a:extLst>
              </p:cNvPr>
              <p:cNvSpPr/>
              <p:nvPr/>
            </p:nvSpPr>
            <p:spPr>
              <a:xfrm>
                <a:off x="703385" y="6047870"/>
                <a:ext cx="633047" cy="5978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A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E8EFE12C-EBA8-4CB5-B96D-0BA518A306D1}"/>
                  </a:ext>
                </a:extLst>
              </p:cNvPr>
              <p:cNvCxnSpPr>
                <a:cxnSpLocks/>
                <a:stCxn id="26" idx="2"/>
                <a:endCxn id="28" idx="0"/>
              </p:cNvCxnSpPr>
              <p:nvPr/>
            </p:nvCxnSpPr>
            <p:spPr>
              <a:xfrm flipH="1">
                <a:off x="1019909" y="4420832"/>
                <a:ext cx="887035" cy="16270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7C368452-D897-48AB-971A-D58DE548AB07}"/>
                  </a:ext>
                </a:extLst>
              </p:cNvPr>
              <p:cNvCxnSpPr>
                <a:stCxn id="26" idx="2"/>
                <a:endCxn id="27" idx="0"/>
              </p:cNvCxnSpPr>
              <p:nvPr/>
            </p:nvCxnSpPr>
            <p:spPr>
              <a:xfrm>
                <a:off x="1906944" y="4420832"/>
                <a:ext cx="1010129" cy="16270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875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1CBEA4-0296-4BDE-8DC6-6C34ED0A8FB3}"/>
              </a:ext>
            </a:extLst>
          </p:cNvPr>
          <p:cNvSpPr txBox="1"/>
          <p:nvPr/>
        </p:nvSpPr>
        <p:spPr>
          <a:xfrm>
            <a:off x="3848084" y="97809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IDEA</a:t>
            </a:r>
            <a:endParaRPr lang="zh-CN" altLang="en-US" sz="44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AF15AB-5459-45A4-8DFD-15D0458CDE7F}"/>
              </a:ext>
            </a:extLst>
          </p:cNvPr>
          <p:cNvSpPr txBox="1"/>
          <p:nvPr/>
        </p:nvSpPr>
        <p:spPr>
          <a:xfrm>
            <a:off x="1128294" y="4185474"/>
            <a:ext cx="66001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structured programming</a:t>
            </a:r>
            <a:endParaRPr lang="zh-CN" alt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23397D5-AB4E-4D06-8506-19F7F7E5CDE0}"/>
              </a:ext>
            </a:extLst>
          </p:cNvPr>
          <p:cNvGrpSpPr/>
          <p:nvPr/>
        </p:nvGrpSpPr>
        <p:grpSpPr>
          <a:xfrm>
            <a:off x="61737" y="867251"/>
            <a:ext cx="8733277" cy="3240721"/>
            <a:chOff x="61737" y="867251"/>
            <a:chExt cx="8733277" cy="3240721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1DD4E61-99DD-4A39-A6D6-BDF96D404D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4909" r="38692" b="-970"/>
            <a:stretch/>
          </p:blipFill>
          <p:spPr>
            <a:xfrm>
              <a:off x="1894925" y="3562062"/>
              <a:ext cx="5354150" cy="54591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77039669-9D07-4FA7-86DA-E0F1D727B4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092"/>
            <a:stretch/>
          </p:blipFill>
          <p:spPr>
            <a:xfrm>
              <a:off x="61737" y="867251"/>
              <a:ext cx="8733277" cy="2885884"/>
            </a:xfrm>
            <a:prstGeom prst="rect">
              <a:avLst/>
            </a:prstGeom>
          </p:spPr>
        </p:pic>
      </p:grpSp>
      <p:pic>
        <p:nvPicPr>
          <p:cNvPr id="26" name="图形 25" descr="箭头轻微弯曲">
            <a:extLst>
              <a:ext uri="{FF2B5EF4-FFF2-40B4-BE49-F238E27FC236}">
                <a16:creationId xmlns:a16="http://schemas.microsoft.com/office/drawing/2014/main" id="{00BDE851-7A8A-48D9-AC2A-679545043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V="1">
            <a:off x="4114800" y="4715856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D97EE25-0274-4967-9389-4B7BCFE79784}"/>
              </a:ext>
            </a:extLst>
          </p:cNvPr>
          <p:cNvSpPr txBox="1"/>
          <p:nvPr/>
        </p:nvSpPr>
        <p:spPr>
          <a:xfrm>
            <a:off x="1271920" y="5588798"/>
            <a:ext cx="66001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BT design</a:t>
            </a:r>
            <a:endParaRPr lang="zh-CN" alt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89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826E039-9045-4C83-8CD0-BC885E7C9617}"/>
              </a:ext>
            </a:extLst>
          </p:cNvPr>
          <p:cNvSpPr/>
          <p:nvPr/>
        </p:nvSpPr>
        <p:spPr>
          <a:xfrm>
            <a:off x="0" y="1"/>
            <a:ext cx="9144000" cy="2463728"/>
          </a:xfrm>
          <a:prstGeom prst="rect">
            <a:avLst/>
          </a:prstGeom>
          <a:solidFill>
            <a:schemeClr val="accent6">
              <a:lumMod val="20000"/>
              <a:lumOff val="8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Improves expressiveness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82CCE1-254C-4C42-98AA-A365BCF38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86" y="3292344"/>
            <a:ext cx="7588828" cy="29489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F2A5BDB-2CC9-421E-BE05-0AAA8B5EFF9B}"/>
              </a:ext>
            </a:extLst>
          </p:cNvPr>
          <p:cNvSpPr txBox="1"/>
          <p:nvPr/>
        </p:nvSpPr>
        <p:spPr>
          <a:xfrm>
            <a:off x="232463" y="2616426"/>
            <a:ext cx="659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Step2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：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mBT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⊂ FSM 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uBT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5A536C-62B9-4C83-875A-84E8BF25098F}"/>
              </a:ext>
            </a:extLst>
          </p:cNvPr>
          <p:cNvSpPr txBox="1"/>
          <p:nvPr/>
        </p:nvSpPr>
        <p:spPr>
          <a:xfrm>
            <a:off x="472440" y="511191"/>
            <a:ext cx="81991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Theorem 4.5: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mBT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be the set of ASMs which are derived from pure BTs with eternal memory and control flow nodes with memory allowed. Then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pBT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⊂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mBT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⊂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uBT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952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7F9A0E-4FFB-4010-B52A-4481EFAEA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50"/>
          <a:stretch/>
        </p:blipFill>
        <p:spPr>
          <a:xfrm>
            <a:off x="2083777" y="527538"/>
            <a:ext cx="4976447" cy="172205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6FBF880-780F-4C29-9F25-9C52090A3C96}"/>
              </a:ext>
            </a:extLst>
          </p:cNvPr>
          <p:cNvSpPr txBox="1"/>
          <p:nvPr/>
        </p:nvSpPr>
        <p:spPr>
          <a:xfrm>
            <a:off x="17585" y="2422212"/>
            <a:ext cx="9108830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pt-BR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input sequence z = (r, r, r), (s, r, r), (r, s, r), (r, f, s), (r, s, r), (r, r, f ),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pt-BR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 selects y = A, B, C, B, C, A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inputs x = (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CN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CN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CN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) ∈ Σ,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CN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CN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CN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are the return values in x of A, B and C【s(Success),f(Failure),r(Running)】</a:t>
            </a:r>
          </a:p>
          <a:p>
            <a:endParaRPr lang="pt-BR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Suppose we apply the input sequence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zh-CN" sz="24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to M , Suppose the actions selected by T on 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nth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copy of z are identical to the selections for 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− 1)-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endParaRPr lang="pt-BR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505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16ED71-BB92-4BB4-81B9-C29E131625F1}"/>
              </a:ext>
            </a:extLst>
          </p:cNvPr>
          <p:cNvSpPr txBox="1"/>
          <p:nvPr/>
        </p:nvSpPr>
        <p:spPr>
          <a:xfrm>
            <a:off x="1356360" y="1932355"/>
            <a:ext cx="64312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Theorem 4.4 + Theorem 4.5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pDT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pBT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= Reactive ⊂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mBT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⊂ </a:t>
            </a:r>
          </a:p>
          <a:p>
            <a:pPr algn="ctr"/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uTR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uDT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uBT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pFSM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uFSM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900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769E55-780D-4484-8657-B3E19841450C}"/>
              </a:ext>
            </a:extLst>
          </p:cNvPr>
          <p:cNvSpPr txBox="1"/>
          <p:nvPr/>
        </p:nvSpPr>
        <p:spPr>
          <a:xfrm>
            <a:off x="1816278" y="2828836"/>
            <a:ext cx="5511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THANK</a:t>
            </a: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zh-CN" sz="72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4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EBC3F0A-3E6F-4D87-9A77-744F7F7C161E}"/>
              </a:ext>
            </a:extLst>
          </p:cNvPr>
          <p:cNvSpPr/>
          <p:nvPr/>
        </p:nvSpPr>
        <p:spPr>
          <a:xfrm>
            <a:off x="0" y="1085618"/>
            <a:ext cx="9144000" cy="3969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1CBEA4-0296-4BDE-8DC6-6C34ED0A8FB3}"/>
              </a:ext>
            </a:extLst>
          </p:cNvPr>
          <p:cNvSpPr txBox="1"/>
          <p:nvPr/>
        </p:nvSpPr>
        <p:spPr>
          <a:xfrm>
            <a:off x="2241073" y="97809"/>
            <a:ext cx="4661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CONTRIBUTIONS</a:t>
            </a:r>
            <a:endParaRPr lang="zh-CN" altLang="en-US" sz="44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98F228-7975-49E8-A73E-293F784B9DC3}"/>
              </a:ext>
            </a:extLst>
          </p:cNvPr>
          <p:cNvSpPr txBox="1"/>
          <p:nvPr/>
        </p:nvSpPr>
        <p:spPr>
          <a:xfrm>
            <a:off x="271605" y="1014631"/>
            <a:ext cx="86007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Provide a formal framework for comparing the expressive power of Behavior Trees (BTs) to other action selection architectures.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B5113AB-2F41-4A6E-972D-B610A586CE2A}"/>
              </a:ext>
            </a:extLst>
          </p:cNvPr>
          <p:cNvGrpSpPr/>
          <p:nvPr/>
        </p:nvGrpSpPr>
        <p:grpSpPr>
          <a:xfrm>
            <a:off x="1184418" y="2694721"/>
            <a:ext cx="1651000" cy="2142312"/>
            <a:chOff x="1358900" y="3467774"/>
            <a:chExt cx="1651000" cy="2142312"/>
          </a:xfrm>
        </p:grpSpPr>
        <p:pic>
          <p:nvPicPr>
            <p:cNvPr id="4" name="图形 3" descr="落叶树">
              <a:extLst>
                <a:ext uri="{FF2B5EF4-FFF2-40B4-BE49-F238E27FC236}">
                  <a16:creationId xmlns:a16="http://schemas.microsoft.com/office/drawing/2014/main" id="{F4F3B742-7C56-4077-95EC-F7074CB6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58900" y="3467774"/>
              <a:ext cx="1651000" cy="1651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88A0E29-0111-4922-BCC0-D0E22B3C748E}"/>
                </a:ext>
              </a:extLst>
            </p:cNvPr>
            <p:cNvSpPr txBox="1"/>
            <p:nvPr/>
          </p:nvSpPr>
          <p:spPr>
            <a:xfrm>
              <a:off x="1765055" y="4902200"/>
              <a:ext cx="8386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latin typeface="Arial" panose="020B0604020202020204" pitchFamily="34" charset="0"/>
                  <a:cs typeface="Arial" panose="020B0604020202020204" pitchFamily="34" charset="0"/>
                </a:rPr>
                <a:t>BT</a:t>
              </a:r>
              <a:endParaRPr lang="zh-CN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7BE829A-D6DE-4393-A12C-5CEC6250312D}"/>
              </a:ext>
            </a:extLst>
          </p:cNvPr>
          <p:cNvSpPr txBox="1"/>
          <p:nvPr/>
        </p:nvSpPr>
        <p:spPr>
          <a:xfrm>
            <a:off x="2957679" y="3073380"/>
            <a:ext cx="50019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Teleo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-reactive Programs (TRs)</a:t>
            </a:r>
          </a:p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Decision Trees (DTs)</a:t>
            </a:r>
          </a:p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Finite State Machines (FSMs)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AF15AB-5459-45A4-8DFD-15D0458CDE7F}"/>
              </a:ext>
            </a:extLst>
          </p:cNvPr>
          <p:cNvSpPr txBox="1"/>
          <p:nvPr/>
        </p:nvSpPr>
        <p:spPr>
          <a:xfrm>
            <a:off x="1271920" y="5377039"/>
            <a:ext cx="66001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Show the trade-off in BT design between readability and expressiveness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0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178AF2-4672-4D33-BA5D-7E49F32603B5}"/>
              </a:ext>
            </a:extLst>
          </p:cNvPr>
          <p:cNvSpPr txBox="1"/>
          <p:nvPr/>
        </p:nvSpPr>
        <p:spPr>
          <a:xfrm>
            <a:off x="563880" y="751344"/>
            <a:ext cx="80162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expressiveness: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breadth of behaviors that they can theoretically construct</a:t>
            </a:r>
          </a:p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readability: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 control architecture is readable if there is a close correlation between its visual structure and the behavior it induces in a robot.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1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4AF5220-9CA8-493F-8CF4-39006F807386}"/>
              </a:ext>
            </a:extLst>
          </p:cNvPr>
          <p:cNvSpPr txBox="1"/>
          <p:nvPr/>
        </p:nvSpPr>
        <p:spPr>
          <a:xfrm>
            <a:off x="764931" y="105510"/>
            <a:ext cx="7614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Action Selection Mechanism (ASM)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20E35-9DD0-4536-8D00-9120CA10C9A1}"/>
              </a:ext>
            </a:extLst>
          </p:cNvPr>
          <p:cNvSpPr txBox="1"/>
          <p:nvPr/>
        </p:nvSpPr>
        <p:spPr>
          <a:xfrm>
            <a:off x="0" y="2356274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 map f :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zh-CN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A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F081CF3-B9CD-4FAE-AEF5-CF0C114DEF95}"/>
              </a:ext>
            </a:extLst>
          </p:cNvPr>
          <p:cNvGrpSpPr/>
          <p:nvPr/>
        </p:nvGrpSpPr>
        <p:grpSpPr>
          <a:xfrm>
            <a:off x="1622697" y="866876"/>
            <a:ext cx="5898607" cy="1388494"/>
            <a:chOff x="1665995" y="620686"/>
            <a:chExt cx="5898607" cy="138849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326B1A9-04F2-48C4-A858-8568C850F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5995" y="620686"/>
              <a:ext cx="1388494" cy="138849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CDA311B-2ADA-4014-957C-3A55BD72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2334" y="759564"/>
              <a:ext cx="1172268" cy="1172268"/>
            </a:xfrm>
            <a:prstGeom prst="rect">
              <a:avLst/>
            </a:prstGeom>
          </p:spPr>
        </p:pic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17901706-2318-4FEA-BC07-7B1BF602D5E3}"/>
                </a:ext>
              </a:extLst>
            </p:cNvPr>
            <p:cNvSpPr/>
            <p:nvPr/>
          </p:nvSpPr>
          <p:spPr>
            <a:xfrm>
              <a:off x="4223086" y="1248508"/>
              <a:ext cx="1000651" cy="43961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46C343E-59A3-4913-B3D8-59669812909B}"/>
              </a:ext>
            </a:extLst>
          </p:cNvPr>
          <p:cNvGrpSpPr/>
          <p:nvPr/>
        </p:nvGrpSpPr>
        <p:grpSpPr>
          <a:xfrm>
            <a:off x="2663" y="2979945"/>
            <a:ext cx="9144000" cy="3969783"/>
            <a:chOff x="2663" y="2979945"/>
            <a:chExt cx="9144000" cy="396978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5AD7B54-EC8A-476C-9F54-23330DE71CA2}"/>
                </a:ext>
              </a:extLst>
            </p:cNvPr>
            <p:cNvSpPr/>
            <p:nvPr/>
          </p:nvSpPr>
          <p:spPr>
            <a:xfrm>
              <a:off x="2663" y="2979945"/>
              <a:ext cx="9144000" cy="396978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8EF5B57-64E7-421A-A079-2C7A8EF39C01}"/>
                </a:ext>
              </a:extLst>
            </p:cNvPr>
            <p:cNvGrpSpPr/>
            <p:nvPr/>
          </p:nvGrpSpPr>
          <p:grpSpPr>
            <a:xfrm>
              <a:off x="68665" y="3032694"/>
              <a:ext cx="9075335" cy="3680204"/>
              <a:chOff x="68665" y="3032694"/>
              <a:chExt cx="9075335" cy="3680204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3D8FBE-F780-4693-80E4-5DFB20FA4017}"/>
                  </a:ext>
                </a:extLst>
              </p:cNvPr>
              <p:cNvSpPr txBox="1"/>
              <p:nvPr/>
            </p:nvSpPr>
            <p:spPr>
              <a:xfrm>
                <a:off x="461597" y="3032694"/>
                <a:ext cx="822080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If there is a finite set K of Boolean variables used to make task selections then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Σ = 2</a:t>
                </a:r>
                <a:r>
                  <a:rPr kumimoji="0" lang="en-US" altLang="zh-CN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K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 , where each x ∈ Σ is the set of variables true at that point.</a:t>
                </a:r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47D0990E-42BA-4758-9DCF-60A155307794}"/>
                  </a:ext>
                </a:extLst>
              </p:cNvPr>
              <p:cNvGrpSpPr/>
              <p:nvPr/>
            </p:nvGrpSpPr>
            <p:grpSpPr>
              <a:xfrm>
                <a:off x="68665" y="4358157"/>
                <a:ext cx="3784038" cy="2354741"/>
                <a:chOff x="2679981" y="781391"/>
                <a:chExt cx="3784038" cy="2354741"/>
              </a:xfrm>
            </p:grpSpPr>
            <p:pic>
              <p:nvPicPr>
                <p:cNvPr id="13" name="图片 12">
                  <a:extLst>
                    <a:ext uri="{FF2B5EF4-FFF2-40B4-BE49-F238E27FC236}">
                      <a16:creationId xmlns:a16="http://schemas.microsoft.com/office/drawing/2014/main" id="{92B219E1-4F79-4B71-A6A9-81CC9C587D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79981" y="781391"/>
                  <a:ext cx="3784038" cy="2354741"/>
                </a:xfrm>
                <a:prstGeom prst="rect">
                  <a:avLst/>
                </a:prstGeom>
              </p:spPr>
            </p:pic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3C25ED7-7B4A-4FD0-88A9-F4EA34C1A5B1}"/>
                    </a:ext>
                  </a:extLst>
                </p:cNvPr>
                <p:cNvSpPr/>
                <p:nvPr/>
              </p:nvSpPr>
              <p:spPr>
                <a:xfrm>
                  <a:off x="2990476" y="2554224"/>
                  <a:ext cx="950976" cy="3718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幽灵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接近</a:t>
                  </a: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1A43A62E-3ACE-4043-8E8A-09AD54854AF9}"/>
                    </a:ext>
                  </a:extLst>
                </p:cNvPr>
                <p:cNvSpPr/>
                <p:nvPr/>
              </p:nvSpPr>
              <p:spPr>
                <a:xfrm>
                  <a:off x="4434050" y="2554224"/>
                  <a:ext cx="680493" cy="3718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躲避幽灵</a:t>
                  </a: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9F68645-4269-4CAE-A324-6562E4F7C810}"/>
                    </a:ext>
                  </a:extLst>
                </p:cNvPr>
                <p:cNvSpPr/>
                <p:nvPr/>
              </p:nvSpPr>
              <p:spPr>
                <a:xfrm>
                  <a:off x="5443728" y="1699329"/>
                  <a:ext cx="762000" cy="3718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B4439003-2374-447B-8682-89E3CD05B253}"/>
                    </a:ext>
                  </a:extLst>
                </p:cNvPr>
                <p:cNvSpPr/>
                <p:nvPr/>
              </p:nvSpPr>
              <p:spPr>
                <a:xfrm>
                  <a:off x="5478926" y="1699329"/>
                  <a:ext cx="680493" cy="3718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吃大力丸</a:t>
                  </a:r>
                </a:p>
              </p:txBody>
            </p:sp>
          </p:grp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5BEC242-B3BE-4296-81B2-A22133CA343A}"/>
                  </a:ext>
                </a:extLst>
              </p:cNvPr>
              <p:cNvSpPr txBox="1"/>
              <p:nvPr/>
            </p:nvSpPr>
            <p:spPr>
              <a:xfrm>
                <a:off x="4053254" y="4750697"/>
                <a:ext cx="509074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</a:rPr>
                  <a:t>K=2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</a:rPr>
                  <a:t>：幽灵接近，幽灵没接近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</a:rPr>
                  <a:t>K=2+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</a:rPr>
                  <a:t>：躲避幽灵成功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</a:rPr>
                  <a:t>/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</a:rPr>
                  <a:t>失败，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</a:rPr>
                  <a:t>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</a:rPr>
                  <a:t>幽灵接近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</a:rPr>
                  <a:t>躲避幽灵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</a:rPr>
                  <a:t>幽灵没接近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  <a:sym typeface="Wingdings" panose="05000000000000000000" pitchFamily="2" charset="2"/>
                  </a:rPr>
                  <a:t>吃大力丸</a:t>
                </a:r>
                <a:endPara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623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4AF5220-9CA8-493F-8CF4-39006F807386}"/>
              </a:ext>
            </a:extLst>
          </p:cNvPr>
          <p:cNvSpPr txBox="1"/>
          <p:nvPr/>
        </p:nvSpPr>
        <p:spPr>
          <a:xfrm>
            <a:off x="764931" y="105510"/>
            <a:ext cx="7614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Action Selection Mechanism (ASM)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20E35-9DD0-4536-8D00-9120CA10C9A1}"/>
              </a:ext>
            </a:extLst>
          </p:cNvPr>
          <p:cNvSpPr txBox="1"/>
          <p:nvPr/>
        </p:nvSpPr>
        <p:spPr>
          <a:xfrm>
            <a:off x="0" y="2356274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 map f :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zh-CN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A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F081CF3-B9CD-4FAE-AEF5-CF0C114DEF95}"/>
              </a:ext>
            </a:extLst>
          </p:cNvPr>
          <p:cNvGrpSpPr/>
          <p:nvPr/>
        </p:nvGrpSpPr>
        <p:grpSpPr>
          <a:xfrm>
            <a:off x="1622697" y="866876"/>
            <a:ext cx="5898607" cy="1388494"/>
            <a:chOff x="1665995" y="620686"/>
            <a:chExt cx="5898607" cy="138849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326B1A9-04F2-48C4-A858-8568C850F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5995" y="620686"/>
              <a:ext cx="1388494" cy="138849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CDA311B-2ADA-4014-957C-3A55BD72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2334" y="759564"/>
              <a:ext cx="1172268" cy="1172268"/>
            </a:xfrm>
            <a:prstGeom prst="rect">
              <a:avLst/>
            </a:prstGeom>
          </p:spPr>
        </p:pic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17901706-2318-4FEA-BC07-7B1BF602D5E3}"/>
                </a:ext>
              </a:extLst>
            </p:cNvPr>
            <p:cNvSpPr/>
            <p:nvPr/>
          </p:nvSpPr>
          <p:spPr>
            <a:xfrm>
              <a:off x="4223086" y="1248508"/>
              <a:ext cx="1000651" cy="43961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6D21BBD-E51E-41D5-AFCB-27C9C5573043}"/>
              </a:ext>
            </a:extLst>
          </p:cNvPr>
          <p:cNvGrpSpPr/>
          <p:nvPr/>
        </p:nvGrpSpPr>
        <p:grpSpPr>
          <a:xfrm>
            <a:off x="0" y="3994068"/>
            <a:ext cx="9144000" cy="1854178"/>
            <a:chOff x="0" y="4556783"/>
            <a:chExt cx="9144000" cy="185417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623F6B3-1E5E-43FF-90A3-32C84BD952A0}"/>
                </a:ext>
              </a:extLst>
            </p:cNvPr>
            <p:cNvSpPr txBox="1"/>
            <p:nvPr/>
          </p:nvSpPr>
          <p:spPr>
            <a:xfrm>
              <a:off x="0" y="4556783"/>
              <a:ext cx="914400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an ASM responds to sequences of input (from Σ) with sequences of actions (from A)</a:t>
              </a:r>
            </a:p>
            <a:p>
              <a:pPr algn="ctr"/>
              <a:endParaRPr lang="en-US" altLang="zh-CN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9789C82-9152-4053-9B07-E1E107DE70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2093" b="13517"/>
            <a:stretch/>
          </p:blipFill>
          <p:spPr>
            <a:xfrm>
              <a:off x="1428111" y="5496561"/>
              <a:ext cx="6287779" cy="914400"/>
            </a:xfrm>
            <a:prstGeom prst="rect">
              <a:avLst/>
            </a:prstGeom>
          </p:spPr>
        </p:pic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EEC23C84-39E1-4466-8B98-13085421E580}"/>
              </a:ext>
            </a:extLst>
          </p:cNvPr>
          <p:cNvSpPr/>
          <p:nvPr/>
        </p:nvSpPr>
        <p:spPr>
          <a:xfrm>
            <a:off x="0" y="3538746"/>
            <a:ext cx="9144000" cy="3969783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60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14C94C-5C94-484C-A252-AF951D7F787B}"/>
              </a:ext>
            </a:extLst>
          </p:cNvPr>
          <p:cNvSpPr txBox="1"/>
          <p:nvPr/>
        </p:nvSpPr>
        <p:spPr>
          <a:xfrm>
            <a:off x="880124" y="1720840"/>
            <a:ext cx="73837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？</a:t>
            </a:r>
            <a:endParaRPr lang="en-US" altLang="zh-CN" sz="54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altLang="zh-CN" sz="5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to Formalizing </a:t>
            </a:r>
          </a:p>
          <a:p>
            <a:pPr algn="ctr"/>
            <a:r>
              <a:rPr lang="en-US" altLang="zh-CN" sz="5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Control Architectures </a:t>
            </a:r>
          </a:p>
          <a:p>
            <a:pPr algn="ctr"/>
            <a:r>
              <a:rPr lang="en-US" altLang="zh-CN" sz="5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AS ASMs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97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0D78CA-26D6-4A39-B4FB-1EDE67890467}"/>
              </a:ext>
            </a:extLst>
          </p:cNvPr>
          <p:cNvSpPr txBox="1"/>
          <p:nvPr/>
        </p:nvSpPr>
        <p:spPr>
          <a:xfrm>
            <a:off x="2026627" y="105510"/>
            <a:ext cx="50907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Behavior Trees(BTs)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FA0AFA-B806-4781-B53B-1ABC39ED2E9F}"/>
              </a:ext>
            </a:extLst>
          </p:cNvPr>
          <p:cNvSpPr txBox="1"/>
          <p:nvPr/>
        </p:nvSpPr>
        <p:spPr>
          <a:xfrm>
            <a:off x="125267" y="3737406"/>
            <a:ext cx="889346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the conditions for returning Success, Failure and Running are formulated on 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Action nodes are the actions</a:t>
            </a:r>
          </a:p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On each input x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∈ Σ, we tick (execute) the tree starting from the root, and select the leaf node that was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ticked last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 the traversal of the tree.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3257EC-8650-4A4A-B904-9499D4790506}"/>
              </a:ext>
            </a:extLst>
          </p:cNvPr>
          <p:cNvSpPr txBox="1"/>
          <p:nvPr/>
        </p:nvSpPr>
        <p:spPr>
          <a:xfrm>
            <a:off x="2594610" y="3148789"/>
            <a:ext cx="39547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omit discussion of the Parallel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419D75-1A8E-44C9-B09C-860BDC0099A1}"/>
              </a:ext>
            </a:extLst>
          </p:cNvPr>
          <p:cNvGrpSpPr/>
          <p:nvPr/>
        </p:nvGrpSpPr>
        <p:grpSpPr>
          <a:xfrm>
            <a:off x="411565" y="781391"/>
            <a:ext cx="3784038" cy="2354741"/>
            <a:chOff x="2679981" y="781391"/>
            <a:chExt cx="3784038" cy="235474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74CC9FA-0926-41E3-BF7D-6E1FB876A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9981" y="781391"/>
              <a:ext cx="3784038" cy="2354741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F8112C9-E176-49A2-B8AE-0E045233CE58}"/>
                </a:ext>
              </a:extLst>
            </p:cNvPr>
            <p:cNvSpPr/>
            <p:nvPr/>
          </p:nvSpPr>
          <p:spPr>
            <a:xfrm>
              <a:off x="2990476" y="2554224"/>
              <a:ext cx="950976" cy="371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幽灵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接近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0C6FFF6-4157-4371-9EFB-377050E279AD}"/>
                </a:ext>
              </a:extLst>
            </p:cNvPr>
            <p:cNvSpPr/>
            <p:nvPr/>
          </p:nvSpPr>
          <p:spPr>
            <a:xfrm>
              <a:off x="4434050" y="2554224"/>
              <a:ext cx="680493" cy="371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躲避幽灵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B5C880D-49BE-48BB-9A3E-1F4999E2FFD7}"/>
                </a:ext>
              </a:extLst>
            </p:cNvPr>
            <p:cNvSpPr/>
            <p:nvPr/>
          </p:nvSpPr>
          <p:spPr>
            <a:xfrm>
              <a:off x="5443728" y="1699329"/>
              <a:ext cx="762000" cy="371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4882BE2-D436-4921-A22F-77F331CFE4F1}"/>
                </a:ext>
              </a:extLst>
            </p:cNvPr>
            <p:cNvSpPr/>
            <p:nvPr/>
          </p:nvSpPr>
          <p:spPr>
            <a:xfrm>
              <a:off x="5478926" y="1699329"/>
              <a:ext cx="680493" cy="371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吃大力丸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013887EC-835D-4029-9FD9-686F05C5991E}"/>
              </a:ext>
            </a:extLst>
          </p:cNvPr>
          <p:cNvSpPr txBox="1"/>
          <p:nvPr/>
        </p:nvSpPr>
        <p:spPr>
          <a:xfrm>
            <a:off x="4396154" y="1358597"/>
            <a:ext cx="50907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幽灵接近，幽灵没接近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幽灵接近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躲避幽灵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幽灵没接近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吃大力丸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65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0D78CA-26D6-4A39-B4FB-1EDE67890467}"/>
              </a:ext>
            </a:extLst>
          </p:cNvPr>
          <p:cNvSpPr txBox="1"/>
          <p:nvPr/>
        </p:nvSpPr>
        <p:spPr>
          <a:xfrm>
            <a:off x="1013313" y="105510"/>
            <a:ext cx="71173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err="1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Teleo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-reactive Programs(TRs)</a:t>
            </a:r>
          </a:p>
          <a:p>
            <a:pPr algn="ctr"/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&amp;Decision Trees (DTs)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FA0AFA-B806-4781-B53B-1ABC39ED2E9F}"/>
              </a:ext>
            </a:extLst>
          </p:cNvPr>
          <p:cNvSpPr txBox="1"/>
          <p:nvPr/>
        </p:nvSpPr>
        <p:spPr>
          <a:xfrm>
            <a:off x="2450301" y="2138888"/>
            <a:ext cx="42433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幽灵接近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-&gt;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躲避幽灵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幽灵没接近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-&gt;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吃大力丸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149E50-57B1-4219-80E9-07A7FCBDB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1" y="1587310"/>
            <a:ext cx="4876818" cy="582943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CD85B637-548A-430E-BD32-0E04DBE97204}"/>
              </a:ext>
            </a:extLst>
          </p:cNvPr>
          <p:cNvGrpSpPr/>
          <p:nvPr/>
        </p:nvGrpSpPr>
        <p:grpSpPr>
          <a:xfrm>
            <a:off x="2592658" y="3662295"/>
            <a:ext cx="3958684" cy="2489915"/>
            <a:chOff x="2592658" y="3328182"/>
            <a:chExt cx="3958684" cy="2489915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8C4537A-0A8B-495E-8473-47920EC8F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2658" y="3328182"/>
              <a:ext cx="3958684" cy="2489915"/>
            </a:xfrm>
            <a:prstGeom prst="rect">
              <a:avLst/>
            </a:prstGeom>
          </p:spPr>
        </p:pic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845E3E0-7291-4281-A984-B257AE353D22}"/>
                </a:ext>
              </a:extLst>
            </p:cNvPr>
            <p:cNvGrpSpPr/>
            <p:nvPr/>
          </p:nvGrpSpPr>
          <p:grpSpPr>
            <a:xfrm>
              <a:off x="2834867" y="3630585"/>
              <a:ext cx="3460068" cy="1901164"/>
              <a:chOff x="2834867" y="3630585"/>
              <a:chExt cx="3460068" cy="190116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967683A-F90A-4244-B680-CB566EAE184F}"/>
                  </a:ext>
                </a:extLst>
              </p:cNvPr>
              <p:cNvSpPr/>
              <p:nvPr/>
            </p:nvSpPr>
            <p:spPr>
              <a:xfrm>
                <a:off x="3891507" y="3630585"/>
                <a:ext cx="1300253" cy="371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幽灵是否接近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2585D1A-D994-4DC4-B32B-5E99CECDA433}"/>
                  </a:ext>
                </a:extLst>
              </p:cNvPr>
              <p:cNvSpPr/>
              <p:nvPr/>
            </p:nvSpPr>
            <p:spPr>
              <a:xfrm>
                <a:off x="2834867" y="4989311"/>
                <a:ext cx="1442493" cy="542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躲避幽灵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415891-DC18-4CB6-857E-7068E318F3BF}"/>
                  </a:ext>
                </a:extLst>
              </p:cNvPr>
              <p:cNvSpPr/>
              <p:nvPr/>
            </p:nvSpPr>
            <p:spPr>
              <a:xfrm>
                <a:off x="4852442" y="4969742"/>
                <a:ext cx="1442493" cy="542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吃大力丸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42D90C3-3E2B-4BB6-AA36-2A59B3EEB649}"/>
                  </a:ext>
                </a:extLst>
              </p:cNvPr>
              <p:cNvSpPr/>
              <p:nvPr/>
            </p:nvSpPr>
            <p:spPr>
              <a:xfrm>
                <a:off x="3200400" y="4148378"/>
                <a:ext cx="592647" cy="542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是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A611DB0-E304-4D28-92BC-D8DEEDC8381E}"/>
                  </a:ext>
                </a:extLst>
              </p:cNvPr>
              <p:cNvSpPr/>
              <p:nvPr/>
            </p:nvSpPr>
            <p:spPr>
              <a:xfrm>
                <a:off x="5225607" y="4208431"/>
                <a:ext cx="846592" cy="364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否</a:t>
                </a:r>
              </a:p>
            </p:txBody>
          </p:sp>
        </p:grp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9AE949D-AEF6-4017-AD0E-296007862975}"/>
              </a:ext>
            </a:extLst>
          </p:cNvPr>
          <p:cNvSpPr/>
          <p:nvPr/>
        </p:nvSpPr>
        <p:spPr>
          <a:xfrm>
            <a:off x="0" y="1416149"/>
            <a:ext cx="9144000" cy="1938993"/>
          </a:xfrm>
          <a:prstGeom prst="rect">
            <a:avLst/>
          </a:prstGeom>
          <a:solidFill>
            <a:schemeClr val="accent6">
              <a:lumMod val="20000"/>
              <a:lumOff val="8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21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7435</TotalTime>
  <Words>1474</Words>
  <Application>Microsoft Office PowerPoint</Application>
  <PresentationFormat>全屏显示(4:3)</PresentationFormat>
  <Paragraphs>178</Paragraphs>
  <Slides>23</Slides>
  <Notes>14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Helvetica Neue</vt:lpstr>
      <vt:lpstr>等线</vt:lpstr>
      <vt:lpstr>楷体</vt:lpstr>
      <vt:lpstr>Arial</vt:lpstr>
      <vt:lpstr>Calibri</vt:lpstr>
      <vt:lpstr>Calibri Light</vt:lpstr>
      <vt:lpstr>MV Boli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钰涵</dc:creator>
  <cp:lastModifiedBy>李 钰涵</cp:lastModifiedBy>
  <cp:revision>56</cp:revision>
  <dcterms:created xsi:type="dcterms:W3CDTF">2022-04-14T11:13:58Z</dcterms:created>
  <dcterms:modified xsi:type="dcterms:W3CDTF">2022-04-20T01:23:03Z</dcterms:modified>
</cp:coreProperties>
</file>