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6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186AF-F57B-46FD-8596-50B5E98F962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F6BD1-37B8-4D87-A679-64DFADF30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1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03D4E-F6CB-4F7D-BDFA-C6DFFE3E86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67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F6BD1-37B8-4D87-A679-64DFADF3095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41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E4E2B-68B7-4349-BF84-0F8A0A633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281AFC-8C5E-4F1B-9449-82B27882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35297-F384-4909-8ECA-B5ADAF08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9396-7990-4C11-AE27-F185DCA39FC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41913-723D-47D3-8806-26654E7E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C29C85-68B5-460B-BA5C-28A15A04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5249-767C-4A76-AC6E-4BAE6BB8F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21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8F220-9E9B-48A2-8977-93FCBD29B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170290-90DB-43D5-80FB-7EFA7B04D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13C4F-127E-4527-B82D-C89AFC2C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9396-7990-4C11-AE27-F185DCA39FC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BE9F0-CBB2-47EC-81F1-BE91392F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D73609-1A55-462C-A8DD-54169953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5249-767C-4A76-AC6E-4BAE6BB8F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2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8800BA-2A22-462A-9853-E839BA43D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D28C26-905B-4609-BD6F-C7CA1C47C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EBE7B-F14B-4F99-86E4-E087A11C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9396-7990-4C11-AE27-F185DCA39FC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F362D-9282-4C61-8D4B-DAB51395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BAB7C1-2807-4004-93F2-FED215D5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5249-767C-4A76-AC6E-4BAE6BB8F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56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CAB6E-2526-4CC4-A146-C2082C0B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6998D-D986-4807-BA67-029BF5159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B1088-A461-4D36-900D-4EB76FA9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9396-7990-4C11-AE27-F185DCA39FC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369C6-16A0-414A-BFEE-98F1BC87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58656-D5F9-4BBC-BE97-A3D471E7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5249-767C-4A76-AC6E-4BAE6BB8F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8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291A3-A7DC-4F88-827F-56EA72A4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F5B6A8-3D62-4361-8086-D56629841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1019B-576A-461B-A269-21B81134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9396-7990-4C11-AE27-F185DCA39FC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1661E-0365-4CD3-84C3-097F59C7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C325F-46EC-47B5-A4EB-965D1A80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5249-767C-4A76-AC6E-4BAE6BB8F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7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064C9-61E2-4F7E-B470-A72305FE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8784D-098E-46D0-A3F5-4F7ED2594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49FE34-52DC-4E21-BDE4-9D9CB13BD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E6E5A1-1B24-40C3-BF13-D0ACD2D0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9396-7990-4C11-AE27-F185DCA39FC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3D152-904A-45AE-811D-870B6CED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C5FB42-E2FE-4A6B-AFC3-510815D9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5249-767C-4A76-AC6E-4BAE6BB8F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96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E09AA-D6A1-4C9D-B774-E18069538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6BA37B-BF77-4461-B7E0-4B2C7FF93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CCD540-D9BB-4EB6-9169-403BDB6F8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19DEA7-C064-494F-91B3-4A9D77AC6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B84705-B4B0-4F25-BC7A-3FE635A88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7186F7-1A51-45D4-BC74-E7EA0D75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9396-7990-4C11-AE27-F185DCA39FC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BD56C6-17F5-46E0-BFEB-8D057D17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5AF0E7-259F-499D-9E65-8BCDB862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5249-767C-4A76-AC6E-4BAE6BB8F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3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447E4-EA36-45F1-8E46-F196307D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E067BE-9F40-4B18-8F9D-321D496C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9396-7990-4C11-AE27-F185DCA39FC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3CC84C-E299-4A29-A818-245C3DCF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83AC5B-D96C-4AD7-9CB9-A63CD191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5249-767C-4A76-AC6E-4BAE6BB8F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4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09C0CC-6696-40EC-8ED6-E88DFCEC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9396-7990-4C11-AE27-F185DCA39FC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03AEED-06A0-474C-B18B-D716EAB9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6948DB-3A78-4C18-83F0-F36280B6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5249-767C-4A76-AC6E-4BAE6BB8F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72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1D3A1-86CE-4B67-94CE-00C291C6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99563-E356-4656-9713-CAC5BA089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0870CC-D84A-4FA7-9B07-8BAF60899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41F132-3F53-4716-8740-D5FEA08D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9396-7990-4C11-AE27-F185DCA39FC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194781-F425-4B61-9916-999C6485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FA95A8-3444-433C-8923-B016CD0D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5249-767C-4A76-AC6E-4BAE6BB8F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94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11DD6-F07E-4FE4-A1C4-FB7A6842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AEC872-7EEE-4444-AD52-974F69727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7E682F-34D2-4B7E-9327-A081EFF1D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2A210-3243-42EA-8001-0A17A2D5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9396-7990-4C11-AE27-F185DCA39FC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CD4612-05AD-4349-87B6-F2E19F80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1BBCE6-D987-4FF3-857D-9AFFC966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5249-767C-4A76-AC6E-4BAE6BB8F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3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5E905E-C984-4025-9D4E-8734F43E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BF69A8-46E7-48E7-930D-6617294FD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969BB-53C9-466E-9CFA-976755D4F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9396-7990-4C11-AE27-F185DCA39FCC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29C99-9575-4D04-AB46-B41E0DEB5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65DD65-8798-4D38-A715-71AEF17DB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25249-767C-4A76-AC6E-4BAE6BB8F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83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AD95DBF-7BBF-4B51-9C5D-D104F80D72D0}"/>
              </a:ext>
            </a:extLst>
          </p:cNvPr>
          <p:cNvSpPr txBox="1"/>
          <p:nvPr/>
        </p:nvSpPr>
        <p:spPr>
          <a:xfrm>
            <a:off x="2406082" y="1211471"/>
            <a:ext cx="737983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latin typeface="MV Boli" panose="02000500030200090000" pitchFamily="2" charset="0"/>
                <a:cs typeface="MV Boli" panose="02000500030200090000" pitchFamily="2" charset="0"/>
              </a:rPr>
              <a:t>Conditional Behavior Trees Definition, Executability, and Applications</a:t>
            </a:r>
            <a:endParaRPr lang="zh-CN" altLang="en-US" sz="4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C4801EB-5FEF-490C-8408-E48CE4A30BB9}"/>
              </a:ext>
            </a:extLst>
          </p:cNvPr>
          <p:cNvGrpSpPr/>
          <p:nvPr/>
        </p:nvGrpSpPr>
        <p:grpSpPr>
          <a:xfrm>
            <a:off x="3459234" y="4008231"/>
            <a:ext cx="5273533" cy="646331"/>
            <a:chOff x="3013215" y="3639931"/>
            <a:chExt cx="5273533" cy="646331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C9B7915-CE3F-498C-9150-10CF68D30E50}"/>
                </a:ext>
              </a:extLst>
            </p:cNvPr>
            <p:cNvSpPr txBox="1"/>
            <p:nvPr/>
          </p:nvSpPr>
          <p:spPr>
            <a:xfrm>
              <a:off x="3013215" y="3639931"/>
              <a:ext cx="133350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sv-SE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Eleonora Giunchiglia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4E72474-B4D5-40BD-97B6-5B8D20CD0393}"/>
                </a:ext>
              </a:extLst>
            </p:cNvPr>
            <p:cNvSpPr txBox="1"/>
            <p:nvPr/>
          </p:nvSpPr>
          <p:spPr>
            <a:xfrm>
              <a:off x="7032482" y="3639931"/>
              <a:ext cx="125426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sv-SE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Armando Tacchella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681E0E0-D18B-4ECC-B331-9D8D3C0D8652}"/>
                </a:ext>
              </a:extLst>
            </p:cNvPr>
            <p:cNvSpPr txBox="1"/>
            <p:nvPr/>
          </p:nvSpPr>
          <p:spPr>
            <a:xfrm>
              <a:off x="4319103" y="3639931"/>
              <a:ext cx="173990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sv-SE" altLang="zh-CN" b="1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Michele Colledanchise</a:t>
              </a:r>
              <a:endParaRPr lang="zh-CN" altLang="en-US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98E14EF-917B-49B7-9E01-DDA9E7F8D4DC}"/>
                </a:ext>
              </a:extLst>
            </p:cNvPr>
            <p:cNvSpPr txBox="1"/>
            <p:nvPr/>
          </p:nvSpPr>
          <p:spPr>
            <a:xfrm>
              <a:off x="5650392" y="3639931"/>
              <a:ext cx="173990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sv-SE" altLang="zh-CN" b="1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Lorenzo </a:t>
              </a:r>
            </a:p>
            <a:p>
              <a:pPr algn="ctr"/>
              <a:r>
                <a:rPr lang="sv-SE" altLang="zh-CN" b="1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Natale</a:t>
              </a:r>
              <a:endParaRPr lang="zh-CN" altLang="en-US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7053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766CA118-B9D5-429E-8176-259833F39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56" r="7110" b="24265"/>
          <a:stretch/>
        </p:blipFill>
        <p:spPr>
          <a:xfrm>
            <a:off x="1180610" y="2123373"/>
            <a:ext cx="3673703" cy="19873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9F30B3B-FDED-4114-8920-17C3E6B60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610" y="4596037"/>
            <a:ext cx="3673703" cy="10496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C8C2B08-C407-4F1F-8EC1-3BC07BC720D9}"/>
              </a:ext>
            </a:extLst>
          </p:cNvPr>
          <p:cNvSpPr txBox="1"/>
          <p:nvPr/>
        </p:nvSpPr>
        <p:spPr>
          <a:xfrm>
            <a:off x="3149600" y="310634"/>
            <a:ext cx="5892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Encoding Executability</a:t>
            </a:r>
            <a:endParaRPr lang="zh-CN" altLang="en-US" sz="4400" b="1" dirty="0">
              <a:solidFill>
                <a:schemeClr val="accent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0302B7-B52A-4040-B484-C13D015CF8C1}"/>
              </a:ext>
            </a:extLst>
          </p:cNvPr>
          <p:cNvSpPr txBox="1"/>
          <p:nvPr/>
        </p:nvSpPr>
        <p:spPr>
          <a:xfrm>
            <a:off x="285750" y="1212334"/>
            <a:ext cx="11620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Example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C0233C-5422-4F7E-95C4-2BD416C3E6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48" t="23783" b="48925"/>
          <a:stretch/>
        </p:blipFill>
        <p:spPr>
          <a:xfrm>
            <a:off x="7806143" y="5350091"/>
            <a:ext cx="2965974" cy="10815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55AE598-C864-4B9F-8237-007696CBF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979" y="1212334"/>
            <a:ext cx="4570303" cy="39137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2CD45359-9060-40F2-8B5E-E2263F7D07E2}"/>
              </a:ext>
            </a:extLst>
          </p:cNvPr>
          <p:cNvSpPr/>
          <p:nvPr/>
        </p:nvSpPr>
        <p:spPr>
          <a:xfrm>
            <a:off x="285750" y="1212334"/>
            <a:ext cx="5581650" cy="5335032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33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766CA118-B9D5-429E-8176-259833F39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56" r="7110" b="24265"/>
          <a:stretch/>
        </p:blipFill>
        <p:spPr>
          <a:xfrm>
            <a:off x="1713797" y="1596702"/>
            <a:ext cx="2871607" cy="15534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C8C2B08-C407-4F1F-8EC1-3BC07BC720D9}"/>
              </a:ext>
            </a:extLst>
          </p:cNvPr>
          <p:cNvSpPr txBox="1"/>
          <p:nvPr/>
        </p:nvSpPr>
        <p:spPr>
          <a:xfrm>
            <a:off x="3149600" y="310634"/>
            <a:ext cx="5892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Encoding Executability</a:t>
            </a:r>
            <a:endParaRPr lang="zh-CN" altLang="en-US" sz="4400" b="1" dirty="0">
              <a:solidFill>
                <a:schemeClr val="accent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0302B7-B52A-4040-B484-C13D015CF8C1}"/>
              </a:ext>
            </a:extLst>
          </p:cNvPr>
          <p:cNvSpPr txBox="1"/>
          <p:nvPr/>
        </p:nvSpPr>
        <p:spPr>
          <a:xfrm>
            <a:off x="285750" y="1212334"/>
            <a:ext cx="11620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Example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A9AB919-F39A-495E-87A1-FE7FC333CA1F}"/>
              </a:ext>
            </a:extLst>
          </p:cNvPr>
          <p:cNvGrpSpPr/>
          <p:nvPr/>
        </p:nvGrpSpPr>
        <p:grpSpPr>
          <a:xfrm>
            <a:off x="6762260" y="1212334"/>
            <a:ext cx="3913929" cy="4944920"/>
            <a:chOff x="6762260" y="1212334"/>
            <a:chExt cx="3913929" cy="494492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A1534B2-04D0-42CD-B88F-874EF93C3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4022"/>
            <a:stretch/>
          </p:blipFill>
          <p:spPr>
            <a:xfrm>
              <a:off x="6762260" y="1212334"/>
              <a:ext cx="3856054" cy="2574319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8ECF1C9-8A90-41DF-A229-9975F05B7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3996" y="3832953"/>
              <a:ext cx="3612193" cy="2324301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6DDD48E-52F5-4D67-84F6-77E2A01B99F7}"/>
              </a:ext>
            </a:extLst>
          </p:cNvPr>
          <p:cNvGrpSpPr/>
          <p:nvPr/>
        </p:nvGrpSpPr>
        <p:grpSpPr>
          <a:xfrm>
            <a:off x="1141556" y="3396588"/>
            <a:ext cx="4016088" cy="2927452"/>
            <a:chOff x="2079912" y="4553949"/>
            <a:chExt cx="4016088" cy="2927452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6B640E93-7AC3-452E-896D-16055B009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81504" y="6460233"/>
              <a:ext cx="3505504" cy="1021168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6026877-1140-48A7-8D6D-C63E1EE6AD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9851"/>
            <a:stretch/>
          </p:blipFill>
          <p:spPr>
            <a:xfrm>
              <a:off x="2079912" y="4553949"/>
              <a:ext cx="4016088" cy="1987309"/>
            </a:xfrm>
            <a:prstGeom prst="rect">
              <a:avLst/>
            </a:prstGeom>
          </p:spPr>
        </p:pic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2CD45359-9060-40F2-8B5E-E2263F7D07E2}"/>
              </a:ext>
            </a:extLst>
          </p:cNvPr>
          <p:cNvSpPr/>
          <p:nvPr/>
        </p:nvSpPr>
        <p:spPr>
          <a:xfrm>
            <a:off x="285750" y="1212334"/>
            <a:ext cx="5581650" cy="5335032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45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C8C2B08-C407-4F1F-8EC1-3BC07BC720D9}"/>
              </a:ext>
            </a:extLst>
          </p:cNvPr>
          <p:cNvSpPr txBox="1"/>
          <p:nvPr/>
        </p:nvSpPr>
        <p:spPr>
          <a:xfrm>
            <a:off x="3149600" y="310634"/>
            <a:ext cx="5892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Encoding Executability</a:t>
            </a:r>
            <a:endParaRPr lang="zh-CN" altLang="en-US" sz="4400" b="1" dirty="0">
              <a:solidFill>
                <a:schemeClr val="accent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0302B7-B52A-4040-B484-C13D015CF8C1}"/>
              </a:ext>
            </a:extLst>
          </p:cNvPr>
          <p:cNvSpPr txBox="1"/>
          <p:nvPr/>
        </p:nvSpPr>
        <p:spPr>
          <a:xfrm>
            <a:off x="285750" y="1212334"/>
            <a:ext cx="11620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Example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F77EFAE-41F2-4419-9F8A-7BD52B148769}"/>
              </a:ext>
            </a:extLst>
          </p:cNvPr>
          <p:cNvGrpSpPr/>
          <p:nvPr/>
        </p:nvGrpSpPr>
        <p:grpSpPr>
          <a:xfrm>
            <a:off x="1312747" y="1992914"/>
            <a:ext cx="9566506" cy="2872171"/>
            <a:chOff x="494878" y="1593974"/>
            <a:chExt cx="9566506" cy="2872171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66CA118-B9D5-429E-8176-259833F39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156" r="7110" b="24265"/>
            <a:stretch/>
          </p:blipFill>
          <p:spPr>
            <a:xfrm>
              <a:off x="494878" y="1593974"/>
              <a:ext cx="5309443" cy="2872171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624CC5E-7E53-4877-8E90-AD7248640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7681" y="2344146"/>
              <a:ext cx="3673703" cy="1371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567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36E777-FD94-4236-AF90-C8898219970E}"/>
              </a:ext>
            </a:extLst>
          </p:cNvPr>
          <p:cNvSpPr txBox="1"/>
          <p:nvPr/>
        </p:nvSpPr>
        <p:spPr>
          <a:xfrm>
            <a:off x="5372084" y="139700"/>
            <a:ext cx="1447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IDEA</a:t>
            </a:r>
            <a:endParaRPr lang="zh-CN" altLang="en-US" sz="4400" b="1" dirty="0">
              <a:solidFill>
                <a:schemeClr val="accent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9370DB-22F0-446C-8829-758ABBF1011A}"/>
              </a:ext>
            </a:extLst>
          </p:cNvPr>
          <p:cNvSpPr txBox="1"/>
          <p:nvPr/>
        </p:nvSpPr>
        <p:spPr>
          <a:xfrm>
            <a:off x="400050" y="1091337"/>
            <a:ext cx="113919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enable monitoring the execution of single actions by checking pre- and post-conditions.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BF37F5-CEA1-4597-9FD6-6BE1FF809C57}"/>
              </a:ext>
            </a:extLst>
          </p:cNvPr>
          <p:cNvSpPr txBox="1"/>
          <p:nvPr/>
        </p:nvSpPr>
        <p:spPr>
          <a:xfrm>
            <a:off x="400050" y="3182203"/>
            <a:ext cx="113919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1</a:t>
            </a:r>
            <a:r>
              <a:rPr lang="zh-CN" altLang="en-US" sz="24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of CBTs, an extension of BTs that enables expressing pre- and post-conditions for 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2</a:t>
            </a:r>
            <a:r>
              <a:rPr lang="zh-CN" altLang="en-US" sz="24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 methodology to 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statically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check CBTs to ensure their executability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3</a:t>
            </a: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tool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based on off-the-shelf SAT solvers【 encode a CBT executability problem into a propositional satisfiability (SAT) problem 】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913463-C076-4A63-AC44-E9AF4FB0D1EF}"/>
              </a:ext>
            </a:extLst>
          </p:cNvPr>
          <p:cNvSpPr txBox="1"/>
          <p:nvPr/>
        </p:nvSpPr>
        <p:spPr>
          <a:xfrm>
            <a:off x="3765075" y="2108944"/>
            <a:ext cx="4661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CONTRIBUTIONS</a:t>
            </a:r>
            <a:endParaRPr lang="zh-CN" altLang="en-US" sz="4400" b="1" dirty="0">
              <a:solidFill>
                <a:schemeClr val="accent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73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C8C2B08-C407-4F1F-8EC1-3BC07BC720D9}"/>
              </a:ext>
            </a:extLst>
          </p:cNvPr>
          <p:cNvSpPr txBox="1"/>
          <p:nvPr/>
        </p:nvSpPr>
        <p:spPr>
          <a:xfrm>
            <a:off x="2578100" y="310634"/>
            <a:ext cx="7035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Conditional Behavior Tree</a:t>
            </a:r>
            <a:endParaRPr lang="zh-CN" altLang="en-US" sz="4400" b="1" dirty="0">
              <a:solidFill>
                <a:schemeClr val="accent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C40BCA-18CE-49FD-877C-2B0655324C7F}"/>
              </a:ext>
            </a:extLst>
          </p:cNvPr>
          <p:cNvSpPr txBox="1"/>
          <p:nvPr/>
        </p:nvSpPr>
        <p:spPr>
          <a:xfrm>
            <a:off x="285750" y="1212334"/>
            <a:ext cx="116205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Two sets</a:t>
            </a:r>
            <a:r>
              <a:rPr lang="zh-CN" altLang="en-US" sz="32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：</a:t>
            </a:r>
            <a:endParaRPr lang="en-US" altLang="zh-CN" sz="3200" b="1" dirty="0">
              <a:solidFill>
                <a:schemeClr val="accent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： </a:t>
            </a:r>
            <a:r>
              <a:rPr lang="en-US" altLang="zh-CN" sz="2400" dirty="0"/>
              <a:t>the set of actions </a:t>
            </a:r>
            <a:r>
              <a:rPr lang="en-US" altLang="zh-CN" sz="3200" b="1" dirty="0"/>
              <a:t>A</a:t>
            </a:r>
            <a:r>
              <a:rPr lang="en-US" altLang="zh-CN" sz="2400" dirty="0"/>
              <a:t> that a robot may perform</a:t>
            </a:r>
          </a:p>
          <a:p>
            <a:r>
              <a:rPr lang="en-US" altLang="zh-CN" sz="2000" dirty="0"/>
              <a:t>Every action node a∈ A is decorated by a couple (</a:t>
            </a:r>
            <a:r>
              <a:rPr lang="en-US" altLang="zh-CN" sz="2000" dirty="0" err="1"/>
              <a:t>Pre</a:t>
            </a:r>
            <a:r>
              <a:rPr lang="en-US" altLang="zh-CN" sz="2000" baseline="-25000" dirty="0" err="1"/>
              <a:t>a</a:t>
            </a:r>
            <a:r>
              <a:rPr lang="en-US" altLang="zh-CN" sz="2000" dirty="0"/>
              <a:t>, Post</a:t>
            </a:r>
            <a:r>
              <a:rPr lang="en-US" altLang="zh-CN" sz="2000" baseline="-25000" dirty="0"/>
              <a:t>a</a:t>
            </a:r>
            <a:r>
              <a:rPr lang="en-US" altLang="zh-CN" sz="2000" dirty="0"/>
              <a:t>),</a:t>
            </a:r>
            <a:r>
              <a:rPr lang="zh-CN" altLang="en-US" sz="2000" dirty="0"/>
              <a:t> </a:t>
            </a:r>
            <a:r>
              <a:rPr lang="en-US" altLang="zh-CN" sz="2000" dirty="0"/>
              <a:t>both </a:t>
            </a:r>
            <a:r>
              <a:rPr lang="en-US" altLang="zh-CN" sz="2000" dirty="0" err="1"/>
              <a:t>Pre</a:t>
            </a:r>
            <a:r>
              <a:rPr lang="en-US" altLang="zh-CN" sz="2000" baseline="-25000" dirty="0" err="1"/>
              <a:t>a</a:t>
            </a:r>
            <a:r>
              <a:rPr lang="en-US" altLang="zh-CN" sz="2000" baseline="-25000" dirty="0"/>
              <a:t> </a:t>
            </a:r>
            <a:r>
              <a:rPr lang="en-US" altLang="zh-CN" sz="2000" dirty="0"/>
              <a:t>and Post</a:t>
            </a:r>
            <a:r>
              <a:rPr lang="en-US" altLang="zh-CN" sz="2000" baseline="-25000" dirty="0"/>
              <a:t>a </a:t>
            </a:r>
            <a:r>
              <a:rPr lang="en-US" altLang="zh-CN" sz="2000" dirty="0"/>
              <a:t>are subsets of F</a:t>
            </a:r>
          </a:p>
          <a:p>
            <a:endParaRPr lang="en-US" altLang="zh-CN" sz="2000" dirty="0"/>
          </a:p>
          <a:p>
            <a:r>
              <a:rPr lang="en-US" altLang="zh-CN" sz="2400" b="1" dirty="0">
                <a:solidFill>
                  <a:srgbClr val="4472C4"/>
                </a:solidFill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： </a:t>
            </a:r>
            <a:r>
              <a:rPr lang="en-US" altLang="zh-CN" sz="2400" dirty="0"/>
              <a:t>the set of </a:t>
            </a:r>
            <a:r>
              <a:rPr lang="en-US" altLang="zh-CN" sz="2400" dirty="0" err="1"/>
              <a:t>fluents</a:t>
            </a:r>
            <a:r>
              <a:rPr lang="en-US" altLang="zh-CN" sz="2400" dirty="0"/>
              <a:t> </a:t>
            </a:r>
            <a:r>
              <a:rPr lang="en-US" altLang="zh-CN" sz="3200" b="1" dirty="0"/>
              <a:t>F </a:t>
            </a:r>
            <a:r>
              <a:rPr lang="en-US" altLang="zh-CN" sz="2400" dirty="0"/>
              <a:t>(propositions about the robot and the environment that might hold or not depending on the current state)</a:t>
            </a:r>
          </a:p>
          <a:p>
            <a:endParaRPr lang="en-US" altLang="zh-CN" sz="2400" dirty="0"/>
          </a:p>
          <a:p>
            <a:r>
              <a:rPr lang="en-US" altLang="zh-CN" sz="32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Two assumption</a:t>
            </a:r>
            <a:r>
              <a:rPr lang="zh-CN" altLang="en-US" sz="32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：</a:t>
            </a:r>
            <a:endParaRPr lang="en-US" altLang="zh-CN" sz="3200" b="1" dirty="0">
              <a:solidFill>
                <a:schemeClr val="accent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： </a:t>
            </a:r>
            <a:r>
              <a:rPr lang="en-US" altLang="zh-CN" sz="2400" dirty="0"/>
              <a:t>if the action node is ticked at some time instant </a:t>
            </a:r>
            <a:r>
              <a:rPr lang="en-US" altLang="zh-CN" sz="2400" i="1" dirty="0"/>
              <a:t>t</a:t>
            </a:r>
            <a:r>
              <a:rPr lang="en-US" altLang="zh-CN" sz="2400" dirty="0"/>
              <a:t>∈ N, the corresponding action</a:t>
            </a:r>
          </a:p>
          <a:p>
            <a:r>
              <a:rPr lang="en-US" altLang="zh-CN" sz="2400" dirty="0"/>
              <a:t>is always over at time instant </a:t>
            </a:r>
            <a:r>
              <a:rPr lang="en-US" altLang="zh-CN" sz="2400" i="1" dirty="0"/>
              <a:t>t + 1</a:t>
            </a:r>
          </a:p>
          <a:p>
            <a:endParaRPr lang="en-US" altLang="zh-CN" sz="2400" i="1" dirty="0"/>
          </a:p>
          <a:p>
            <a:r>
              <a:rPr lang="en-US" altLang="zh-CN" sz="2400" b="1" dirty="0">
                <a:solidFill>
                  <a:srgbClr val="4472C4"/>
                </a:solidFill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： </a:t>
            </a:r>
            <a:r>
              <a:rPr lang="en-US" altLang="zh-CN" sz="2400" dirty="0"/>
              <a:t>only action nodes as children in parallel nodes</a:t>
            </a:r>
          </a:p>
        </p:txBody>
      </p:sp>
    </p:spTree>
    <p:extLst>
      <p:ext uri="{BB962C8B-B14F-4D97-AF65-F5344CB8AC3E}">
        <p14:creationId xmlns:p14="http://schemas.microsoft.com/office/powerpoint/2010/main" val="392793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C8C2B08-C407-4F1F-8EC1-3BC07BC720D9}"/>
              </a:ext>
            </a:extLst>
          </p:cNvPr>
          <p:cNvSpPr txBox="1"/>
          <p:nvPr/>
        </p:nvSpPr>
        <p:spPr>
          <a:xfrm>
            <a:off x="2578100" y="310634"/>
            <a:ext cx="7035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Conditional Behavior Tree</a:t>
            </a:r>
            <a:endParaRPr lang="zh-CN" altLang="en-US" sz="4400" b="1" dirty="0">
              <a:solidFill>
                <a:schemeClr val="accent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FE0395B-3D0C-4167-A293-07F35C27D63E}"/>
              </a:ext>
            </a:extLst>
          </p:cNvPr>
          <p:cNvGrpSpPr/>
          <p:nvPr/>
        </p:nvGrpSpPr>
        <p:grpSpPr>
          <a:xfrm>
            <a:off x="1138469" y="1140520"/>
            <a:ext cx="9915062" cy="5179192"/>
            <a:chOff x="943438" y="1140520"/>
            <a:chExt cx="9915062" cy="517919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AA55E05-119E-499D-96A8-69F6B40C3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438" y="2575586"/>
              <a:ext cx="3955123" cy="230906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6D3C5A8-B21F-4A89-919F-7DFF2235A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7015" y="1140520"/>
              <a:ext cx="5241485" cy="5179192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40302B7-B52A-4040-B484-C13D015CF8C1}"/>
              </a:ext>
            </a:extLst>
          </p:cNvPr>
          <p:cNvSpPr txBox="1"/>
          <p:nvPr/>
        </p:nvSpPr>
        <p:spPr>
          <a:xfrm>
            <a:off x="285750" y="1212334"/>
            <a:ext cx="11620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29197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C8C2B08-C407-4F1F-8EC1-3BC07BC720D9}"/>
              </a:ext>
            </a:extLst>
          </p:cNvPr>
          <p:cNvSpPr txBox="1"/>
          <p:nvPr/>
        </p:nvSpPr>
        <p:spPr>
          <a:xfrm>
            <a:off x="2578100" y="310634"/>
            <a:ext cx="7035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Conditional Behavior Tree</a:t>
            </a:r>
            <a:endParaRPr lang="zh-CN" altLang="en-US" sz="4400" b="1" dirty="0">
              <a:solidFill>
                <a:schemeClr val="accent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C40BCA-18CE-49FD-877C-2B0655324C7F}"/>
              </a:ext>
            </a:extLst>
          </p:cNvPr>
          <p:cNvSpPr txBox="1"/>
          <p:nvPr/>
        </p:nvSpPr>
        <p:spPr>
          <a:xfrm>
            <a:off x="285750" y="1212334"/>
            <a:ext cx="1162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Others</a:t>
            </a:r>
            <a:r>
              <a:rPr lang="zh-CN" altLang="en-US" sz="32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：</a:t>
            </a:r>
            <a:endParaRPr lang="en-US" altLang="zh-CN" sz="3200" b="1" dirty="0">
              <a:solidFill>
                <a:schemeClr val="accent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altLang="zh-CN" sz="2400" b="1" dirty="0">
                <a:solidFill>
                  <a:srgbClr val="4472C4"/>
                </a:solidFill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en-US" altLang="zh-CN" sz="2400" b="1" baseline="-25000" dirty="0">
                <a:solidFill>
                  <a:srgbClr val="4472C4"/>
                </a:solidFill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： </a:t>
            </a:r>
            <a:r>
              <a:rPr lang="en-US" altLang="zh-CN" sz="2400" dirty="0"/>
              <a:t>Given</a:t>
            </a:r>
            <a:r>
              <a:rPr lang="en-US" altLang="zh-CN" sz="2400" b="1" dirty="0">
                <a:solidFill>
                  <a:srgbClr val="4472C4"/>
                </a:solidFill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en-US" altLang="zh-CN" sz="2400" dirty="0"/>
              <a:t>an action a ∈ A and some time instant </a:t>
            </a:r>
            <a:r>
              <a:rPr lang="en-US" altLang="zh-CN" sz="2400" i="1" dirty="0"/>
              <a:t>t</a:t>
            </a:r>
            <a:r>
              <a:rPr lang="en-US" altLang="zh-CN" sz="2400" dirty="0"/>
              <a:t> ∈ N, we write a</a:t>
            </a:r>
            <a:r>
              <a:rPr lang="en-US" altLang="zh-CN" sz="2400" baseline="-25000" dirty="0"/>
              <a:t>t</a:t>
            </a:r>
            <a:r>
              <a:rPr lang="en-US" altLang="zh-CN" sz="2400" dirty="0"/>
              <a:t> (resp. ˜a</a:t>
            </a:r>
            <a:r>
              <a:rPr lang="en-US" altLang="zh-CN" sz="2400" baseline="-25000" dirty="0"/>
              <a:t>t</a:t>
            </a:r>
            <a:r>
              <a:rPr lang="en-US" altLang="zh-CN" sz="2400" dirty="0"/>
              <a:t>) to denote that action a is ticked at time </a:t>
            </a:r>
            <a:r>
              <a:rPr lang="en-US" altLang="zh-CN" sz="2400" i="1" dirty="0"/>
              <a:t>t</a:t>
            </a:r>
            <a:r>
              <a:rPr lang="en-US" altLang="zh-CN" sz="2400" dirty="0"/>
              <a:t> and succeeds (resp. fails) at time </a:t>
            </a:r>
            <a:r>
              <a:rPr lang="en-US" altLang="zh-CN" sz="2400" i="1" dirty="0"/>
              <a:t>t + 1</a:t>
            </a:r>
            <a:endParaRPr lang="en-US" altLang="zh-CN" sz="2000" i="1" dirty="0"/>
          </a:p>
          <a:p>
            <a:r>
              <a:rPr lang="el-GR" altLang="zh-CN" sz="2400" b="1" dirty="0">
                <a:solidFill>
                  <a:srgbClr val="4472C4"/>
                </a:solidFill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σ</a:t>
            </a:r>
            <a:r>
              <a:rPr lang="en-US" altLang="zh-CN" sz="2400" b="1" baseline="-25000" dirty="0">
                <a:solidFill>
                  <a:srgbClr val="4472C4"/>
                </a:solidFill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： </a:t>
            </a:r>
            <a:r>
              <a:rPr lang="en-US" altLang="zh-CN" sz="2400" dirty="0"/>
              <a:t>Given a CBT T , we define an </a:t>
            </a:r>
            <a:r>
              <a:rPr lang="en-US" altLang="zh-CN" sz="2400" dirty="0">
                <a:solidFill>
                  <a:schemeClr val="accent1"/>
                </a:solidFill>
              </a:rPr>
              <a:t>action instantiation sequence </a:t>
            </a:r>
            <a:r>
              <a:rPr lang="en-US" altLang="zh-CN" sz="2400" dirty="0"/>
              <a:t>of T , denoted as </a:t>
            </a:r>
            <a:r>
              <a:rPr lang="en-US" altLang="zh-CN" sz="2400" dirty="0" err="1"/>
              <a:t>σ</a:t>
            </a:r>
            <a:r>
              <a:rPr lang="en-US" altLang="zh-CN" sz="2400" baseline="-25000" dirty="0" err="1"/>
              <a:t>T</a:t>
            </a:r>
            <a:r>
              <a:rPr lang="en-US" altLang="zh-CN" sz="2400" dirty="0"/>
              <a:t> = &lt;u</a:t>
            </a:r>
            <a:r>
              <a:rPr lang="en-US" altLang="zh-CN" sz="2400" baseline="-25000" dirty="0"/>
              <a:t>t0</a:t>
            </a:r>
            <a:r>
              <a:rPr lang="en-US" altLang="zh-CN" sz="2400" dirty="0"/>
              <a:t> , u</a:t>
            </a:r>
            <a:r>
              <a:rPr lang="en-US" altLang="zh-CN" sz="2400" baseline="-25000" dirty="0"/>
              <a:t>t1</a:t>
            </a:r>
            <a:r>
              <a:rPr lang="en-US" altLang="zh-CN" sz="2400" dirty="0"/>
              <a:t> , u</a:t>
            </a:r>
            <a:r>
              <a:rPr lang="en-US" altLang="zh-CN" sz="2400" baseline="-25000" dirty="0"/>
              <a:t>t2</a:t>
            </a:r>
            <a:r>
              <a:rPr lang="en-US" altLang="zh-CN" sz="2400" dirty="0"/>
              <a:t> , . . .&gt;, </a:t>
            </a:r>
            <a:r>
              <a:rPr lang="en-US" altLang="zh-CN" sz="2400" dirty="0" err="1"/>
              <a:t>u</a:t>
            </a:r>
            <a:r>
              <a:rPr lang="en-US" altLang="zh-CN" sz="2400" baseline="-25000" dirty="0" err="1"/>
              <a:t>t</a:t>
            </a:r>
            <a:r>
              <a:rPr lang="en-US" altLang="zh-CN" sz="2400" dirty="0"/>
              <a:t> = a</a:t>
            </a:r>
            <a:r>
              <a:rPr lang="en-US" altLang="zh-CN" sz="2400" baseline="-25000" dirty="0"/>
              <a:t>t</a:t>
            </a:r>
            <a:r>
              <a:rPr lang="en-US" altLang="zh-CN" sz="2400" dirty="0"/>
              <a:t> or </a:t>
            </a:r>
            <a:r>
              <a:rPr lang="en-US" altLang="zh-CN" sz="2400" dirty="0" err="1"/>
              <a:t>u</a:t>
            </a:r>
            <a:r>
              <a:rPr lang="en-US" altLang="zh-CN" sz="2400" baseline="-25000" dirty="0" err="1"/>
              <a:t>t</a:t>
            </a:r>
            <a:r>
              <a:rPr lang="en-US" altLang="zh-CN" sz="2400" dirty="0"/>
              <a:t> =˜a</a:t>
            </a:r>
            <a:r>
              <a:rPr lang="en-US" altLang="zh-CN" sz="2400" baseline="-25000" dirty="0"/>
              <a:t>t</a:t>
            </a:r>
            <a:r>
              <a:rPr lang="en-US" altLang="zh-CN" sz="2400" dirty="0"/>
              <a:t> </a:t>
            </a:r>
          </a:p>
          <a:p>
            <a:r>
              <a:rPr lang="en-US" altLang="zh-CN" sz="2400" b="1" dirty="0">
                <a:solidFill>
                  <a:srgbClr val="4472C4"/>
                </a:solidFill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Σ</a:t>
            </a:r>
            <a:r>
              <a:rPr lang="en-US" altLang="zh-CN" sz="2400" b="1" baseline="-25000" dirty="0">
                <a:solidFill>
                  <a:srgbClr val="4472C4"/>
                </a:solidFill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： </a:t>
            </a:r>
            <a:r>
              <a:rPr lang="en-US" altLang="zh-CN" sz="2400" dirty="0"/>
              <a:t>The set of all such sequences for a CBT T is denoted as Σ</a:t>
            </a:r>
            <a:r>
              <a:rPr lang="en-US" altLang="zh-CN" sz="2400" baseline="-25000" dirty="0"/>
              <a:t>T</a:t>
            </a:r>
            <a:r>
              <a:rPr lang="en-US" altLang="zh-CN" sz="2400" dirty="0"/>
              <a:t> in the following  </a:t>
            </a:r>
            <a:r>
              <a:rPr lang="el-GR" altLang="zh-CN" sz="2400" b="1" dirty="0"/>
              <a:t>σ</a:t>
            </a:r>
            <a:r>
              <a:rPr lang="en-US" altLang="zh-CN" sz="2400" b="1" baseline="-25000" dirty="0"/>
              <a:t>T</a:t>
            </a:r>
            <a:r>
              <a:rPr lang="en-US" altLang="zh-CN" sz="2400" b="1" dirty="0"/>
              <a:t>∈</a:t>
            </a:r>
            <a:r>
              <a:rPr lang="el-GR" altLang="zh-CN" sz="2400" b="1" dirty="0"/>
              <a:t>Σ</a:t>
            </a:r>
            <a:r>
              <a:rPr lang="en-US" altLang="zh-CN" sz="2400" b="1" baseline="-25000" dirty="0"/>
              <a:t>T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B0C28E5-2C71-42A4-8A7F-0A68E0C2CC4A}"/>
              </a:ext>
            </a:extLst>
          </p:cNvPr>
          <p:cNvGrpSpPr/>
          <p:nvPr/>
        </p:nvGrpSpPr>
        <p:grpSpPr>
          <a:xfrm>
            <a:off x="955229" y="3984455"/>
            <a:ext cx="10281542" cy="2309060"/>
            <a:chOff x="285750" y="3832055"/>
            <a:chExt cx="10281542" cy="230906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339CD6E-31E3-449A-A591-DFB3623A25A4}"/>
                </a:ext>
              </a:extLst>
            </p:cNvPr>
            <p:cNvSpPr txBox="1"/>
            <p:nvPr/>
          </p:nvSpPr>
          <p:spPr>
            <a:xfrm>
              <a:off x="285750" y="3955534"/>
              <a:ext cx="4768850" cy="206210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chemeClr val="accent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&lt;</a:t>
              </a:r>
              <a:r>
                <a:rPr lang="de-DE" altLang="zh-CN" sz="3200" b="1" dirty="0">
                  <a:solidFill>
                    <a:schemeClr val="accent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GK</a:t>
              </a:r>
              <a:r>
                <a:rPr lang="de-DE" altLang="zh-CN" sz="3200" b="1" baseline="-25000" dirty="0">
                  <a:solidFill>
                    <a:schemeClr val="accent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0</a:t>
              </a:r>
              <a:r>
                <a:rPr lang="de-DE" altLang="zh-CN" sz="3200" b="1" dirty="0">
                  <a:solidFill>
                    <a:schemeClr val="accent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, FB</a:t>
              </a:r>
              <a:r>
                <a:rPr lang="de-DE" altLang="zh-CN" sz="3200" b="1" baseline="-25000" dirty="0">
                  <a:solidFill>
                    <a:schemeClr val="accent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1</a:t>
              </a:r>
              <a:r>
                <a:rPr lang="de-DE" altLang="zh-CN" sz="3200" b="1" dirty="0">
                  <a:solidFill>
                    <a:schemeClr val="accent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, TB</a:t>
              </a:r>
              <a:r>
                <a:rPr lang="de-DE" altLang="zh-CN" sz="3200" b="1" baseline="-25000" dirty="0">
                  <a:solidFill>
                    <a:schemeClr val="accent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2</a:t>
              </a:r>
              <a:r>
                <a:rPr lang="de-DE" altLang="zh-CN" sz="3200" b="1" dirty="0">
                  <a:solidFill>
                    <a:schemeClr val="accent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, FeB</a:t>
              </a:r>
              <a:r>
                <a:rPr lang="de-DE" altLang="zh-CN" sz="3200" b="1" baseline="-25000" dirty="0">
                  <a:solidFill>
                    <a:schemeClr val="accent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2</a:t>
              </a:r>
              <a:r>
                <a:rPr lang="de-DE" altLang="zh-CN" sz="3200" b="1" dirty="0">
                  <a:solidFill>
                    <a:schemeClr val="accent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&gt;</a:t>
              </a:r>
            </a:p>
            <a:p>
              <a:r>
                <a:rPr lang="de-DE" altLang="zh-CN" sz="3200" b="1" dirty="0">
                  <a:solidFill>
                    <a:schemeClr val="accent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&lt;</a:t>
              </a:r>
              <a:r>
                <a:rPr lang="en-US" altLang="zh-CN" sz="3200" b="1" dirty="0">
                  <a:solidFill>
                    <a:srgbClr val="FF000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~</a:t>
              </a:r>
              <a:r>
                <a:rPr lang="de-DE" altLang="zh-CN" sz="3200" b="1" dirty="0">
                  <a:solidFill>
                    <a:schemeClr val="accent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GK</a:t>
              </a:r>
              <a:r>
                <a:rPr lang="de-DE" altLang="zh-CN" sz="3200" b="1" baseline="-25000" dirty="0">
                  <a:solidFill>
                    <a:schemeClr val="accent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0</a:t>
              </a:r>
              <a:r>
                <a:rPr lang="de-DE" altLang="zh-CN" sz="3200" b="1" dirty="0">
                  <a:solidFill>
                    <a:schemeClr val="accent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, AH</a:t>
              </a:r>
              <a:r>
                <a:rPr lang="de-DE" altLang="zh-CN" sz="3200" b="1" baseline="-25000" dirty="0">
                  <a:solidFill>
                    <a:schemeClr val="accent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1</a:t>
              </a:r>
              <a:r>
                <a:rPr lang="de-DE" altLang="zh-CN" sz="3200" b="1" dirty="0">
                  <a:solidFill>
                    <a:schemeClr val="accent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&gt;</a:t>
              </a:r>
            </a:p>
            <a:p>
              <a:r>
                <a:rPr lang="en-US" altLang="zh-CN" sz="3200" b="1" dirty="0">
                  <a:solidFill>
                    <a:schemeClr val="accent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&lt;AH</a:t>
              </a:r>
              <a:r>
                <a:rPr lang="en-US" altLang="zh-CN" sz="3200" b="1" baseline="-25000" dirty="0">
                  <a:solidFill>
                    <a:schemeClr val="accent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0</a:t>
              </a:r>
              <a:r>
                <a:rPr lang="en-US" altLang="zh-CN" sz="3200" b="1" dirty="0">
                  <a:solidFill>
                    <a:schemeClr val="accent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&gt;</a:t>
              </a:r>
            </a:p>
            <a:p>
              <a:r>
                <a:rPr lang="en-US" altLang="zh-CN" sz="3200" b="1" dirty="0">
                  <a:solidFill>
                    <a:schemeClr val="accent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&lt;GK</a:t>
              </a:r>
              <a:r>
                <a:rPr lang="en-US" altLang="zh-CN" sz="3200" b="1" baseline="-25000" dirty="0">
                  <a:solidFill>
                    <a:schemeClr val="accent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0</a:t>
              </a:r>
              <a:r>
                <a:rPr lang="de-DE" altLang="zh-CN" sz="3200" b="1" dirty="0">
                  <a:solidFill>
                    <a:schemeClr val="accent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, AH</a:t>
              </a:r>
              <a:r>
                <a:rPr lang="de-DE" altLang="zh-CN" sz="3200" b="1" baseline="-25000" dirty="0">
                  <a:solidFill>
                    <a:schemeClr val="accent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1 </a:t>
              </a:r>
              <a:r>
                <a:rPr lang="en-US" altLang="zh-CN" sz="3200" b="1" dirty="0">
                  <a:solidFill>
                    <a:schemeClr val="accent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&gt;</a:t>
              </a:r>
              <a:endParaRPr lang="de-DE" altLang="zh-CN" sz="32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3D652FA-3C17-41D1-8B55-EB809FF57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2169" y="3832055"/>
              <a:ext cx="3955123" cy="230906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4628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C8C2B08-C407-4F1F-8EC1-3BC07BC720D9}"/>
              </a:ext>
            </a:extLst>
          </p:cNvPr>
          <p:cNvSpPr txBox="1"/>
          <p:nvPr/>
        </p:nvSpPr>
        <p:spPr>
          <a:xfrm>
            <a:off x="2578100" y="310634"/>
            <a:ext cx="7035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Conditional Behavior Tree</a:t>
            </a:r>
            <a:endParaRPr lang="zh-CN" altLang="en-US" sz="4400" b="1" dirty="0">
              <a:solidFill>
                <a:schemeClr val="accent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C40BCA-18CE-49FD-877C-2B0655324C7F}"/>
              </a:ext>
            </a:extLst>
          </p:cNvPr>
          <p:cNvSpPr txBox="1"/>
          <p:nvPr/>
        </p:nvSpPr>
        <p:spPr>
          <a:xfrm>
            <a:off x="92075" y="1186934"/>
            <a:ext cx="12007850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MV Boli" panose="02000500030200090000" pitchFamily="2" charset="0"/>
                <a:cs typeface="MV Boli" panose="02000500030200090000" pitchFamily="2" charset="0"/>
              </a:rPr>
              <a:t>take into account pre- and post-conditions</a:t>
            </a:r>
            <a:r>
              <a:rPr lang="zh-CN" altLang="en-US" sz="3200" b="1" dirty="0">
                <a:latin typeface="MV Boli" panose="02000500030200090000" pitchFamily="2" charset="0"/>
                <a:cs typeface="MV Boli" panose="02000500030200090000" pitchFamily="2" charset="0"/>
              </a:rPr>
              <a:t>：</a:t>
            </a:r>
            <a:endParaRPr lang="en-US" altLang="zh-CN" sz="32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altLang="zh-CN" sz="2400" b="1" noProof="0" dirty="0">
                <a:solidFill>
                  <a:srgbClr val="4472C4"/>
                </a:solidFill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history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：</a:t>
            </a:r>
            <a:r>
              <a:rPr kumimoji="0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en-US" altLang="zh-CN" sz="2400" dirty="0"/>
              <a:t>N→ 2</a:t>
            </a:r>
            <a:r>
              <a:rPr lang="en-US" altLang="zh-CN" sz="2400" baseline="30000" dirty="0"/>
              <a:t>F</a:t>
            </a:r>
            <a:r>
              <a:rPr lang="en-US" altLang="zh-CN" sz="2400" dirty="0"/>
              <a:t> , after t ticks have been generated, h(t) is the set of </a:t>
            </a:r>
            <a:r>
              <a:rPr lang="en-US" altLang="zh-CN" sz="2400" dirty="0" err="1"/>
              <a:t>fluents</a:t>
            </a:r>
            <a:r>
              <a:rPr lang="en-US" altLang="zh-CN" sz="2400" dirty="0"/>
              <a:t> that hold at such point in time. </a:t>
            </a:r>
            <a:endParaRPr lang="en-US" altLang="zh-CN" sz="2400" baseline="30000" dirty="0"/>
          </a:p>
          <a:p>
            <a:r>
              <a:rPr lang="en-US" altLang="zh-CN" sz="2400" b="1" dirty="0">
                <a:solidFill>
                  <a:srgbClr val="4472C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h(t) |= 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： </a:t>
            </a:r>
            <a:r>
              <a:rPr lang="en-US" altLang="zh-CN" sz="2400" dirty="0"/>
              <a:t>for all </a:t>
            </a:r>
            <a:r>
              <a:rPr lang="en-US" altLang="zh-CN" sz="2400" dirty="0" err="1"/>
              <a:t>fluents</a:t>
            </a:r>
            <a:r>
              <a:rPr lang="en-US" altLang="zh-CN" sz="2400" dirty="0"/>
              <a:t> p∈ F such that p∈ </a:t>
            </a:r>
            <a:r>
              <a:rPr lang="en-US" altLang="zh-CN" sz="2400" dirty="0" err="1"/>
              <a:t>Pre</a:t>
            </a:r>
            <a:r>
              <a:rPr lang="en-US" altLang="zh-CN" sz="2400" baseline="-25000" dirty="0" err="1"/>
              <a:t>a</a:t>
            </a:r>
            <a:r>
              <a:rPr lang="en-US" altLang="zh-CN" sz="2400" dirty="0"/>
              <a:t>, it is also the case that p∈ h(t). </a:t>
            </a:r>
            <a:r>
              <a:rPr lang="en-US" altLang="zh-CN" sz="2000" dirty="0"/>
              <a:t>Intuitively, an action is executable in state h(t) exactly when its pre-conditions hold in that state. </a:t>
            </a:r>
          </a:p>
          <a:p>
            <a:r>
              <a:rPr lang="en-US" altLang="zh-CN" sz="2400" b="1" dirty="0">
                <a:solidFill>
                  <a:srgbClr val="4472C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h(t) |= </a:t>
            </a:r>
            <a:r>
              <a:rPr lang="en-US" altLang="zh-CN" sz="2400" b="1" dirty="0" err="1">
                <a:solidFill>
                  <a:srgbClr val="4472C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</a:t>
            </a:r>
            <a:r>
              <a:rPr lang="en-US" altLang="zh-CN" sz="2400" b="1" baseline="-25000" dirty="0" err="1">
                <a:solidFill>
                  <a:srgbClr val="4472C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</a:t>
            </a:r>
            <a:r>
              <a:rPr lang="zh-CN" altLang="en-US" sz="2400" b="1" dirty="0">
                <a:solidFill>
                  <a:srgbClr val="4472C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ut</a:t>
            </a:r>
            <a:r>
              <a:rPr lang="en-US" altLang="zh-CN" sz="2400" dirty="0"/>
              <a:t> = a</a:t>
            </a:r>
            <a:r>
              <a:rPr lang="en-US" altLang="zh-CN" sz="2400" baseline="-25000" dirty="0"/>
              <a:t>t</a:t>
            </a:r>
            <a:r>
              <a:rPr lang="en-US" altLang="zh-CN" sz="2400" dirty="0"/>
              <a:t> or </a:t>
            </a:r>
            <a:r>
              <a:rPr lang="en-US" altLang="zh-CN" sz="2400" dirty="0" err="1"/>
              <a:t>ut</a:t>
            </a:r>
            <a:r>
              <a:rPr lang="en-US" altLang="zh-CN" sz="2400" dirty="0"/>
              <a:t> =˜a</a:t>
            </a:r>
            <a:r>
              <a:rPr lang="en-US" altLang="zh-CN" sz="2400" baseline="-25000" dirty="0"/>
              <a:t>t</a:t>
            </a:r>
            <a:r>
              <a:rPr lang="en-US" altLang="zh-CN" sz="2400" dirty="0"/>
              <a:t> for some action a∈ A as long as a is executable in state h(t)</a:t>
            </a:r>
          </a:p>
          <a:p>
            <a:endParaRPr lang="en-US" altLang="zh-CN" sz="2400" dirty="0"/>
          </a:p>
          <a:p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a CBT T , we say that a history h supports an action instantiation sequence </a:t>
            </a:r>
            <a:r>
              <a:rPr lang="en-US" altLang="zh-C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000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{u</a:t>
            </a:r>
            <a:r>
              <a:rPr lang="en-US" altLang="zh-CN" sz="20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u</a:t>
            </a:r>
            <a:r>
              <a:rPr lang="en-US" altLang="zh-CN" sz="20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u</a:t>
            </a:r>
            <a:r>
              <a:rPr lang="en-US" altLang="zh-CN" sz="20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. . .}, denoted with h |=</a:t>
            </a:r>
            <a:r>
              <a:rPr lang="en-US" altLang="zh-C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000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exactly when for all </a:t>
            </a:r>
            <a:r>
              <a:rPr lang="en-US" altLang="zh-C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∈σ</a:t>
            </a:r>
            <a:r>
              <a:rPr lang="en-US" altLang="zh-CN" sz="2000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US" altLang="zh-CN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CBT T is executable exactly when, for all action instantiation sequences </a:t>
            </a:r>
            <a:r>
              <a:rPr lang="en-US" altLang="zh-C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000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∈Σ</a:t>
            </a:r>
            <a:r>
              <a:rPr lang="en-US" altLang="zh-CN" sz="2000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there exists h such that h |= </a:t>
            </a:r>
            <a:r>
              <a:rPr lang="en-US" altLang="zh-C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000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67E50A2-25C6-4FE7-BCC6-A0063F8BC092}"/>
              </a:ext>
            </a:extLst>
          </p:cNvPr>
          <p:cNvGrpSpPr/>
          <p:nvPr/>
        </p:nvGrpSpPr>
        <p:grpSpPr>
          <a:xfrm>
            <a:off x="260350" y="4927640"/>
            <a:ext cx="11635908" cy="1310754"/>
            <a:chOff x="260350" y="5191800"/>
            <a:chExt cx="11635908" cy="1310754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485DABA-55BE-4A11-9E59-EE2E89EC6D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28"/>
            <a:stretch/>
          </p:blipFill>
          <p:spPr>
            <a:xfrm>
              <a:off x="8017342" y="5191800"/>
              <a:ext cx="3878916" cy="74813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1A85D34-19EC-4EF0-92EF-55919FD89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350" y="5191800"/>
              <a:ext cx="3787468" cy="624894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08F29A50-AF31-4E5D-9EC1-36232592E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85502" y="5191800"/>
              <a:ext cx="3894157" cy="1310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0502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C8C2B08-C407-4F1F-8EC1-3BC07BC720D9}"/>
              </a:ext>
            </a:extLst>
          </p:cNvPr>
          <p:cNvSpPr txBox="1"/>
          <p:nvPr/>
        </p:nvSpPr>
        <p:spPr>
          <a:xfrm>
            <a:off x="2660650" y="310634"/>
            <a:ext cx="68707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Conditional Behavior Tree</a:t>
            </a:r>
            <a:endParaRPr lang="zh-CN" altLang="en-US" sz="4400" b="1" dirty="0">
              <a:solidFill>
                <a:schemeClr val="accent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0302B7-B52A-4040-B484-C13D015CF8C1}"/>
              </a:ext>
            </a:extLst>
          </p:cNvPr>
          <p:cNvSpPr txBox="1"/>
          <p:nvPr/>
        </p:nvSpPr>
        <p:spPr>
          <a:xfrm>
            <a:off x="285750" y="1212334"/>
            <a:ext cx="11620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Example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30581F8-CE42-40D8-8D01-C784F9E87913}"/>
              </a:ext>
            </a:extLst>
          </p:cNvPr>
          <p:cNvGrpSpPr/>
          <p:nvPr/>
        </p:nvGrpSpPr>
        <p:grpSpPr>
          <a:xfrm>
            <a:off x="1282273" y="2328840"/>
            <a:ext cx="9627455" cy="2624046"/>
            <a:chOff x="1138469" y="2575586"/>
            <a:chExt cx="8471792" cy="230906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96B2F78-8B3B-4244-9777-8E4DAA614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5138" y="2598448"/>
              <a:ext cx="3955123" cy="2263336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2F2E11A-6479-4161-9335-918EF4B25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8469" y="2575586"/>
              <a:ext cx="3955123" cy="2309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377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C8C2B08-C407-4F1F-8EC1-3BC07BC720D9}"/>
              </a:ext>
            </a:extLst>
          </p:cNvPr>
          <p:cNvSpPr txBox="1"/>
          <p:nvPr/>
        </p:nvSpPr>
        <p:spPr>
          <a:xfrm>
            <a:off x="3117850" y="310634"/>
            <a:ext cx="59563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Encoding Executability</a:t>
            </a:r>
            <a:endParaRPr lang="zh-CN" altLang="en-US" sz="4400" b="1" dirty="0">
              <a:solidFill>
                <a:schemeClr val="accent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C40BCA-18CE-49FD-877C-2B0655324C7F}"/>
              </a:ext>
            </a:extLst>
          </p:cNvPr>
          <p:cNvSpPr txBox="1"/>
          <p:nvPr/>
        </p:nvSpPr>
        <p:spPr>
          <a:xfrm>
            <a:off x="285750" y="1212334"/>
            <a:ext cx="116205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Two propositional logic formulas</a:t>
            </a:r>
            <a:r>
              <a:rPr lang="zh-CN" altLang="en-US" sz="32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：</a:t>
            </a:r>
            <a:endParaRPr lang="en-US" altLang="zh-CN" sz="3200" b="1" dirty="0">
              <a:solidFill>
                <a:schemeClr val="accent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US" altLang="zh-CN" sz="3200" b="1" dirty="0">
              <a:solidFill>
                <a:schemeClr val="accent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US" altLang="zh-CN" sz="3200" b="1" dirty="0">
              <a:solidFill>
                <a:schemeClr val="accent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US" altLang="zh-CN" sz="3200" b="1" dirty="0">
              <a:solidFill>
                <a:schemeClr val="accent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87978B-6D01-47F1-9690-B11CEF129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804" y="1924335"/>
            <a:ext cx="6760393" cy="17541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60C7D3-30E3-4649-A2D0-024D987E6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407" y="4184066"/>
            <a:ext cx="6619186" cy="98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C8C2B08-C407-4F1F-8EC1-3BC07BC720D9}"/>
              </a:ext>
            </a:extLst>
          </p:cNvPr>
          <p:cNvSpPr txBox="1"/>
          <p:nvPr/>
        </p:nvSpPr>
        <p:spPr>
          <a:xfrm>
            <a:off x="3149600" y="310634"/>
            <a:ext cx="5892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Encoding Executability</a:t>
            </a:r>
            <a:endParaRPr lang="zh-CN" altLang="en-US" sz="4400" b="1" dirty="0">
              <a:solidFill>
                <a:schemeClr val="accent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0302B7-B52A-4040-B484-C13D015CF8C1}"/>
              </a:ext>
            </a:extLst>
          </p:cNvPr>
          <p:cNvSpPr txBox="1"/>
          <p:nvPr/>
        </p:nvSpPr>
        <p:spPr>
          <a:xfrm>
            <a:off x="285750" y="1212334"/>
            <a:ext cx="11620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Example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650A812-10B9-49CC-A22C-1952CABD2783}"/>
              </a:ext>
            </a:extLst>
          </p:cNvPr>
          <p:cNvGrpSpPr/>
          <p:nvPr/>
        </p:nvGrpSpPr>
        <p:grpSpPr>
          <a:xfrm>
            <a:off x="1604353" y="3641405"/>
            <a:ext cx="9303044" cy="2481047"/>
            <a:chOff x="1615928" y="2784885"/>
            <a:chExt cx="9303044" cy="248104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2870BA4-C819-4E55-990D-762D595D2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5928" y="3025458"/>
              <a:ext cx="3993226" cy="2240474"/>
            </a:xfrm>
            <a:prstGeom prst="rect">
              <a:avLst/>
            </a:prstGeom>
          </p:spPr>
        </p:pic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014101D3-1D1D-4184-AA96-979ABE6D9EDB}"/>
                </a:ext>
              </a:extLst>
            </p:cNvPr>
            <p:cNvGrpSpPr/>
            <p:nvPr/>
          </p:nvGrpSpPr>
          <p:grpSpPr>
            <a:xfrm>
              <a:off x="7118180" y="2784885"/>
              <a:ext cx="3800792" cy="2402207"/>
              <a:chOff x="7118180" y="2784885"/>
              <a:chExt cx="3800792" cy="2402207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51DE50DE-2046-4136-9465-0837C97F1E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5338" y="2784885"/>
                <a:ext cx="3734124" cy="1882303"/>
              </a:xfrm>
              <a:prstGeom prst="rect">
                <a:avLst/>
              </a:prstGeom>
            </p:spPr>
          </p:pic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DF14AAE4-3492-4AAA-9735-3A7664A4EFB6}"/>
                  </a:ext>
                </a:extLst>
              </p:cNvPr>
              <p:cNvCxnSpPr/>
              <p:nvPr/>
            </p:nvCxnSpPr>
            <p:spPr>
              <a:xfrm>
                <a:off x="8102600" y="3251200"/>
                <a:ext cx="277827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CEBA71F8-E228-40FB-9B1A-20FA0D54F7AE}"/>
                  </a:ext>
                </a:extLst>
              </p:cNvPr>
              <p:cNvCxnSpPr/>
              <p:nvPr/>
            </p:nvCxnSpPr>
            <p:spPr>
              <a:xfrm>
                <a:off x="8089900" y="3962400"/>
                <a:ext cx="279097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5A358022-1C83-4997-B4A5-5707DB112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8180" y="4647846"/>
                <a:ext cx="3776105" cy="373945"/>
              </a:xfrm>
              <a:prstGeom prst="rect">
                <a:avLst/>
              </a:prstGeom>
            </p:spPr>
          </p:pic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569A816E-B354-49A4-B352-86EB87CB2D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8104" y="4915799"/>
                <a:ext cx="3130868" cy="271293"/>
              </a:xfrm>
              <a:prstGeom prst="rect">
                <a:avLst/>
              </a:prstGeom>
            </p:spPr>
          </p:pic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858E9563-A13F-4B83-A7A9-8CFC7A9FC7A1}"/>
                  </a:ext>
                </a:extLst>
              </p:cNvPr>
              <p:cNvCxnSpPr/>
              <p:nvPr/>
            </p:nvCxnSpPr>
            <p:spPr>
              <a:xfrm>
                <a:off x="8118490" y="4692588"/>
                <a:ext cx="2790972" cy="0"/>
              </a:xfrm>
              <a:prstGeom prst="line">
                <a:avLst/>
              </a:prstGeom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65FD07B-FAF2-401C-9EFD-64938FEE982C}"/>
              </a:ext>
            </a:extLst>
          </p:cNvPr>
          <p:cNvGrpSpPr/>
          <p:nvPr/>
        </p:nvGrpSpPr>
        <p:grpSpPr>
          <a:xfrm>
            <a:off x="2101202" y="1598985"/>
            <a:ext cx="7989596" cy="1987309"/>
            <a:chOff x="1511755" y="1598985"/>
            <a:chExt cx="7989596" cy="1987309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5C066B7A-A6D0-4F9D-9499-F1738CBBC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40640" y="2112538"/>
              <a:ext cx="3360711" cy="960203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AED649DD-D842-40CA-BC4B-EA03F31809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1156" r="7110" b="24265"/>
            <a:stretch/>
          </p:blipFill>
          <p:spPr>
            <a:xfrm>
              <a:off x="1511755" y="1598985"/>
              <a:ext cx="3673703" cy="1987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99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556</Words>
  <Application>Microsoft Office PowerPoint</Application>
  <PresentationFormat>宽屏</PresentationFormat>
  <Paragraphs>66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MV Boli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钰涵</dc:creator>
  <cp:lastModifiedBy>李 钰涵</cp:lastModifiedBy>
  <cp:revision>8</cp:revision>
  <dcterms:created xsi:type="dcterms:W3CDTF">2022-03-15T13:12:22Z</dcterms:created>
  <dcterms:modified xsi:type="dcterms:W3CDTF">2022-03-26T02:59:05Z</dcterms:modified>
</cp:coreProperties>
</file>