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Squada One" charset="1" panose="02000000000000000000"/>
      <p:regular r:id="rId15"/>
    </p:embeddedFont>
    <p:embeddedFont>
      <p:font typeface="Varela Round" charset="1" panose="00000500000000000000"/>
      <p:regular r:id="rId16"/>
    </p:embeddedFont>
    <p:embeddedFont>
      <p:font typeface="TAN Headline" charset="1" panose="00000000000000000000"/>
      <p:regular r:id="rId17"/>
    </p:embeddedFont>
    <p:embeddedFont>
      <p:font typeface="Muli" charset="1" panose="00000500000000000000"/>
      <p:regular r:id="rId18"/>
    </p:embeddedFont>
    <p:embeddedFont>
      <p:font typeface="Dynamo Condensed Bold" charset="1" panose="020B080402020A0604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9934" y="1836142"/>
            <a:ext cx="17034703" cy="200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9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RESEARCH PROPOSAL ON ANTI-CHEATING METHODS IN COMPETITIVE </a:t>
            </a:r>
            <a:r>
              <a:rPr lang="en-US" sz="9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Games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69934" y="5375415"/>
            <a:ext cx="7754026" cy="3490125"/>
            <a:chOff x="0" y="0"/>
            <a:chExt cx="2154679" cy="9698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54679" cy="969832"/>
            </a:xfrm>
            <a:custGeom>
              <a:avLst/>
              <a:gdLst/>
              <a:ahLst/>
              <a:cxnLst/>
              <a:rect r="r" b="b" t="t" l="l"/>
              <a:pathLst>
                <a:path h="969832" w="2154679">
                  <a:moveTo>
                    <a:pt x="99844" y="0"/>
                  </a:moveTo>
                  <a:lnTo>
                    <a:pt x="2054835" y="0"/>
                  </a:lnTo>
                  <a:cubicBezTo>
                    <a:pt x="2109977" y="0"/>
                    <a:pt x="2154679" y="44702"/>
                    <a:pt x="2154679" y="99844"/>
                  </a:cubicBezTo>
                  <a:lnTo>
                    <a:pt x="2154679" y="869988"/>
                  </a:lnTo>
                  <a:cubicBezTo>
                    <a:pt x="2154679" y="896468"/>
                    <a:pt x="2144160" y="921864"/>
                    <a:pt x="2125435" y="940588"/>
                  </a:cubicBezTo>
                  <a:cubicBezTo>
                    <a:pt x="2106711" y="959312"/>
                    <a:pt x="2081315" y="969832"/>
                    <a:pt x="2054835" y="969832"/>
                  </a:cubicBezTo>
                  <a:lnTo>
                    <a:pt x="99844" y="969832"/>
                  </a:lnTo>
                  <a:cubicBezTo>
                    <a:pt x="44702" y="969832"/>
                    <a:pt x="0" y="925130"/>
                    <a:pt x="0" y="869988"/>
                  </a:cubicBezTo>
                  <a:lnTo>
                    <a:pt x="0" y="99844"/>
                  </a:lnTo>
                  <a:cubicBezTo>
                    <a:pt x="0" y="44702"/>
                    <a:pt x="44702" y="0"/>
                    <a:pt x="99844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154679" cy="10269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34% Lai Leong Chun 241UC240JR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33% </a:t>
              </a:r>
              <a:r>
                <a:rPr lang="en-US" sz="31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Teh Li Wei           1211109581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33% </a:t>
              </a:r>
              <a:r>
                <a:rPr lang="en-US" sz="31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Sow Chien Yee   1211210800</a:t>
              </a:r>
            </a:p>
            <a:p>
              <a:pPr algn="ctr">
                <a:lnSpc>
                  <a:spcPts val="44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630590" y="8086240"/>
            <a:ext cx="1571801" cy="779299"/>
            <a:chOff x="0" y="0"/>
            <a:chExt cx="392470" cy="1945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2470" cy="194587"/>
            </a:xfrm>
            <a:custGeom>
              <a:avLst/>
              <a:gdLst/>
              <a:ahLst/>
              <a:cxnLst/>
              <a:rect r="r" b="b" t="t" l="l"/>
              <a:pathLst>
                <a:path h="194587" w="392470">
                  <a:moveTo>
                    <a:pt x="97293" y="0"/>
                  </a:moveTo>
                  <a:lnTo>
                    <a:pt x="295177" y="0"/>
                  </a:lnTo>
                  <a:cubicBezTo>
                    <a:pt x="348911" y="0"/>
                    <a:pt x="392470" y="43560"/>
                    <a:pt x="392470" y="97293"/>
                  </a:cubicBezTo>
                  <a:lnTo>
                    <a:pt x="392470" y="97293"/>
                  </a:lnTo>
                  <a:cubicBezTo>
                    <a:pt x="392470" y="151027"/>
                    <a:pt x="348911" y="194587"/>
                    <a:pt x="295177" y="194587"/>
                  </a:cubicBezTo>
                  <a:lnTo>
                    <a:pt x="97293" y="194587"/>
                  </a:lnTo>
                  <a:cubicBezTo>
                    <a:pt x="43560" y="194587"/>
                    <a:pt x="0" y="151027"/>
                    <a:pt x="0" y="97293"/>
                  </a:cubicBezTo>
                  <a:lnTo>
                    <a:pt x="0" y="97293"/>
                  </a:lnTo>
                  <a:cubicBezTo>
                    <a:pt x="0" y="43560"/>
                    <a:pt x="43560" y="0"/>
                    <a:pt x="9729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92470" cy="251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630590" y="8086240"/>
            <a:ext cx="779299" cy="77929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-450107" y="5708378"/>
            <a:ext cx="9594107" cy="34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0"/>
              </a:lnSpc>
            </a:pPr>
            <a:r>
              <a:rPr lang="en-US" sz="2919">
                <a:solidFill>
                  <a:srgbClr val="597CFF"/>
                </a:solidFill>
                <a:latin typeface="TAN Headline"/>
                <a:ea typeface="TAN Headline"/>
                <a:cs typeface="TAN Headline"/>
                <a:sym typeface="TAN Headline"/>
              </a:rPr>
              <a:t>Group members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638097" y="4280265"/>
            <a:ext cx="9240803" cy="4804273"/>
            <a:chOff x="0" y="0"/>
            <a:chExt cx="3049070" cy="158520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49070" cy="1585205"/>
            </a:xfrm>
            <a:custGeom>
              <a:avLst/>
              <a:gdLst/>
              <a:ahLst/>
              <a:cxnLst/>
              <a:rect r="r" b="b" t="t" l="l"/>
              <a:pathLst>
                <a:path h="1585205" w="3049070">
                  <a:moveTo>
                    <a:pt x="56132" y="0"/>
                  </a:moveTo>
                  <a:lnTo>
                    <a:pt x="2992938" y="0"/>
                  </a:lnTo>
                  <a:cubicBezTo>
                    <a:pt x="3023939" y="0"/>
                    <a:pt x="3049070" y="25131"/>
                    <a:pt x="3049070" y="56132"/>
                  </a:cubicBezTo>
                  <a:lnTo>
                    <a:pt x="3049070" y="1529072"/>
                  </a:lnTo>
                  <a:cubicBezTo>
                    <a:pt x="3049070" y="1560073"/>
                    <a:pt x="3023939" y="1585205"/>
                    <a:pt x="2992938" y="1585205"/>
                  </a:cubicBezTo>
                  <a:lnTo>
                    <a:pt x="56132" y="1585205"/>
                  </a:lnTo>
                  <a:cubicBezTo>
                    <a:pt x="25131" y="1585205"/>
                    <a:pt x="0" y="1560073"/>
                    <a:pt x="0" y="1529072"/>
                  </a:cubicBezTo>
                  <a:lnTo>
                    <a:pt x="0" y="56132"/>
                  </a:lnTo>
                  <a:cubicBezTo>
                    <a:pt x="0" y="25131"/>
                    <a:pt x="25131" y="0"/>
                    <a:pt x="56132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3049070" cy="1642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592745" y="4604115"/>
            <a:ext cx="5331507" cy="1009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8799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Introduction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77922" y="6004627"/>
            <a:ext cx="8081378" cy="266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5"/>
              </a:lnSpc>
            </a:pPr>
            <a:r>
              <a:rPr lang="en-US" sz="2567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proposal explores hybrid anti-cheating methods in competitive gaming. Current solutions struggle to adapt to new cheating techniques and scale across platforms. By referring to kernel-level methods, a more adaptive and scalable solution can be developed.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9934" y="971550"/>
            <a:ext cx="94083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Title: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9152" y="1997277"/>
            <a:ext cx="3976196" cy="1293660"/>
            <a:chOff x="0" y="0"/>
            <a:chExt cx="1348053" cy="4385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8053" cy="438591"/>
            </a:xfrm>
            <a:custGeom>
              <a:avLst/>
              <a:gdLst/>
              <a:ahLst/>
              <a:cxnLst/>
              <a:rect r="r" b="b" t="t" l="l"/>
              <a:pathLst>
                <a:path h="438591" w="1348053">
                  <a:moveTo>
                    <a:pt x="194707" y="0"/>
                  </a:moveTo>
                  <a:lnTo>
                    <a:pt x="1153347" y="0"/>
                  </a:lnTo>
                  <a:cubicBezTo>
                    <a:pt x="1260880" y="0"/>
                    <a:pt x="1348053" y="87173"/>
                    <a:pt x="1348053" y="194707"/>
                  </a:cubicBezTo>
                  <a:lnTo>
                    <a:pt x="1348053" y="243884"/>
                  </a:lnTo>
                  <a:cubicBezTo>
                    <a:pt x="1348053" y="351417"/>
                    <a:pt x="1260880" y="438591"/>
                    <a:pt x="1153347" y="438591"/>
                  </a:cubicBezTo>
                  <a:lnTo>
                    <a:pt x="194707" y="438591"/>
                  </a:lnTo>
                  <a:cubicBezTo>
                    <a:pt x="143067" y="438591"/>
                    <a:pt x="93543" y="418077"/>
                    <a:pt x="57028" y="381562"/>
                  </a:cubicBezTo>
                  <a:cubicBezTo>
                    <a:pt x="20514" y="345048"/>
                    <a:pt x="0" y="295523"/>
                    <a:pt x="0" y="243884"/>
                  </a:cubicBezTo>
                  <a:lnTo>
                    <a:pt x="0" y="194707"/>
                  </a:lnTo>
                  <a:cubicBezTo>
                    <a:pt x="0" y="87173"/>
                    <a:pt x="87173" y="0"/>
                    <a:pt x="194707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348053" cy="495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3166" y="2147699"/>
            <a:ext cx="992816" cy="99281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99013" y="1997277"/>
            <a:ext cx="4173876" cy="1293660"/>
            <a:chOff x="0" y="0"/>
            <a:chExt cx="1415073" cy="4385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5073" cy="438591"/>
            </a:xfrm>
            <a:custGeom>
              <a:avLst/>
              <a:gdLst/>
              <a:ahLst/>
              <a:cxnLst/>
              <a:rect r="r" b="b" t="t" l="l"/>
              <a:pathLst>
                <a:path h="438591" w="1415073">
                  <a:moveTo>
                    <a:pt x="185485" y="0"/>
                  </a:moveTo>
                  <a:lnTo>
                    <a:pt x="1229587" y="0"/>
                  </a:lnTo>
                  <a:cubicBezTo>
                    <a:pt x="1278781" y="0"/>
                    <a:pt x="1325960" y="19542"/>
                    <a:pt x="1360745" y="54327"/>
                  </a:cubicBezTo>
                  <a:cubicBezTo>
                    <a:pt x="1395531" y="89113"/>
                    <a:pt x="1415073" y="136291"/>
                    <a:pt x="1415073" y="185485"/>
                  </a:cubicBezTo>
                  <a:lnTo>
                    <a:pt x="1415073" y="253105"/>
                  </a:lnTo>
                  <a:cubicBezTo>
                    <a:pt x="1415073" y="302299"/>
                    <a:pt x="1395531" y="349478"/>
                    <a:pt x="1360745" y="384263"/>
                  </a:cubicBezTo>
                  <a:cubicBezTo>
                    <a:pt x="1325960" y="419048"/>
                    <a:pt x="1278781" y="438591"/>
                    <a:pt x="1229587" y="438591"/>
                  </a:cubicBezTo>
                  <a:lnTo>
                    <a:pt x="185485" y="438591"/>
                  </a:lnTo>
                  <a:cubicBezTo>
                    <a:pt x="136291" y="438591"/>
                    <a:pt x="89113" y="419048"/>
                    <a:pt x="54327" y="384263"/>
                  </a:cubicBezTo>
                  <a:cubicBezTo>
                    <a:pt x="19542" y="349478"/>
                    <a:pt x="0" y="302299"/>
                    <a:pt x="0" y="253105"/>
                  </a:cubicBezTo>
                  <a:lnTo>
                    <a:pt x="0" y="185485"/>
                  </a:lnTo>
                  <a:cubicBezTo>
                    <a:pt x="0" y="136291"/>
                    <a:pt x="19542" y="89113"/>
                    <a:pt x="54327" y="54327"/>
                  </a:cubicBezTo>
                  <a:cubicBezTo>
                    <a:pt x="89113" y="19542"/>
                    <a:pt x="136291" y="0"/>
                    <a:pt x="185485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415073" cy="495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853027" y="2147699"/>
            <a:ext cx="992816" cy="99281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830889" y="1997277"/>
            <a:ext cx="3727943" cy="1293660"/>
            <a:chOff x="0" y="0"/>
            <a:chExt cx="1263888" cy="43859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63888" cy="438591"/>
            </a:xfrm>
            <a:custGeom>
              <a:avLst/>
              <a:gdLst/>
              <a:ahLst/>
              <a:cxnLst/>
              <a:rect r="r" b="b" t="t" l="l"/>
              <a:pathLst>
                <a:path h="438591" w="1263888">
                  <a:moveTo>
                    <a:pt x="207673" y="0"/>
                  </a:moveTo>
                  <a:lnTo>
                    <a:pt x="1056215" y="0"/>
                  </a:lnTo>
                  <a:cubicBezTo>
                    <a:pt x="1170909" y="0"/>
                    <a:pt x="1263888" y="92978"/>
                    <a:pt x="1263888" y="207673"/>
                  </a:cubicBezTo>
                  <a:lnTo>
                    <a:pt x="1263888" y="230918"/>
                  </a:lnTo>
                  <a:cubicBezTo>
                    <a:pt x="1263888" y="285996"/>
                    <a:pt x="1242008" y="338818"/>
                    <a:pt x="1203062" y="377765"/>
                  </a:cubicBezTo>
                  <a:cubicBezTo>
                    <a:pt x="1164116" y="416711"/>
                    <a:pt x="1111293" y="438591"/>
                    <a:pt x="1056215" y="438591"/>
                  </a:cubicBezTo>
                  <a:lnTo>
                    <a:pt x="207673" y="438591"/>
                  </a:lnTo>
                  <a:cubicBezTo>
                    <a:pt x="152594" y="438591"/>
                    <a:pt x="99772" y="416711"/>
                    <a:pt x="60826" y="377765"/>
                  </a:cubicBezTo>
                  <a:cubicBezTo>
                    <a:pt x="21880" y="338818"/>
                    <a:pt x="0" y="285996"/>
                    <a:pt x="0" y="230918"/>
                  </a:cubicBezTo>
                  <a:lnTo>
                    <a:pt x="0" y="207673"/>
                  </a:lnTo>
                  <a:cubicBezTo>
                    <a:pt x="0" y="152594"/>
                    <a:pt x="21880" y="99772"/>
                    <a:pt x="60826" y="60826"/>
                  </a:cubicBezTo>
                  <a:cubicBezTo>
                    <a:pt x="99772" y="21880"/>
                    <a:pt x="152594" y="0"/>
                    <a:pt x="207673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263888" cy="495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715788" y="2147699"/>
            <a:ext cx="992816" cy="9928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104843" y="1997277"/>
            <a:ext cx="3908786" cy="1293660"/>
            <a:chOff x="0" y="0"/>
            <a:chExt cx="1325199" cy="43859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25199" cy="438591"/>
            </a:xfrm>
            <a:custGeom>
              <a:avLst/>
              <a:gdLst/>
              <a:ahLst/>
              <a:cxnLst/>
              <a:rect r="r" b="b" t="t" l="l"/>
              <a:pathLst>
                <a:path h="438591" w="1325199">
                  <a:moveTo>
                    <a:pt x="198065" y="0"/>
                  </a:moveTo>
                  <a:lnTo>
                    <a:pt x="1127135" y="0"/>
                  </a:lnTo>
                  <a:cubicBezTo>
                    <a:pt x="1179665" y="0"/>
                    <a:pt x="1230043" y="20867"/>
                    <a:pt x="1267187" y="58012"/>
                  </a:cubicBezTo>
                  <a:cubicBezTo>
                    <a:pt x="1304332" y="95156"/>
                    <a:pt x="1325199" y="145535"/>
                    <a:pt x="1325199" y="198065"/>
                  </a:cubicBezTo>
                  <a:lnTo>
                    <a:pt x="1325199" y="240526"/>
                  </a:lnTo>
                  <a:cubicBezTo>
                    <a:pt x="1325199" y="293056"/>
                    <a:pt x="1304332" y="343434"/>
                    <a:pt x="1267187" y="380579"/>
                  </a:cubicBezTo>
                  <a:cubicBezTo>
                    <a:pt x="1230043" y="417723"/>
                    <a:pt x="1179665" y="438591"/>
                    <a:pt x="1127135" y="438591"/>
                  </a:cubicBezTo>
                  <a:lnTo>
                    <a:pt x="198065" y="438591"/>
                  </a:lnTo>
                  <a:cubicBezTo>
                    <a:pt x="145535" y="438591"/>
                    <a:pt x="95156" y="417723"/>
                    <a:pt x="58012" y="380579"/>
                  </a:cubicBezTo>
                  <a:cubicBezTo>
                    <a:pt x="20867" y="343434"/>
                    <a:pt x="0" y="293056"/>
                    <a:pt x="0" y="240526"/>
                  </a:cubicBezTo>
                  <a:lnTo>
                    <a:pt x="0" y="198065"/>
                  </a:lnTo>
                  <a:cubicBezTo>
                    <a:pt x="0" y="145535"/>
                    <a:pt x="20867" y="95156"/>
                    <a:pt x="58012" y="58012"/>
                  </a:cubicBezTo>
                  <a:cubicBezTo>
                    <a:pt x="95156" y="20867"/>
                    <a:pt x="145535" y="0"/>
                    <a:pt x="198065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1325199" cy="495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758857" y="2147699"/>
            <a:ext cx="992816" cy="99281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4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96444" y="738883"/>
            <a:ext cx="9729263" cy="1142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5"/>
              </a:lnSpc>
            </a:pPr>
            <a:r>
              <a:rPr lang="en-US" sz="995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PROBLEM STATEMENT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80179" y="2266735"/>
            <a:ext cx="3172848" cy="75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3"/>
              </a:lnSpc>
            </a:pPr>
            <a:r>
              <a:rPr lang="en-US" sz="2485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Lack of Holistic Solutions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200040" y="2266735"/>
            <a:ext cx="3172848" cy="75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3"/>
              </a:lnSpc>
            </a:pPr>
            <a:r>
              <a:rPr lang="en-US" sz="2485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Scalability and Real-Time Detection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831916" y="2266735"/>
            <a:ext cx="3172848" cy="75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3"/>
              </a:lnSpc>
            </a:pPr>
            <a:r>
              <a:rPr lang="en-US" sz="2485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Limited Cross-Platform Focus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105870" y="2266735"/>
            <a:ext cx="3361995" cy="75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3"/>
              </a:lnSpc>
            </a:pPr>
            <a:r>
              <a:rPr lang="en-US" sz="2485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Data Privacy and Ethical Concerns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496444" y="4068495"/>
            <a:ext cx="12063775" cy="6047700"/>
            <a:chOff x="0" y="0"/>
            <a:chExt cx="3987603" cy="199902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987602" cy="1999028"/>
            </a:xfrm>
            <a:custGeom>
              <a:avLst/>
              <a:gdLst/>
              <a:ahLst/>
              <a:cxnLst/>
              <a:rect r="r" b="b" t="t" l="l"/>
              <a:pathLst>
                <a:path h="1999028" w="3987602">
                  <a:moveTo>
                    <a:pt x="25670" y="0"/>
                  </a:moveTo>
                  <a:lnTo>
                    <a:pt x="3961932" y="0"/>
                  </a:lnTo>
                  <a:cubicBezTo>
                    <a:pt x="3968740" y="0"/>
                    <a:pt x="3975270" y="2705"/>
                    <a:pt x="3980084" y="7519"/>
                  </a:cubicBezTo>
                  <a:cubicBezTo>
                    <a:pt x="3984898" y="12333"/>
                    <a:pt x="3987602" y="18862"/>
                    <a:pt x="3987602" y="25670"/>
                  </a:cubicBezTo>
                  <a:lnTo>
                    <a:pt x="3987602" y="1973358"/>
                  </a:lnTo>
                  <a:cubicBezTo>
                    <a:pt x="3987602" y="1987535"/>
                    <a:pt x="3976110" y="1999028"/>
                    <a:pt x="3961932" y="1999028"/>
                  </a:cubicBezTo>
                  <a:lnTo>
                    <a:pt x="25670" y="1999028"/>
                  </a:lnTo>
                  <a:cubicBezTo>
                    <a:pt x="11493" y="1999028"/>
                    <a:pt x="0" y="1987535"/>
                    <a:pt x="0" y="1973358"/>
                  </a:cubicBezTo>
                  <a:lnTo>
                    <a:pt x="0" y="25670"/>
                  </a:lnTo>
                  <a:cubicBezTo>
                    <a:pt x="0" y="11493"/>
                    <a:pt x="11493" y="0"/>
                    <a:pt x="2567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3987603" cy="20561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085249" y="5095875"/>
            <a:ext cx="10229583" cy="4908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9"/>
              </a:lnSpc>
            </a:pPr>
            <a:r>
              <a:rPr lang="en-US" sz="254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Essenti</a:t>
            </a:r>
            <a:r>
              <a:rPr lang="en-US" sz="254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al for maintaining competitive integrity.</a:t>
            </a:r>
          </a:p>
          <a:p>
            <a:pPr algn="l">
              <a:lnSpc>
                <a:spcPts val="3569"/>
              </a:lnSpc>
            </a:pPr>
          </a:p>
          <a:p>
            <a:pPr algn="l">
              <a:lnSpc>
                <a:spcPts val="3569"/>
              </a:lnSpc>
            </a:pPr>
          </a:p>
          <a:p>
            <a:pPr algn="l">
              <a:lnSpc>
                <a:spcPts val="3569"/>
              </a:lnSpc>
            </a:pPr>
            <a:r>
              <a:rPr lang="en-US" sz="254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 scalable and adaptable anti-cheating system is necessary.</a:t>
            </a:r>
          </a:p>
          <a:p>
            <a:pPr algn="l">
              <a:lnSpc>
                <a:spcPts val="3569"/>
              </a:lnSpc>
            </a:pPr>
          </a:p>
          <a:p>
            <a:pPr algn="l">
              <a:lnSpc>
                <a:spcPts val="3569"/>
              </a:lnSpc>
            </a:pPr>
          </a:p>
          <a:p>
            <a:pPr algn="l">
              <a:lnSpc>
                <a:spcPts val="3569"/>
              </a:lnSpc>
            </a:pPr>
            <a:r>
              <a:rPr lang="en-US" sz="254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Helps protect the reputation of games.</a:t>
            </a:r>
          </a:p>
          <a:p>
            <a:pPr algn="l">
              <a:lnSpc>
                <a:spcPts val="3569"/>
              </a:lnSpc>
            </a:pPr>
          </a:p>
          <a:p>
            <a:pPr algn="l">
              <a:lnSpc>
                <a:spcPts val="3569"/>
              </a:lnSpc>
            </a:pPr>
          </a:p>
          <a:p>
            <a:pPr algn="l">
              <a:lnSpc>
                <a:spcPts val="3569"/>
              </a:lnSpc>
            </a:pPr>
            <a:r>
              <a:rPr lang="en-US" sz="254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Reduces player attrition caused by cheating.</a:t>
            </a:r>
          </a:p>
          <a:p>
            <a:pPr algn="l">
              <a:lnSpc>
                <a:spcPts val="3569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10619991" y="4713908"/>
            <a:ext cx="6769547" cy="1259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2"/>
              </a:lnSpc>
            </a:pPr>
            <a:r>
              <a:rPr lang="en-US" sz="10916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Justification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-3328027" y="4748022"/>
            <a:ext cx="14421568" cy="39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1"/>
              </a:lnSpc>
            </a:pPr>
            <a:r>
              <a:rPr lang="en-US" sz="3300" u="sng">
                <a:solidFill>
                  <a:srgbClr val="BB99FF"/>
                </a:solidFill>
                <a:latin typeface="TAN Headline"/>
                <a:ea typeface="TAN Headline"/>
                <a:cs typeface="TAN Headline"/>
                <a:sym typeface="TAN Headline"/>
              </a:rPr>
              <a:t>Importance of Fairness: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-2726707" y="5975758"/>
            <a:ext cx="14421568" cy="39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1"/>
              </a:lnSpc>
            </a:pPr>
            <a:r>
              <a:rPr lang="en-US" sz="3300" u="sng">
                <a:solidFill>
                  <a:srgbClr val="BB99FF"/>
                </a:solidFill>
                <a:latin typeface="TAN Headline"/>
                <a:ea typeface="TAN Headline"/>
                <a:cs typeface="TAN Headline"/>
                <a:sym typeface="TAN Headline"/>
              </a:rPr>
              <a:t>Need for Scalable Solutions: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-2162432" y="7398716"/>
            <a:ext cx="14421568" cy="39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1"/>
              </a:lnSpc>
            </a:pPr>
            <a:r>
              <a:rPr lang="en-US" sz="3300" u="sng">
                <a:solidFill>
                  <a:srgbClr val="BB99FF"/>
                </a:solidFill>
                <a:latin typeface="TAN Headline"/>
                <a:ea typeface="TAN Headline"/>
                <a:cs typeface="TAN Headline"/>
                <a:sym typeface="TAN Headline"/>
              </a:rPr>
              <a:t>Preserving Competitive Integrity: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-2881610" y="8662099"/>
            <a:ext cx="14421568" cy="39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1"/>
              </a:lnSpc>
            </a:pPr>
            <a:r>
              <a:rPr lang="en-US" sz="3300" u="sng">
                <a:solidFill>
                  <a:srgbClr val="BB99FF"/>
                </a:solidFill>
                <a:latin typeface="TAN Headline"/>
                <a:ea typeface="TAN Headline"/>
                <a:cs typeface="TAN Headline"/>
                <a:sym typeface="TAN Headline"/>
              </a:rPr>
              <a:t>Preventing Economic Loss: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4451" y="1832242"/>
            <a:ext cx="6743335" cy="2755463"/>
            <a:chOff x="0" y="0"/>
            <a:chExt cx="2350726" cy="9605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0726" cy="960554"/>
            </a:xfrm>
            <a:custGeom>
              <a:avLst/>
              <a:gdLst/>
              <a:ahLst/>
              <a:cxnLst/>
              <a:rect r="r" b="b" t="t" l="l"/>
              <a:pathLst>
                <a:path h="960554" w="2350726">
                  <a:moveTo>
                    <a:pt x="68885" y="0"/>
                  </a:moveTo>
                  <a:lnTo>
                    <a:pt x="2281841" y="0"/>
                  </a:lnTo>
                  <a:cubicBezTo>
                    <a:pt x="2300111" y="0"/>
                    <a:pt x="2317632" y="7258"/>
                    <a:pt x="2330550" y="20176"/>
                  </a:cubicBezTo>
                  <a:cubicBezTo>
                    <a:pt x="2343469" y="33094"/>
                    <a:pt x="2350726" y="50616"/>
                    <a:pt x="2350726" y="68885"/>
                  </a:cubicBezTo>
                  <a:lnTo>
                    <a:pt x="2350726" y="891669"/>
                  </a:lnTo>
                  <a:cubicBezTo>
                    <a:pt x="2350726" y="929714"/>
                    <a:pt x="2319885" y="960554"/>
                    <a:pt x="2281841" y="960554"/>
                  </a:cubicBezTo>
                  <a:lnTo>
                    <a:pt x="68885" y="960554"/>
                  </a:lnTo>
                  <a:cubicBezTo>
                    <a:pt x="30841" y="960554"/>
                    <a:pt x="0" y="929714"/>
                    <a:pt x="0" y="891669"/>
                  </a:cubicBezTo>
                  <a:lnTo>
                    <a:pt x="0" y="68885"/>
                  </a:lnTo>
                  <a:cubicBezTo>
                    <a:pt x="0" y="30841"/>
                    <a:pt x="30841" y="0"/>
                    <a:pt x="68885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350726" cy="1017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23986" y="1332305"/>
            <a:ext cx="965563" cy="9655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689549" y="276225"/>
            <a:ext cx="6671465" cy="1175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5"/>
              </a:lnSpc>
            </a:pPr>
            <a:r>
              <a:rPr lang="en-US" sz="748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Research Question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8171" y="2315023"/>
            <a:ext cx="6001373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8"/>
              </a:lnSpc>
            </a:pPr>
            <a:r>
              <a:rPr lang="en-US" sz="3074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 hybrid anti-cheat system with kernel-level and adaptive techniques improve cheat detection?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444306" y="1909472"/>
            <a:ext cx="6709097" cy="2678233"/>
            <a:chOff x="0" y="0"/>
            <a:chExt cx="2338791" cy="9336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38791" cy="933632"/>
            </a:xfrm>
            <a:custGeom>
              <a:avLst/>
              <a:gdLst/>
              <a:ahLst/>
              <a:cxnLst/>
              <a:rect r="r" b="b" t="t" l="l"/>
              <a:pathLst>
                <a:path h="933632" w="2338791">
                  <a:moveTo>
                    <a:pt x="69237" y="0"/>
                  </a:moveTo>
                  <a:lnTo>
                    <a:pt x="2269554" y="0"/>
                  </a:lnTo>
                  <a:cubicBezTo>
                    <a:pt x="2287917" y="0"/>
                    <a:pt x="2305527" y="7295"/>
                    <a:pt x="2318512" y="20279"/>
                  </a:cubicBezTo>
                  <a:cubicBezTo>
                    <a:pt x="2331496" y="33263"/>
                    <a:pt x="2338791" y="50874"/>
                    <a:pt x="2338791" y="69237"/>
                  </a:cubicBezTo>
                  <a:lnTo>
                    <a:pt x="2338791" y="864395"/>
                  </a:lnTo>
                  <a:cubicBezTo>
                    <a:pt x="2338791" y="902634"/>
                    <a:pt x="2307792" y="933632"/>
                    <a:pt x="2269554" y="933632"/>
                  </a:cubicBezTo>
                  <a:lnTo>
                    <a:pt x="69237" y="933632"/>
                  </a:lnTo>
                  <a:cubicBezTo>
                    <a:pt x="50874" y="933632"/>
                    <a:pt x="33263" y="926337"/>
                    <a:pt x="20279" y="913353"/>
                  </a:cubicBezTo>
                  <a:cubicBezTo>
                    <a:pt x="7295" y="900369"/>
                    <a:pt x="0" y="882758"/>
                    <a:pt x="0" y="864395"/>
                  </a:cubicBezTo>
                  <a:lnTo>
                    <a:pt x="0" y="69237"/>
                  </a:lnTo>
                  <a:cubicBezTo>
                    <a:pt x="0" y="50874"/>
                    <a:pt x="7295" y="33263"/>
                    <a:pt x="20279" y="20279"/>
                  </a:cubicBezTo>
                  <a:cubicBezTo>
                    <a:pt x="33263" y="7295"/>
                    <a:pt x="50874" y="0"/>
                    <a:pt x="69237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338791" cy="990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908138" y="1297550"/>
            <a:ext cx="965563" cy="96556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738282" y="2288343"/>
            <a:ext cx="6061503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sz="3088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Limitations of current anti-cheat systems, and how to create framework that works across different game platforms?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12023" y="5623150"/>
            <a:ext cx="7514020" cy="1187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5"/>
              </a:lnSpc>
            </a:pPr>
            <a:r>
              <a:rPr lang="en-US" sz="748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Research Hypothesis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3766118" y="7117543"/>
            <a:ext cx="6743335" cy="2755463"/>
            <a:chOff x="0" y="0"/>
            <a:chExt cx="2350726" cy="96055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50726" cy="960554"/>
            </a:xfrm>
            <a:custGeom>
              <a:avLst/>
              <a:gdLst/>
              <a:ahLst/>
              <a:cxnLst/>
              <a:rect r="r" b="b" t="t" l="l"/>
              <a:pathLst>
                <a:path h="960554" w="2350726">
                  <a:moveTo>
                    <a:pt x="68885" y="0"/>
                  </a:moveTo>
                  <a:lnTo>
                    <a:pt x="2281841" y="0"/>
                  </a:lnTo>
                  <a:cubicBezTo>
                    <a:pt x="2300111" y="0"/>
                    <a:pt x="2317632" y="7258"/>
                    <a:pt x="2330550" y="20176"/>
                  </a:cubicBezTo>
                  <a:cubicBezTo>
                    <a:pt x="2343469" y="33094"/>
                    <a:pt x="2350726" y="50616"/>
                    <a:pt x="2350726" y="68885"/>
                  </a:cubicBezTo>
                  <a:lnTo>
                    <a:pt x="2350726" y="891669"/>
                  </a:lnTo>
                  <a:cubicBezTo>
                    <a:pt x="2350726" y="929714"/>
                    <a:pt x="2319885" y="960554"/>
                    <a:pt x="2281841" y="960554"/>
                  </a:cubicBezTo>
                  <a:lnTo>
                    <a:pt x="68885" y="960554"/>
                  </a:lnTo>
                  <a:cubicBezTo>
                    <a:pt x="30841" y="960554"/>
                    <a:pt x="0" y="929714"/>
                    <a:pt x="0" y="891669"/>
                  </a:cubicBezTo>
                  <a:lnTo>
                    <a:pt x="0" y="68885"/>
                  </a:lnTo>
                  <a:cubicBezTo>
                    <a:pt x="0" y="30841"/>
                    <a:pt x="30841" y="0"/>
                    <a:pt x="68885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2350726" cy="1017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095654" y="6617606"/>
            <a:ext cx="965563" cy="96556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109839" y="7600324"/>
            <a:ext cx="6001373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8"/>
              </a:lnSpc>
            </a:pPr>
            <a:r>
              <a:rPr lang="en-US" sz="3074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Kernel-level techniques will reduce false positives and better detect new cheating methods.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968373" y="7181903"/>
            <a:ext cx="6709097" cy="2678233"/>
            <a:chOff x="0" y="0"/>
            <a:chExt cx="2338791" cy="93363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338791" cy="933632"/>
            </a:xfrm>
            <a:custGeom>
              <a:avLst/>
              <a:gdLst/>
              <a:ahLst/>
              <a:cxnLst/>
              <a:rect r="r" b="b" t="t" l="l"/>
              <a:pathLst>
                <a:path h="933632" w="2338791">
                  <a:moveTo>
                    <a:pt x="69237" y="0"/>
                  </a:moveTo>
                  <a:lnTo>
                    <a:pt x="2269554" y="0"/>
                  </a:lnTo>
                  <a:cubicBezTo>
                    <a:pt x="2287917" y="0"/>
                    <a:pt x="2305527" y="7295"/>
                    <a:pt x="2318512" y="20279"/>
                  </a:cubicBezTo>
                  <a:cubicBezTo>
                    <a:pt x="2331496" y="33263"/>
                    <a:pt x="2338791" y="50874"/>
                    <a:pt x="2338791" y="69237"/>
                  </a:cubicBezTo>
                  <a:lnTo>
                    <a:pt x="2338791" y="864395"/>
                  </a:lnTo>
                  <a:cubicBezTo>
                    <a:pt x="2338791" y="902634"/>
                    <a:pt x="2307792" y="933632"/>
                    <a:pt x="2269554" y="933632"/>
                  </a:cubicBezTo>
                  <a:lnTo>
                    <a:pt x="69237" y="933632"/>
                  </a:lnTo>
                  <a:cubicBezTo>
                    <a:pt x="50874" y="933632"/>
                    <a:pt x="33263" y="926337"/>
                    <a:pt x="20279" y="913353"/>
                  </a:cubicBezTo>
                  <a:cubicBezTo>
                    <a:pt x="7295" y="900369"/>
                    <a:pt x="0" y="882758"/>
                    <a:pt x="0" y="864395"/>
                  </a:cubicBezTo>
                  <a:lnTo>
                    <a:pt x="0" y="69237"/>
                  </a:lnTo>
                  <a:cubicBezTo>
                    <a:pt x="0" y="50874"/>
                    <a:pt x="7295" y="33263"/>
                    <a:pt x="20279" y="20279"/>
                  </a:cubicBezTo>
                  <a:cubicBezTo>
                    <a:pt x="33263" y="7295"/>
                    <a:pt x="50874" y="0"/>
                    <a:pt x="69237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2338791" cy="990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3432204" y="6569981"/>
            <a:ext cx="965563" cy="965563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1262348" y="7560774"/>
            <a:ext cx="6061503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sz="3088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Cross-platform anti-cheat framework will improve scalability and fairness across different platforms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963" y="2375840"/>
            <a:ext cx="15097376" cy="7529903"/>
            <a:chOff x="0" y="0"/>
            <a:chExt cx="3976264" cy="19831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76263" cy="1983184"/>
            </a:xfrm>
            <a:custGeom>
              <a:avLst/>
              <a:gdLst/>
              <a:ahLst/>
              <a:cxnLst/>
              <a:rect r="r" b="b" t="t" l="l"/>
              <a:pathLst>
                <a:path h="1983184" w="3976263">
                  <a:moveTo>
                    <a:pt x="20512" y="0"/>
                  </a:moveTo>
                  <a:lnTo>
                    <a:pt x="3955752" y="0"/>
                  </a:lnTo>
                  <a:cubicBezTo>
                    <a:pt x="3967080" y="0"/>
                    <a:pt x="3976263" y="9184"/>
                    <a:pt x="3976263" y="20512"/>
                  </a:cubicBezTo>
                  <a:lnTo>
                    <a:pt x="3976263" y="1962672"/>
                  </a:lnTo>
                  <a:cubicBezTo>
                    <a:pt x="3976263" y="1974001"/>
                    <a:pt x="3967080" y="1983184"/>
                    <a:pt x="3955752" y="1983184"/>
                  </a:cubicBezTo>
                  <a:lnTo>
                    <a:pt x="20512" y="1983184"/>
                  </a:lnTo>
                  <a:cubicBezTo>
                    <a:pt x="9184" y="1983184"/>
                    <a:pt x="0" y="1974001"/>
                    <a:pt x="0" y="1962672"/>
                  </a:cubicBezTo>
                  <a:lnTo>
                    <a:pt x="0" y="20512"/>
                  </a:lnTo>
                  <a:cubicBezTo>
                    <a:pt x="0" y="9184"/>
                    <a:pt x="9184" y="0"/>
                    <a:pt x="20512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976264" cy="2040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56142" y="2865973"/>
            <a:ext cx="879452" cy="87945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021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56142" y="4476490"/>
            <a:ext cx="879452" cy="87945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021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56142" y="6194142"/>
            <a:ext cx="879452" cy="87945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021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56142" y="7994741"/>
            <a:ext cx="879452" cy="87945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021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4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true" flipV="true" rot="0">
            <a:off x="1820012" y="-1820749"/>
            <a:ext cx="5175256" cy="3641499"/>
          </a:xfrm>
          <a:custGeom>
            <a:avLst/>
            <a:gdLst/>
            <a:ahLst/>
            <a:cxnLst/>
            <a:rect r="r" b="b" t="t" l="l"/>
            <a:pathLst>
              <a:path h="3641499" w="5175256">
                <a:moveTo>
                  <a:pt x="5175257" y="3641498"/>
                </a:moveTo>
                <a:lnTo>
                  <a:pt x="0" y="3641498"/>
                </a:lnTo>
                <a:lnTo>
                  <a:pt x="0" y="0"/>
                </a:lnTo>
                <a:lnTo>
                  <a:pt x="5175257" y="0"/>
                </a:lnTo>
                <a:lnTo>
                  <a:pt x="5175257" y="36414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1040652"/>
            <a:ext cx="9430644" cy="99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0"/>
              </a:lnSpc>
            </a:pPr>
            <a:r>
              <a:rPr lang="en-US" sz="8588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Researsh Objective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794777" y="2808823"/>
            <a:ext cx="11602384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Develop cheat detection system using kernel-level and adaptive techniques to improve accuracy and reduce errors.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794777" y="4473869"/>
            <a:ext cx="12249827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Optimize the system’s scalability and performance in real-time, especially for esports tournaments.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794777" y="5923371"/>
            <a:ext cx="12095459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Create a unified cheat detection framework that works across multiple platforms (PC, console, mobile) and game genres (FPS, RPG, etc.).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794777" y="7937591"/>
            <a:ext cx="11858662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Reduce false positives, detect new cheating strategies, and ensure data privacy compliance.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9258300"/>
            <a:ext cx="16230600" cy="2254975"/>
            <a:chOff x="0" y="0"/>
            <a:chExt cx="4274726" cy="59390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274726" cy="593903"/>
            </a:xfrm>
            <a:custGeom>
              <a:avLst/>
              <a:gdLst/>
              <a:ahLst/>
              <a:cxnLst/>
              <a:rect r="r" b="b" t="t" l="l"/>
              <a:pathLst>
                <a:path h="593903" w="4274726">
                  <a:moveTo>
                    <a:pt x="23850" y="0"/>
                  </a:moveTo>
                  <a:lnTo>
                    <a:pt x="4250876" y="0"/>
                  </a:lnTo>
                  <a:cubicBezTo>
                    <a:pt x="4257201" y="0"/>
                    <a:pt x="4263268" y="2513"/>
                    <a:pt x="4267741" y="6985"/>
                  </a:cubicBezTo>
                  <a:cubicBezTo>
                    <a:pt x="4272213" y="11458"/>
                    <a:pt x="4274726" y="17524"/>
                    <a:pt x="4274726" y="23850"/>
                  </a:cubicBezTo>
                  <a:lnTo>
                    <a:pt x="4274726" y="570053"/>
                  </a:lnTo>
                  <a:cubicBezTo>
                    <a:pt x="4274726" y="576379"/>
                    <a:pt x="4272213" y="582445"/>
                    <a:pt x="4267741" y="586918"/>
                  </a:cubicBezTo>
                  <a:cubicBezTo>
                    <a:pt x="4263268" y="591390"/>
                    <a:pt x="4257201" y="593903"/>
                    <a:pt x="4250876" y="593903"/>
                  </a:cubicBezTo>
                  <a:lnTo>
                    <a:pt x="23850" y="593903"/>
                  </a:lnTo>
                  <a:cubicBezTo>
                    <a:pt x="17524" y="593903"/>
                    <a:pt x="11458" y="591390"/>
                    <a:pt x="6985" y="586918"/>
                  </a:cubicBezTo>
                  <a:cubicBezTo>
                    <a:pt x="2513" y="582445"/>
                    <a:pt x="0" y="576379"/>
                    <a:pt x="0" y="57005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0C021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4274726" cy="632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51785"/>
            <a:ext cx="16230600" cy="8661490"/>
            <a:chOff x="0" y="0"/>
            <a:chExt cx="4274726" cy="22812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81216"/>
            </a:xfrm>
            <a:custGeom>
              <a:avLst/>
              <a:gdLst/>
              <a:ahLst/>
              <a:cxnLst/>
              <a:rect r="r" b="b" t="t" l="l"/>
              <a:pathLst>
                <a:path h="2281216" w="4274726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2233516"/>
                  </a:lnTo>
                  <a:cubicBezTo>
                    <a:pt x="4274726" y="2246167"/>
                    <a:pt x="4269700" y="2258299"/>
                    <a:pt x="4260755" y="2267245"/>
                  </a:cubicBezTo>
                  <a:cubicBezTo>
                    <a:pt x="4251809" y="2276190"/>
                    <a:pt x="4239677" y="2281216"/>
                    <a:pt x="4227026" y="2281216"/>
                  </a:cubicBezTo>
                  <a:lnTo>
                    <a:pt x="47700" y="2281216"/>
                  </a:lnTo>
                  <a:cubicBezTo>
                    <a:pt x="35049" y="2281216"/>
                    <a:pt x="22916" y="2276190"/>
                    <a:pt x="13971" y="2267245"/>
                  </a:cubicBezTo>
                  <a:cubicBezTo>
                    <a:pt x="5025" y="2258299"/>
                    <a:pt x="0" y="2246167"/>
                    <a:pt x="0" y="2233516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0C02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319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20012" y="4785849"/>
            <a:ext cx="521335" cy="52133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2542662" y="1028700"/>
            <a:ext cx="7694364" cy="5525952"/>
          </a:xfrm>
          <a:custGeom>
            <a:avLst/>
            <a:gdLst/>
            <a:ahLst/>
            <a:cxnLst/>
            <a:rect r="r" b="b" t="t" l="l"/>
            <a:pathLst>
              <a:path h="5525952" w="7694364">
                <a:moveTo>
                  <a:pt x="7694364" y="0"/>
                </a:moveTo>
                <a:lnTo>
                  <a:pt x="0" y="0"/>
                </a:lnTo>
                <a:lnTo>
                  <a:pt x="0" y="5525952"/>
                </a:lnTo>
                <a:lnTo>
                  <a:pt x="7694364" y="5525952"/>
                </a:lnTo>
                <a:lnTo>
                  <a:pt x="769436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14475"/>
            <a:ext cx="16659177" cy="1459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0"/>
              </a:lnSpc>
            </a:pPr>
            <a:r>
              <a:rPr lang="en-US" sz="1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Literature Review Summary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06098" y="4556499"/>
            <a:ext cx="14779660" cy="922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656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Deep neural networks (DNNs) and machine learning models help detect cheats like aimbots and wallhacks by analyzing game frame buffers.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820012" y="3532468"/>
            <a:ext cx="518417" cy="51841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506098" y="3284028"/>
            <a:ext cx="15361144" cy="958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Anti-cheating methods in FPS and competitive gaming have evolved with AI and machine learning, focusing on vision-based detection, trajectory analysis, and behavioral detection.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793554" y="5861118"/>
            <a:ext cx="521335" cy="52133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479640" y="5631768"/>
            <a:ext cx="14779660" cy="922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656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Challenges include limited labeled data, evolving cheat patterns, scalability, and high false positive rates.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820012" y="6921863"/>
            <a:ext cx="521335" cy="52133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506098" y="6711563"/>
            <a:ext cx="14779660" cy="922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656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Vision-based methods are resource-intensive, making real-time implementation difficult in large-scale environments.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793554" y="7787597"/>
            <a:ext cx="521335" cy="521335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2479640" y="7653497"/>
            <a:ext cx="14779660" cy="922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656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Models perform inconsistently across different game genres and often need retraining to adapt to new cheats.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793554" y="8862881"/>
            <a:ext cx="521335" cy="521335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2479640" y="8728781"/>
            <a:ext cx="14779660" cy="922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656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Future systems should prioritize adaptability, automatic updates, and robust generalization to address these issues.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2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7906" y="5165709"/>
            <a:ext cx="18298601" cy="7181372"/>
            <a:chOff x="0" y="0"/>
            <a:chExt cx="4274726" cy="16776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677636"/>
            </a:xfrm>
            <a:custGeom>
              <a:avLst/>
              <a:gdLst/>
              <a:ahLst/>
              <a:cxnLst/>
              <a:rect r="r" b="b" t="t" l="l"/>
              <a:pathLst>
                <a:path h="1677636" w="4274726">
                  <a:moveTo>
                    <a:pt x="42309" y="0"/>
                  </a:moveTo>
                  <a:lnTo>
                    <a:pt x="4232417" y="0"/>
                  </a:lnTo>
                  <a:cubicBezTo>
                    <a:pt x="4255784" y="0"/>
                    <a:pt x="4274726" y="18942"/>
                    <a:pt x="4274726" y="42309"/>
                  </a:cubicBezTo>
                  <a:lnTo>
                    <a:pt x="4274726" y="1635328"/>
                  </a:lnTo>
                  <a:cubicBezTo>
                    <a:pt x="4274726" y="1658694"/>
                    <a:pt x="4255784" y="1677636"/>
                    <a:pt x="4232417" y="1677636"/>
                  </a:cubicBezTo>
                  <a:lnTo>
                    <a:pt x="42309" y="1677636"/>
                  </a:lnTo>
                  <a:cubicBezTo>
                    <a:pt x="18942" y="1677636"/>
                    <a:pt x="0" y="1658694"/>
                    <a:pt x="0" y="1635328"/>
                  </a:cubicBezTo>
                  <a:lnTo>
                    <a:pt x="0" y="42309"/>
                  </a:lnTo>
                  <a:cubicBezTo>
                    <a:pt x="0" y="18942"/>
                    <a:pt x="18942" y="0"/>
                    <a:pt x="42309" y="0"/>
                  </a:cubicBezTo>
                  <a:close/>
                </a:path>
              </a:pathLst>
            </a:custGeom>
            <a:solidFill>
              <a:srgbClr val="0C02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15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20012" y="7622480"/>
            <a:ext cx="1042670" cy="10426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sp>
        <p:nvSpPr>
          <p:cNvPr name="Freeform 8" id="8" descr="authentication gradient icon"/>
          <p:cNvSpPr/>
          <p:nvPr/>
        </p:nvSpPr>
        <p:spPr>
          <a:xfrm flipH="false" flipV="false" rot="0">
            <a:off x="2003217" y="7883147"/>
            <a:ext cx="676260" cy="521335"/>
          </a:xfrm>
          <a:custGeom>
            <a:avLst/>
            <a:gdLst/>
            <a:ahLst/>
            <a:cxnLst/>
            <a:rect r="r" b="b" t="t" l="l"/>
            <a:pathLst>
              <a:path h="521335" w="676260">
                <a:moveTo>
                  <a:pt x="0" y="0"/>
                </a:moveTo>
                <a:lnTo>
                  <a:pt x="676260" y="0"/>
                </a:lnTo>
                <a:lnTo>
                  <a:pt x="676260" y="521335"/>
                </a:lnTo>
                <a:lnTo>
                  <a:pt x="0" y="521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622665" y="7807053"/>
            <a:ext cx="1042670" cy="104267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sp>
        <p:nvSpPr>
          <p:cNvPr name="Freeform 12" id="12" descr="Share Link Icon"/>
          <p:cNvSpPr/>
          <p:nvPr/>
        </p:nvSpPr>
        <p:spPr>
          <a:xfrm flipH="false" flipV="false" rot="0">
            <a:off x="8842228" y="8036492"/>
            <a:ext cx="603544" cy="583791"/>
          </a:xfrm>
          <a:custGeom>
            <a:avLst/>
            <a:gdLst/>
            <a:ahLst/>
            <a:cxnLst/>
            <a:rect r="r" b="b" t="t" l="l"/>
            <a:pathLst>
              <a:path h="583791" w="603544">
                <a:moveTo>
                  <a:pt x="0" y="0"/>
                </a:moveTo>
                <a:lnTo>
                  <a:pt x="603544" y="0"/>
                </a:lnTo>
                <a:lnTo>
                  <a:pt x="603544" y="583791"/>
                </a:lnTo>
                <a:lnTo>
                  <a:pt x="0" y="5837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 descr="Ultra Thick Sleek Curvy Arrow"/>
          <p:cNvSpPr/>
          <p:nvPr/>
        </p:nvSpPr>
        <p:spPr>
          <a:xfrm flipH="true" flipV="false" rot="0">
            <a:off x="12542662" y="1028700"/>
            <a:ext cx="7694364" cy="5525952"/>
          </a:xfrm>
          <a:custGeom>
            <a:avLst/>
            <a:gdLst/>
            <a:ahLst/>
            <a:cxnLst/>
            <a:rect r="r" b="b" t="t" l="l"/>
            <a:pathLst>
              <a:path h="5525952" w="7694364">
                <a:moveTo>
                  <a:pt x="7694364" y="0"/>
                </a:moveTo>
                <a:lnTo>
                  <a:pt x="0" y="0"/>
                </a:lnTo>
                <a:lnTo>
                  <a:pt x="0" y="5525952"/>
                </a:lnTo>
                <a:lnTo>
                  <a:pt x="7694364" y="5525952"/>
                </a:lnTo>
                <a:lnTo>
                  <a:pt x="769436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504017" y="2155249"/>
            <a:ext cx="7786371" cy="3202143"/>
            <a:chOff x="0" y="0"/>
            <a:chExt cx="5420212" cy="222906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20212" cy="2229061"/>
            </a:xfrm>
            <a:custGeom>
              <a:avLst/>
              <a:gdLst/>
              <a:ahLst/>
              <a:cxnLst/>
              <a:rect r="r" b="b" t="t" l="l"/>
              <a:pathLst>
                <a:path h="2229061" w="5420212">
                  <a:moveTo>
                    <a:pt x="5295752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104601"/>
                  </a:lnTo>
                  <a:cubicBezTo>
                    <a:pt x="5420212" y="2173181"/>
                    <a:pt x="5364332" y="2229061"/>
                    <a:pt x="5295752" y="2229061"/>
                  </a:cubicBezTo>
                  <a:close/>
                </a:path>
              </a:pathLst>
            </a:custGeom>
            <a:solidFill>
              <a:srgbClr val="150671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76802" y="6224065"/>
            <a:ext cx="7892583" cy="3224345"/>
            <a:chOff x="0" y="0"/>
            <a:chExt cx="5420212" cy="221431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420212" cy="2214311"/>
            </a:xfrm>
            <a:custGeom>
              <a:avLst/>
              <a:gdLst/>
              <a:ahLst/>
              <a:cxnLst/>
              <a:rect r="r" b="b" t="t" l="l"/>
              <a:pathLst>
                <a:path h="2214311" w="5420212">
                  <a:moveTo>
                    <a:pt x="5295752" y="2214311"/>
                  </a:moveTo>
                  <a:lnTo>
                    <a:pt x="124460" y="2214311"/>
                  </a:lnTo>
                  <a:cubicBezTo>
                    <a:pt x="55880" y="2214311"/>
                    <a:pt x="0" y="2158431"/>
                    <a:pt x="0" y="20898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089851"/>
                  </a:lnTo>
                  <a:cubicBezTo>
                    <a:pt x="5420212" y="2158431"/>
                    <a:pt x="5364332" y="2214311"/>
                    <a:pt x="5295752" y="2214311"/>
                  </a:cubicBezTo>
                  <a:close/>
                </a:path>
              </a:pathLst>
            </a:custGeom>
            <a:solidFill>
              <a:srgbClr val="150671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445772" y="2155249"/>
            <a:ext cx="7354619" cy="3246287"/>
            <a:chOff x="0" y="0"/>
            <a:chExt cx="5050044" cy="22290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050044" cy="2229061"/>
            </a:xfrm>
            <a:custGeom>
              <a:avLst/>
              <a:gdLst/>
              <a:ahLst/>
              <a:cxnLst/>
              <a:rect r="r" b="b" t="t" l="l"/>
              <a:pathLst>
                <a:path h="2229061" w="5050044">
                  <a:moveTo>
                    <a:pt x="4925584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25584" y="0"/>
                  </a:lnTo>
                  <a:cubicBezTo>
                    <a:pt x="4994164" y="0"/>
                    <a:pt x="5050044" y="55880"/>
                    <a:pt x="5050044" y="124460"/>
                  </a:cubicBezTo>
                  <a:lnTo>
                    <a:pt x="5050044" y="2104601"/>
                  </a:lnTo>
                  <a:cubicBezTo>
                    <a:pt x="5050044" y="2173181"/>
                    <a:pt x="4994164" y="2229061"/>
                    <a:pt x="4925584" y="2229061"/>
                  </a:cubicBezTo>
                  <a:close/>
                </a:path>
              </a:pathLst>
            </a:custGeom>
            <a:solidFill>
              <a:srgbClr val="150671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173402" y="6224065"/>
            <a:ext cx="7892583" cy="3224345"/>
            <a:chOff x="0" y="0"/>
            <a:chExt cx="5420212" cy="221431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20212" cy="2214311"/>
            </a:xfrm>
            <a:custGeom>
              <a:avLst/>
              <a:gdLst/>
              <a:ahLst/>
              <a:cxnLst/>
              <a:rect r="r" b="b" t="t" l="l"/>
              <a:pathLst>
                <a:path h="2214311" w="5420212">
                  <a:moveTo>
                    <a:pt x="5295752" y="2214311"/>
                  </a:moveTo>
                  <a:lnTo>
                    <a:pt x="124460" y="2214311"/>
                  </a:lnTo>
                  <a:cubicBezTo>
                    <a:pt x="55880" y="2214311"/>
                    <a:pt x="0" y="2158431"/>
                    <a:pt x="0" y="20898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089851"/>
                  </a:lnTo>
                  <a:cubicBezTo>
                    <a:pt x="5420212" y="2158431"/>
                    <a:pt x="5364332" y="2214311"/>
                    <a:pt x="5295752" y="2214311"/>
                  </a:cubicBezTo>
                  <a:close/>
                </a:path>
              </a:pathLst>
            </a:custGeom>
            <a:solidFill>
              <a:srgbClr val="150671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913383" y="2459650"/>
            <a:ext cx="6967639" cy="263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Rootkit Anti-Cheat Software:</a:t>
            </a:r>
          </a:p>
          <a:p>
            <a:pPr algn="l" marL="690881" indent="-345440" lvl="1">
              <a:lnSpc>
                <a:spcPts val="352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Operates a deep system level.</a:t>
            </a:r>
          </a:p>
          <a:p>
            <a:pPr algn="l" marL="690881" indent="-345440" lvl="1">
              <a:lnSpc>
                <a:spcPts val="352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Detects diverse cheating methods </a:t>
            </a:r>
          </a:p>
          <a:p>
            <a:pPr algn="l" marL="690881" indent="-345440" lvl="1">
              <a:lnSpc>
                <a:spcPts val="352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 FACEIT Anti-Cheat, Vanguard.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61103" y="686118"/>
            <a:ext cx="10398800" cy="1009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8799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Research Methodology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665335" y="2477010"/>
            <a:ext cx="7135056" cy="268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9"/>
              </a:lnSpc>
            </a:pPr>
            <a:r>
              <a:rPr lang="en-US" sz="3208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Versatile Application:</a:t>
            </a:r>
          </a:p>
          <a:p>
            <a:pPr algn="l" marL="692736" indent="-346368" lvl="1">
              <a:lnSpc>
                <a:spcPts val="3529"/>
              </a:lnSpc>
              <a:buFont typeface="Arial"/>
              <a:buChar char="•"/>
            </a:pPr>
            <a:r>
              <a:rPr lang="en-US" sz="3208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Effective across various gaming platforms (PC, mobile, console).</a:t>
            </a:r>
          </a:p>
          <a:p>
            <a:pPr algn="l" marL="692736" indent="-346368" lvl="1">
              <a:lnSpc>
                <a:spcPts val="3529"/>
              </a:lnSpc>
              <a:buFont typeface="Arial"/>
              <a:buChar char="•"/>
            </a:pPr>
            <a:r>
              <a:rPr lang="en-US" sz="3208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 BattlEye, Easy Anti-Cheat.</a:t>
            </a:r>
          </a:p>
          <a:p>
            <a:pPr algn="l">
              <a:lnSpc>
                <a:spcPts val="3529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6188710"/>
            <a:ext cx="7261688" cy="306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Privacy Concerns:</a:t>
            </a:r>
          </a:p>
          <a:p>
            <a:pPr algn="l" marL="690881" indent="-345440" lvl="1">
              <a:lnSpc>
                <a:spcPts val="352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Deep access raises privacy risks.</a:t>
            </a:r>
          </a:p>
          <a:p>
            <a:pPr algn="l" marL="690881" indent="-345440" lvl="1">
              <a:lnSpc>
                <a:spcPts val="352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Need for transparency and user consent.</a:t>
            </a:r>
          </a:p>
          <a:p>
            <a:pPr algn="l" marL="690881" indent="-345440" lvl="1">
              <a:lnSpc>
                <a:spcPts val="352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Continuous updates and collaboration with cybersecurity experts.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445772" y="6262165"/>
            <a:ext cx="7261688" cy="306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AI Integration:</a:t>
            </a:r>
          </a:p>
          <a:p>
            <a:pPr algn="l" marL="690881" indent="-345440" lvl="1">
              <a:lnSpc>
                <a:spcPts val="352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AI can manage detection without human access to data.</a:t>
            </a:r>
          </a:p>
          <a:p>
            <a:pPr algn="l" marL="690881" indent="-345440" lvl="1">
              <a:lnSpc>
                <a:spcPts val="352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Requires strict limitations on AI’s permissions.</a:t>
            </a:r>
          </a:p>
          <a:p>
            <a:pPr algn="l" marL="690881" indent="-345440" lvl="1">
              <a:lnSpc>
                <a:spcPts val="352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</a:t>
            </a:r>
            <a:r>
              <a:rPr lang="en-US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thical safeguards are necessary to protect user privacy.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6603" y="3137167"/>
            <a:ext cx="1042670" cy="1042670"/>
          </a:xfrm>
          <a:custGeom>
            <a:avLst/>
            <a:gdLst/>
            <a:ahLst/>
            <a:cxnLst/>
            <a:rect r="r" b="b" t="t" l="l"/>
            <a:pathLst>
              <a:path h="1042670" w="1042670">
                <a:moveTo>
                  <a:pt x="0" y="0"/>
                </a:moveTo>
                <a:lnTo>
                  <a:pt x="1042670" y="0"/>
                </a:lnTo>
                <a:lnTo>
                  <a:pt x="1042670" y="1042670"/>
                </a:lnTo>
                <a:lnTo>
                  <a:pt x="0" y="1042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6603" y="6290379"/>
            <a:ext cx="1042670" cy="104267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731914" y="3001886"/>
            <a:ext cx="1042670" cy="104267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17639" y="6227167"/>
            <a:ext cx="1042670" cy="104267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965106" y="3200098"/>
            <a:ext cx="626273" cy="646248"/>
          </a:xfrm>
          <a:custGeom>
            <a:avLst/>
            <a:gdLst/>
            <a:ahLst/>
            <a:cxnLst/>
            <a:rect r="r" b="b" t="t" l="l"/>
            <a:pathLst>
              <a:path h="646248" w="626273">
                <a:moveTo>
                  <a:pt x="0" y="0"/>
                </a:moveTo>
                <a:lnTo>
                  <a:pt x="626273" y="0"/>
                </a:lnTo>
                <a:lnTo>
                  <a:pt x="626273" y="646247"/>
                </a:lnTo>
                <a:lnTo>
                  <a:pt x="0" y="6462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2118274" y="1028700"/>
            <a:ext cx="7694364" cy="5525952"/>
          </a:xfrm>
          <a:custGeom>
            <a:avLst/>
            <a:gdLst/>
            <a:ahLst/>
            <a:cxnLst/>
            <a:rect r="r" b="b" t="t" l="l"/>
            <a:pathLst>
              <a:path h="5525952" w="7694364">
                <a:moveTo>
                  <a:pt x="7694364" y="0"/>
                </a:moveTo>
                <a:lnTo>
                  <a:pt x="0" y="0"/>
                </a:lnTo>
                <a:lnTo>
                  <a:pt x="0" y="5525952"/>
                </a:lnTo>
                <a:lnTo>
                  <a:pt x="7694364" y="5525952"/>
                </a:lnTo>
                <a:lnTo>
                  <a:pt x="769436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95657" y="6486654"/>
            <a:ext cx="804561" cy="523696"/>
          </a:xfrm>
          <a:custGeom>
            <a:avLst/>
            <a:gdLst/>
            <a:ahLst/>
            <a:cxnLst/>
            <a:rect r="r" b="b" t="t" l="l"/>
            <a:pathLst>
              <a:path h="523696" w="804561">
                <a:moveTo>
                  <a:pt x="0" y="0"/>
                </a:moveTo>
                <a:lnTo>
                  <a:pt x="804562" y="0"/>
                </a:lnTo>
                <a:lnTo>
                  <a:pt x="804562" y="523696"/>
                </a:lnTo>
                <a:lnTo>
                  <a:pt x="0" y="5236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979250" y="6381126"/>
            <a:ext cx="719447" cy="718889"/>
          </a:xfrm>
          <a:custGeom>
            <a:avLst/>
            <a:gdLst/>
            <a:ahLst/>
            <a:cxnLst/>
            <a:rect r="r" b="b" t="t" l="l"/>
            <a:pathLst>
              <a:path h="718889" w="719447">
                <a:moveTo>
                  <a:pt x="0" y="0"/>
                </a:moveTo>
                <a:lnTo>
                  <a:pt x="719448" y="0"/>
                </a:lnTo>
                <a:lnTo>
                  <a:pt x="719448" y="718889"/>
                </a:lnTo>
                <a:lnTo>
                  <a:pt x="0" y="7188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041284" y="2935211"/>
            <a:ext cx="8246716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Scalability and Real-Time Detection: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Optimized for fast-paced gaming environments.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 Real-time responses by FACEIT and Vanguard.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945606"/>
            <a:ext cx="16765317" cy="1655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20"/>
              </a:lnSpc>
            </a:pPr>
            <a:r>
              <a:rPr lang="en-US" sz="14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Research Methodology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14523" y="3070492"/>
            <a:ext cx="7222141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Holistic Solutions: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Addresses multiple cheating tactics, unlike traditional methods.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502478" y="6223704"/>
            <a:ext cx="7134186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Cross-Platform Adaptability: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Effective across different gaming platforms (PC, mobile, console).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 BattlEye, Easy Anti-Cheat.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041284" y="6344066"/>
            <a:ext cx="7838458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Comprehensive System Goals: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Combine strengths of existing technologies.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Focus on robust detection, adaptability, scalability, and privacy protection.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141358" y="319088"/>
          <a:ext cx="14702978" cy="9648825"/>
        </p:xfrm>
        <a:graphic>
          <a:graphicData uri="http://schemas.openxmlformats.org/drawingml/2006/table">
            <a:tbl>
              <a:tblPr/>
              <a:tblGrid>
                <a:gridCol w="4900993"/>
                <a:gridCol w="4900993"/>
                <a:gridCol w="4900993"/>
              </a:tblGrid>
              <a:tr h="9945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Months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8FD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Activities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8FD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Milestones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8FD1"/>
                    </a:solidFill>
                  </a:tcPr>
                </a:tc>
              </a:tr>
              <a:tr h="15204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1-2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Literature Review, Problem Formulation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Problem Defined, Proposal Submitted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04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3-5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Data Collection and Preprocessing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64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6-8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Model Development (Vision, Behavioral, Few-shot)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Models Developed and Trained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64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9-11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Testing and Evalation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System Tested, Models Fine-tuned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04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Final Evaluation and Reporting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Final System Evaluation, Report a Submitted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2366116" y="3048387"/>
            <a:ext cx="385701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Datasets Collected and </a:t>
            </a:r>
            <a:r>
              <a:rPr lang="en-US" sz="3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Annotated</a:t>
            </a:r>
          </a:p>
        </p:txBody>
      </p:sp>
      <p:sp>
        <p:nvSpPr>
          <p:cNvPr name="TextBox 4" id="4"/>
          <p:cNvSpPr txBox="true"/>
          <p:nvPr/>
        </p:nvSpPr>
        <p:spPr>
          <a:xfrm rot="-5400000">
            <a:off x="-5276542" y="4330060"/>
            <a:ext cx="13208920" cy="1626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29"/>
              </a:lnSpc>
              <a:spcBef>
                <a:spcPct val="0"/>
              </a:spcBef>
            </a:pPr>
            <a:r>
              <a:rPr lang="en-US" b="true" sz="9449">
                <a:solidFill>
                  <a:srgbClr val="D9D9D9"/>
                </a:solidFill>
                <a:latin typeface="Dynamo Condensed Bold"/>
                <a:ea typeface="Dynamo Condensed Bold"/>
                <a:cs typeface="Dynamo Condensed Bold"/>
                <a:sym typeface="Dynamo Condensed Bold"/>
              </a:rPr>
              <a:t>Research Schedule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8556" y="621664"/>
            <a:ext cx="14830888" cy="1195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10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Expected Results and Impact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5113626" y="511528"/>
            <a:ext cx="4832593" cy="3470681"/>
          </a:xfrm>
          <a:custGeom>
            <a:avLst/>
            <a:gdLst/>
            <a:ahLst/>
            <a:cxnLst/>
            <a:rect r="r" b="b" t="t" l="l"/>
            <a:pathLst>
              <a:path h="3470681" w="4832593">
                <a:moveTo>
                  <a:pt x="4832594" y="0"/>
                </a:moveTo>
                <a:lnTo>
                  <a:pt x="0" y="0"/>
                </a:lnTo>
                <a:lnTo>
                  <a:pt x="0" y="3470681"/>
                </a:lnTo>
                <a:lnTo>
                  <a:pt x="4832594" y="3470681"/>
                </a:lnTo>
                <a:lnTo>
                  <a:pt x="48325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932809" y="2653744"/>
            <a:ext cx="4832593" cy="3470681"/>
          </a:xfrm>
          <a:custGeom>
            <a:avLst/>
            <a:gdLst/>
            <a:ahLst/>
            <a:cxnLst/>
            <a:rect r="r" b="b" t="t" l="l"/>
            <a:pathLst>
              <a:path h="3470681" w="4832593">
                <a:moveTo>
                  <a:pt x="0" y="0"/>
                </a:moveTo>
                <a:lnTo>
                  <a:pt x="4832593" y="0"/>
                </a:lnTo>
                <a:lnTo>
                  <a:pt x="4832593" y="3470681"/>
                </a:lnTo>
                <a:lnTo>
                  <a:pt x="0" y="3470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148667" y="1816736"/>
            <a:ext cx="5160478" cy="3462833"/>
            <a:chOff x="0" y="0"/>
            <a:chExt cx="1359138" cy="9120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59138" cy="912022"/>
            </a:xfrm>
            <a:custGeom>
              <a:avLst/>
              <a:gdLst/>
              <a:ahLst/>
              <a:cxnLst/>
              <a:rect r="r" b="b" t="t" l="l"/>
              <a:pathLst>
                <a:path h="912022" w="1359138">
                  <a:moveTo>
                    <a:pt x="90014" y="0"/>
                  </a:moveTo>
                  <a:lnTo>
                    <a:pt x="1269124" y="0"/>
                  </a:lnTo>
                  <a:cubicBezTo>
                    <a:pt x="1318838" y="0"/>
                    <a:pt x="1359138" y="40301"/>
                    <a:pt x="1359138" y="90014"/>
                  </a:cubicBezTo>
                  <a:lnTo>
                    <a:pt x="1359138" y="822008"/>
                  </a:lnTo>
                  <a:cubicBezTo>
                    <a:pt x="1359138" y="871721"/>
                    <a:pt x="1318838" y="912022"/>
                    <a:pt x="1269124" y="912022"/>
                  </a:cubicBezTo>
                  <a:lnTo>
                    <a:pt x="90014" y="912022"/>
                  </a:lnTo>
                  <a:cubicBezTo>
                    <a:pt x="40301" y="912022"/>
                    <a:pt x="0" y="871721"/>
                    <a:pt x="0" y="822008"/>
                  </a:cubicBezTo>
                  <a:lnTo>
                    <a:pt x="0" y="90014"/>
                  </a:lnTo>
                  <a:cubicBezTo>
                    <a:pt x="0" y="40301"/>
                    <a:pt x="40301" y="0"/>
                    <a:pt x="90014" y="0"/>
                  </a:cubicBezTo>
                  <a:close/>
                </a:path>
              </a:pathLst>
            </a:custGeom>
            <a:solidFill>
              <a:srgbClr val="BB9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59138" cy="959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Enhanced scalability and reduced cheating impact.</a:t>
              </a: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Advanced evasion techniques and kernel-level monitoring.</a:t>
              </a:r>
            </a:p>
            <a:p>
              <a:pPr algn="l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096187" y="1816736"/>
            <a:ext cx="5212959" cy="915836"/>
            <a:chOff x="0" y="0"/>
            <a:chExt cx="1372960" cy="2412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2960" cy="241208"/>
            </a:xfrm>
            <a:custGeom>
              <a:avLst/>
              <a:gdLst/>
              <a:ahLst/>
              <a:cxnLst/>
              <a:rect r="r" b="b" t="t" l="l"/>
              <a:pathLst>
                <a:path h="241208" w="1372960">
                  <a:moveTo>
                    <a:pt x="75742" y="0"/>
                  </a:moveTo>
                  <a:lnTo>
                    <a:pt x="1297219" y="0"/>
                  </a:lnTo>
                  <a:cubicBezTo>
                    <a:pt x="1317307" y="0"/>
                    <a:pt x="1336572" y="7980"/>
                    <a:pt x="1350776" y="22184"/>
                  </a:cubicBezTo>
                  <a:cubicBezTo>
                    <a:pt x="1364980" y="36389"/>
                    <a:pt x="1372960" y="55654"/>
                    <a:pt x="1372960" y="75742"/>
                  </a:cubicBezTo>
                  <a:lnTo>
                    <a:pt x="1372960" y="165466"/>
                  </a:lnTo>
                  <a:cubicBezTo>
                    <a:pt x="1372960" y="207297"/>
                    <a:pt x="1339050" y="241208"/>
                    <a:pt x="1297219" y="241208"/>
                  </a:cubicBezTo>
                  <a:lnTo>
                    <a:pt x="75742" y="241208"/>
                  </a:lnTo>
                  <a:cubicBezTo>
                    <a:pt x="55654" y="241208"/>
                    <a:pt x="36389" y="233228"/>
                    <a:pt x="22184" y="219024"/>
                  </a:cubicBezTo>
                  <a:cubicBezTo>
                    <a:pt x="7980" y="204819"/>
                    <a:pt x="0" y="185554"/>
                    <a:pt x="0" y="165466"/>
                  </a:cubicBezTo>
                  <a:lnTo>
                    <a:pt x="0" y="75742"/>
                  </a:lnTo>
                  <a:cubicBezTo>
                    <a:pt x="0" y="55654"/>
                    <a:pt x="7980" y="36389"/>
                    <a:pt x="22184" y="22184"/>
                  </a:cubicBezTo>
                  <a:cubicBezTo>
                    <a:pt x="36389" y="7980"/>
                    <a:pt x="55654" y="0"/>
                    <a:pt x="75742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72960" cy="279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Real-Time Cheat Detection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64617" y="1816736"/>
            <a:ext cx="5160478" cy="3462833"/>
            <a:chOff x="0" y="0"/>
            <a:chExt cx="1359138" cy="9120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59138" cy="912022"/>
            </a:xfrm>
            <a:custGeom>
              <a:avLst/>
              <a:gdLst/>
              <a:ahLst/>
              <a:cxnLst/>
              <a:rect r="r" b="b" t="t" l="l"/>
              <a:pathLst>
                <a:path h="912022" w="1359138">
                  <a:moveTo>
                    <a:pt x="90014" y="0"/>
                  </a:moveTo>
                  <a:lnTo>
                    <a:pt x="1269124" y="0"/>
                  </a:lnTo>
                  <a:cubicBezTo>
                    <a:pt x="1318838" y="0"/>
                    <a:pt x="1359138" y="40301"/>
                    <a:pt x="1359138" y="90014"/>
                  </a:cubicBezTo>
                  <a:lnTo>
                    <a:pt x="1359138" y="822008"/>
                  </a:lnTo>
                  <a:cubicBezTo>
                    <a:pt x="1359138" y="871721"/>
                    <a:pt x="1318838" y="912022"/>
                    <a:pt x="1269124" y="912022"/>
                  </a:cubicBezTo>
                  <a:lnTo>
                    <a:pt x="90014" y="912022"/>
                  </a:lnTo>
                  <a:cubicBezTo>
                    <a:pt x="40301" y="912022"/>
                    <a:pt x="0" y="871721"/>
                    <a:pt x="0" y="822008"/>
                  </a:cubicBezTo>
                  <a:lnTo>
                    <a:pt x="0" y="90014"/>
                  </a:lnTo>
                  <a:cubicBezTo>
                    <a:pt x="0" y="40301"/>
                    <a:pt x="40301" y="0"/>
                    <a:pt x="90014" y="0"/>
                  </a:cubicBezTo>
                  <a:close/>
                </a:path>
              </a:pathLst>
            </a:custGeom>
            <a:solidFill>
              <a:srgbClr val="BB99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359138" cy="959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Autonomous detection minimizes human interference and data risks.</a:t>
              </a: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Boosted user trust and ethical standards.</a:t>
              </a:r>
            </a:p>
            <a:p>
              <a:pPr algn="l">
                <a:lnSpc>
                  <a:spcPts val="33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412136" y="1816736"/>
            <a:ext cx="5212959" cy="915836"/>
            <a:chOff x="0" y="0"/>
            <a:chExt cx="1372960" cy="24120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2960" cy="241208"/>
            </a:xfrm>
            <a:custGeom>
              <a:avLst/>
              <a:gdLst/>
              <a:ahLst/>
              <a:cxnLst/>
              <a:rect r="r" b="b" t="t" l="l"/>
              <a:pathLst>
                <a:path h="241208" w="1372960">
                  <a:moveTo>
                    <a:pt x="75742" y="0"/>
                  </a:moveTo>
                  <a:lnTo>
                    <a:pt x="1297219" y="0"/>
                  </a:lnTo>
                  <a:cubicBezTo>
                    <a:pt x="1317307" y="0"/>
                    <a:pt x="1336572" y="7980"/>
                    <a:pt x="1350776" y="22184"/>
                  </a:cubicBezTo>
                  <a:cubicBezTo>
                    <a:pt x="1364980" y="36389"/>
                    <a:pt x="1372960" y="55654"/>
                    <a:pt x="1372960" y="75742"/>
                  </a:cubicBezTo>
                  <a:lnTo>
                    <a:pt x="1372960" y="165466"/>
                  </a:lnTo>
                  <a:cubicBezTo>
                    <a:pt x="1372960" y="207297"/>
                    <a:pt x="1339050" y="241208"/>
                    <a:pt x="1297219" y="241208"/>
                  </a:cubicBezTo>
                  <a:lnTo>
                    <a:pt x="75742" y="241208"/>
                  </a:lnTo>
                  <a:cubicBezTo>
                    <a:pt x="55654" y="241208"/>
                    <a:pt x="36389" y="233228"/>
                    <a:pt x="22184" y="219024"/>
                  </a:cubicBezTo>
                  <a:cubicBezTo>
                    <a:pt x="7980" y="204819"/>
                    <a:pt x="0" y="185554"/>
                    <a:pt x="0" y="165466"/>
                  </a:cubicBezTo>
                  <a:lnTo>
                    <a:pt x="0" y="75742"/>
                  </a:lnTo>
                  <a:cubicBezTo>
                    <a:pt x="0" y="55654"/>
                    <a:pt x="7980" y="36389"/>
                    <a:pt x="22184" y="22184"/>
                  </a:cubicBezTo>
                  <a:cubicBezTo>
                    <a:pt x="36389" y="7980"/>
                    <a:pt x="55654" y="0"/>
                    <a:pt x="75742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372960" cy="279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AI Privacy Protections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94668" y="5984124"/>
            <a:ext cx="5160478" cy="3462833"/>
            <a:chOff x="0" y="0"/>
            <a:chExt cx="1359138" cy="91202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59138" cy="912022"/>
            </a:xfrm>
            <a:custGeom>
              <a:avLst/>
              <a:gdLst/>
              <a:ahLst/>
              <a:cxnLst/>
              <a:rect r="r" b="b" t="t" l="l"/>
              <a:pathLst>
                <a:path h="912022" w="1359138">
                  <a:moveTo>
                    <a:pt x="90014" y="0"/>
                  </a:moveTo>
                  <a:lnTo>
                    <a:pt x="1269124" y="0"/>
                  </a:lnTo>
                  <a:cubicBezTo>
                    <a:pt x="1318838" y="0"/>
                    <a:pt x="1359138" y="40301"/>
                    <a:pt x="1359138" y="90014"/>
                  </a:cubicBezTo>
                  <a:lnTo>
                    <a:pt x="1359138" y="822008"/>
                  </a:lnTo>
                  <a:cubicBezTo>
                    <a:pt x="1359138" y="871721"/>
                    <a:pt x="1318838" y="912022"/>
                    <a:pt x="1269124" y="912022"/>
                  </a:cubicBezTo>
                  <a:lnTo>
                    <a:pt x="90014" y="912022"/>
                  </a:lnTo>
                  <a:cubicBezTo>
                    <a:pt x="40301" y="912022"/>
                    <a:pt x="0" y="871721"/>
                    <a:pt x="0" y="822008"/>
                  </a:cubicBezTo>
                  <a:lnTo>
                    <a:pt x="0" y="90014"/>
                  </a:lnTo>
                  <a:cubicBezTo>
                    <a:pt x="0" y="40301"/>
                    <a:pt x="40301" y="0"/>
                    <a:pt x="90014" y="0"/>
                  </a:cubicBezTo>
                  <a:close/>
                </a:path>
              </a:pathLst>
            </a:custGeom>
            <a:solidFill>
              <a:srgbClr val="BB99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359138" cy="959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Improved integrity of online games and positive communities.</a:t>
              </a: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Enhanced credibility in esports and stakeholder trust.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42188" y="5984124"/>
            <a:ext cx="5212959" cy="915836"/>
            <a:chOff x="0" y="0"/>
            <a:chExt cx="1372960" cy="24120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72960" cy="241208"/>
            </a:xfrm>
            <a:custGeom>
              <a:avLst/>
              <a:gdLst/>
              <a:ahLst/>
              <a:cxnLst/>
              <a:rect r="r" b="b" t="t" l="l"/>
              <a:pathLst>
                <a:path h="241208" w="1372960">
                  <a:moveTo>
                    <a:pt x="75742" y="0"/>
                  </a:moveTo>
                  <a:lnTo>
                    <a:pt x="1297219" y="0"/>
                  </a:lnTo>
                  <a:cubicBezTo>
                    <a:pt x="1317307" y="0"/>
                    <a:pt x="1336572" y="7980"/>
                    <a:pt x="1350776" y="22184"/>
                  </a:cubicBezTo>
                  <a:cubicBezTo>
                    <a:pt x="1364980" y="36389"/>
                    <a:pt x="1372960" y="55654"/>
                    <a:pt x="1372960" y="75742"/>
                  </a:cubicBezTo>
                  <a:lnTo>
                    <a:pt x="1372960" y="165466"/>
                  </a:lnTo>
                  <a:cubicBezTo>
                    <a:pt x="1372960" y="207297"/>
                    <a:pt x="1339050" y="241208"/>
                    <a:pt x="1297219" y="241208"/>
                  </a:cubicBezTo>
                  <a:lnTo>
                    <a:pt x="75742" y="241208"/>
                  </a:lnTo>
                  <a:cubicBezTo>
                    <a:pt x="55654" y="241208"/>
                    <a:pt x="36389" y="233228"/>
                    <a:pt x="22184" y="219024"/>
                  </a:cubicBezTo>
                  <a:cubicBezTo>
                    <a:pt x="7980" y="204819"/>
                    <a:pt x="0" y="185554"/>
                    <a:pt x="0" y="165466"/>
                  </a:cubicBezTo>
                  <a:lnTo>
                    <a:pt x="0" y="75742"/>
                  </a:lnTo>
                  <a:cubicBezTo>
                    <a:pt x="0" y="55654"/>
                    <a:pt x="7980" y="36389"/>
                    <a:pt x="22184" y="22184"/>
                  </a:cubicBezTo>
                  <a:cubicBezTo>
                    <a:pt x="36389" y="7980"/>
                    <a:pt x="55654" y="0"/>
                    <a:pt x="75742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372960" cy="279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Societal Impact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590001" y="5984124"/>
            <a:ext cx="5160478" cy="3462833"/>
            <a:chOff x="0" y="0"/>
            <a:chExt cx="1359138" cy="91202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59138" cy="912022"/>
            </a:xfrm>
            <a:custGeom>
              <a:avLst/>
              <a:gdLst/>
              <a:ahLst/>
              <a:cxnLst/>
              <a:rect r="r" b="b" t="t" l="l"/>
              <a:pathLst>
                <a:path h="912022" w="1359138">
                  <a:moveTo>
                    <a:pt x="90014" y="0"/>
                  </a:moveTo>
                  <a:lnTo>
                    <a:pt x="1269124" y="0"/>
                  </a:lnTo>
                  <a:cubicBezTo>
                    <a:pt x="1318838" y="0"/>
                    <a:pt x="1359138" y="40301"/>
                    <a:pt x="1359138" y="90014"/>
                  </a:cubicBezTo>
                  <a:lnTo>
                    <a:pt x="1359138" y="822008"/>
                  </a:lnTo>
                  <a:cubicBezTo>
                    <a:pt x="1359138" y="871721"/>
                    <a:pt x="1318838" y="912022"/>
                    <a:pt x="1269124" y="912022"/>
                  </a:cubicBezTo>
                  <a:lnTo>
                    <a:pt x="90014" y="912022"/>
                  </a:lnTo>
                  <a:cubicBezTo>
                    <a:pt x="40301" y="912022"/>
                    <a:pt x="0" y="871721"/>
                    <a:pt x="0" y="822008"/>
                  </a:cubicBezTo>
                  <a:lnTo>
                    <a:pt x="0" y="90014"/>
                  </a:lnTo>
                  <a:cubicBezTo>
                    <a:pt x="0" y="40301"/>
                    <a:pt x="40301" y="0"/>
                    <a:pt x="90014" y="0"/>
                  </a:cubicBezTo>
                  <a:close/>
                </a:path>
              </a:pathLst>
            </a:custGeom>
            <a:solidFill>
              <a:srgbClr val="BB99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1359138" cy="959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Reduced financial losses for developers and publishers.</a:t>
              </a:r>
            </a:p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Competitive edge for gaming companies, promoting economic growth.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537521" y="5984124"/>
            <a:ext cx="5212959" cy="915836"/>
            <a:chOff x="0" y="0"/>
            <a:chExt cx="1372960" cy="24120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372960" cy="241208"/>
            </a:xfrm>
            <a:custGeom>
              <a:avLst/>
              <a:gdLst/>
              <a:ahLst/>
              <a:cxnLst/>
              <a:rect r="r" b="b" t="t" l="l"/>
              <a:pathLst>
                <a:path h="241208" w="1372960">
                  <a:moveTo>
                    <a:pt x="75742" y="0"/>
                  </a:moveTo>
                  <a:lnTo>
                    <a:pt x="1297219" y="0"/>
                  </a:lnTo>
                  <a:cubicBezTo>
                    <a:pt x="1317307" y="0"/>
                    <a:pt x="1336572" y="7980"/>
                    <a:pt x="1350776" y="22184"/>
                  </a:cubicBezTo>
                  <a:cubicBezTo>
                    <a:pt x="1364980" y="36389"/>
                    <a:pt x="1372960" y="55654"/>
                    <a:pt x="1372960" y="75742"/>
                  </a:cubicBezTo>
                  <a:lnTo>
                    <a:pt x="1372960" y="165466"/>
                  </a:lnTo>
                  <a:cubicBezTo>
                    <a:pt x="1372960" y="207297"/>
                    <a:pt x="1339050" y="241208"/>
                    <a:pt x="1297219" y="241208"/>
                  </a:cubicBezTo>
                  <a:lnTo>
                    <a:pt x="75742" y="241208"/>
                  </a:lnTo>
                  <a:cubicBezTo>
                    <a:pt x="55654" y="241208"/>
                    <a:pt x="36389" y="233228"/>
                    <a:pt x="22184" y="219024"/>
                  </a:cubicBezTo>
                  <a:cubicBezTo>
                    <a:pt x="7980" y="204819"/>
                    <a:pt x="0" y="185554"/>
                    <a:pt x="0" y="165466"/>
                  </a:cubicBezTo>
                  <a:lnTo>
                    <a:pt x="0" y="75742"/>
                  </a:lnTo>
                  <a:cubicBezTo>
                    <a:pt x="0" y="55654"/>
                    <a:pt x="7980" y="36389"/>
                    <a:pt x="22184" y="22184"/>
                  </a:cubicBezTo>
                  <a:cubicBezTo>
                    <a:pt x="36389" y="7980"/>
                    <a:pt x="55654" y="0"/>
                    <a:pt x="75742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372960" cy="279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Economic Benefits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369445" y="5984124"/>
            <a:ext cx="5160478" cy="3462833"/>
            <a:chOff x="0" y="0"/>
            <a:chExt cx="1359138" cy="91202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359138" cy="912022"/>
            </a:xfrm>
            <a:custGeom>
              <a:avLst/>
              <a:gdLst/>
              <a:ahLst/>
              <a:cxnLst/>
              <a:rect r="r" b="b" t="t" l="l"/>
              <a:pathLst>
                <a:path h="912022" w="1359138">
                  <a:moveTo>
                    <a:pt x="90014" y="0"/>
                  </a:moveTo>
                  <a:lnTo>
                    <a:pt x="1269124" y="0"/>
                  </a:lnTo>
                  <a:cubicBezTo>
                    <a:pt x="1318838" y="0"/>
                    <a:pt x="1359138" y="40301"/>
                    <a:pt x="1359138" y="90014"/>
                  </a:cubicBezTo>
                  <a:lnTo>
                    <a:pt x="1359138" y="822008"/>
                  </a:lnTo>
                  <a:cubicBezTo>
                    <a:pt x="1359138" y="871721"/>
                    <a:pt x="1318838" y="912022"/>
                    <a:pt x="1269124" y="912022"/>
                  </a:cubicBezTo>
                  <a:lnTo>
                    <a:pt x="90014" y="912022"/>
                  </a:lnTo>
                  <a:cubicBezTo>
                    <a:pt x="40301" y="912022"/>
                    <a:pt x="0" y="871721"/>
                    <a:pt x="0" y="822008"/>
                  </a:cubicBezTo>
                  <a:lnTo>
                    <a:pt x="0" y="90014"/>
                  </a:lnTo>
                  <a:cubicBezTo>
                    <a:pt x="0" y="40301"/>
                    <a:pt x="40301" y="0"/>
                    <a:pt x="90014" y="0"/>
                  </a:cubicBezTo>
                  <a:close/>
                </a:path>
              </a:pathLst>
            </a:custGeom>
            <a:solidFill>
              <a:srgbClr val="BB99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1359138" cy="959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18157" indent="-259078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Be</a:t>
              </a:r>
              <a:r>
                <a:rPr lang="en-US" sz="23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nchmarks for ethical software design in privacy and security.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316965" y="5984124"/>
            <a:ext cx="5212959" cy="915836"/>
            <a:chOff x="0" y="0"/>
            <a:chExt cx="1372960" cy="24120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372960" cy="241208"/>
            </a:xfrm>
            <a:custGeom>
              <a:avLst/>
              <a:gdLst/>
              <a:ahLst/>
              <a:cxnLst/>
              <a:rect r="r" b="b" t="t" l="l"/>
              <a:pathLst>
                <a:path h="241208" w="1372960">
                  <a:moveTo>
                    <a:pt x="75742" y="0"/>
                  </a:moveTo>
                  <a:lnTo>
                    <a:pt x="1297219" y="0"/>
                  </a:lnTo>
                  <a:cubicBezTo>
                    <a:pt x="1317307" y="0"/>
                    <a:pt x="1336572" y="7980"/>
                    <a:pt x="1350776" y="22184"/>
                  </a:cubicBezTo>
                  <a:cubicBezTo>
                    <a:pt x="1364980" y="36389"/>
                    <a:pt x="1372960" y="55654"/>
                    <a:pt x="1372960" y="75742"/>
                  </a:cubicBezTo>
                  <a:lnTo>
                    <a:pt x="1372960" y="165466"/>
                  </a:lnTo>
                  <a:cubicBezTo>
                    <a:pt x="1372960" y="207297"/>
                    <a:pt x="1339050" y="241208"/>
                    <a:pt x="1297219" y="241208"/>
                  </a:cubicBezTo>
                  <a:lnTo>
                    <a:pt x="75742" y="241208"/>
                  </a:lnTo>
                  <a:cubicBezTo>
                    <a:pt x="55654" y="241208"/>
                    <a:pt x="36389" y="233228"/>
                    <a:pt x="22184" y="219024"/>
                  </a:cubicBezTo>
                  <a:cubicBezTo>
                    <a:pt x="7980" y="204819"/>
                    <a:pt x="0" y="185554"/>
                    <a:pt x="0" y="165466"/>
                  </a:cubicBezTo>
                  <a:lnTo>
                    <a:pt x="0" y="75742"/>
                  </a:lnTo>
                  <a:cubicBezTo>
                    <a:pt x="0" y="55654"/>
                    <a:pt x="7980" y="36389"/>
                    <a:pt x="22184" y="22184"/>
                  </a:cubicBezTo>
                  <a:cubicBezTo>
                    <a:pt x="36389" y="7980"/>
                    <a:pt x="55654" y="0"/>
                    <a:pt x="75742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372960" cy="279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New Standards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DAGRwsERK1w</dc:identifier>
  <dcterms:modified xsi:type="dcterms:W3CDTF">2011-08-01T06:04:30Z</dcterms:modified>
  <cp:revision>1</cp:revision>
  <dc:title>Title</dc:title>
</cp:coreProperties>
</file>