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2"/>
    <p:sldId id="256" r:id="rId3"/>
    <p:sldId id="257" r:id="rId4"/>
    <p:sldId id="264" r:id="rId5"/>
    <p:sldId id="261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5" r:id="rId16"/>
    <p:sldId id="274" r:id="rId17"/>
    <p:sldId id="258" r:id="rId18"/>
    <p:sldId id="259" r:id="rId19"/>
    <p:sldId id="276" r:id="rId20"/>
    <p:sldId id="277" r:id="rId21"/>
    <p:sldId id="278" r:id="rId22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47"/>
    <p:restoredTop sz="94719"/>
  </p:normalViewPr>
  <p:slideViewPr>
    <p:cSldViewPr snapToGrid="0">
      <p:cViewPr varScale="1">
        <p:scale>
          <a:sx n="95" d="100"/>
          <a:sy n="95" d="100"/>
        </p:scale>
        <p:origin x="1832" y="1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CFE9D-9DAA-9F03-21C1-58706BFA35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E48B0A-078E-D574-823A-86EA0B2D63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8B0B5-3741-FE88-49B0-FD6F08100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B10A6-1EDD-E743-BAEC-FBE21D25413F}" type="datetimeFigureOut">
              <a:rPr lang="en-VN" smtClean="0"/>
              <a:t>23/06/2023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5C26F-A769-5C9D-59DC-BFB2A7071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0E8D3B-914F-F059-3D8B-86550901B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A431C-3DA6-AC44-8762-1D20AB1F8E3F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426053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91867-993C-C4BC-041C-9155283CE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679C91-0C59-38B0-08C1-288759924F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98BFD-1093-2C61-A62E-515C11089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B10A6-1EDD-E743-BAEC-FBE21D25413F}" type="datetimeFigureOut">
              <a:rPr lang="en-VN" smtClean="0"/>
              <a:t>23/06/2023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C3087-A8F5-9A54-494F-BD8973F04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25E676-F771-BD9F-E4A2-C55407753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A431C-3DA6-AC44-8762-1D20AB1F8E3F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41728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CE83CA-9A17-8E45-113B-714665906D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7EC99B-18A2-8D9C-80B9-E6A923A0C2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E2649A-6913-3866-DCD5-F445527EC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B10A6-1EDD-E743-BAEC-FBE21D25413F}" type="datetimeFigureOut">
              <a:rPr lang="en-VN" smtClean="0"/>
              <a:t>23/06/2023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316D34-04F4-5632-1A1F-3AD2177BB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8322A7-4E94-5524-0A88-B677D6888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A431C-3DA6-AC44-8762-1D20AB1F8E3F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572241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9083A-4767-2578-2B2A-8153E00E0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2BB6F-447B-32CA-A47F-553500984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00E87-D6CF-0390-D8F6-9B10DAC60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B10A6-1EDD-E743-BAEC-FBE21D25413F}" type="datetimeFigureOut">
              <a:rPr lang="en-VN" smtClean="0"/>
              <a:t>23/06/2023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65102-CD6A-5D69-D32F-CE5790BF0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951DF-3EC2-D24F-345E-B12417BB6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A431C-3DA6-AC44-8762-1D20AB1F8E3F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00799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70ACE-F87B-4EA9-D814-C0D285171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8FB29A-D964-D1B2-19A6-D0229BF0D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003B8-130D-1008-0B8B-EAAC407C6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B10A6-1EDD-E743-BAEC-FBE21D25413F}" type="datetimeFigureOut">
              <a:rPr lang="en-VN" smtClean="0"/>
              <a:t>23/06/2023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90E87-9584-CDBC-EBB4-2D5DCDAD7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2459DC-6712-D849-EFE4-411910B4E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A431C-3DA6-AC44-8762-1D20AB1F8E3F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767809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A3586-944C-04FE-C312-6EF8D61B4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87FB3-093A-17D4-28EA-CD78AD0155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6043EE-B8C5-CE33-4960-3C1C1494AC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7128B5-0083-AD0F-5B38-40A1D56C8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B10A6-1EDD-E743-BAEC-FBE21D25413F}" type="datetimeFigureOut">
              <a:rPr lang="en-VN" smtClean="0"/>
              <a:t>23/06/2023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5A3684-C79A-295B-14FF-0784AFFD9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67133A-70CE-2E9A-DF32-F255C2E8A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A431C-3DA6-AC44-8762-1D20AB1F8E3F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202206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54F50-6600-8318-6B93-9C77BC484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1FFC9E-2BF4-EE97-A8B3-FCFCC51CA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68A300-CD88-91A7-AA5B-825DEA76BB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108F42-20F1-93D2-9BEF-EB3F9D3ECE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F29106-D465-5A59-CE6A-7ED2C7C2EB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29960A-4227-B624-E6DC-A98E1D194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B10A6-1EDD-E743-BAEC-FBE21D25413F}" type="datetimeFigureOut">
              <a:rPr lang="en-VN" smtClean="0"/>
              <a:t>23/06/2023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6FED5A-4328-1D33-A1D7-E89CE389E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F1A186-DD04-47DE-FB38-1B2F1F372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A431C-3DA6-AC44-8762-1D20AB1F8E3F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730732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F1489-57A3-3AEE-9A7B-56C2DA221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E93F32-975B-0BEF-D97F-C5CBD7C40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B10A6-1EDD-E743-BAEC-FBE21D25413F}" type="datetimeFigureOut">
              <a:rPr lang="en-VN" smtClean="0"/>
              <a:t>23/06/2023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CE3936-A6A3-90F6-1DD5-CD561918D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F898FE-F3A4-CD35-5803-35BC90472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A431C-3DA6-AC44-8762-1D20AB1F8E3F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966581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3C5F16-4825-7596-6199-90F3859B3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B10A6-1EDD-E743-BAEC-FBE21D25413F}" type="datetimeFigureOut">
              <a:rPr lang="en-VN" smtClean="0"/>
              <a:t>23/06/2023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552F39-4DE3-F6AC-5514-F48C46BEA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9600D3-D54B-DE47-936B-B15813281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A431C-3DA6-AC44-8762-1D20AB1F8E3F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548061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00B66-8251-CB0C-FAC9-25C8CE218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5A0DA-B52C-379E-29FB-3EFF7857C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2135DB-CF9B-61BA-056D-CD289B034F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D6A76D-6B28-D1BE-57C8-CC60047EE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B10A6-1EDD-E743-BAEC-FBE21D25413F}" type="datetimeFigureOut">
              <a:rPr lang="en-VN" smtClean="0"/>
              <a:t>23/06/2023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C96761-1764-CB3D-91A2-9E7F4A0B4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A9879C-39E6-037A-A378-5C707CAD9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A431C-3DA6-AC44-8762-1D20AB1F8E3F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546234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63D09-80BF-7B72-5116-D37C33FFA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656A10-FEA1-873E-6E96-F60B40DD76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3FE982-D151-33AB-07FD-E53D93070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931C88-8938-E05B-EC5F-3DA440763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B10A6-1EDD-E743-BAEC-FBE21D25413F}" type="datetimeFigureOut">
              <a:rPr lang="en-VN" smtClean="0"/>
              <a:t>23/06/2023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3414B6-E21F-0BEF-FAD2-7869BA0CE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39A9A8-C51F-912F-F01F-094CB0DF2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A431C-3DA6-AC44-8762-1D20AB1F8E3F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802166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45E6DA-FEA2-FA29-DF2F-04F086EC1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D6EA75-CEBD-55FF-DD20-365DED86F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1324D-5FD0-F75F-7215-7B241619A9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B10A6-1EDD-E743-BAEC-FBE21D25413F}" type="datetimeFigureOut">
              <a:rPr lang="en-VN" smtClean="0"/>
              <a:t>23/06/2023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62095-A98C-E400-FABC-BC3957B519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686EE-B487-13E3-51AB-12DE99A1EA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A431C-3DA6-AC44-8762-1D20AB1F8E3F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011359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yperledger.org/use/fabric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ipple.com/" TargetMode="External"/><Relationship Id="rId4" Type="http://schemas.openxmlformats.org/officeDocument/2006/relationships/hyperlink" Target="https://r3.com/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D74E3-F240-FBE0-CFFB-D3AEF88FF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345" y="2066600"/>
            <a:ext cx="10515600" cy="2724799"/>
          </a:xfrm>
        </p:spPr>
        <p:txBody>
          <a:bodyPr>
            <a:normAutofit/>
          </a:bodyPr>
          <a:lstStyle/>
          <a:p>
            <a:pPr algn="ctr"/>
            <a:r>
              <a:rPr lang="en-VN" sz="7200" b="1" u="sng" dirty="0">
                <a:solidFill>
                  <a:schemeClr val="bg1"/>
                </a:solidFill>
                <a:latin typeface="iCiel Gotham Ultra" pitchFamily="2" charset="77"/>
                <a:cs typeface="iCiel Gotham Ultra" pitchFamily="2" charset="77"/>
              </a:rPr>
              <a:t>SGU BLOCKCHAIN </a:t>
            </a:r>
            <a:br>
              <a:rPr lang="en-VN" sz="7200" b="1" u="sng" dirty="0">
                <a:solidFill>
                  <a:schemeClr val="bg1"/>
                </a:solidFill>
                <a:latin typeface="iCiel Gotham Ultra" pitchFamily="2" charset="77"/>
                <a:cs typeface="iCiel Gotham Ultra" pitchFamily="2" charset="77"/>
              </a:rPr>
            </a:br>
            <a:r>
              <a:rPr lang="en-VN" sz="7200" b="1" u="sng" dirty="0">
                <a:solidFill>
                  <a:schemeClr val="bg1"/>
                </a:solidFill>
                <a:latin typeface="iCiel Gotham Ultra" pitchFamily="2" charset="77"/>
                <a:cs typeface="iCiel Gotham Ultra" pitchFamily="2" charset="77"/>
              </a:rPr>
              <a:t>BOOTCAMP</a:t>
            </a:r>
          </a:p>
        </p:txBody>
      </p:sp>
    </p:spTree>
    <p:extLst>
      <p:ext uri="{BB962C8B-B14F-4D97-AF65-F5344CB8AC3E}">
        <p14:creationId xmlns:p14="http://schemas.microsoft.com/office/powerpoint/2010/main" val="3786592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FBF654-DB61-F9B9-07A0-2683CCFAD9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4112" y="923365"/>
            <a:ext cx="6771918" cy="574029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711736-BE54-CF35-5C96-3A05AB677585}"/>
              </a:ext>
            </a:extLst>
          </p:cNvPr>
          <p:cNvSpPr txBox="1"/>
          <p:nvPr/>
        </p:nvSpPr>
        <p:spPr>
          <a:xfrm>
            <a:off x="336177" y="194342"/>
            <a:ext cx="67719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3200" b="1" u="sng" dirty="0">
                <a:solidFill>
                  <a:schemeClr val="accent2">
                    <a:lumMod val="75000"/>
                  </a:schemeClr>
                </a:solidFill>
                <a:latin typeface="iCiel Gotham Ultra" pitchFamily="2" charset="77"/>
                <a:cs typeface="iCiel Gotham Ultra" pitchFamily="2" charset="77"/>
              </a:rPr>
              <a:t>BYZANTINE FAULT TOLERANCE</a:t>
            </a:r>
          </a:p>
        </p:txBody>
      </p:sp>
    </p:spTree>
    <p:extLst>
      <p:ext uri="{BB962C8B-B14F-4D97-AF65-F5344CB8AC3E}">
        <p14:creationId xmlns:p14="http://schemas.microsoft.com/office/powerpoint/2010/main" val="4233660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C711736-BE54-CF35-5C96-3A05AB677585}"/>
              </a:ext>
            </a:extLst>
          </p:cNvPr>
          <p:cNvSpPr txBox="1"/>
          <p:nvPr/>
        </p:nvSpPr>
        <p:spPr>
          <a:xfrm>
            <a:off x="336177" y="194342"/>
            <a:ext cx="67719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3200" b="1" u="sng" dirty="0">
                <a:solidFill>
                  <a:schemeClr val="accent2">
                    <a:lumMod val="75000"/>
                  </a:schemeClr>
                </a:solidFill>
                <a:latin typeface="iCiel Gotham Ultra" pitchFamily="2" charset="77"/>
                <a:cs typeface="iCiel Gotham Ultra" pitchFamily="2" charset="77"/>
              </a:rPr>
              <a:t>BYZANTINE FAULT TOLERANCE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A3B6FCD-191C-245C-3AFC-A8425B371B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7914" y="779117"/>
            <a:ext cx="7119121" cy="6038421"/>
          </a:xfrm>
        </p:spPr>
      </p:pic>
    </p:spTree>
    <p:extLst>
      <p:ext uri="{BB962C8B-B14F-4D97-AF65-F5344CB8AC3E}">
        <p14:creationId xmlns:p14="http://schemas.microsoft.com/office/powerpoint/2010/main" val="1090904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CD3F2D-E7D5-172D-FD7A-C126121E2C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81594" y="781537"/>
            <a:ext cx="7342094" cy="581228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6B4A46-EF99-5272-184A-20A33E97EF78}"/>
              </a:ext>
            </a:extLst>
          </p:cNvPr>
          <p:cNvSpPr txBox="1"/>
          <p:nvPr/>
        </p:nvSpPr>
        <p:spPr>
          <a:xfrm>
            <a:off x="232229" y="161365"/>
            <a:ext cx="73420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3600" b="1" u="sng" dirty="0">
                <a:solidFill>
                  <a:schemeClr val="accent2">
                    <a:lumMod val="75000"/>
                  </a:schemeClr>
                </a:solidFill>
                <a:latin typeface="iCiel Gotham Ultra" pitchFamily="2" charset="77"/>
                <a:cs typeface="iCiel Gotham Ultra" pitchFamily="2" charset="77"/>
              </a:rPr>
              <a:t>PRACTICAL BYZANTINE</a:t>
            </a:r>
          </a:p>
          <a:p>
            <a:r>
              <a:rPr lang="en-VN" sz="3600" b="1" u="sng" dirty="0">
                <a:solidFill>
                  <a:schemeClr val="accent2">
                    <a:lumMod val="75000"/>
                  </a:schemeClr>
                </a:solidFill>
                <a:latin typeface="iCiel Gotham Ultra" pitchFamily="2" charset="77"/>
                <a:cs typeface="iCiel Gotham Ultra" pitchFamily="2" charset="77"/>
              </a:rPr>
              <a:t>FAULT TOLERANCE</a:t>
            </a:r>
          </a:p>
        </p:txBody>
      </p:sp>
    </p:spTree>
    <p:extLst>
      <p:ext uri="{BB962C8B-B14F-4D97-AF65-F5344CB8AC3E}">
        <p14:creationId xmlns:p14="http://schemas.microsoft.com/office/powerpoint/2010/main" val="5674068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07EE507-359D-90B1-79B7-47EB16F3E4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14047" y="99598"/>
            <a:ext cx="6968929" cy="659703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6B4A46-EF99-5272-184A-20A33E97EF78}"/>
              </a:ext>
            </a:extLst>
          </p:cNvPr>
          <p:cNvSpPr txBox="1"/>
          <p:nvPr/>
        </p:nvSpPr>
        <p:spPr>
          <a:xfrm>
            <a:off x="232229" y="161365"/>
            <a:ext cx="58637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3600" b="1" u="sng" dirty="0">
                <a:solidFill>
                  <a:schemeClr val="accent2">
                    <a:lumMod val="75000"/>
                  </a:schemeClr>
                </a:solidFill>
                <a:latin typeface="iCiel Gotham Ultra" pitchFamily="2" charset="77"/>
                <a:cs typeface="iCiel Gotham Ultra" pitchFamily="2" charset="77"/>
              </a:rPr>
              <a:t>PRACTICAL BYZANTINE</a:t>
            </a:r>
          </a:p>
          <a:p>
            <a:r>
              <a:rPr lang="en-VN" sz="3600" b="1" u="sng" dirty="0">
                <a:solidFill>
                  <a:schemeClr val="accent2">
                    <a:lumMod val="75000"/>
                  </a:schemeClr>
                </a:solidFill>
                <a:latin typeface="iCiel Gotham Ultra" pitchFamily="2" charset="77"/>
                <a:cs typeface="iCiel Gotham Ultra" pitchFamily="2" charset="77"/>
              </a:rPr>
              <a:t>FAULT TOLERANCE</a:t>
            </a:r>
          </a:p>
        </p:txBody>
      </p:sp>
    </p:spTree>
    <p:extLst>
      <p:ext uri="{BB962C8B-B14F-4D97-AF65-F5344CB8AC3E}">
        <p14:creationId xmlns:p14="http://schemas.microsoft.com/office/powerpoint/2010/main" val="19982903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0ED512-47C6-015A-4628-0094699DAA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30716" y="0"/>
            <a:ext cx="6337919" cy="676159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DB39AE-7507-610E-0FEB-BA2636566DB3}"/>
              </a:ext>
            </a:extLst>
          </p:cNvPr>
          <p:cNvSpPr txBox="1"/>
          <p:nvPr/>
        </p:nvSpPr>
        <p:spPr>
          <a:xfrm>
            <a:off x="232229" y="161365"/>
            <a:ext cx="5863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3600" b="1" u="sng" dirty="0">
                <a:solidFill>
                  <a:schemeClr val="accent2">
                    <a:lumMod val="75000"/>
                  </a:schemeClr>
                </a:solidFill>
                <a:latin typeface="iCiel Gotham Ultra" pitchFamily="2" charset="77"/>
                <a:cs typeface="iCiel Gotham Ultra" pitchFamily="2" charset="77"/>
              </a:rPr>
              <a:t>PROOF OF WORK</a:t>
            </a:r>
          </a:p>
        </p:txBody>
      </p:sp>
    </p:spTree>
    <p:extLst>
      <p:ext uri="{BB962C8B-B14F-4D97-AF65-F5344CB8AC3E}">
        <p14:creationId xmlns:p14="http://schemas.microsoft.com/office/powerpoint/2010/main" val="24026290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2DB39AE-7507-610E-0FEB-BA2636566DB3}"/>
              </a:ext>
            </a:extLst>
          </p:cNvPr>
          <p:cNvSpPr txBox="1"/>
          <p:nvPr/>
        </p:nvSpPr>
        <p:spPr>
          <a:xfrm>
            <a:off x="232229" y="161365"/>
            <a:ext cx="5863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3600" b="1" u="sng" dirty="0">
                <a:solidFill>
                  <a:schemeClr val="accent2">
                    <a:lumMod val="75000"/>
                  </a:schemeClr>
                </a:solidFill>
                <a:latin typeface="iCiel Gotham Ultra" pitchFamily="2" charset="77"/>
                <a:cs typeface="iCiel Gotham Ultra" pitchFamily="2" charset="77"/>
              </a:rPr>
              <a:t>PROOF OF STAKE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780B053-E066-140E-18F0-6C6B0D27BF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904" y="1093768"/>
            <a:ext cx="11548462" cy="5602867"/>
          </a:xfrm>
        </p:spPr>
      </p:pic>
    </p:spTree>
    <p:extLst>
      <p:ext uri="{BB962C8B-B14F-4D97-AF65-F5344CB8AC3E}">
        <p14:creationId xmlns:p14="http://schemas.microsoft.com/office/powerpoint/2010/main" val="34040887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318504-9098-C4CD-8EBC-300DA2A285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249" y="1085808"/>
            <a:ext cx="11893501" cy="4686384"/>
          </a:xfrm>
        </p:spPr>
      </p:pic>
    </p:spTree>
    <p:extLst>
      <p:ext uri="{BB962C8B-B14F-4D97-AF65-F5344CB8AC3E}">
        <p14:creationId xmlns:p14="http://schemas.microsoft.com/office/powerpoint/2010/main" val="30918763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61DE090-47EC-64BB-7E0F-E1EBA5394EC6}"/>
              </a:ext>
            </a:extLst>
          </p:cNvPr>
          <p:cNvSpPr txBox="1"/>
          <p:nvPr/>
        </p:nvSpPr>
        <p:spPr>
          <a:xfrm>
            <a:off x="793376" y="241914"/>
            <a:ext cx="66562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0" u="sng" dirty="0">
                <a:solidFill>
                  <a:schemeClr val="bg1"/>
                </a:solidFill>
                <a:effectLst/>
                <a:latin typeface="Roboto Slab" panose="020F0502020204030204" pitchFamily="34" charset="0"/>
              </a:rPr>
              <a:t>Requirements of </a:t>
            </a:r>
          </a:p>
          <a:p>
            <a:r>
              <a:rPr lang="en-US" sz="3600" b="1" i="0" u="sng" dirty="0">
                <a:solidFill>
                  <a:schemeClr val="bg1"/>
                </a:solidFill>
                <a:effectLst/>
                <a:latin typeface="Roboto Slab" panose="020F0502020204030204" pitchFamily="34" charset="0"/>
              </a:rPr>
              <a:t>Blockchain System?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B3104C-3D66-5C86-974F-B2272C9D2C51}"/>
              </a:ext>
            </a:extLst>
          </p:cNvPr>
          <p:cNvSpPr txBox="1"/>
          <p:nvPr/>
        </p:nvSpPr>
        <p:spPr>
          <a:xfrm>
            <a:off x="2326341" y="2353234"/>
            <a:ext cx="4166525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4000" b="0" i="0" dirty="0">
                <a:solidFill>
                  <a:schemeClr val="bg1"/>
                </a:solidFill>
                <a:effectLst/>
                <a:latin typeface="Lato" panose="020F0502020204030204" pitchFamily="34" charset="0"/>
              </a:rPr>
              <a:t> High Availability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000" b="0" i="0" dirty="0">
                <a:solidFill>
                  <a:schemeClr val="bg1"/>
                </a:solidFill>
                <a:effectLst/>
                <a:latin typeface="Lato" panose="020F0502020204030204" pitchFamily="34" charset="0"/>
              </a:rPr>
              <a:t> Sustainability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000" b="0" i="0" dirty="0">
                <a:solidFill>
                  <a:schemeClr val="bg1"/>
                </a:solidFill>
                <a:effectLst/>
                <a:latin typeface="Lato" panose="020F0502020204030204" pitchFamily="34" charset="0"/>
              </a:rPr>
              <a:t> Irreversibility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000" b="0" i="0" dirty="0">
                <a:solidFill>
                  <a:schemeClr val="bg1"/>
                </a:solidFill>
                <a:effectLst/>
                <a:latin typeface="Lato" panose="020F0502020204030204" pitchFamily="34" charset="0"/>
              </a:rPr>
              <a:t> Transparency</a:t>
            </a:r>
          </a:p>
          <a:p>
            <a:endParaRPr lang="en-VN" sz="40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D74878-EF60-E5F4-7287-CBAE21742A96}"/>
              </a:ext>
            </a:extLst>
          </p:cNvPr>
          <p:cNvSpPr txBox="1"/>
          <p:nvPr/>
        </p:nvSpPr>
        <p:spPr>
          <a:xfrm>
            <a:off x="7073153" y="2353234"/>
            <a:ext cx="3416320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4000" b="0" i="0" dirty="0">
                <a:solidFill>
                  <a:schemeClr val="bg1"/>
                </a:solidFill>
                <a:effectLst/>
                <a:latin typeface="Lato" panose="020F0502020204030204" pitchFamily="34" charset="0"/>
              </a:rPr>
              <a:t> Append-only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000" b="0" i="0" dirty="0">
                <a:solidFill>
                  <a:schemeClr val="bg1"/>
                </a:solidFill>
                <a:effectLst/>
                <a:latin typeface="Lato" panose="020F0502020204030204" pitchFamily="34" charset="0"/>
              </a:rPr>
              <a:t> Consensus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000" b="0" i="0" dirty="0">
                <a:solidFill>
                  <a:schemeClr val="bg1"/>
                </a:solidFill>
                <a:effectLst/>
                <a:latin typeface="Lato" panose="020F0502020204030204" pitchFamily="34" charset="0"/>
              </a:rPr>
              <a:t> Security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000" b="0" i="0" dirty="0">
                <a:solidFill>
                  <a:schemeClr val="bg1"/>
                </a:solidFill>
                <a:effectLst/>
                <a:latin typeface="Lato" panose="020F0502020204030204" pitchFamily="34" charset="0"/>
              </a:rPr>
              <a:t> Global</a:t>
            </a:r>
          </a:p>
          <a:p>
            <a:endParaRPr lang="en-VN" sz="4000" dirty="0"/>
          </a:p>
        </p:txBody>
      </p:sp>
    </p:spTree>
    <p:extLst>
      <p:ext uri="{BB962C8B-B14F-4D97-AF65-F5344CB8AC3E}">
        <p14:creationId xmlns:p14="http://schemas.microsoft.com/office/powerpoint/2010/main" val="1058139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AF1CE-B2E2-A1CA-090F-5F5F45CB8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i="0" u="sng" dirty="0">
                <a:solidFill>
                  <a:schemeClr val="bg1"/>
                </a:solidFill>
                <a:effectLst/>
                <a:latin typeface="Roboto Slab" pitchFamily="2" charset="0"/>
              </a:rPr>
              <a:t>Types of Blockchain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164ECE-289B-0816-1574-4DDC9FEFD51A}"/>
              </a:ext>
            </a:extLst>
          </p:cNvPr>
          <p:cNvSpPr txBox="1"/>
          <p:nvPr/>
        </p:nvSpPr>
        <p:spPr>
          <a:xfrm>
            <a:off x="2231801" y="1770058"/>
            <a:ext cx="7728398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Lato" panose="020F0502020204030203" pitchFamily="34" charset="0"/>
              </a:rPr>
              <a:t> Permissionless Blockchain - Public Blockchain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Lato" panose="020F0502020204030203" pitchFamily="34" charset="0"/>
              </a:rPr>
              <a:t>Anyone can access to write the data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Lato" panose="020F0502020204030203" pitchFamily="34" charset="0"/>
              </a:rPr>
              <a:t>Anyone can read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Lato" panose="020F0502020204030203" pitchFamily="34" charset="0"/>
              </a:rPr>
              <a:t>Ex: 99%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Lato" panose="020F0502020204030203" pitchFamily="34" charset="0"/>
              </a:rPr>
              <a:t> Permissioned Blockchain - Private Blockchain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Lato" panose="020F0502020204030203" pitchFamily="34" charset="0"/>
              </a:rPr>
              <a:t>Participants need permission to accessing the data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Lato" panose="020F0502020204030203" pitchFamily="34" charset="0"/>
              </a:rPr>
              <a:t>Readers need permission to read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Lato" panose="020F0502020204030203" pitchFamily="34" charset="0"/>
              </a:rPr>
              <a:t>Ex: </a:t>
            </a:r>
            <a:r>
              <a:rPr lang="en-US" sz="2400" b="0" i="0" u="none" strike="noStrike" dirty="0">
                <a:effectLst/>
                <a:latin typeface="Lato" panose="020F050202020403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Hyperledger Fabric</a:t>
            </a:r>
            <a:r>
              <a:rPr lang="en-US" sz="2400" b="0" i="0" dirty="0">
                <a:effectLst/>
                <a:latin typeface="Lato" panose="020F0502020204030203" pitchFamily="34" charset="0"/>
              </a:rPr>
              <a:t>, </a:t>
            </a:r>
            <a:r>
              <a:rPr lang="en-US" sz="2400" b="0" i="0" u="none" strike="noStrike" dirty="0">
                <a:effectLst/>
                <a:latin typeface="Lato" panose="020F0502020204030203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Corda</a:t>
            </a:r>
            <a:endParaRPr lang="en-US" sz="2400" b="0" i="0" u="none" strike="noStrike" dirty="0">
              <a:effectLst/>
              <a:latin typeface="Lato" panose="020F050202020403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Lato" panose="020F0502020204030203" pitchFamily="34" charset="0"/>
              </a:rPr>
              <a:t> Consortium Blockchain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Lato" panose="020F0502020204030203" pitchFamily="34" charset="0"/>
              </a:rPr>
              <a:t>Participants need permission to accessing the data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Lato" panose="020F0502020204030203" pitchFamily="34" charset="0"/>
              </a:rPr>
              <a:t>Anyone can read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Lato" panose="020F0502020204030203" pitchFamily="34" charset="0"/>
              </a:rPr>
              <a:t>Ex: </a:t>
            </a:r>
            <a:r>
              <a:rPr lang="en-US" sz="2400" b="0" i="0" u="none" strike="noStrike" dirty="0">
                <a:effectLst/>
                <a:latin typeface="Lato" panose="020F0502020204030203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Ripple</a:t>
            </a:r>
            <a:endParaRPr lang="en-US" sz="2400" b="0" i="0" dirty="0">
              <a:effectLst/>
              <a:latin typeface="Lato" panose="020F0502020204030203" pitchFamily="34" charset="0"/>
            </a:endParaRPr>
          </a:p>
          <a:p>
            <a:pPr lvl="1" algn="l"/>
            <a:endParaRPr lang="en-US" sz="2400" b="0" i="0" dirty="0">
              <a:effectLst/>
              <a:latin typeface="Lato" panose="020F0502020204030203" pitchFamily="34" charset="0"/>
            </a:endParaRPr>
          </a:p>
          <a:p>
            <a:endParaRPr lang="en-VN" sz="2400" dirty="0"/>
          </a:p>
        </p:txBody>
      </p:sp>
    </p:spTree>
    <p:extLst>
      <p:ext uri="{BB962C8B-B14F-4D97-AF65-F5344CB8AC3E}">
        <p14:creationId xmlns:p14="http://schemas.microsoft.com/office/powerpoint/2010/main" val="3622901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20EBD-3C44-E650-4769-37A504A52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VN" sz="4800" b="1" u="sng" dirty="0">
                <a:latin typeface="iCiel Gotham Ultra" pitchFamily="2" charset="77"/>
                <a:cs typeface="iCiel Gotham Ultra" pitchFamily="2" charset="77"/>
              </a:rPr>
              <a:t>WHAT IS BLOCKCHAIN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2AA9F-1C6D-E318-295E-9949153AE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95999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It can be thought of as ONE BIG COMPUTER made up of small computers around the world.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All these computers (nodes) are connected to one another and have a full copy of the code and data.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One of the best ways to understand blockchain is by comparing it with a traditional client/server architecture</a:t>
            </a:r>
          </a:p>
        </p:txBody>
      </p:sp>
    </p:spTree>
    <p:extLst>
      <p:ext uri="{BB962C8B-B14F-4D97-AF65-F5344CB8AC3E}">
        <p14:creationId xmlns:p14="http://schemas.microsoft.com/office/powerpoint/2010/main" val="2404839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9E7281D-15C2-8F7E-2BCE-F2E5629C7AB6}"/>
              </a:ext>
            </a:extLst>
          </p:cNvPr>
          <p:cNvSpPr txBox="1"/>
          <p:nvPr/>
        </p:nvSpPr>
        <p:spPr>
          <a:xfrm>
            <a:off x="323272" y="1505397"/>
            <a:ext cx="62574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4400" b="1" u="sng" dirty="0">
                <a:solidFill>
                  <a:schemeClr val="accent2"/>
                </a:solidFill>
                <a:latin typeface="iCiel Gotham Ultra" pitchFamily="2" charset="77"/>
                <a:cs typeface="iCiel Gotham Ultra" pitchFamily="2" charset="77"/>
              </a:rPr>
              <a:t>DANG QUANG VU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1CFFA8-AF1D-6B4D-300A-BACB78FE0F9B}"/>
              </a:ext>
            </a:extLst>
          </p:cNvPr>
          <p:cNvSpPr txBox="1"/>
          <p:nvPr/>
        </p:nvSpPr>
        <p:spPr>
          <a:xfrm>
            <a:off x="323272" y="2274838"/>
            <a:ext cx="602216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dirty="0">
                <a:latin typeface="iCiel Gotham Medium" pitchFamily="2" charset="77"/>
                <a:cs typeface="iCiel Gotham Medium" pitchFamily="2" charset="77"/>
              </a:rPr>
              <a:t>6 Years experience about Blockchain Development</a:t>
            </a:r>
          </a:p>
          <a:p>
            <a:r>
              <a:rPr lang="en-VN" dirty="0">
                <a:latin typeface="iCiel Gotham Medium" pitchFamily="2" charset="77"/>
                <a:cs typeface="iCiel Gotham Medium" pitchFamily="2" charset="77"/>
              </a:rPr>
              <a:t>Blockchain Tech Lead at GFI Ventures</a:t>
            </a:r>
          </a:p>
          <a:p>
            <a:r>
              <a:rPr lang="en-VN" dirty="0">
                <a:latin typeface="iCiel Gotham Medium" pitchFamily="2" charset="77"/>
                <a:cs typeface="iCiel Gotham Medium" pitchFamily="2" charset="77"/>
              </a:rPr>
              <a:t>Head of Faculty at VBI Academy</a:t>
            </a:r>
          </a:p>
          <a:p>
            <a:pPr marL="285750" indent="-285750">
              <a:buFontTx/>
              <a:buChar char="-"/>
            </a:pPr>
            <a:r>
              <a:rPr lang="en-VN" dirty="0">
                <a:latin typeface="iCiel Gotham Medium" pitchFamily="2" charset="77"/>
                <a:cs typeface="iCiel Gotham Medium" pitchFamily="2" charset="77"/>
              </a:rPr>
              <a:t>Ethereum Virtual Machine</a:t>
            </a:r>
          </a:p>
          <a:p>
            <a:pPr marL="285750" indent="-285750">
              <a:buFontTx/>
              <a:buChar char="-"/>
            </a:pPr>
            <a:r>
              <a:rPr lang="en-VN" dirty="0">
                <a:latin typeface="iCiel Gotham Medium" pitchFamily="2" charset="77"/>
                <a:cs typeface="iCiel Gotham Medium" pitchFamily="2" charset="77"/>
              </a:rPr>
              <a:t>Near Protocol</a:t>
            </a:r>
          </a:p>
          <a:p>
            <a:pPr marL="285750" indent="-285750">
              <a:buFontTx/>
              <a:buChar char="-"/>
            </a:pPr>
            <a:r>
              <a:rPr lang="en-VN" dirty="0">
                <a:latin typeface="iCiel Gotham Medium" pitchFamily="2" charset="77"/>
                <a:cs typeface="iCiel Gotham Medium" pitchFamily="2" charset="77"/>
              </a:rPr>
              <a:t>Solana Protocol</a:t>
            </a:r>
          </a:p>
          <a:p>
            <a:pPr marL="285750" indent="-285750">
              <a:buFontTx/>
              <a:buChar char="-"/>
            </a:pPr>
            <a:r>
              <a:rPr lang="en-VN" dirty="0">
                <a:latin typeface="iCiel Gotham Medium" pitchFamily="2" charset="77"/>
                <a:cs typeface="iCiel Gotham Medium" pitchFamily="2" charset="77"/>
              </a:rPr>
              <a:t>Cosmos </a:t>
            </a:r>
          </a:p>
          <a:p>
            <a:pPr marL="285750" indent="-285750">
              <a:buFontTx/>
              <a:buChar char="-"/>
            </a:pPr>
            <a:r>
              <a:rPr lang="en-VN" dirty="0">
                <a:latin typeface="iCiel Gotham Medium" pitchFamily="2" charset="77"/>
                <a:cs typeface="iCiel Gotham Medium" pitchFamily="2" charset="77"/>
              </a:rPr>
              <a:t>SUI Protocol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309A4E-A2D9-8FF9-ED11-B6C16904540A}"/>
              </a:ext>
            </a:extLst>
          </p:cNvPr>
          <p:cNvSpPr txBox="1"/>
          <p:nvPr/>
        </p:nvSpPr>
        <p:spPr>
          <a:xfrm>
            <a:off x="3041872" y="2716306"/>
            <a:ext cx="42402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6000" b="1" dirty="0">
                <a:solidFill>
                  <a:schemeClr val="accent2"/>
                </a:solidFill>
              </a:rPr>
              <a:t>WHO AM I?</a:t>
            </a:r>
          </a:p>
        </p:txBody>
      </p:sp>
    </p:spTree>
    <p:extLst>
      <p:ext uri="{BB962C8B-B14F-4D97-AF65-F5344CB8AC3E}">
        <p14:creationId xmlns:p14="http://schemas.microsoft.com/office/powerpoint/2010/main" val="3900487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6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20EBD-3C44-E650-4769-37A504A52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Components of Blockchain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2AA9F-1C6D-E318-295E-9949153AE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6343"/>
            <a:ext cx="4889127" cy="4524315"/>
          </a:xfrm>
        </p:spPr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Data Models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State Models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Account Models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Object Models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Decentralized Models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Permissionless Blockchain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Permissioned Blockchain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Consortium Blockchain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Network Models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Asynchronous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Synchronous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Partial Synchronous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200" b="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9E5571-EF5A-FA75-E457-0B024189BAE1}"/>
              </a:ext>
            </a:extLst>
          </p:cNvPr>
          <p:cNvSpPr txBox="1"/>
          <p:nvPr/>
        </p:nvSpPr>
        <p:spPr>
          <a:xfrm>
            <a:off x="5840506" y="1368549"/>
            <a:ext cx="6098240" cy="4493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Consensus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200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PoW</a:t>
            </a:r>
            <a:r>
              <a:rPr lang="en-US" sz="2200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/</a:t>
            </a:r>
            <a:r>
              <a:rPr lang="en-US" sz="2200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PoS</a:t>
            </a:r>
            <a:r>
              <a:rPr lang="en-US" sz="2200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/</a:t>
            </a:r>
            <a:r>
              <a:rPr lang="en-US" sz="2200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DPoS</a:t>
            </a:r>
            <a:endParaRPr lang="en-US" sz="2200" b="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200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Tendermint</a:t>
            </a:r>
            <a:r>
              <a:rPr lang="en-US" sz="2200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BFT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200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Doomslug</a:t>
            </a:r>
            <a:endParaRPr lang="en-US" sz="2200" b="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200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HotStuff</a:t>
            </a:r>
            <a:endParaRPr lang="en-US" sz="2200" b="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Nominated BFT (GRANDPA &amp; BABE)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…</a:t>
            </a:r>
            <a:r>
              <a:rPr lang="en-US" sz="2200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etc</a:t>
            </a:r>
            <a:endParaRPr lang="en-US" sz="2200" b="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Cryptographic schemes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Hashing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Signature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Merkle Tree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Pub/Priv Key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Zero-Knowledge Proofs</a:t>
            </a:r>
            <a:endParaRPr lang="en-VN" sz="2200" dirty="0"/>
          </a:p>
        </p:txBody>
      </p:sp>
    </p:spTree>
    <p:extLst>
      <p:ext uri="{BB962C8B-B14F-4D97-AF65-F5344CB8AC3E}">
        <p14:creationId xmlns:p14="http://schemas.microsoft.com/office/powerpoint/2010/main" val="342156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5C265-BC76-3F6D-1AFE-9A269A7CB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VN" sz="6600" b="1" dirty="0">
                <a:latin typeface="iCiel Gotham Ultra" pitchFamily="2" charset="77"/>
                <a:cs typeface="iCiel Gotham Ultra" pitchFamily="2" charset="77"/>
              </a:rPr>
              <a:t>CONS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3AECB1-C72F-9AF2-2F39-4842D265E849}"/>
              </a:ext>
            </a:extLst>
          </p:cNvPr>
          <p:cNvSpPr txBox="1"/>
          <p:nvPr/>
        </p:nvSpPr>
        <p:spPr>
          <a:xfrm>
            <a:off x="1035423" y="2393575"/>
            <a:ext cx="435684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VN" sz="4000" b="1" dirty="0">
                <a:solidFill>
                  <a:schemeClr val="bg1"/>
                </a:solidFill>
                <a:latin typeface="iCiel Gotham Ultra" pitchFamily="2" charset="77"/>
                <a:cs typeface="iCiel Gotham Ultra" pitchFamily="2" charset="77"/>
              </a:rPr>
              <a:t>SLOW</a:t>
            </a:r>
          </a:p>
          <a:p>
            <a:pPr marL="742950" indent="-742950">
              <a:buFont typeface="+mj-lt"/>
              <a:buAutoNum type="arabicPeriod"/>
            </a:pPr>
            <a:r>
              <a:rPr lang="en-VN" sz="4000" b="1" dirty="0">
                <a:solidFill>
                  <a:schemeClr val="bg1"/>
                </a:solidFill>
                <a:latin typeface="iCiel Gotham Ultra" pitchFamily="2" charset="77"/>
                <a:cs typeface="iCiel Gotham Ultra" pitchFamily="2" charset="77"/>
              </a:rPr>
              <a:t>LATENCY</a:t>
            </a:r>
          </a:p>
          <a:p>
            <a:pPr marL="742950" indent="-742950">
              <a:buFont typeface="+mj-lt"/>
              <a:buAutoNum type="arabicPeriod"/>
            </a:pPr>
            <a:r>
              <a:rPr lang="en-VN" sz="4000" b="1" dirty="0">
                <a:solidFill>
                  <a:schemeClr val="bg1"/>
                </a:solidFill>
                <a:latin typeface="iCiel Gotham Ultra" pitchFamily="2" charset="77"/>
                <a:cs typeface="iCiel Gotham Ultra" pitchFamily="2" charset="77"/>
              </a:rPr>
              <a:t>EXPENSIVE</a:t>
            </a:r>
          </a:p>
        </p:txBody>
      </p:sp>
    </p:spTree>
    <p:extLst>
      <p:ext uri="{BB962C8B-B14F-4D97-AF65-F5344CB8AC3E}">
        <p14:creationId xmlns:p14="http://schemas.microsoft.com/office/powerpoint/2010/main" val="2233335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CB54C-3F5C-5153-66EE-1973B41BB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381" y="121024"/>
            <a:ext cx="10515600" cy="1325563"/>
          </a:xfrm>
        </p:spPr>
        <p:txBody>
          <a:bodyPr/>
          <a:lstStyle/>
          <a:p>
            <a:r>
              <a:rPr lang="en-VN" b="1" dirty="0">
                <a:latin typeface="iCiel Gotham Ultra" pitchFamily="2" charset="77"/>
                <a:cs typeface="iCiel Gotham Ultra" pitchFamily="2" charset="77"/>
              </a:rPr>
              <a:t>OUTLINE BOOTCAMP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05263-E2C6-5C8D-9D9A-5A84918A5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381" y="1584181"/>
            <a:ext cx="10515600" cy="4351338"/>
          </a:xfrm>
        </p:spPr>
        <p:txBody>
          <a:bodyPr/>
          <a:lstStyle/>
          <a:p>
            <a:r>
              <a:rPr lang="en-VN" dirty="0"/>
              <a:t>BLOCKCHAIN BASIC</a:t>
            </a:r>
          </a:p>
          <a:p>
            <a:r>
              <a:rPr lang="en-VN" dirty="0"/>
              <a:t>WEB3 ARCHITECTURE – NEAR PROTOCOl</a:t>
            </a:r>
          </a:p>
          <a:p>
            <a:r>
              <a:rPr lang="en-VN" dirty="0"/>
              <a:t>DEVELOPMENT </a:t>
            </a:r>
          </a:p>
          <a:p>
            <a:pPr lvl="1"/>
            <a:r>
              <a:rPr lang="en-VN" dirty="0"/>
              <a:t>Typescript</a:t>
            </a:r>
          </a:p>
          <a:p>
            <a:pPr lvl="1"/>
            <a:r>
              <a:rPr lang="en-VN" dirty="0"/>
              <a:t>Rust </a:t>
            </a:r>
          </a:p>
          <a:p>
            <a:r>
              <a:rPr lang="en-VN" dirty="0"/>
              <a:t>BUILDING A PRODUCT</a:t>
            </a:r>
          </a:p>
          <a:p>
            <a:pPr marL="0" indent="0">
              <a:buNone/>
            </a:pP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2745754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CB54C-3F5C-5153-66EE-1973B41BB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381" y="0"/>
            <a:ext cx="10515600" cy="1325563"/>
          </a:xfrm>
        </p:spPr>
        <p:txBody>
          <a:bodyPr/>
          <a:lstStyle/>
          <a:p>
            <a:r>
              <a:rPr lang="en-VN" b="1" dirty="0">
                <a:latin typeface="iCiel Gotham Ultra" pitchFamily="2" charset="77"/>
                <a:cs typeface="iCiel Gotham Ultra" pitchFamily="2" charset="77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05263-E2C6-5C8D-9D9A-5A84918A5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381" y="1584181"/>
            <a:ext cx="10515600" cy="4351338"/>
          </a:xfrm>
        </p:spPr>
        <p:txBody>
          <a:bodyPr/>
          <a:lstStyle/>
          <a:p>
            <a:r>
              <a:rPr lang="en-VN" dirty="0"/>
              <a:t>What is Blockchain?</a:t>
            </a:r>
          </a:p>
          <a:p>
            <a:r>
              <a:rPr lang="en-VN" dirty="0"/>
              <a:t>What is Consensus?</a:t>
            </a:r>
          </a:p>
          <a:p>
            <a:r>
              <a:rPr lang="en-VN" dirty="0"/>
              <a:t>How it Work?</a:t>
            </a:r>
          </a:p>
          <a:p>
            <a:r>
              <a:rPr lang="en-VN" dirty="0"/>
              <a:t>Transaction flow</a:t>
            </a:r>
          </a:p>
          <a:p>
            <a:r>
              <a:rPr lang="en-VN" dirty="0"/>
              <a:t>Types of Blockchain</a:t>
            </a:r>
          </a:p>
          <a:p>
            <a:r>
              <a:rPr lang="en-VN" dirty="0"/>
              <a:t>Components of Blockchain</a:t>
            </a:r>
          </a:p>
          <a:p>
            <a:r>
              <a:rPr lang="en-VN" dirty="0"/>
              <a:t>Props &amp; Cons</a:t>
            </a:r>
          </a:p>
        </p:txBody>
      </p:sp>
    </p:spTree>
    <p:extLst>
      <p:ext uri="{BB962C8B-B14F-4D97-AF65-F5344CB8AC3E}">
        <p14:creationId xmlns:p14="http://schemas.microsoft.com/office/powerpoint/2010/main" val="4073645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7029C0D-6071-2589-F3D0-76C701A57728}"/>
              </a:ext>
            </a:extLst>
          </p:cNvPr>
          <p:cNvSpPr txBox="1">
            <a:spLocks/>
          </p:cNvSpPr>
          <p:nvPr/>
        </p:nvSpPr>
        <p:spPr>
          <a:xfrm>
            <a:off x="3749964" y="717260"/>
            <a:ext cx="731750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VN" u="sng" dirty="0">
                <a:latin typeface="iCiel Gotham Medium" pitchFamily="2" charset="77"/>
                <a:cs typeface="iCiel Gotham Medium" pitchFamily="2" charset="77"/>
              </a:rPr>
              <a:t>STATE MACHINE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0BE15D-2D24-39E9-B728-924DADE3B3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600" y="2245769"/>
            <a:ext cx="10515600" cy="2181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686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0B728F-F4A5-BBFF-DF80-7D1C2C221D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284" y="0"/>
            <a:ext cx="11443661" cy="7636737"/>
          </a:xfrm>
        </p:spPr>
      </p:pic>
    </p:spTree>
    <p:extLst>
      <p:ext uri="{BB962C8B-B14F-4D97-AF65-F5344CB8AC3E}">
        <p14:creationId xmlns:p14="http://schemas.microsoft.com/office/powerpoint/2010/main" val="2084639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9B763A89-27A2-EDA4-9C57-3AD37F03B1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419" y="938212"/>
            <a:ext cx="11631088" cy="4981575"/>
          </a:xfrm>
        </p:spPr>
      </p:pic>
    </p:spTree>
    <p:extLst>
      <p:ext uri="{BB962C8B-B14F-4D97-AF65-F5344CB8AC3E}">
        <p14:creationId xmlns:p14="http://schemas.microsoft.com/office/powerpoint/2010/main" val="954980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0DB2580-B9A2-0350-97F3-6280E8FF7C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580" y="624897"/>
            <a:ext cx="11414839" cy="5757430"/>
          </a:xfrm>
        </p:spPr>
      </p:pic>
    </p:spTree>
    <p:extLst>
      <p:ext uri="{BB962C8B-B14F-4D97-AF65-F5344CB8AC3E}">
        <p14:creationId xmlns:p14="http://schemas.microsoft.com/office/powerpoint/2010/main" val="1102375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E8A92F-8D1B-FF24-39E9-12588EC772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1309" y="0"/>
            <a:ext cx="9085018" cy="6867529"/>
          </a:xfrm>
        </p:spPr>
      </p:pic>
    </p:spTree>
    <p:extLst>
      <p:ext uri="{BB962C8B-B14F-4D97-AF65-F5344CB8AC3E}">
        <p14:creationId xmlns:p14="http://schemas.microsoft.com/office/powerpoint/2010/main" val="1456838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309</Words>
  <Application>Microsoft Macintosh PowerPoint</Application>
  <PresentationFormat>Widescreen</PresentationFormat>
  <Paragraphs>92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Calibri Light</vt:lpstr>
      <vt:lpstr>iCiel Gotham Medium</vt:lpstr>
      <vt:lpstr>iCiel Gotham Ultra</vt:lpstr>
      <vt:lpstr>Lato</vt:lpstr>
      <vt:lpstr>Roboto Slab</vt:lpstr>
      <vt:lpstr>Office Theme</vt:lpstr>
      <vt:lpstr>SGU BLOCKCHAIN  BOOTCAMP</vt:lpstr>
      <vt:lpstr>PowerPoint Presentation</vt:lpstr>
      <vt:lpstr>OUTLINE BOOTCAMP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Types of Blockchain</vt:lpstr>
      <vt:lpstr>WHAT IS BLOCKCHAIN</vt:lpstr>
      <vt:lpstr>Components of Blockchain</vt:lpstr>
      <vt:lpstr>CONS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SGU BLOCKCHAIN  BOOTCAMP</dc:title>
  <dc:creator>Đặng Quang Vũ</dc:creator>
  <cp:lastModifiedBy>Đặng Quang Vũ</cp:lastModifiedBy>
  <cp:revision>1</cp:revision>
  <dcterms:created xsi:type="dcterms:W3CDTF">2023-06-23T01:51:43Z</dcterms:created>
  <dcterms:modified xsi:type="dcterms:W3CDTF">2023-06-23T06:58:15Z</dcterms:modified>
</cp:coreProperties>
</file>