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02" r:id="rId4"/>
    <p:sldId id="260" r:id="rId5"/>
    <p:sldId id="257" r:id="rId7"/>
    <p:sldId id="258" r:id="rId8"/>
    <p:sldId id="261" r:id="rId9"/>
    <p:sldId id="262" r:id="rId10"/>
    <p:sldId id="263" r:id="rId11"/>
    <p:sldId id="264" r:id="rId12"/>
    <p:sldId id="265" r:id="rId13"/>
    <p:sldId id="266" r:id="rId14"/>
    <p:sldId id="267" r:id="rId15"/>
    <p:sldId id="275" r:id="rId16"/>
    <p:sldId id="268" r:id="rId17"/>
    <p:sldId id="269" r:id="rId18"/>
    <p:sldId id="270" r:id="rId19"/>
    <p:sldId id="271" r:id="rId20"/>
    <p:sldId id="272" r:id="rId21"/>
    <p:sldId id="273" r:id="rId22"/>
    <p:sldId id="274" r:id="rId23"/>
    <p:sldId id="276" r:id="rId24"/>
    <p:sldId id="277" r:id="rId25"/>
    <p:sldId id="278" r:id="rId26"/>
    <p:sldId id="279" r:id="rId27"/>
    <p:sldId id="280" r:id="rId28"/>
    <p:sldId id="281" r:id="rId29"/>
    <p:sldId id="282" r:id="rId30"/>
    <p:sldId id="283" r:id="rId31"/>
    <p:sldId id="284" r:id="rId32"/>
    <p:sldId id="285" r:id="rId33"/>
    <p:sldId id="300" r:id="rId34"/>
    <p:sldId id="286" r:id="rId35"/>
    <p:sldId id="287" r:id="rId36"/>
    <p:sldId id="288" r:id="rId37"/>
    <p:sldId id="293" r:id="rId38"/>
    <p:sldId id="294" r:id="rId39"/>
    <p:sldId id="295" r:id="rId40"/>
    <p:sldId id="296" r:id="rId41"/>
    <p:sldId id="303" r:id="rId42"/>
    <p:sldId id="304" r:id="rId43"/>
    <p:sldId id="305" r:id="rId44"/>
    <p:sldId id="306" r:id="rId45"/>
    <p:sldId id="307" r:id="rId46"/>
    <p:sldId id="308" r:id="rId47"/>
    <p:sldId id="309" r:id="rId48"/>
    <p:sldId id="310" r:id="rId49"/>
    <p:sldId id="311" r:id="rId50"/>
    <p:sldId id="312" r:id="rId51"/>
    <p:sldId id="313"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5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E9F04-066D-46B2-9D38-643965E5B1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F0D8A-A3CE-479D-8988-C222C9A070E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F0D8A-A3CE-479D-8988-C222C9A070E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A9D879-844D-4846-9EA8-3849D532136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CA9D879-844D-4846-9EA8-3849D532136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CA9D879-844D-4846-9EA8-3849D532136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CA9D879-844D-4846-9EA8-3849D532136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CA9D879-844D-4846-9EA8-3849D532136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CA9D879-844D-4846-9EA8-3849D532136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CA9D879-844D-4846-9EA8-3849D532136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A9D879-844D-4846-9EA8-3849D532136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9D879-844D-4846-9EA8-3849D532136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CA9D879-844D-4846-9EA8-3849D532136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CA9D879-844D-4846-9EA8-3849D532136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73D489-282A-4EB8-81E3-A406E6E0582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9D879-844D-4846-9EA8-3849D5321361}"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3D489-282A-4EB8-81E3-A406E6E0582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hyperlink" Target="https://static.javatpoint.com/tutorial/ai/images/application-of-ai.png" TargetMode="Externa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64676" y="1938289"/>
            <a:ext cx="9144000" cy="2387600"/>
          </a:xfrm>
        </p:spPr>
        <p:txBody>
          <a:bodyPr/>
          <a:lstStyle/>
          <a:p>
            <a:r>
              <a:rPr lang="en-US" b="1" dirty="0" smtClean="0">
                <a:solidFill>
                  <a:srgbClr val="FFC000"/>
                </a:solidFill>
              </a:rPr>
              <a:t>BÁO CÁO MÔN TRÍ TUỆ NHÂN TẠO</a:t>
            </a:r>
            <a:br>
              <a:rPr lang="en-US" b="1" dirty="0" smtClean="0">
                <a:solidFill>
                  <a:srgbClr val="FFC000"/>
                </a:solidFill>
              </a:rPr>
            </a:br>
            <a:r>
              <a:rPr lang="en-US" sz="2800" b="1" dirty="0" smtClean="0">
                <a:solidFill>
                  <a:srgbClr val="FFC000"/>
                </a:solidFill>
              </a:rPr>
              <a:t>(</a:t>
            </a:r>
            <a:r>
              <a:rPr lang="en-US" sz="2800" b="1" dirty="0" err="1" smtClean="0">
                <a:solidFill>
                  <a:srgbClr val="FFC000"/>
                </a:solidFill>
              </a:rPr>
              <a:t>Nhóm</a:t>
            </a:r>
            <a:r>
              <a:rPr lang="en-US" sz="2800" b="1" dirty="0" smtClean="0">
                <a:solidFill>
                  <a:srgbClr val="FFC000"/>
                </a:solidFill>
              </a:rPr>
              <a:t> 9)</a:t>
            </a:r>
            <a:endParaRPr lang="en-US" b="1" dirty="0">
              <a:solidFill>
                <a:srgbClr val="FFC000"/>
              </a:solidFill>
            </a:endParaRPr>
          </a:p>
        </p:txBody>
      </p:sp>
      <p:sp>
        <p:nvSpPr>
          <p:cNvPr id="4" name="TextBox 3"/>
          <p:cNvSpPr txBox="1"/>
          <p:nvPr/>
        </p:nvSpPr>
        <p:spPr>
          <a:xfrm>
            <a:off x="1664676" y="4459459"/>
            <a:ext cx="9144000" cy="461665"/>
          </a:xfrm>
          <a:prstGeom prst="rect">
            <a:avLst/>
          </a:prstGeom>
          <a:noFill/>
        </p:spPr>
        <p:txBody>
          <a:bodyPr wrap="square" rtlCol="0">
            <a:spAutoFit/>
          </a:bodyPr>
          <a:lstStyle/>
          <a:p>
            <a:pPr algn="ctr"/>
            <a:r>
              <a:rPr lang="en-US" sz="2400" b="1" dirty="0" err="1" smtClean="0">
                <a:solidFill>
                  <a:srgbClr val="FFC000"/>
                </a:solidFill>
              </a:rPr>
              <a:t>Gi</a:t>
            </a:r>
            <a:r>
              <a:rPr lang="vi-VN" sz="2400" b="1" dirty="0" smtClean="0">
                <a:solidFill>
                  <a:srgbClr val="FFC000"/>
                </a:solidFill>
              </a:rPr>
              <a:t>ảng</a:t>
            </a:r>
            <a:r>
              <a:rPr lang="en-US" sz="2400" b="1" dirty="0" smtClean="0">
                <a:solidFill>
                  <a:srgbClr val="FFC000"/>
                </a:solidFill>
              </a:rPr>
              <a:t> </a:t>
            </a:r>
            <a:r>
              <a:rPr lang="en-US" sz="2400" b="1" dirty="0" err="1" smtClean="0">
                <a:solidFill>
                  <a:srgbClr val="FFC000"/>
                </a:solidFill>
              </a:rPr>
              <a:t>viên</a:t>
            </a:r>
            <a:r>
              <a:rPr lang="en-US" sz="2400" b="1" dirty="0" smtClean="0">
                <a:solidFill>
                  <a:srgbClr val="FFC000"/>
                </a:solidFill>
              </a:rPr>
              <a:t>: </a:t>
            </a:r>
            <a:r>
              <a:rPr lang="en-US" sz="2400" b="1" dirty="0" err="1" smtClean="0">
                <a:solidFill>
                  <a:srgbClr val="FFC000"/>
                </a:solidFill>
              </a:rPr>
              <a:t>Thầy</a:t>
            </a:r>
            <a:r>
              <a:rPr lang="en-US" sz="2400" b="1" dirty="0" smtClean="0">
                <a:solidFill>
                  <a:srgbClr val="FFC000"/>
                </a:solidFill>
              </a:rPr>
              <a:t> </a:t>
            </a:r>
            <a:r>
              <a:rPr lang="en-US" sz="2400" b="1" dirty="0" err="1" smtClean="0">
                <a:solidFill>
                  <a:srgbClr val="FFC000"/>
                </a:solidFill>
              </a:rPr>
              <a:t>Trần</a:t>
            </a:r>
            <a:r>
              <a:rPr lang="en-US" sz="2400" b="1" dirty="0" smtClean="0">
                <a:solidFill>
                  <a:srgbClr val="FFC000"/>
                </a:solidFill>
              </a:rPr>
              <a:t> </a:t>
            </a:r>
            <a:r>
              <a:rPr lang="en-US" sz="2400" b="1" dirty="0" err="1" smtClean="0">
                <a:solidFill>
                  <a:srgbClr val="FFC000"/>
                </a:solidFill>
              </a:rPr>
              <a:t>Nhật</a:t>
            </a:r>
            <a:r>
              <a:rPr lang="en-US" sz="2400" b="1" dirty="0" smtClean="0">
                <a:solidFill>
                  <a:srgbClr val="FFC000"/>
                </a:solidFill>
              </a:rPr>
              <a:t> </a:t>
            </a:r>
            <a:r>
              <a:rPr lang="en-US" sz="2400" b="1" dirty="0" err="1" smtClean="0">
                <a:solidFill>
                  <a:srgbClr val="FFC000"/>
                </a:solidFill>
              </a:rPr>
              <a:t>Quang</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Tiêu</a:t>
            </a:r>
            <a:r>
              <a:rPr lang="en-US" b="1" dirty="0" smtClean="0"/>
              <a:t> chí </a:t>
            </a:r>
            <a:r>
              <a:rPr lang="en-US" b="1" dirty="0" err="1" smtClean="0"/>
              <a:t>đánh</a:t>
            </a:r>
            <a:r>
              <a:rPr lang="en-US" b="1" dirty="0" smtClean="0"/>
              <a:t> </a:t>
            </a:r>
            <a:r>
              <a:rPr lang="en-US" b="1" dirty="0" err="1" smtClean="0"/>
              <a:t>gia</a:t>
            </a:r>
            <a:r>
              <a:rPr lang="en-US" b="1" dirty="0" smtClean="0"/>
              <a:t>́ </a:t>
            </a:r>
            <a:r>
              <a:rPr lang="en-US" b="1" dirty="0" err="1" smtClean="0"/>
              <a:t>thuật</a:t>
            </a:r>
            <a:r>
              <a:rPr lang="en-US" b="1" dirty="0" smtClean="0"/>
              <a:t> </a:t>
            </a:r>
            <a:r>
              <a:rPr lang="en-US" b="1" dirty="0" err="1" smtClean="0"/>
              <a:t>toán</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dirty="0" err="1"/>
              <a:t>Chúng</a:t>
            </a:r>
            <a:r>
              <a:rPr lang="en-US" dirty="0"/>
              <a:t> ta </a:t>
            </a:r>
            <a:r>
              <a:rPr lang="en-US" dirty="0" err="1"/>
              <a:t>có</a:t>
            </a:r>
            <a:r>
              <a:rPr lang="en-US" dirty="0"/>
              <a:t> </a:t>
            </a:r>
            <a:r>
              <a:rPr lang="en-US" dirty="0" err="1"/>
              <a:t>thể</a:t>
            </a:r>
            <a:r>
              <a:rPr lang="en-US" dirty="0"/>
              <a:t> </a:t>
            </a:r>
            <a:r>
              <a:rPr lang="en-US" dirty="0" err="1"/>
              <a:t>đánh</a:t>
            </a:r>
            <a:r>
              <a:rPr lang="en-US" dirty="0"/>
              <a:t> </a:t>
            </a:r>
            <a:r>
              <a:rPr lang="en-US" dirty="0" err="1"/>
              <a:t>giá</a:t>
            </a:r>
            <a:r>
              <a:rPr lang="en-US" dirty="0"/>
              <a:t> </a:t>
            </a:r>
            <a:r>
              <a:rPr lang="en-US" dirty="0" err="1"/>
              <a:t>hiệu</a:t>
            </a:r>
            <a:r>
              <a:rPr lang="en-US" dirty="0"/>
              <a:t> </a:t>
            </a:r>
            <a:r>
              <a:rPr lang="en-US" dirty="0" err="1"/>
              <a:t>suất</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theo</a:t>
            </a:r>
            <a:r>
              <a:rPr lang="en-US" dirty="0"/>
              <a:t> </a:t>
            </a:r>
            <a:r>
              <a:rPr lang="en-US" dirty="0" err="1"/>
              <a:t>bốn</a:t>
            </a:r>
            <a:r>
              <a:rPr lang="en-US" dirty="0"/>
              <a:t> </a:t>
            </a:r>
            <a:r>
              <a:rPr lang="en-US" dirty="0" err="1"/>
              <a:t>tiêu</a:t>
            </a:r>
            <a:r>
              <a:rPr lang="en-US" dirty="0"/>
              <a:t> </a:t>
            </a:r>
            <a:r>
              <a:rPr lang="en-US" dirty="0" err="1"/>
              <a:t>chí</a:t>
            </a:r>
            <a:r>
              <a:rPr lang="en-US" dirty="0" smtClean="0"/>
              <a:t>:</a:t>
            </a:r>
            <a:endParaRPr lang="en-US" dirty="0" smtClean="0"/>
          </a:p>
          <a:p>
            <a:pPr marL="0" indent="0">
              <a:buNone/>
            </a:pPr>
            <a:endParaRPr lang="en-US" dirty="0"/>
          </a:p>
          <a:p>
            <a:pPr lvl="0"/>
            <a:r>
              <a:rPr lang="en-US" b="1" i="1" dirty="0"/>
              <a:t>Completeness:</a:t>
            </a:r>
            <a:r>
              <a:rPr lang="en-US" dirty="0"/>
              <a:t> </a:t>
            </a:r>
            <a:r>
              <a:rPr lang="en-US" dirty="0" err="1"/>
              <a:t>Thuật</a:t>
            </a:r>
            <a:r>
              <a:rPr lang="en-US" dirty="0"/>
              <a:t> </a:t>
            </a:r>
            <a:r>
              <a:rPr lang="en-US" dirty="0" err="1"/>
              <a:t>toán</a:t>
            </a:r>
            <a:r>
              <a:rPr lang="en-US" dirty="0"/>
              <a:t> </a:t>
            </a:r>
            <a:r>
              <a:rPr lang="en-US" dirty="0" err="1"/>
              <a:t>có</a:t>
            </a:r>
            <a:r>
              <a:rPr lang="en-US" dirty="0"/>
              <a:t> </a:t>
            </a:r>
            <a:r>
              <a:rPr lang="en-US" dirty="0" err="1"/>
              <a:t>đảm</a:t>
            </a:r>
            <a:r>
              <a:rPr lang="en-US" dirty="0"/>
              <a:t> </a:t>
            </a:r>
            <a:r>
              <a:rPr lang="en-US" dirty="0" err="1"/>
              <a:t>bảo</a:t>
            </a:r>
            <a:r>
              <a:rPr lang="en-US" dirty="0"/>
              <a:t> </a:t>
            </a:r>
            <a:r>
              <a:rPr lang="en-US" dirty="0" err="1"/>
              <a:t>tìm</a:t>
            </a:r>
            <a:r>
              <a:rPr lang="en-US" dirty="0"/>
              <a:t> </a:t>
            </a:r>
            <a:r>
              <a:rPr lang="en-US" dirty="0" err="1"/>
              <a:t>ra</a:t>
            </a:r>
            <a:r>
              <a:rPr lang="en-US" dirty="0"/>
              <a:t> </a:t>
            </a:r>
            <a:r>
              <a:rPr lang="en-US" dirty="0" err="1"/>
              <a:t>được</a:t>
            </a:r>
            <a:r>
              <a:rPr lang="en-US" dirty="0"/>
              <a:t> solution (</a:t>
            </a:r>
            <a:r>
              <a:rPr lang="en-US" dirty="0" err="1"/>
              <a:t>giải</a:t>
            </a:r>
            <a:r>
              <a:rPr lang="en-US" dirty="0"/>
              <a:t> </a:t>
            </a:r>
            <a:r>
              <a:rPr lang="en-US" dirty="0" err="1"/>
              <a:t>pháp</a:t>
            </a:r>
            <a:r>
              <a:rPr lang="en-US" dirty="0"/>
              <a:t>) </a:t>
            </a:r>
            <a:r>
              <a:rPr lang="en-US" dirty="0" err="1"/>
              <a:t>nếu</a:t>
            </a:r>
            <a:r>
              <a:rPr lang="en-US" dirty="0"/>
              <a:t> </a:t>
            </a:r>
            <a:r>
              <a:rPr lang="en-US" dirty="0" err="1"/>
              <a:t>có</a:t>
            </a:r>
            <a:r>
              <a:rPr lang="en-US" dirty="0"/>
              <a:t> </a:t>
            </a:r>
            <a:r>
              <a:rPr lang="en-US" dirty="0" err="1"/>
              <a:t>cho</a:t>
            </a:r>
            <a:r>
              <a:rPr lang="en-US" dirty="0"/>
              <a:t> </a:t>
            </a:r>
            <a:r>
              <a:rPr lang="en-US" dirty="0" err="1"/>
              <a:t>vấn</a:t>
            </a:r>
            <a:r>
              <a:rPr lang="en-US" dirty="0"/>
              <a:t> </a:t>
            </a:r>
            <a:r>
              <a:rPr lang="en-US" dirty="0" err="1"/>
              <a:t>đề</a:t>
            </a:r>
            <a:r>
              <a:rPr lang="en-US" dirty="0"/>
              <a:t> </a:t>
            </a:r>
            <a:r>
              <a:rPr lang="en-US" dirty="0" err="1"/>
              <a:t>được</a:t>
            </a:r>
            <a:r>
              <a:rPr lang="en-US" dirty="0"/>
              <a:t> </a:t>
            </a:r>
            <a:r>
              <a:rPr lang="en-US" dirty="0" err="1"/>
              <a:t>đặt</a:t>
            </a:r>
            <a:r>
              <a:rPr lang="en-US" dirty="0"/>
              <a:t> </a:t>
            </a:r>
            <a:r>
              <a:rPr lang="en-US" dirty="0" err="1"/>
              <a:t>ra</a:t>
            </a:r>
            <a:r>
              <a:rPr lang="en-US" dirty="0"/>
              <a:t> hay </a:t>
            </a:r>
            <a:r>
              <a:rPr lang="en-US" dirty="0" err="1"/>
              <a:t>không</a:t>
            </a:r>
            <a:r>
              <a:rPr lang="en-US" dirty="0"/>
              <a:t> ? </a:t>
            </a:r>
            <a:endParaRPr lang="en-US" dirty="0"/>
          </a:p>
          <a:p>
            <a:pPr lvl="0"/>
            <a:r>
              <a:rPr lang="en-US" b="1" i="1" dirty="0"/>
              <a:t>Optimality:</a:t>
            </a:r>
            <a:r>
              <a:rPr lang="en-US" dirty="0"/>
              <a:t> Solution </a:t>
            </a:r>
            <a:r>
              <a:rPr lang="en-US" dirty="0" err="1"/>
              <a:t>tìm</a:t>
            </a:r>
            <a:r>
              <a:rPr lang="en-US" dirty="0"/>
              <a:t> </a:t>
            </a:r>
            <a:r>
              <a:rPr lang="en-US" dirty="0" err="1"/>
              <a:t>được</a:t>
            </a:r>
            <a:r>
              <a:rPr lang="en-US" dirty="0"/>
              <a:t> </a:t>
            </a:r>
            <a:r>
              <a:rPr lang="en-US" dirty="0" err="1"/>
              <a:t>có</a:t>
            </a:r>
            <a:r>
              <a:rPr lang="en-US" dirty="0"/>
              <a:t> </a:t>
            </a:r>
            <a:r>
              <a:rPr lang="en-US" dirty="0" err="1"/>
              <a:t>phải</a:t>
            </a:r>
            <a:r>
              <a:rPr lang="en-US" dirty="0"/>
              <a:t> </a:t>
            </a:r>
            <a:r>
              <a:rPr lang="en-US" dirty="0" err="1"/>
              <a:t>là</a:t>
            </a:r>
            <a:r>
              <a:rPr lang="en-US" dirty="0"/>
              <a:t> solution </a:t>
            </a:r>
            <a:r>
              <a:rPr lang="en-US" dirty="0" err="1"/>
              <a:t>tối</a:t>
            </a:r>
            <a:r>
              <a:rPr lang="en-US" dirty="0"/>
              <a:t> </a:t>
            </a:r>
            <a:r>
              <a:rPr lang="en-US" dirty="0" err="1"/>
              <a:t>ưu</a:t>
            </a:r>
            <a:r>
              <a:rPr lang="en-US" dirty="0"/>
              <a:t> </a:t>
            </a:r>
            <a:r>
              <a:rPr lang="en-US" dirty="0" err="1"/>
              <a:t>nhất</a:t>
            </a:r>
            <a:r>
              <a:rPr lang="en-US" dirty="0"/>
              <a:t> hay </a:t>
            </a:r>
            <a:r>
              <a:rPr lang="en-US" dirty="0" err="1"/>
              <a:t>không</a:t>
            </a:r>
            <a:r>
              <a:rPr lang="en-US" dirty="0"/>
              <a:t> (optimal solution)</a:t>
            </a:r>
            <a:endParaRPr lang="en-US" dirty="0"/>
          </a:p>
          <a:p>
            <a:pPr lvl="0"/>
            <a:r>
              <a:rPr lang="en-US" b="1" i="1" dirty="0"/>
              <a:t>Time complexity: </a:t>
            </a:r>
            <a:r>
              <a:rPr lang="en-US" dirty="0" err="1"/>
              <a:t>Thuật</a:t>
            </a:r>
            <a:r>
              <a:rPr lang="en-US" dirty="0"/>
              <a:t> </a:t>
            </a:r>
            <a:r>
              <a:rPr lang="en-US" dirty="0" err="1"/>
              <a:t>toán</a:t>
            </a:r>
            <a:r>
              <a:rPr lang="en-US" dirty="0"/>
              <a:t> </a:t>
            </a:r>
            <a:r>
              <a:rPr lang="en-US" dirty="0" err="1"/>
              <a:t>mất</a:t>
            </a:r>
            <a:r>
              <a:rPr lang="en-US" dirty="0"/>
              <a:t> </a:t>
            </a:r>
            <a:r>
              <a:rPr lang="en-US" dirty="0" err="1"/>
              <a:t>bao</a:t>
            </a:r>
            <a:r>
              <a:rPr lang="en-US" dirty="0"/>
              <a:t> </a:t>
            </a:r>
            <a:r>
              <a:rPr lang="en-US" dirty="0" err="1"/>
              <a:t>lâu</a:t>
            </a:r>
            <a:r>
              <a:rPr lang="en-US" dirty="0"/>
              <a:t> </a:t>
            </a:r>
            <a:r>
              <a:rPr lang="en-US" dirty="0" err="1"/>
              <a:t>để</a:t>
            </a:r>
            <a:r>
              <a:rPr lang="en-US" dirty="0"/>
              <a:t> </a:t>
            </a:r>
            <a:r>
              <a:rPr lang="en-US" dirty="0" err="1"/>
              <a:t>tìm</a:t>
            </a:r>
            <a:r>
              <a:rPr lang="en-US" dirty="0"/>
              <a:t> </a:t>
            </a:r>
            <a:r>
              <a:rPr lang="en-US" dirty="0" err="1"/>
              <a:t>được</a:t>
            </a:r>
            <a:r>
              <a:rPr lang="en-US" dirty="0"/>
              <a:t> solution?</a:t>
            </a:r>
            <a:endParaRPr lang="en-US" dirty="0"/>
          </a:p>
          <a:p>
            <a:pPr lvl="0"/>
            <a:r>
              <a:rPr lang="en-US" b="1" i="1" dirty="0"/>
              <a:t>Space complexity:</a:t>
            </a:r>
            <a:r>
              <a:rPr lang="en-US" dirty="0"/>
              <a:t> </a:t>
            </a:r>
            <a:r>
              <a:rPr lang="en-US" dirty="0" err="1"/>
              <a:t>Cần</a:t>
            </a:r>
            <a:r>
              <a:rPr lang="en-US" dirty="0"/>
              <a:t> </a:t>
            </a:r>
            <a:r>
              <a:rPr lang="en-US" dirty="0" err="1"/>
              <a:t>bao</a:t>
            </a:r>
            <a:r>
              <a:rPr lang="en-US" dirty="0"/>
              <a:t> </a:t>
            </a:r>
            <a:r>
              <a:rPr lang="en-US" dirty="0" err="1"/>
              <a:t>nhiêu</a:t>
            </a:r>
            <a:r>
              <a:rPr lang="en-US" dirty="0"/>
              <a:t> </a:t>
            </a:r>
            <a:r>
              <a:rPr lang="en-US" dirty="0" err="1"/>
              <a:t>bộ</a:t>
            </a:r>
            <a:r>
              <a:rPr lang="en-US" dirty="0"/>
              <a:t> </a:t>
            </a:r>
            <a:r>
              <a:rPr lang="en-US" dirty="0" err="1"/>
              <a:t>nhớ</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tìm</a:t>
            </a:r>
            <a:r>
              <a:rPr lang="en-US" dirty="0"/>
              <a:t> </a:t>
            </a:r>
            <a:r>
              <a:rPr lang="en-US" dirty="0" err="1"/>
              <a:t>kiếm</a:t>
            </a:r>
            <a:r>
              <a:rPr lang="en-US" dirty="0"/>
              <a:t>?</a:t>
            </a:r>
            <a:endParaRPr lang="en-US" dirty="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a:t>
            </a:r>
            <a:r>
              <a:rPr lang="vi-VN" b="1" dirty="0" smtClean="0"/>
              <a:t>ải</a:t>
            </a:r>
            <a:r>
              <a:rPr lang="en-US" b="1" dirty="0" smtClean="0"/>
              <a:t> </a:t>
            </a:r>
            <a:r>
              <a:rPr lang="en-US" b="1" dirty="0" err="1" smtClean="0"/>
              <a:t>thích</a:t>
            </a:r>
            <a:r>
              <a:rPr lang="en-US" b="1" dirty="0" smtClean="0"/>
              <a:t> </a:t>
            </a:r>
            <a:r>
              <a:rPr lang="en-US" b="1" dirty="0" err="1" smtClean="0"/>
              <a:t>các</a:t>
            </a:r>
            <a:r>
              <a:rPr lang="en-US" b="1" dirty="0" smtClean="0"/>
              <a:t> </a:t>
            </a:r>
            <a:r>
              <a:rPr lang="en-US" b="1" dirty="0" err="1" smtClean="0"/>
              <a:t>ky</a:t>
            </a:r>
            <a:r>
              <a:rPr lang="en-US" b="1" dirty="0" smtClean="0"/>
              <a:t>́ </a:t>
            </a:r>
            <a:r>
              <a:rPr lang="en-US" b="1" dirty="0" err="1" smtClean="0"/>
              <a:t>hiệu</a:t>
            </a:r>
            <a:endParaRPr lang="en-US" b="1" dirty="0"/>
          </a:p>
        </p:txBody>
      </p:sp>
      <p:sp>
        <p:nvSpPr>
          <p:cNvPr id="3" name="Content Placeholder 2"/>
          <p:cNvSpPr>
            <a:spLocks noGrp="1"/>
          </p:cNvSpPr>
          <p:nvPr>
            <p:ph idx="1"/>
          </p:nvPr>
        </p:nvSpPr>
        <p:spPr/>
        <p:txBody>
          <a:bodyPr/>
          <a:lstStyle/>
          <a:p>
            <a:pPr marL="0" indent="0">
              <a:buNone/>
            </a:pPr>
            <a:r>
              <a:rPr lang="en-US" dirty="0" err="1"/>
              <a:t>Trong</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a:t>
            </a:r>
            <a:r>
              <a:rPr lang="en-US" dirty="0" err="1"/>
              <a:t>đồ</a:t>
            </a:r>
            <a:r>
              <a:rPr lang="en-US" dirty="0"/>
              <a:t> </a:t>
            </a:r>
            <a:r>
              <a:rPr lang="en-US" dirty="0" err="1"/>
              <a:t>thị</a:t>
            </a:r>
            <a:r>
              <a:rPr lang="en-US" dirty="0"/>
              <a:t> </a:t>
            </a:r>
            <a:r>
              <a:rPr lang="en-US" dirty="0" err="1"/>
              <a:t>thường</a:t>
            </a:r>
            <a:r>
              <a:rPr lang="en-US" dirty="0"/>
              <a:t> </a:t>
            </a:r>
            <a:r>
              <a:rPr lang="en-US" dirty="0" err="1"/>
              <a:t>được</a:t>
            </a:r>
            <a:r>
              <a:rPr lang="en-US" dirty="0"/>
              <a:t> </a:t>
            </a:r>
            <a:r>
              <a:rPr lang="en-US" dirty="0" err="1"/>
              <a:t>biểu</a:t>
            </a:r>
            <a:r>
              <a:rPr lang="en-US" dirty="0"/>
              <a:t> </a:t>
            </a:r>
            <a:r>
              <a:rPr lang="en-US" dirty="0" err="1"/>
              <a:t>thị</a:t>
            </a:r>
            <a:r>
              <a:rPr lang="en-US" dirty="0"/>
              <a:t> </a:t>
            </a:r>
            <a:r>
              <a:rPr lang="en-US" dirty="0" err="1"/>
              <a:t>ngầm</a:t>
            </a:r>
            <a:r>
              <a:rPr lang="en-US" dirty="0"/>
              <a:t> </a:t>
            </a:r>
            <a:r>
              <a:rPr lang="en-US" dirty="0" err="1"/>
              <a:t>định</a:t>
            </a:r>
            <a:r>
              <a:rPr lang="en-US" dirty="0"/>
              <a:t> </a:t>
            </a:r>
            <a:r>
              <a:rPr lang="en-US" dirty="0" err="1"/>
              <a:t>bởi</a:t>
            </a:r>
            <a:r>
              <a:rPr lang="en-US" dirty="0"/>
              <a:t> </a:t>
            </a:r>
            <a:r>
              <a:rPr lang="en-US" dirty="0" err="1"/>
              <a:t>trạng</a:t>
            </a:r>
            <a:r>
              <a:rPr lang="en-US" dirty="0"/>
              <a:t> </a:t>
            </a:r>
            <a:r>
              <a:rPr lang="en-US" dirty="0" err="1"/>
              <a:t>thái</a:t>
            </a:r>
            <a:r>
              <a:rPr lang="en-US" dirty="0"/>
              <a:t> ban </a:t>
            </a:r>
            <a:r>
              <a:rPr lang="en-US" dirty="0" err="1"/>
              <a:t>đầu</a:t>
            </a:r>
            <a:r>
              <a:rPr lang="en-US" dirty="0"/>
              <a:t> </a:t>
            </a:r>
            <a:r>
              <a:rPr lang="en-US" b="1" dirty="0"/>
              <a:t>(initial state)</a:t>
            </a:r>
            <a:r>
              <a:rPr lang="en-US" dirty="0"/>
              <a:t>, </a:t>
            </a:r>
            <a:r>
              <a:rPr lang="en-US" dirty="0" err="1"/>
              <a:t>hành</a:t>
            </a:r>
            <a:r>
              <a:rPr lang="en-US" dirty="0"/>
              <a:t> </a:t>
            </a:r>
            <a:r>
              <a:rPr lang="en-US" dirty="0" err="1"/>
              <a:t>động</a:t>
            </a:r>
            <a:r>
              <a:rPr lang="en-US" dirty="0"/>
              <a:t> </a:t>
            </a:r>
            <a:r>
              <a:rPr lang="en-US" b="1" dirty="0"/>
              <a:t>(action) </a:t>
            </a:r>
            <a:r>
              <a:rPr lang="en-US" dirty="0" err="1"/>
              <a:t>và</a:t>
            </a:r>
            <a:r>
              <a:rPr lang="en-US" dirty="0"/>
              <a:t> transition model. </a:t>
            </a:r>
            <a:r>
              <a:rPr lang="en-US" dirty="0" err="1"/>
              <a:t>Vì</a:t>
            </a:r>
            <a:r>
              <a:rPr lang="en-US" dirty="0"/>
              <a:t> </a:t>
            </a:r>
            <a:r>
              <a:rPr lang="en-US" dirty="0" err="1"/>
              <a:t>thế</a:t>
            </a:r>
            <a:r>
              <a:rPr lang="en-US" dirty="0"/>
              <a:t>, </a:t>
            </a:r>
            <a:r>
              <a:rPr lang="en-US" dirty="0" err="1"/>
              <a:t>độ</a:t>
            </a:r>
            <a:r>
              <a:rPr lang="en-US" dirty="0"/>
              <a:t> </a:t>
            </a:r>
            <a:r>
              <a:rPr lang="en-US" dirty="0" err="1"/>
              <a:t>phức</a:t>
            </a:r>
            <a:r>
              <a:rPr lang="en-US" dirty="0"/>
              <a:t> </a:t>
            </a:r>
            <a:r>
              <a:rPr lang="en-US" dirty="0" err="1" smtClean="0"/>
              <a:t>tạp</a:t>
            </a:r>
            <a:r>
              <a:rPr lang="en-US" dirty="0" smtClean="0"/>
              <a:t> </a:t>
            </a:r>
            <a:r>
              <a:rPr lang="en-US" b="1" dirty="0" smtClean="0"/>
              <a:t>(</a:t>
            </a:r>
            <a:r>
              <a:rPr lang="en-US" b="1" dirty="0"/>
              <a:t>complexity) </a:t>
            </a:r>
            <a:r>
              <a:rPr lang="en-US" dirty="0" err="1"/>
              <a:t>được</a:t>
            </a:r>
            <a:r>
              <a:rPr lang="en-US" dirty="0"/>
              <a:t> </a:t>
            </a:r>
            <a:r>
              <a:rPr lang="en-US" dirty="0" err="1"/>
              <a:t>biểu</a:t>
            </a:r>
            <a:r>
              <a:rPr lang="en-US" dirty="0"/>
              <a:t> </a:t>
            </a:r>
            <a:r>
              <a:rPr lang="en-US" dirty="0" err="1"/>
              <a:t>thị</a:t>
            </a:r>
            <a:r>
              <a:rPr lang="en-US" dirty="0"/>
              <a:t> </a:t>
            </a:r>
            <a:r>
              <a:rPr lang="en-US" dirty="0" err="1"/>
              <a:t>theo</a:t>
            </a:r>
            <a:r>
              <a:rPr lang="en-US" dirty="0"/>
              <a:t> </a:t>
            </a:r>
            <a:r>
              <a:rPr lang="en-US" dirty="0" err="1"/>
              <a:t>ba</a:t>
            </a:r>
            <a:r>
              <a:rPr lang="en-US" dirty="0"/>
              <a:t> </a:t>
            </a:r>
            <a:r>
              <a:rPr lang="en-US" dirty="0" err="1"/>
              <a:t>đại</a:t>
            </a:r>
            <a:r>
              <a:rPr lang="en-US" dirty="0"/>
              <a:t> </a:t>
            </a:r>
            <a:r>
              <a:rPr lang="en-US" dirty="0" err="1"/>
              <a:t>lượng</a:t>
            </a:r>
            <a:r>
              <a:rPr lang="en-US" dirty="0"/>
              <a:t>:</a:t>
            </a:r>
            <a:endParaRPr lang="en-US" dirty="0"/>
          </a:p>
          <a:p>
            <a:pPr lvl="0"/>
            <a:r>
              <a:rPr lang="en-US" b="1" dirty="0"/>
              <a:t>b</a:t>
            </a:r>
            <a:r>
              <a:rPr lang="en-US" dirty="0" smtClean="0"/>
              <a:t>: </a:t>
            </a:r>
            <a:r>
              <a:rPr lang="en-US" dirty="0" err="1"/>
              <a:t>hệ</a:t>
            </a:r>
            <a:r>
              <a:rPr lang="en-US" dirty="0"/>
              <a:t> </a:t>
            </a:r>
            <a:r>
              <a:rPr lang="en-US" dirty="0" err="1"/>
              <a:t>số</a:t>
            </a:r>
            <a:r>
              <a:rPr lang="en-US" dirty="0"/>
              <a:t> </a:t>
            </a:r>
            <a:r>
              <a:rPr lang="en-US" dirty="0" err="1"/>
              <a:t>phân</a:t>
            </a:r>
            <a:r>
              <a:rPr lang="en-US" dirty="0"/>
              <a:t> </a:t>
            </a:r>
            <a:r>
              <a:rPr lang="en-US" dirty="0" err="1"/>
              <a:t>nhánh</a:t>
            </a:r>
            <a:r>
              <a:rPr lang="en-US" dirty="0"/>
              <a:t> </a:t>
            </a:r>
            <a:r>
              <a:rPr lang="en-US" dirty="0" err="1"/>
              <a:t>hoặc</a:t>
            </a:r>
            <a:r>
              <a:rPr lang="en-US" dirty="0"/>
              <a:t> </a:t>
            </a:r>
            <a:r>
              <a:rPr lang="en-US" dirty="0" err="1"/>
              <a:t>số</a:t>
            </a:r>
            <a:r>
              <a:rPr lang="en-US" dirty="0"/>
              <a:t> </a:t>
            </a:r>
            <a:r>
              <a:rPr lang="en-US" dirty="0" err="1"/>
              <a:t>lượng</a:t>
            </a:r>
            <a:r>
              <a:rPr lang="en-US" dirty="0"/>
              <a:t> successor (</a:t>
            </a:r>
            <a:r>
              <a:rPr lang="en-US" dirty="0" err="1"/>
              <a:t>nút</a:t>
            </a:r>
            <a:r>
              <a:rPr lang="en-US" dirty="0"/>
              <a:t> con) </a:t>
            </a:r>
            <a:r>
              <a:rPr lang="en-US" dirty="0" err="1"/>
              <a:t>tối</a:t>
            </a:r>
            <a:r>
              <a:rPr lang="en-US" dirty="0"/>
              <a:t> </a:t>
            </a:r>
            <a:r>
              <a:rPr lang="en-US" dirty="0" err="1"/>
              <a:t>đa</a:t>
            </a:r>
            <a:r>
              <a:rPr lang="en-US" dirty="0"/>
              <a:t> </a:t>
            </a:r>
            <a:r>
              <a:rPr lang="en-US" dirty="0" err="1"/>
              <a:t>của</a:t>
            </a:r>
            <a:r>
              <a:rPr lang="en-US" dirty="0"/>
              <a:t> </a:t>
            </a:r>
            <a:r>
              <a:rPr lang="en-US" dirty="0" err="1"/>
              <a:t>bất</a:t>
            </a:r>
            <a:r>
              <a:rPr lang="en-US" dirty="0"/>
              <a:t> </a:t>
            </a:r>
            <a:r>
              <a:rPr lang="en-US" dirty="0" err="1"/>
              <a:t>kỳ</a:t>
            </a:r>
            <a:r>
              <a:rPr lang="en-US" dirty="0"/>
              <a:t> </a:t>
            </a:r>
            <a:r>
              <a:rPr lang="en-US" dirty="0" err="1"/>
              <a:t>nút</a:t>
            </a:r>
            <a:r>
              <a:rPr lang="en-US" dirty="0"/>
              <a:t> </a:t>
            </a:r>
            <a:r>
              <a:rPr lang="en-US" dirty="0" err="1"/>
              <a:t>nào</a:t>
            </a:r>
            <a:endParaRPr lang="en-US" dirty="0"/>
          </a:p>
          <a:p>
            <a:pPr lvl="0"/>
            <a:r>
              <a:rPr lang="en-US" b="1" dirty="0"/>
              <a:t>d</a:t>
            </a:r>
            <a:r>
              <a:rPr lang="en-US" dirty="0" smtClean="0"/>
              <a:t>: </a:t>
            </a:r>
            <a:r>
              <a:rPr lang="en-US" dirty="0" err="1"/>
              <a:t>độ</a:t>
            </a:r>
            <a:r>
              <a:rPr lang="en-US" dirty="0"/>
              <a:t> </a:t>
            </a:r>
            <a:r>
              <a:rPr lang="en-US" dirty="0" err="1"/>
              <a:t>sâu</a:t>
            </a:r>
            <a:r>
              <a:rPr lang="en-US" dirty="0"/>
              <a:t> (</a:t>
            </a:r>
            <a:r>
              <a:rPr lang="en-US" dirty="0" err="1"/>
              <a:t>số</a:t>
            </a:r>
            <a:r>
              <a:rPr lang="en-US" dirty="0"/>
              <a:t> </a:t>
            </a:r>
            <a:r>
              <a:rPr lang="en-US" dirty="0" err="1"/>
              <a:t>bước</a:t>
            </a:r>
            <a:r>
              <a:rPr lang="en-US" dirty="0"/>
              <a:t> </a:t>
            </a:r>
            <a:r>
              <a:rPr lang="en-US" dirty="0" err="1"/>
              <a:t>dọc</a:t>
            </a:r>
            <a:r>
              <a:rPr lang="en-US" dirty="0"/>
              <a:t> </a:t>
            </a:r>
            <a:r>
              <a:rPr lang="en-US" dirty="0" err="1"/>
              <a:t>theo</a:t>
            </a:r>
            <a:r>
              <a:rPr lang="en-US" dirty="0"/>
              <a:t> </a:t>
            </a:r>
            <a:r>
              <a:rPr lang="en-US" dirty="0" err="1"/>
              <a:t>đường</a:t>
            </a:r>
            <a:r>
              <a:rPr lang="en-US" dirty="0"/>
              <a:t> </a:t>
            </a:r>
            <a:r>
              <a:rPr lang="en-US" dirty="0" err="1"/>
              <a:t>đi</a:t>
            </a:r>
            <a:r>
              <a:rPr lang="en-US" dirty="0"/>
              <a:t> </a:t>
            </a:r>
            <a:r>
              <a:rPr lang="en-US" dirty="0" err="1"/>
              <a:t>từ</a:t>
            </a:r>
            <a:r>
              <a:rPr lang="en-US" dirty="0"/>
              <a:t> </a:t>
            </a:r>
            <a:r>
              <a:rPr lang="en-US" dirty="0" err="1"/>
              <a:t>gốc</a:t>
            </a:r>
            <a:r>
              <a:rPr lang="en-US" dirty="0"/>
              <a:t>) </a:t>
            </a:r>
            <a:r>
              <a:rPr lang="en-US" dirty="0" err="1"/>
              <a:t>của</a:t>
            </a:r>
            <a:r>
              <a:rPr lang="en-US" dirty="0"/>
              <a:t> goal state </a:t>
            </a:r>
            <a:r>
              <a:rPr lang="en-US" dirty="0" err="1"/>
              <a:t>nông</a:t>
            </a:r>
            <a:r>
              <a:rPr lang="en-US" dirty="0"/>
              <a:t> </a:t>
            </a:r>
            <a:r>
              <a:rPr lang="en-US" dirty="0" err="1"/>
              <a:t>nhất</a:t>
            </a:r>
            <a:endParaRPr lang="en-US" dirty="0"/>
          </a:p>
          <a:p>
            <a:r>
              <a:rPr lang="en-US" b="1" dirty="0"/>
              <a:t>m</a:t>
            </a:r>
            <a:r>
              <a:rPr lang="en-US" dirty="0" smtClean="0"/>
              <a:t>: </a:t>
            </a:r>
            <a:r>
              <a:rPr lang="en-US" dirty="0" err="1"/>
              <a:t>độ</a:t>
            </a:r>
            <a:r>
              <a:rPr lang="en-US" dirty="0"/>
              <a:t> </a:t>
            </a:r>
            <a:r>
              <a:rPr lang="en-US" dirty="0" err="1"/>
              <a:t>dài</a:t>
            </a:r>
            <a:r>
              <a:rPr lang="en-US" dirty="0"/>
              <a:t> </a:t>
            </a:r>
            <a:r>
              <a:rPr lang="en-US" dirty="0" err="1"/>
              <a:t>tối</a:t>
            </a:r>
            <a:r>
              <a:rPr lang="en-US" dirty="0"/>
              <a:t> </a:t>
            </a:r>
            <a:r>
              <a:rPr lang="en-US" dirty="0" err="1"/>
              <a:t>đa</a:t>
            </a:r>
            <a:r>
              <a:rPr lang="en-US" dirty="0"/>
              <a:t> </a:t>
            </a:r>
            <a:r>
              <a:rPr lang="en-US" dirty="0" err="1"/>
              <a:t>của</a:t>
            </a:r>
            <a:r>
              <a:rPr lang="en-US" dirty="0"/>
              <a:t> </a:t>
            </a:r>
            <a:r>
              <a:rPr lang="en-US" dirty="0" err="1"/>
              <a:t>bất</a:t>
            </a:r>
            <a:r>
              <a:rPr lang="en-US" dirty="0"/>
              <a:t> </a:t>
            </a:r>
            <a:r>
              <a:rPr lang="en-US" dirty="0" err="1"/>
              <a:t>kỳ</a:t>
            </a:r>
            <a:r>
              <a:rPr lang="en-US" dirty="0"/>
              <a:t> </a:t>
            </a:r>
            <a:r>
              <a:rPr lang="en-US" dirty="0" err="1"/>
              <a:t>đường</a:t>
            </a:r>
            <a:r>
              <a:rPr lang="en-US" dirty="0"/>
              <a:t> </a:t>
            </a:r>
            <a:r>
              <a:rPr lang="en-US" dirty="0" err="1"/>
              <a:t>đi</a:t>
            </a:r>
            <a:r>
              <a:rPr lang="en-US" dirty="0"/>
              <a:t> </a:t>
            </a:r>
            <a:r>
              <a:rPr lang="en-US" dirty="0" err="1"/>
              <a:t>nào</a:t>
            </a:r>
            <a:r>
              <a:rPr lang="en-US" dirty="0"/>
              <a:t> </a:t>
            </a:r>
            <a:r>
              <a:rPr lang="en-US" dirty="0" err="1"/>
              <a:t>trong</a:t>
            </a:r>
            <a:r>
              <a:rPr lang="en-US" dirty="0"/>
              <a:t> state space</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5409"/>
            <a:ext cx="9144000" cy="2387600"/>
          </a:xfrm>
        </p:spPr>
        <p:txBody>
          <a:bodyPr/>
          <a:lstStyle/>
          <a:p>
            <a:r>
              <a:rPr lang="en-US" b="1" dirty="0" smtClean="0"/>
              <a:t>THUẬT TOÁN UNINFORMED SEARCH</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Khái</a:t>
            </a:r>
            <a:r>
              <a:rPr lang="en-US" b="1" dirty="0" smtClean="0"/>
              <a:t> </a:t>
            </a:r>
            <a:r>
              <a:rPr lang="en-US" b="1" dirty="0" err="1" smtClean="0"/>
              <a:t>niệm</a:t>
            </a:r>
            <a:endParaRPr lang="en-US" b="1" dirty="0"/>
          </a:p>
        </p:txBody>
      </p:sp>
      <p:sp>
        <p:nvSpPr>
          <p:cNvPr id="3" name="Content Placeholder 2"/>
          <p:cNvSpPr>
            <a:spLocks noGrp="1"/>
          </p:cNvSpPr>
          <p:nvPr>
            <p:ph idx="1"/>
          </p:nvPr>
        </p:nvSpPr>
        <p:spPr/>
        <p:txBody>
          <a:bodyPr/>
          <a:lstStyle/>
          <a:p>
            <a:r>
              <a:rPr lang="en-US" dirty="0" smtClean="0"/>
              <a:t>L</a:t>
            </a:r>
            <a:r>
              <a:rPr lang="vi-VN" dirty="0" smtClean="0"/>
              <a:t>à </a:t>
            </a:r>
            <a:r>
              <a:rPr lang="vi-VN" dirty="0"/>
              <a:t>giải thuật không sử dụng hàm để đánh giá thông tin. Khi đó, các giải thuật dạng này có thể được cài đặt tổng quát, và cùng một cài đặt có thể được sử dụng trong một diện rộng các bài </a:t>
            </a:r>
            <a:r>
              <a:rPr lang="vi-VN" dirty="0" smtClean="0"/>
              <a:t>toán.</a:t>
            </a:r>
            <a:endParaRPr lang="en-US" dirty="0" smtClean="0"/>
          </a:p>
          <a:p>
            <a:pPr marL="0" indent="0">
              <a:buNone/>
            </a:pPr>
            <a:r>
              <a:rPr lang="en-US" b="1" dirty="0" smtClean="0"/>
              <a:t>VD: 	</a:t>
            </a:r>
            <a:r>
              <a:rPr lang="en-US" dirty="0" smtClean="0"/>
              <a:t>Depth – First Search (DFS)</a:t>
            </a:r>
            <a:endParaRPr lang="en-US" dirty="0" smtClean="0"/>
          </a:p>
          <a:p>
            <a:pPr marL="0" indent="0">
              <a:buNone/>
            </a:pPr>
            <a:r>
              <a:rPr lang="en-US" dirty="0"/>
              <a:t>	</a:t>
            </a:r>
            <a:r>
              <a:rPr lang="en-US" dirty="0" smtClean="0"/>
              <a:t>Breadth – First Search (BFS)</a:t>
            </a:r>
            <a:endParaRPr lang="en-US" dirty="0" smtClean="0"/>
          </a:p>
          <a:p>
            <a:pPr marL="0" indent="0">
              <a:buNone/>
            </a:pPr>
            <a:r>
              <a:rPr lang="en-US" dirty="0"/>
              <a:t>	</a:t>
            </a:r>
            <a:r>
              <a:rPr lang="en-US" dirty="0" smtClean="0"/>
              <a:t>Uniform – Cost Search (UCS)</a:t>
            </a:r>
            <a:endParaRPr lang="en-US" dirty="0" smtClean="0"/>
          </a:p>
          <a:p>
            <a:pPr marL="0" indent="0">
              <a:buNone/>
            </a:pPr>
            <a:r>
              <a:rPr lang="en-US" dirty="0"/>
              <a:t>	</a:t>
            </a:r>
            <a:r>
              <a:rPr lang="en-US" dirty="0" smtClean="0"/>
              <a:t>Iterative Deepening Depth First Search (IDDFS).</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Depth – First Search</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vi-VN" dirty="0"/>
              <a:t>Thuật toán tìm kiếm theo chiều sâu là thuật toán bắt đầu tìm kiếm tại node gốc của đồ thị và thực hiện tìm kiếm sâu nhất theo từng nhánh cây một</a:t>
            </a:r>
            <a:r>
              <a:rPr lang="vi-VN" dirty="0" smtClean="0"/>
              <a:t>.</a:t>
            </a:r>
            <a:endParaRPr lang="en-US" dirty="0" smtClean="0"/>
          </a:p>
          <a:p>
            <a:pPr marL="0" indent="0">
              <a:buNone/>
            </a:pPr>
            <a:endParaRPr lang="en-US" dirty="0"/>
          </a:p>
          <a:p>
            <a:r>
              <a:rPr lang="vi-VN" b="1" i="1" dirty="0"/>
              <a:t>Cấu trúc dữ liệu sử dụng:</a:t>
            </a:r>
            <a:r>
              <a:rPr lang="vi-VN" dirty="0"/>
              <a:t> LIFO Queue (Stack)</a:t>
            </a:r>
            <a:endParaRPr lang="en-US" dirty="0"/>
          </a:p>
          <a:p>
            <a:r>
              <a:rPr lang="vi-VN" b="1" i="1" dirty="0"/>
              <a:t>Completeness</a:t>
            </a:r>
            <a:r>
              <a:rPr lang="vi-VN" b="1" dirty="0"/>
              <a:t>:</a:t>
            </a:r>
            <a:r>
              <a:rPr lang="vi-VN" dirty="0"/>
              <a:t> Yes </a:t>
            </a:r>
            <a:r>
              <a:rPr lang="en-US" dirty="0" smtClean="0"/>
              <a:t>(</a:t>
            </a:r>
            <a:r>
              <a:rPr lang="vi-VN" dirty="0" smtClean="0"/>
              <a:t>nếu là đồ thị có giới hạn</a:t>
            </a:r>
            <a:r>
              <a:rPr lang="en-US" dirty="0" smtClean="0"/>
              <a:t>)</a:t>
            </a:r>
            <a:endParaRPr lang="en-US" dirty="0" smtClean="0"/>
          </a:p>
          <a:p>
            <a:r>
              <a:rPr lang="vi-VN" b="1" i="1" dirty="0" smtClean="0"/>
              <a:t>Optimality</a:t>
            </a:r>
            <a:r>
              <a:rPr lang="vi-VN" b="1" dirty="0" smtClean="0"/>
              <a:t>:</a:t>
            </a:r>
            <a:r>
              <a:rPr lang="vi-VN" dirty="0" smtClean="0"/>
              <a:t> No </a:t>
            </a:r>
            <a:r>
              <a:rPr lang="en-US" dirty="0" smtClean="0"/>
              <a:t>(</a:t>
            </a:r>
            <a:r>
              <a:rPr lang="en-US" dirty="0" err="1" smtClean="0"/>
              <a:t>Trong</a:t>
            </a:r>
            <a:r>
              <a:rPr lang="en-US" dirty="0" smtClean="0"/>
              <a:t> </a:t>
            </a:r>
            <a:r>
              <a:rPr lang="en-US" dirty="0"/>
              <a:t>quá </a:t>
            </a:r>
            <a:r>
              <a:rPr lang="en-US" dirty="0" err="1" smtClean="0"/>
              <a:t>trình</a:t>
            </a:r>
            <a:r>
              <a:rPr lang="en-US" dirty="0"/>
              <a:t> </a:t>
            </a:r>
            <a:r>
              <a:rPr lang="en-US" dirty="0" err="1" smtClean="0"/>
              <a:t>tìm</a:t>
            </a:r>
            <a:r>
              <a:rPr lang="en-US" dirty="0"/>
              <a:t> </a:t>
            </a:r>
            <a:r>
              <a:rPr lang="en-US" dirty="0" err="1" smtClean="0"/>
              <a:t>kiếm</a:t>
            </a:r>
            <a:r>
              <a:rPr lang="en-US" dirty="0"/>
              <a:t> </a:t>
            </a:r>
            <a:r>
              <a:rPr lang="en-US" dirty="0" err="1" smtClean="0"/>
              <a:t>không</a:t>
            </a:r>
            <a:r>
              <a:rPr lang="en-US" dirty="0"/>
              <a:t> có </a:t>
            </a:r>
            <a:r>
              <a:rPr lang="en-US" dirty="0" err="1" smtClean="0"/>
              <a:t>định</a:t>
            </a:r>
            <a:r>
              <a:rPr lang="en-US" dirty="0" smtClean="0"/>
              <a:t> h</a:t>
            </a:r>
            <a:r>
              <a:rPr lang="vi-VN" dirty="0" smtClean="0"/>
              <a:t>ướng</a:t>
            </a:r>
            <a:r>
              <a:rPr lang="en-US" dirty="0"/>
              <a:t> </a:t>
            </a:r>
            <a:r>
              <a:rPr lang="en-US" dirty="0" err="1" smtClean="0"/>
              <a:t>thi</a:t>
            </a:r>
            <a:r>
              <a:rPr lang="en-US" dirty="0"/>
              <a:t>̀ </a:t>
            </a:r>
            <a:r>
              <a:rPr lang="en-US" dirty="0" err="1" smtClean="0"/>
              <a:t>kết</a:t>
            </a:r>
            <a:r>
              <a:rPr lang="en-US" dirty="0" smtClean="0"/>
              <a:t> </a:t>
            </a:r>
            <a:r>
              <a:rPr lang="en-US" dirty="0" err="1" smtClean="0"/>
              <a:t>qu</a:t>
            </a:r>
            <a:r>
              <a:rPr lang="vi-VN" dirty="0" smtClean="0"/>
              <a:t>ả</a:t>
            </a:r>
            <a:r>
              <a:rPr lang="en-US" dirty="0" smtClean="0"/>
              <a:t> </a:t>
            </a:r>
            <a:r>
              <a:rPr lang="en-US" dirty="0"/>
              <a:t>có </a:t>
            </a:r>
            <a:r>
              <a:rPr lang="en-US" dirty="0" err="1" smtClean="0"/>
              <a:t>th</a:t>
            </a:r>
            <a:r>
              <a:rPr lang="vi-VN" dirty="0" smtClean="0"/>
              <a:t>ể</a:t>
            </a:r>
            <a:r>
              <a:rPr lang="en-US" dirty="0" smtClean="0"/>
              <a:t> r</a:t>
            </a:r>
            <a:r>
              <a:rPr lang="vi-VN" dirty="0" smtClean="0"/>
              <a:t>ời</a:t>
            </a:r>
            <a:r>
              <a:rPr lang="en-US" dirty="0" smtClean="0"/>
              <a:t> </a:t>
            </a:r>
            <a:r>
              <a:rPr lang="en-US" dirty="0" err="1" smtClean="0"/>
              <a:t>xa</a:t>
            </a:r>
            <a:r>
              <a:rPr lang="en-US" dirty="0"/>
              <a:t> </a:t>
            </a:r>
            <a:r>
              <a:rPr lang="en-US" dirty="0" err="1" smtClean="0"/>
              <a:t>cách</a:t>
            </a:r>
            <a:r>
              <a:rPr lang="en-US" dirty="0" smtClean="0"/>
              <a:t> </a:t>
            </a:r>
            <a:r>
              <a:rPr lang="en-US" dirty="0" err="1" smtClean="0"/>
              <a:t>tối</a:t>
            </a:r>
            <a:r>
              <a:rPr lang="en-US" dirty="0" smtClean="0"/>
              <a:t> </a:t>
            </a:r>
            <a:r>
              <a:rPr lang="vi-VN" dirty="0" smtClean="0"/>
              <a:t>ưu</a:t>
            </a:r>
            <a:r>
              <a:rPr lang="en-US" dirty="0"/>
              <a:t> </a:t>
            </a:r>
            <a:r>
              <a:rPr lang="en-US" dirty="0" err="1"/>
              <a:t>nhất</a:t>
            </a:r>
            <a:r>
              <a:rPr lang="en-US" dirty="0"/>
              <a:t>)</a:t>
            </a:r>
            <a:endParaRPr lang="en-US" dirty="0" smtClean="0"/>
          </a:p>
          <a:p>
            <a:r>
              <a:rPr lang="vi-VN" b="1" i="1" dirty="0" smtClean="0"/>
              <a:t>Time Complexity</a:t>
            </a:r>
            <a:r>
              <a:rPr lang="vi-VN" b="1" dirty="0" smtClean="0"/>
              <a:t>:</a:t>
            </a:r>
            <a:r>
              <a:rPr lang="vi-VN" dirty="0" smtClean="0"/>
              <a:t> O (b</a:t>
            </a:r>
            <a:r>
              <a:rPr lang="vi-VN" baseline="30000" dirty="0" smtClean="0"/>
              <a:t>d</a:t>
            </a:r>
            <a:r>
              <a:rPr lang="vi-VN" dirty="0" smtClean="0"/>
              <a:t>) </a:t>
            </a:r>
            <a:endParaRPr lang="en-US" dirty="0" smtClean="0"/>
          </a:p>
          <a:p>
            <a:r>
              <a:rPr lang="vi-VN" b="1" i="1" dirty="0" smtClean="0"/>
              <a:t>Space </a:t>
            </a:r>
            <a:r>
              <a:rPr lang="vi-VN" b="1" i="1" dirty="0"/>
              <a:t>Complexity</a:t>
            </a:r>
            <a:r>
              <a:rPr lang="vi-VN" b="1" dirty="0"/>
              <a:t>:</a:t>
            </a:r>
            <a:r>
              <a:rPr lang="vi-VN" dirty="0"/>
              <a:t> O (bd</a:t>
            </a:r>
            <a:r>
              <a:rPr lang="vi-VN" dirty="0" smtClean="0"/>
              <a:t>)</a:t>
            </a:r>
            <a:endParaRPr lang="en-US" dirty="0" smtClean="0"/>
          </a:p>
          <a:p>
            <a:endParaRPr lang="en-US" dirty="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Breadth – First Search</a:t>
            </a:r>
            <a:endParaRPr lang="en-US" b="1" dirty="0"/>
          </a:p>
        </p:txBody>
      </p:sp>
      <p:sp>
        <p:nvSpPr>
          <p:cNvPr id="3" name="Content Placeholder 2"/>
          <p:cNvSpPr>
            <a:spLocks noGrp="1"/>
          </p:cNvSpPr>
          <p:nvPr>
            <p:ph idx="1"/>
          </p:nvPr>
        </p:nvSpPr>
        <p:spPr/>
        <p:txBody>
          <a:bodyPr/>
          <a:lstStyle/>
          <a:p>
            <a:pPr marL="0" indent="0">
              <a:buNone/>
            </a:pPr>
            <a:r>
              <a:rPr lang="vi-VN" dirty="0"/>
              <a:t>Là thuật toán tìm kiếm xuất phát từ node gốc sau đò lần lượt duyệt qua các node con của đỉnh gốc, làm vậy liên tục cho đến khi đi duyệt hết node con</a:t>
            </a:r>
            <a:r>
              <a:rPr lang="vi-VN" dirty="0" smtClean="0"/>
              <a:t>.</a:t>
            </a:r>
            <a:endParaRPr lang="en-US" dirty="0" smtClean="0"/>
          </a:p>
          <a:p>
            <a:pPr marL="0" indent="0">
              <a:buNone/>
            </a:pPr>
            <a:endParaRPr lang="en-US" b="1" i="1" dirty="0" smtClean="0"/>
          </a:p>
          <a:p>
            <a:r>
              <a:rPr lang="vi-VN" b="1" i="1" dirty="0" smtClean="0"/>
              <a:t>Cấu trúc </a:t>
            </a:r>
            <a:r>
              <a:rPr lang="vi-VN" b="1" i="1" dirty="0"/>
              <a:t>dữ liệu sử dụng:</a:t>
            </a:r>
            <a:r>
              <a:rPr lang="vi-VN" dirty="0"/>
              <a:t> </a:t>
            </a:r>
            <a:r>
              <a:rPr lang="vi-VN" dirty="0" smtClean="0"/>
              <a:t>Queue</a:t>
            </a:r>
            <a:endParaRPr lang="en-US" dirty="0" smtClean="0"/>
          </a:p>
          <a:p>
            <a:r>
              <a:rPr lang="en-US" b="1" i="1" dirty="0" smtClean="0"/>
              <a:t>C</a:t>
            </a:r>
            <a:r>
              <a:rPr lang="vi-VN" b="1" i="1" dirty="0" smtClean="0"/>
              <a:t>ompleteness</a:t>
            </a:r>
            <a:r>
              <a:rPr lang="vi-VN" dirty="0"/>
              <a:t>: Yes</a:t>
            </a:r>
            <a:endParaRPr lang="en-US" dirty="0"/>
          </a:p>
          <a:p>
            <a:r>
              <a:rPr lang="vi-VN" b="1" i="1" dirty="0"/>
              <a:t>Optimality</a:t>
            </a:r>
            <a:r>
              <a:rPr lang="vi-VN" b="1" dirty="0"/>
              <a:t>:</a:t>
            </a:r>
            <a:r>
              <a:rPr lang="vi-VN" dirty="0"/>
              <a:t> Yes nếu chi phí tất cả các cạnh bằng nhau</a:t>
            </a:r>
            <a:endParaRPr lang="en-US" dirty="0"/>
          </a:p>
          <a:p>
            <a:r>
              <a:rPr lang="vi-VN" b="1" i="1" dirty="0"/>
              <a:t>Time Complexity</a:t>
            </a:r>
            <a:r>
              <a:rPr lang="vi-VN" b="1" dirty="0"/>
              <a:t>:</a:t>
            </a:r>
            <a:r>
              <a:rPr lang="vi-VN" dirty="0"/>
              <a:t> </a:t>
            </a:r>
            <a:r>
              <a:rPr lang="vi-VN" dirty="0" smtClean="0"/>
              <a:t>O (b</a:t>
            </a:r>
            <a:r>
              <a:rPr lang="vi-VN" baseline="30000" dirty="0" smtClean="0"/>
              <a:t>d</a:t>
            </a:r>
            <a:r>
              <a:rPr lang="vi-VN" dirty="0" smtClean="0"/>
              <a:t>)</a:t>
            </a:r>
            <a:endParaRPr lang="en-US" dirty="0"/>
          </a:p>
          <a:p>
            <a:r>
              <a:rPr lang="vi-VN" b="1" i="1" dirty="0" smtClean="0"/>
              <a:t>Space </a:t>
            </a:r>
            <a:r>
              <a:rPr lang="vi-VN" b="1" i="1" dirty="0"/>
              <a:t>Complexity</a:t>
            </a:r>
            <a:r>
              <a:rPr lang="vi-VN" b="1" dirty="0"/>
              <a:t>:</a:t>
            </a:r>
            <a:r>
              <a:rPr lang="vi-VN" dirty="0"/>
              <a:t> </a:t>
            </a:r>
            <a:r>
              <a:rPr lang="vi-VN" dirty="0" smtClean="0"/>
              <a:t>O (b</a:t>
            </a:r>
            <a:r>
              <a:rPr lang="vi-VN" baseline="30000" dirty="0" smtClean="0"/>
              <a:t>d</a:t>
            </a:r>
            <a:r>
              <a:rPr lang="vi-VN" dirty="0"/>
              <a:t>)</a:t>
            </a:r>
            <a:endParaRPr lang="en-US" dirty="0"/>
          </a:p>
          <a:p>
            <a:pPr marL="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Uniform – Cost Search</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r>
                  <a:rPr lang="vi-VN" dirty="0"/>
                  <a:t>Là thuật toán tìm kiếm trên đồ thị có trọng số, chọn ra node có chi phí nhỏ nhất, sau đó tiếp tục tìm kiếm các node có chi phí nhỏ nhất tính từ node gốc</a:t>
                </a:r>
                <a:r>
                  <a:rPr lang="vi-VN" dirty="0" smtClean="0"/>
                  <a:t>.</a:t>
                </a:r>
                <a:endParaRPr lang="en-US" dirty="0" smtClean="0"/>
              </a:p>
              <a:p>
                <a:pPr marL="0" indent="0">
                  <a:buNone/>
                </a:pPr>
                <a:endParaRPr lang="en-US" b="1" i="1" dirty="0" smtClean="0"/>
              </a:p>
              <a:p>
                <a:r>
                  <a:rPr lang="vi-VN" b="1" i="1" dirty="0" smtClean="0"/>
                  <a:t>Cấu </a:t>
                </a:r>
                <a:r>
                  <a:rPr lang="vi-VN" b="1" i="1" dirty="0"/>
                  <a:t>trúc dữ liệu sử dụng:</a:t>
                </a:r>
                <a:r>
                  <a:rPr lang="vi-VN" dirty="0"/>
                  <a:t> Priority </a:t>
                </a:r>
                <a:r>
                  <a:rPr lang="vi-VN" dirty="0" smtClean="0"/>
                  <a:t>Queue</a:t>
                </a:r>
                <a:endParaRPr lang="en-US" b="1" i="1" dirty="0" smtClean="0"/>
              </a:p>
              <a:p>
                <a:r>
                  <a:rPr lang="vi-VN" b="1" i="1" dirty="0" smtClean="0"/>
                  <a:t>Completeness</a:t>
                </a:r>
                <a:r>
                  <a:rPr lang="vi-VN" b="1" dirty="0"/>
                  <a:t>: </a:t>
                </a:r>
                <a:r>
                  <a:rPr lang="vi-VN" dirty="0"/>
                  <a:t>Yes nếu đồ thị có giới hạn và không có vòng lặp với chi phí 0</a:t>
                </a:r>
                <a:endParaRPr lang="en-US" dirty="0"/>
              </a:p>
              <a:p>
                <a:r>
                  <a:rPr lang="vi-VN" b="1" i="1" dirty="0"/>
                  <a:t>Optimality</a:t>
                </a:r>
                <a:r>
                  <a:rPr lang="vi-VN" b="1" dirty="0"/>
                  <a:t>:</a:t>
                </a:r>
                <a:r>
                  <a:rPr lang="vi-VN" dirty="0"/>
                  <a:t> Yes nếu chi phí có giá trị dương</a:t>
                </a:r>
                <a:endParaRPr lang="en-US" dirty="0"/>
              </a:p>
              <a:p>
                <a:r>
                  <a:rPr lang="vi-VN" b="1" i="1" dirty="0" smtClean="0"/>
                  <a:t>Time Complexity</a:t>
                </a:r>
                <a:r>
                  <a:rPr lang="vi-VN" b="1" dirty="0" smtClean="0"/>
                  <a:t>: </a:t>
                </a:r>
                <a:r>
                  <a:rPr lang="vi-VN" dirty="0" smtClean="0"/>
                  <a:t>O (b</a:t>
                </a:r>
                <a:r>
                  <a:rPr lang="vi-VN" baseline="30000" dirty="0" smtClean="0"/>
                  <a:t>C* / </a:t>
                </a:r>
                <a14:m>
                  <m:oMath xmlns:m="http://schemas.openxmlformats.org/officeDocument/2006/math">
                    <m:r>
                      <a:rPr lang="en-US" i="1">
                        <a:latin typeface="Cambria Math" panose="02040503050406030204" pitchFamily="18" charset="0"/>
                      </a:rPr>
                      <m:t>𝜀</m:t>
                    </m:r>
                  </m:oMath>
                </a14:m>
                <a:r>
                  <a:rPr lang="vi-VN" baseline="30000" dirty="0" smtClean="0"/>
                  <a:t> + 1</a:t>
                </a:r>
                <a:r>
                  <a:rPr lang="vi-VN" dirty="0" smtClean="0"/>
                  <a:t>) </a:t>
                </a:r>
                <a:endParaRPr lang="en-US" dirty="0" smtClean="0"/>
              </a:p>
              <a:p>
                <a:r>
                  <a:rPr lang="vi-VN" b="1" i="1" dirty="0" smtClean="0"/>
                  <a:t>Space Complexity</a:t>
                </a:r>
                <a:r>
                  <a:rPr lang="vi-VN" b="1" dirty="0" smtClean="0"/>
                  <a:t>:</a:t>
                </a:r>
                <a:r>
                  <a:rPr lang="vi-VN" dirty="0" smtClean="0"/>
                  <a:t> O (b</a:t>
                </a:r>
                <a:r>
                  <a:rPr lang="vi-VN" baseline="30000" dirty="0" smtClean="0"/>
                  <a:t>C* / </a:t>
                </a:r>
                <a14:m>
                  <m:oMath xmlns:m="http://schemas.openxmlformats.org/officeDocument/2006/math">
                    <m:r>
                      <a:rPr lang="en-US" i="1">
                        <a:latin typeface="Cambria Math" panose="02040503050406030204" pitchFamily="18" charset="0"/>
                      </a:rPr>
                      <m:t>𝜀</m:t>
                    </m:r>
                  </m:oMath>
                </a14:m>
                <a:r>
                  <a:rPr lang="vi-VN" baseline="30000" dirty="0" smtClean="0"/>
                  <a:t> + 1</a:t>
                </a:r>
                <a:r>
                  <a:rPr lang="vi-VN" dirty="0" smtClean="0"/>
                  <a:t>)</a:t>
                </a:r>
                <a:endParaRPr lang="en-US" dirty="0" smtClean="0"/>
              </a:p>
              <a:p>
                <a:pPr marL="0" indent="0">
                  <a:buNone/>
                </a:pPr>
                <a:r>
                  <a:rPr lang="en-US" dirty="0" err="1" smtClean="0"/>
                  <a:t>Với</a:t>
                </a:r>
                <a:r>
                  <a:rPr lang="en-US" dirty="0" smtClean="0"/>
                  <a:t> </a:t>
                </a:r>
                <a:r>
                  <a:rPr lang="en-US" dirty="0"/>
                  <a:t>C* </a:t>
                </a:r>
                <a:r>
                  <a:rPr lang="en-US" dirty="0" err="1"/>
                  <a:t>là</a:t>
                </a:r>
                <a:r>
                  <a:rPr lang="en-US" dirty="0"/>
                  <a:t> path cost </a:t>
                </a:r>
                <a:r>
                  <a:rPr lang="en-US" dirty="0" err="1"/>
                  <a:t>của</a:t>
                </a:r>
                <a:r>
                  <a:rPr lang="en-US" dirty="0"/>
                  <a:t> optimal solution </a:t>
                </a:r>
                <a:r>
                  <a:rPr lang="en-US" dirty="0" err="1"/>
                  <a:t>và</a:t>
                </a:r>
                <a:r>
                  <a:rPr lang="en-US" dirty="0"/>
                  <a:t> step cost </a:t>
                </a:r>
                <a:r>
                  <a:rPr lang="en-US" dirty="0" err="1"/>
                  <a:t>nhỏ</a:t>
                </a:r>
                <a:r>
                  <a:rPr lang="en-US" dirty="0"/>
                  <a:t> </a:t>
                </a:r>
                <a:r>
                  <a:rPr lang="en-US" dirty="0" err="1"/>
                  <a:t>nhất</a:t>
                </a:r>
                <a:r>
                  <a:rPr lang="en-US" dirty="0"/>
                  <a:t> </a:t>
                </a:r>
                <a:r>
                  <a:rPr lang="en-US" dirty="0" err="1"/>
                  <a:t>là</a:t>
                </a:r>
                <a:r>
                  <a:rPr lang="en-US" dirty="0"/>
                  <a:t> </a:t>
                </a:r>
                <a14:m>
                  <m:oMath xmlns:m="http://schemas.openxmlformats.org/officeDocument/2006/math">
                    <m:r>
                      <a:rPr lang="en-US" i="1">
                        <a:latin typeface="Cambria Math" panose="02040503050406030204" pitchFamily="18" charset="0"/>
                      </a:rPr>
                      <m:t>𝜀</m:t>
                    </m:r>
                  </m:oMath>
                </a14:m>
                <a:endParaRPr lang="en-US" dirty="0"/>
              </a:p>
              <a:p>
                <a:endParaRPr lang="en-US" dirty="0"/>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3283" b="-16395"/>
                </a:stretch>
              </a:blipFill>
            </p:spPr>
            <p:txBody>
              <a:bodyPr/>
              <a:lstStyle/>
              <a:p>
                <a:r>
                  <a:rPr lang="en-US" altLang="en-US">
                    <a:noFill/>
                  </a:rPr>
                  <a:t> </a:t>
                </a:r>
              </a:p>
            </p:txBody>
          </p:sp>
        </mc:Fallback>
      </mc:AlternateContent>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Depth – Limited Search</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vi-VN" dirty="0"/>
              <a:t>Thuật toán DLS gần giống với DFS, </a:t>
            </a:r>
            <a:r>
              <a:rPr lang="en-US" dirty="0" err="1" smtClean="0"/>
              <a:t>nh</a:t>
            </a:r>
            <a:r>
              <a:rPr lang="vi-VN" dirty="0" smtClean="0"/>
              <a:t>ưng </a:t>
            </a:r>
            <a:r>
              <a:rPr lang="vi-VN" dirty="0"/>
              <a:t>DLS </a:t>
            </a:r>
            <a:r>
              <a:rPr lang="en-US" dirty="0" err="1" smtClean="0"/>
              <a:t>thi</a:t>
            </a:r>
            <a:r>
              <a:rPr lang="en-US" dirty="0" smtClean="0"/>
              <a:t>̀ </a:t>
            </a:r>
            <a:r>
              <a:rPr lang="vi-VN" dirty="0" smtClean="0"/>
              <a:t>có </a:t>
            </a:r>
            <a:r>
              <a:rPr lang="vi-VN" dirty="0"/>
              <a:t>thể chạy được trên không gian vô hạn bởi vì nó có giới hạn về độ </a:t>
            </a:r>
            <a:r>
              <a:rPr lang="vi-VN" dirty="0" smtClean="0"/>
              <a:t>sâu</a:t>
            </a:r>
            <a:r>
              <a:rPr lang="en-US" dirty="0" smtClean="0"/>
              <a:t>, </a:t>
            </a:r>
            <a:r>
              <a:rPr lang="vi-VN" dirty="0" smtClean="0"/>
              <a:t>node </a:t>
            </a:r>
            <a:r>
              <a:rPr lang="vi-VN" dirty="0"/>
              <a:t>ngay tại độ sâu đó được xem như là node lá</a:t>
            </a:r>
            <a:r>
              <a:rPr lang="vi-VN" dirty="0" smtClean="0"/>
              <a:t>.</a:t>
            </a:r>
            <a:endParaRPr lang="en-US" dirty="0" smtClean="0"/>
          </a:p>
          <a:p>
            <a:pPr marL="0" indent="0">
              <a:buNone/>
            </a:pPr>
            <a:endParaRPr lang="en-US" dirty="0"/>
          </a:p>
          <a:p>
            <a:r>
              <a:rPr lang="vi-VN" b="1" i="1" dirty="0"/>
              <a:t>Cấu trúc dữ liệu sử dụng:</a:t>
            </a:r>
            <a:r>
              <a:rPr lang="vi-VN" dirty="0"/>
              <a:t> Queue</a:t>
            </a:r>
            <a:endParaRPr lang="en-US" dirty="0"/>
          </a:p>
          <a:p>
            <a:r>
              <a:rPr lang="vi-VN" b="1" i="1" dirty="0"/>
              <a:t>Completeness</a:t>
            </a:r>
            <a:r>
              <a:rPr lang="vi-VN" b="1" dirty="0"/>
              <a:t>: </a:t>
            </a:r>
            <a:r>
              <a:rPr lang="vi-VN" dirty="0"/>
              <a:t>Yes nếu giải pháp có độ sâu bé hơn so với giới hạn độ sâu của thuật toán</a:t>
            </a:r>
            <a:endParaRPr lang="en-US" dirty="0"/>
          </a:p>
          <a:p>
            <a:r>
              <a:rPr lang="vi-VN" b="1" i="1" dirty="0"/>
              <a:t>Optimality</a:t>
            </a:r>
            <a:r>
              <a:rPr lang="vi-VN" b="1" dirty="0"/>
              <a:t>:</a:t>
            </a:r>
            <a:r>
              <a:rPr lang="vi-VN" dirty="0"/>
              <a:t> </a:t>
            </a:r>
            <a:r>
              <a:rPr lang="vi-VN" dirty="0" smtClean="0"/>
              <a:t>No</a:t>
            </a:r>
            <a:r>
              <a:rPr lang="en-US" dirty="0" smtClean="0"/>
              <a:t> </a:t>
            </a:r>
            <a:r>
              <a:rPr lang="en-US" dirty="0"/>
              <a:t>(</a:t>
            </a:r>
            <a:r>
              <a:rPr lang="en-US" dirty="0" smtClean="0"/>
              <a:t>Lý do </a:t>
            </a:r>
            <a:r>
              <a:rPr lang="en-US" dirty="0" err="1" smtClean="0"/>
              <a:t>giống</a:t>
            </a:r>
            <a:r>
              <a:rPr lang="en-US" dirty="0" smtClean="0"/>
              <a:t> v</a:t>
            </a:r>
            <a:r>
              <a:rPr lang="vi-VN" dirty="0" smtClean="0"/>
              <a:t>ới</a:t>
            </a:r>
            <a:r>
              <a:rPr lang="en-US" dirty="0" smtClean="0"/>
              <a:t> DFS)</a:t>
            </a:r>
            <a:endParaRPr lang="en-US" dirty="0" smtClean="0"/>
          </a:p>
          <a:p>
            <a:r>
              <a:rPr lang="vi-VN" b="1" i="1" dirty="0" smtClean="0"/>
              <a:t>Time </a:t>
            </a:r>
            <a:r>
              <a:rPr lang="vi-VN" b="1" i="1" dirty="0"/>
              <a:t>Complexity</a:t>
            </a:r>
            <a:r>
              <a:rPr lang="vi-VN" b="1" dirty="0"/>
              <a:t>: </a:t>
            </a:r>
            <a:r>
              <a:rPr lang="vi-VN" dirty="0"/>
              <a:t>O (b</a:t>
            </a:r>
            <a:r>
              <a:rPr lang="vi-VN" baseline="30000" dirty="0"/>
              <a:t>L</a:t>
            </a:r>
            <a:r>
              <a:rPr lang="vi-VN" dirty="0"/>
              <a:t>)</a:t>
            </a:r>
            <a:endParaRPr lang="en-US" dirty="0"/>
          </a:p>
          <a:p>
            <a:r>
              <a:rPr lang="vi-VN" b="1" i="1" dirty="0"/>
              <a:t>Space Complexity</a:t>
            </a:r>
            <a:r>
              <a:rPr lang="vi-VN" b="1" dirty="0"/>
              <a:t>:</a:t>
            </a:r>
            <a:r>
              <a:rPr lang="vi-VN" dirty="0"/>
              <a:t> O (bL) </a:t>
            </a:r>
            <a:endParaRPr lang="en-US" dirty="0" smtClean="0"/>
          </a:p>
          <a:p>
            <a:pPr marL="0" indent="0">
              <a:buNone/>
            </a:pPr>
            <a:r>
              <a:rPr lang="en-US" dirty="0" smtClean="0"/>
              <a:t>V</a:t>
            </a:r>
            <a:r>
              <a:rPr lang="vi-VN" dirty="0" smtClean="0"/>
              <a:t>ới</a:t>
            </a:r>
            <a:r>
              <a:rPr lang="en-US" dirty="0"/>
              <a:t> L </a:t>
            </a:r>
            <a:r>
              <a:rPr lang="en-US" dirty="0" smtClean="0"/>
              <a:t>là </a:t>
            </a:r>
            <a:r>
              <a:rPr lang="en-US" dirty="0" err="1" smtClean="0"/>
              <a:t>gi</a:t>
            </a:r>
            <a:r>
              <a:rPr lang="vi-VN" dirty="0" smtClean="0"/>
              <a:t>ới</a:t>
            </a:r>
            <a:r>
              <a:rPr lang="en-US" dirty="0"/>
              <a:t> </a:t>
            </a:r>
            <a:r>
              <a:rPr lang="en-US" dirty="0" err="1" smtClean="0"/>
              <a:t>hạn</a:t>
            </a:r>
            <a:r>
              <a:rPr lang="en-US" dirty="0"/>
              <a:t> </a:t>
            </a:r>
            <a:r>
              <a:rPr lang="en-US" dirty="0" err="1" smtClean="0"/>
              <a:t>đô</a:t>
            </a:r>
            <a:r>
              <a:rPr lang="en-US" dirty="0"/>
              <a:t>̣ </a:t>
            </a:r>
            <a:r>
              <a:rPr lang="en-US" dirty="0" err="1" smtClean="0"/>
              <a:t>sâu</a:t>
            </a:r>
            <a:r>
              <a:rPr lang="en-US" dirty="0" smtClean="0"/>
              <a:t> c</a:t>
            </a:r>
            <a:r>
              <a:rPr lang="vi-VN" dirty="0" smtClean="0"/>
              <a:t>ủa</a:t>
            </a:r>
            <a:r>
              <a:rPr lang="en-US" dirty="0"/>
              <a:t> </a:t>
            </a:r>
            <a:r>
              <a:rPr lang="en-US" dirty="0" err="1" smtClean="0"/>
              <a:t>thuật</a:t>
            </a:r>
            <a:r>
              <a:rPr lang="en-US" dirty="0"/>
              <a:t> </a:t>
            </a:r>
            <a:r>
              <a:rPr lang="en-US" dirty="0" err="1"/>
              <a:t>toán</a:t>
            </a:r>
            <a:endParaRPr lang="en-US" dirty="0"/>
          </a:p>
          <a:p>
            <a:pPr marL="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8189"/>
            <a:ext cx="9177067" cy="1242113"/>
          </a:xfrm>
        </p:spPr>
        <p:txBody>
          <a:bodyPr>
            <a:normAutofit fontScale="90000"/>
          </a:bodyPr>
          <a:lstStyle/>
          <a:p>
            <a:pPr algn="ctr"/>
            <a:r>
              <a:rPr lang="en-US" b="1" dirty="0" smtClean="0"/>
              <a:t>Iterative Deepening Depth First Search</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vi-VN" dirty="0" smtClean="0"/>
              <a:t>Là </a:t>
            </a:r>
            <a:r>
              <a:rPr lang="en-US" dirty="0" err="1" smtClean="0"/>
              <a:t>thuật</a:t>
            </a:r>
            <a:r>
              <a:rPr lang="en-US" dirty="0"/>
              <a:t> </a:t>
            </a:r>
            <a:r>
              <a:rPr lang="en-US" dirty="0" err="1" smtClean="0"/>
              <a:t>toán</a:t>
            </a:r>
            <a:r>
              <a:rPr lang="vi-VN" dirty="0" smtClean="0"/>
              <a:t> kết hợp giữa DFS và BFS. Trong mỗi lần thực thi, DFS sẽ được gọi, mỗi lần gọi sẽ bị giới hạn tại độ sâu nào đó, nếu kết thúc quá trình </a:t>
            </a:r>
            <a:r>
              <a:rPr lang="en-US" dirty="0" err="1"/>
              <a:t>tìm</a:t>
            </a:r>
            <a:r>
              <a:rPr lang="vi-VN" dirty="0" smtClean="0"/>
              <a:t> kiếm mà </a:t>
            </a:r>
            <a:r>
              <a:rPr lang="en-US" dirty="0" err="1" smtClean="0"/>
              <a:t>tìm</a:t>
            </a:r>
            <a:r>
              <a:rPr lang="en-US" dirty="0"/>
              <a:t> </a:t>
            </a:r>
            <a:r>
              <a:rPr lang="en-US" dirty="0" err="1" smtClean="0"/>
              <a:t>thấy</a:t>
            </a:r>
            <a:r>
              <a:rPr lang="en-US" dirty="0" smtClean="0"/>
              <a:t> </a:t>
            </a:r>
            <a:r>
              <a:rPr lang="vi-VN" dirty="0" smtClean="0"/>
              <a:t>giải pháp thì tăng độ sâu thêm 1 rồi lặp lại quá trình tìm kiếm.</a:t>
            </a:r>
            <a:endParaRPr lang="en-US" dirty="0" smtClean="0"/>
          </a:p>
          <a:p>
            <a:pPr marL="0" indent="0">
              <a:buNone/>
            </a:pPr>
            <a:endParaRPr lang="en-US" dirty="0" smtClean="0"/>
          </a:p>
          <a:p>
            <a:r>
              <a:rPr lang="vi-VN" b="1" i="1" dirty="0"/>
              <a:t>Cấu trúc dữ liệu sử dụng:</a:t>
            </a:r>
            <a:r>
              <a:rPr lang="vi-VN" dirty="0"/>
              <a:t> LIFO Queue (Stack)</a:t>
            </a:r>
            <a:endParaRPr lang="en-US" dirty="0"/>
          </a:p>
          <a:p>
            <a:r>
              <a:rPr lang="en-US" b="1" i="1" dirty="0" smtClean="0"/>
              <a:t>C</a:t>
            </a:r>
            <a:r>
              <a:rPr lang="vi-VN" b="1" i="1" dirty="0" smtClean="0"/>
              <a:t>ompleteness</a:t>
            </a:r>
            <a:r>
              <a:rPr lang="vi-VN" b="1" i="1" dirty="0"/>
              <a:t>: </a:t>
            </a:r>
            <a:r>
              <a:rPr lang="vi-VN" dirty="0"/>
              <a:t>Yes</a:t>
            </a:r>
            <a:endParaRPr lang="en-US" dirty="0"/>
          </a:p>
          <a:p>
            <a:r>
              <a:rPr lang="vi-VN" b="1" i="1" dirty="0"/>
              <a:t>Optimality: </a:t>
            </a:r>
            <a:r>
              <a:rPr lang="vi-VN" dirty="0"/>
              <a:t>Yes</a:t>
            </a:r>
            <a:endParaRPr lang="en-US" dirty="0"/>
          </a:p>
          <a:p>
            <a:r>
              <a:rPr lang="vi-VN" b="1" i="1" dirty="0"/>
              <a:t>Time Complexity: </a:t>
            </a:r>
            <a:r>
              <a:rPr lang="vi-VN" dirty="0"/>
              <a:t>O(b</a:t>
            </a:r>
            <a:r>
              <a:rPr lang="vi-VN" baseline="30000" dirty="0"/>
              <a:t>d</a:t>
            </a:r>
            <a:r>
              <a:rPr lang="vi-VN" dirty="0"/>
              <a:t>) </a:t>
            </a:r>
            <a:endParaRPr lang="en-US" dirty="0"/>
          </a:p>
          <a:p>
            <a:r>
              <a:rPr lang="vi-VN" b="1" i="1" dirty="0" smtClean="0"/>
              <a:t>Space </a:t>
            </a:r>
            <a:r>
              <a:rPr lang="vi-VN" b="1" i="1" dirty="0"/>
              <a:t>Complexity: </a:t>
            </a:r>
            <a:r>
              <a:rPr lang="vi-VN" dirty="0"/>
              <a:t>O(bd)</a:t>
            </a:r>
            <a:endParaRPr lang="en-US" dirty="0"/>
          </a:p>
          <a:p>
            <a:pPr marL="0" indent="0">
              <a:buNone/>
            </a:pP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INFORMED SEARCH</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Danh</a:t>
            </a:r>
            <a:r>
              <a:rPr lang="en-US" b="1" dirty="0"/>
              <a:t> </a:t>
            </a:r>
            <a:r>
              <a:rPr lang="en-US" b="1" dirty="0" err="1" smtClean="0"/>
              <a:t>sách</a:t>
            </a:r>
            <a:r>
              <a:rPr lang="en-US" b="1" dirty="0"/>
              <a:t> </a:t>
            </a:r>
            <a:r>
              <a:rPr lang="en-US" b="1" dirty="0" err="1" smtClean="0"/>
              <a:t>thành</a:t>
            </a:r>
            <a:r>
              <a:rPr lang="en-US" b="1" dirty="0"/>
              <a:t> </a:t>
            </a:r>
            <a:r>
              <a:rPr lang="en-US" b="1" dirty="0" err="1"/>
              <a:t>viên</a:t>
            </a:r>
            <a:endParaRPr lang="en-US" b="1" dirty="0"/>
          </a:p>
        </p:txBody>
      </p:sp>
      <p:sp>
        <p:nvSpPr>
          <p:cNvPr id="3" name="Content Placeholder 2"/>
          <p:cNvSpPr>
            <a:spLocks noGrp="1"/>
          </p:cNvSpPr>
          <p:nvPr>
            <p:ph idx="1"/>
          </p:nvPr>
        </p:nvSpPr>
        <p:spPr/>
        <p:txBody>
          <a:bodyPr/>
          <a:lstStyle/>
          <a:p>
            <a:r>
              <a:rPr lang="en-US" dirty="0"/>
              <a:t>Phan </a:t>
            </a:r>
            <a:r>
              <a:rPr lang="en-US" dirty="0" err="1" smtClean="0"/>
              <a:t>Hoàng</a:t>
            </a:r>
            <a:r>
              <a:rPr lang="en-US" dirty="0" smtClean="0"/>
              <a:t> </a:t>
            </a:r>
            <a:r>
              <a:rPr lang="en-US" dirty="0" err="1" smtClean="0"/>
              <a:t>Thanh</a:t>
            </a:r>
            <a:r>
              <a:rPr lang="en-US" dirty="0" smtClean="0"/>
              <a:t> S</a:t>
            </a:r>
            <a:r>
              <a:rPr lang="vi-VN" dirty="0" smtClean="0"/>
              <a:t>ơn</a:t>
            </a:r>
            <a:r>
              <a:rPr lang="en-US" dirty="0" smtClean="0"/>
              <a:t> 	20110714</a:t>
            </a:r>
            <a:endParaRPr lang="en-US" dirty="0" smtClean="0"/>
          </a:p>
          <a:p>
            <a:r>
              <a:rPr lang="en-US" dirty="0" err="1" smtClean="0"/>
              <a:t>Trần</a:t>
            </a:r>
            <a:r>
              <a:rPr lang="en-US" dirty="0"/>
              <a:t> </a:t>
            </a:r>
            <a:r>
              <a:rPr lang="en-US" dirty="0" err="1" smtClean="0"/>
              <a:t>Thê</a:t>
            </a:r>
            <a:r>
              <a:rPr lang="en-US" dirty="0"/>
              <a:t>́ </a:t>
            </a:r>
            <a:r>
              <a:rPr lang="en-US" dirty="0" err="1" smtClean="0"/>
              <a:t>Vy</a:t>
            </a:r>
            <a:r>
              <a:rPr lang="en-US" dirty="0" smtClean="0"/>
              <a:t>̃ 			20110752</a:t>
            </a:r>
            <a:endParaRPr lang="en-US" dirty="0" smtClean="0"/>
          </a:p>
          <a:p>
            <a:r>
              <a:rPr lang="en-US" dirty="0" err="1" smtClean="0"/>
              <a:t>Lại</a:t>
            </a:r>
            <a:r>
              <a:rPr lang="en-US" dirty="0"/>
              <a:t> </a:t>
            </a:r>
            <a:r>
              <a:rPr lang="en-US" dirty="0" err="1" smtClean="0"/>
              <a:t>Văn</a:t>
            </a:r>
            <a:r>
              <a:rPr lang="en-US" dirty="0"/>
              <a:t> </a:t>
            </a:r>
            <a:r>
              <a:rPr lang="en-US" dirty="0" err="1" smtClean="0"/>
              <a:t>Quy</a:t>
            </a:r>
            <a:r>
              <a:rPr lang="en-US" dirty="0" smtClean="0"/>
              <a:t>́			20110708</a:t>
            </a:r>
            <a:endParaRPr lang="en-US" dirty="0" smtClean="0"/>
          </a:p>
          <a:p>
            <a:r>
              <a:rPr lang="en-US" dirty="0" err="1" smtClean="0"/>
              <a:t>Lê</a:t>
            </a:r>
            <a:r>
              <a:rPr lang="en-US" dirty="0"/>
              <a:t> </a:t>
            </a:r>
            <a:r>
              <a:rPr lang="en-US" dirty="0" err="1" smtClean="0"/>
              <a:t>Hoàng</a:t>
            </a:r>
            <a:r>
              <a:rPr lang="en-US" dirty="0"/>
              <a:t> Tri </a:t>
            </a:r>
            <a:r>
              <a:rPr lang="en-US" dirty="0" err="1" smtClean="0"/>
              <a:t>Ân</a:t>
            </a:r>
            <a:r>
              <a:rPr lang="en-US" dirty="0" smtClean="0"/>
              <a:t>		20110254</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Khái</a:t>
            </a:r>
            <a:r>
              <a:rPr lang="en-US" b="1" dirty="0" smtClean="0"/>
              <a:t> </a:t>
            </a:r>
            <a:r>
              <a:rPr lang="en-US" b="1" dirty="0" err="1" smtClean="0"/>
              <a:t>niệm</a:t>
            </a:r>
            <a:endParaRPr lang="en-US" b="1" dirty="0"/>
          </a:p>
        </p:txBody>
      </p:sp>
      <p:sp>
        <p:nvSpPr>
          <p:cNvPr id="3" name="Content Placeholder 2"/>
          <p:cNvSpPr>
            <a:spLocks noGrp="1"/>
          </p:cNvSpPr>
          <p:nvPr>
            <p:ph idx="1"/>
          </p:nvPr>
        </p:nvSpPr>
        <p:spPr/>
        <p:txBody>
          <a:bodyPr/>
          <a:lstStyle/>
          <a:p>
            <a:r>
              <a:rPr lang="en-US" dirty="0" smtClean="0"/>
              <a:t>Là </a:t>
            </a:r>
            <a:r>
              <a:rPr lang="en-US" dirty="0" err="1" smtClean="0"/>
              <a:t>thuật</a:t>
            </a:r>
            <a:r>
              <a:rPr lang="en-US" dirty="0" smtClean="0"/>
              <a:t> </a:t>
            </a:r>
            <a:r>
              <a:rPr lang="en-US" dirty="0" err="1" smtClean="0"/>
              <a:t>toán</a:t>
            </a:r>
            <a:r>
              <a:rPr lang="en-US" dirty="0" smtClean="0"/>
              <a:t> mà  </a:t>
            </a:r>
            <a:r>
              <a:rPr lang="vi-VN" dirty="0" smtClean="0"/>
              <a:t>người </a:t>
            </a:r>
            <a:r>
              <a:rPr lang="vi-VN" dirty="0"/>
              <a:t>ta sử dụng một </a:t>
            </a:r>
            <a:r>
              <a:rPr lang="en-US" dirty="0" err="1" smtClean="0"/>
              <a:t>hàm</a:t>
            </a:r>
            <a:r>
              <a:rPr lang="en-US" dirty="0" smtClean="0"/>
              <a:t> </a:t>
            </a:r>
            <a:r>
              <a:rPr lang="vi-VN" dirty="0" smtClean="0"/>
              <a:t>đánh </a:t>
            </a:r>
            <a:r>
              <a:rPr lang="vi-VN" dirty="0"/>
              <a:t>giá Heuristic đặc thù cho bài toán cần giải quyết với vai trò hướng dẫn cho quá trình tìm kiếm. </a:t>
            </a:r>
            <a:endParaRPr lang="en-US" dirty="0" smtClean="0"/>
          </a:p>
          <a:p>
            <a:r>
              <a:rPr lang="en-US" dirty="0" err="1" smtClean="0"/>
              <a:t>Hàm</a:t>
            </a:r>
            <a:r>
              <a:rPr lang="en-US" dirty="0"/>
              <a:t> </a:t>
            </a:r>
            <a:r>
              <a:rPr lang="en-US" dirty="0" err="1" smtClean="0"/>
              <a:t>đánh</a:t>
            </a:r>
            <a:r>
              <a:rPr lang="en-US" dirty="0"/>
              <a:t> </a:t>
            </a:r>
            <a:r>
              <a:rPr lang="en-US" dirty="0" err="1" smtClean="0"/>
              <a:t>gia</a:t>
            </a:r>
            <a:r>
              <a:rPr lang="en-US" dirty="0" smtClean="0"/>
              <a:t>́ </a:t>
            </a:r>
            <a:r>
              <a:rPr lang="vi-VN" dirty="0" smtClean="0"/>
              <a:t>Heuristic </a:t>
            </a:r>
            <a:r>
              <a:rPr lang="vi-VN" dirty="0"/>
              <a:t>tốt sẽ làm cho quá trình tìm kiếm có thông tin hoạt động hiệu quả hơn hẳn một phương pháp tìm kiếm không có thông tin bất kỳ</a:t>
            </a:r>
            <a:r>
              <a:rPr lang="vi-VN" dirty="0" smtClean="0"/>
              <a:t>.</a:t>
            </a:r>
            <a:endParaRPr lang="en-US" dirty="0" smtClean="0"/>
          </a:p>
          <a:p>
            <a:pPr marL="0" indent="0">
              <a:buNone/>
            </a:pPr>
            <a:r>
              <a:rPr lang="en-US" b="1" dirty="0" smtClean="0"/>
              <a:t>VD: 	</a:t>
            </a:r>
            <a:r>
              <a:rPr lang="en-US" dirty="0" smtClean="0"/>
              <a:t>Best – First Search</a:t>
            </a:r>
            <a:endParaRPr lang="en-US" dirty="0" smtClean="0"/>
          </a:p>
          <a:p>
            <a:pPr marL="0" indent="0">
              <a:buNone/>
            </a:pPr>
            <a:r>
              <a:rPr lang="en-US" dirty="0"/>
              <a:t>	</a:t>
            </a:r>
            <a:r>
              <a:rPr lang="en-US" dirty="0" smtClean="0"/>
              <a:t>A* Search</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Best – First Search</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vi-VN" dirty="0" smtClean="0"/>
              <a:t>Tư </a:t>
            </a:r>
            <a:r>
              <a:rPr lang="vi-VN" dirty="0"/>
              <a:t>tưởng của thuật toán này là việc tìm kiếm bắt đầu tại nút gốc và tiếp tục bằng cách duyệt các nút tiếp theo có giá trị của hàm đánh giá là thấp nhất so với các nút còn lại nằm trong hàng đợi</a:t>
            </a:r>
            <a:r>
              <a:rPr lang="vi-VN" dirty="0" smtClean="0"/>
              <a:t>.</a:t>
            </a:r>
            <a:endParaRPr lang="en-US" dirty="0" smtClean="0"/>
          </a:p>
          <a:p>
            <a:r>
              <a:rPr lang="en-US" b="1" dirty="0" err="1" smtClean="0"/>
              <a:t>Cấu</a:t>
            </a:r>
            <a:r>
              <a:rPr lang="en-US" b="1" dirty="0"/>
              <a:t> </a:t>
            </a:r>
            <a:r>
              <a:rPr lang="en-US" b="1" dirty="0" err="1" smtClean="0"/>
              <a:t>trúc</a:t>
            </a:r>
            <a:r>
              <a:rPr lang="en-US" b="1" dirty="0" smtClean="0"/>
              <a:t> d</a:t>
            </a:r>
            <a:r>
              <a:rPr lang="vi-VN" b="1" dirty="0" smtClean="0"/>
              <a:t>ữ</a:t>
            </a:r>
            <a:r>
              <a:rPr lang="en-US" b="1" dirty="0"/>
              <a:t> </a:t>
            </a:r>
            <a:r>
              <a:rPr lang="en-US" b="1" dirty="0" err="1" smtClean="0"/>
              <a:t>liệu</a:t>
            </a:r>
            <a:r>
              <a:rPr lang="en-US" b="1" dirty="0" smtClean="0"/>
              <a:t> s</a:t>
            </a:r>
            <a:r>
              <a:rPr lang="vi-VN" b="1" dirty="0" smtClean="0"/>
              <a:t>ử</a:t>
            </a:r>
            <a:r>
              <a:rPr lang="en-US" b="1" dirty="0"/>
              <a:t> </a:t>
            </a:r>
            <a:r>
              <a:rPr lang="en-US" b="1" dirty="0" err="1" smtClean="0"/>
              <a:t>dụng</a:t>
            </a:r>
            <a:r>
              <a:rPr lang="en-US" b="1" dirty="0" smtClean="0"/>
              <a:t>: </a:t>
            </a:r>
            <a:r>
              <a:rPr lang="en-US" dirty="0"/>
              <a:t>Priority Queue</a:t>
            </a:r>
            <a:endParaRPr lang="en-US" b="1" dirty="0" smtClean="0"/>
          </a:p>
          <a:p>
            <a:r>
              <a:rPr lang="en-US" b="1" i="1" dirty="0"/>
              <a:t>Evaluation function:</a:t>
            </a:r>
            <a:r>
              <a:rPr lang="en-US" dirty="0"/>
              <a:t> </a:t>
            </a:r>
            <a:r>
              <a:rPr lang="en-US" dirty="0" err="1"/>
              <a:t>chính</a:t>
            </a:r>
            <a:r>
              <a:rPr lang="en-US" dirty="0"/>
              <a:t> </a:t>
            </a:r>
            <a:r>
              <a:rPr lang="en-US" dirty="0" err="1"/>
              <a:t>là</a:t>
            </a:r>
            <a:r>
              <a:rPr lang="en-US" dirty="0"/>
              <a:t> heuristic functions f(n) = h(n</a:t>
            </a:r>
            <a:r>
              <a:rPr lang="en-US" dirty="0" smtClean="0"/>
              <a:t>)</a:t>
            </a:r>
            <a:endParaRPr lang="en-US" dirty="0" smtClean="0"/>
          </a:p>
          <a:p>
            <a:r>
              <a:rPr lang="en-US" b="1" i="1" dirty="0"/>
              <a:t>Completeness: </a:t>
            </a:r>
            <a:r>
              <a:rPr lang="en-US" dirty="0"/>
              <a:t>Yes</a:t>
            </a:r>
            <a:endParaRPr lang="en-US" dirty="0"/>
          </a:p>
          <a:p>
            <a:r>
              <a:rPr lang="en-US" b="1" i="1" dirty="0"/>
              <a:t>Optimality:</a:t>
            </a:r>
            <a:r>
              <a:rPr lang="en-US" dirty="0"/>
              <a:t>  No. Do </a:t>
            </a:r>
            <a:r>
              <a:rPr lang="en-US" dirty="0" err="1"/>
              <a:t>sử</a:t>
            </a:r>
            <a:r>
              <a:rPr lang="en-US" dirty="0"/>
              <a:t> </a:t>
            </a:r>
            <a:r>
              <a:rPr lang="en-US" dirty="0" err="1"/>
              <a:t>dụng</a:t>
            </a:r>
            <a:r>
              <a:rPr lang="en-US" dirty="0"/>
              <a:t> f(n) = h(n) </a:t>
            </a:r>
            <a:r>
              <a:rPr lang="en-US" dirty="0" err="1"/>
              <a:t>nên</a:t>
            </a:r>
            <a:r>
              <a:rPr lang="en-US" dirty="0"/>
              <a:t> Best-first search </a:t>
            </a:r>
            <a:r>
              <a:rPr lang="en-US" dirty="0" err="1"/>
              <a:t>đã</a:t>
            </a:r>
            <a:r>
              <a:rPr lang="en-US" dirty="0"/>
              <a:t> </a:t>
            </a:r>
            <a:r>
              <a:rPr lang="en-US" dirty="0" err="1"/>
              <a:t>bỏ</a:t>
            </a:r>
            <a:r>
              <a:rPr lang="en-US" dirty="0"/>
              <a:t> qua </a:t>
            </a:r>
            <a:r>
              <a:rPr lang="en-US" dirty="0" err="1" smtClean="0"/>
              <a:t>quãng</a:t>
            </a:r>
            <a:r>
              <a:rPr lang="en-US" dirty="0" smtClean="0"/>
              <a:t> </a:t>
            </a:r>
            <a:r>
              <a:rPr lang="en-US" dirty="0" err="1"/>
              <a:t>đường</a:t>
            </a:r>
            <a:r>
              <a:rPr lang="en-US" dirty="0"/>
              <a:t> </a:t>
            </a:r>
            <a:r>
              <a:rPr lang="en-US" dirty="0" err="1"/>
              <a:t>từ</a:t>
            </a:r>
            <a:r>
              <a:rPr lang="en-US" dirty="0"/>
              <a:t> </a:t>
            </a:r>
            <a:r>
              <a:rPr lang="en-US" dirty="0" err="1"/>
              <a:t>intial</a:t>
            </a:r>
            <a:r>
              <a:rPr lang="en-US" dirty="0"/>
              <a:t> state </a:t>
            </a:r>
            <a:r>
              <a:rPr lang="en-US" dirty="0" err="1"/>
              <a:t>đến</a:t>
            </a:r>
            <a:r>
              <a:rPr lang="en-US" dirty="0"/>
              <a:t> node n (path cost), </a:t>
            </a:r>
            <a:r>
              <a:rPr lang="en-US" dirty="0" err="1"/>
              <a:t>dẫn</a:t>
            </a:r>
            <a:r>
              <a:rPr lang="en-US" dirty="0"/>
              <a:t> </a:t>
            </a:r>
            <a:r>
              <a:rPr lang="en-US" dirty="0" err="1"/>
              <a:t>đến</a:t>
            </a:r>
            <a:r>
              <a:rPr lang="en-US" dirty="0"/>
              <a:t> </a:t>
            </a:r>
            <a:r>
              <a:rPr lang="en-US" dirty="0" err="1" smtClean="0"/>
              <a:t>việc</a:t>
            </a:r>
            <a:r>
              <a:rPr lang="en-US" dirty="0"/>
              <a:t> quá </a:t>
            </a:r>
            <a:r>
              <a:rPr lang="en-US" dirty="0" err="1" smtClean="0"/>
              <a:t>trình</a:t>
            </a:r>
            <a:r>
              <a:rPr lang="en-US" dirty="0"/>
              <a:t> </a:t>
            </a:r>
            <a:r>
              <a:rPr lang="en-US" dirty="0" err="1" smtClean="0"/>
              <a:t>tìm</a:t>
            </a:r>
            <a:r>
              <a:rPr lang="en-US" dirty="0"/>
              <a:t> </a:t>
            </a:r>
            <a:r>
              <a:rPr lang="en-US" dirty="0" err="1" smtClean="0"/>
              <a:t>kiếm</a:t>
            </a:r>
            <a:r>
              <a:rPr lang="en-US" dirty="0"/>
              <a:t> có </a:t>
            </a:r>
            <a:r>
              <a:rPr lang="en-US" dirty="0" err="1" smtClean="0"/>
              <a:t>th</a:t>
            </a:r>
            <a:r>
              <a:rPr lang="vi-VN" dirty="0"/>
              <a:t>ể</a:t>
            </a:r>
            <a:r>
              <a:rPr lang="en-US" dirty="0" smtClean="0"/>
              <a:t> r</a:t>
            </a:r>
            <a:r>
              <a:rPr lang="vi-VN" dirty="0"/>
              <a:t>ời</a:t>
            </a:r>
            <a:r>
              <a:rPr lang="en-US" dirty="0" smtClean="0"/>
              <a:t> </a:t>
            </a:r>
            <a:r>
              <a:rPr lang="en-US" dirty="0" err="1" smtClean="0"/>
              <a:t>xa</a:t>
            </a:r>
            <a:r>
              <a:rPr lang="en-US" dirty="0" smtClean="0"/>
              <a:t> l</a:t>
            </a:r>
            <a:r>
              <a:rPr lang="vi-VN" dirty="0" smtClean="0"/>
              <a:t>ời</a:t>
            </a:r>
            <a:r>
              <a:rPr lang="en-US" dirty="0" smtClean="0"/>
              <a:t> </a:t>
            </a:r>
            <a:r>
              <a:rPr lang="en-US" dirty="0" err="1" smtClean="0"/>
              <a:t>gi</a:t>
            </a:r>
            <a:r>
              <a:rPr lang="vi-VN" dirty="0" smtClean="0"/>
              <a:t>ải</a:t>
            </a:r>
            <a:r>
              <a:rPr lang="en-US" dirty="0"/>
              <a:t> </a:t>
            </a:r>
            <a:r>
              <a:rPr lang="en-US" dirty="0" err="1" smtClean="0"/>
              <a:t>tối</a:t>
            </a:r>
            <a:r>
              <a:rPr lang="en-US" dirty="0"/>
              <a:t> </a:t>
            </a:r>
            <a:r>
              <a:rPr lang="vi-VN" dirty="0" smtClean="0"/>
              <a:t>ư</a:t>
            </a:r>
            <a:r>
              <a:rPr lang="en-US" dirty="0"/>
              <a:t>u </a:t>
            </a:r>
            <a:r>
              <a:rPr lang="en-US" dirty="0" err="1" smtClean="0"/>
              <a:t>nhất</a:t>
            </a:r>
            <a:r>
              <a:rPr lang="en-US" dirty="0" smtClean="0"/>
              <a:t>.</a:t>
            </a:r>
            <a:endParaRPr lang="en-US" dirty="0" smtClean="0"/>
          </a:p>
          <a:p>
            <a:r>
              <a:rPr lang="en-US" b="1" i="1" dirty="0" smtClean="0"/>
              <a:t>Time </a:t>
            </a:r>
            <a:r>
              <a:rPr lang="en-US" b="1" i="1" dirty="0"/>
              <a:t>complexity:</a:t>
            </a:r>
            <a:r>
              <a:rPr lang="en-US" dirty="0"/>
              <a:t> O(</a:t>
            </a:r>
            <a:r>
              <a:rPr lang="vi-VN" dirty="0"/>
              <a:t>b</a:t>
            </a:r>
            <a:r>
              <a:rPr lang="en-US" baseline="30000" dirty="0"/>
              <a:t>m</a:t>
            </a:r>
            <a:r>
              <a:rPr lang="vi-VN" dirty="0"/>
              <a:t>)</a:t>
            </a:r>
            <a:endParaRPr lang="en-US" dirty="0"/>
          </a:p>
          <a:p>
            <a:r>
              <a:rPr lang="en-US" b="1" i="1" dirty="0" smtClean="0"/>
              <a:t>Space </a:t>
            </a:r>
            <a:r>
              <a:rPr lang="en-US" b="1" i="1" dirty="0"/>
              <a:t>complexity</a:t>
            </a:r>
            <a:r>
              <a:rPr lang="en-US" b="1" i="1" dirty="0" smtClean="0"/>
              <a:t>: </a:t>
            </a:r>
            <a:r>
              <a:rPr lang="en-US" dirty="0" smtClean="0"/>
              <a:t>O(</a:t>
            </a:r>
            <a:r>
              <a:rPr lang="vi-VN" dirty="0" smtClean="0"/>
              <a:t>b</a:t>
            </a:r>
            <a:r>
              <a:rPr lang="en-US" baseline="30000" dirty="0" smtClean="0"/>
              <a:t>m</a:t>
            </a:r>
            <a:r>
              <a:rPr lang="vi-VN" dirty="0" smtClean="0"/>
              <a:t>)</a:t>
            </a:r>
            <a:endParaRPr lang="en-US" dirty="0"/>
          </a:p>
          <a:p>
            <a:pPr marL="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Search</a:t>
            </a:r>
            <a:endParaRPr lang="en-US" b="1" dirty="0"/>
          </a:p>
        </p:txBody>
      </p:sp>
      <p:sp>
        <p:nvSpPr>
          <p:cNvPr id="3" name="Content Placeholder 2"/>
          <p:cNvSpPr>
            <a:spLocks noGrp="1"/>
          </p:cNvSpPr>
          <p:nvPr>
            <p:ph idx="1"/>
          </p:nvPr>
        </p:nvSpPr>
        <p:spPr>
          <a:xfrm>
            <a:off x="777365" y="2072065"/>
            <a:ext cx="10515600" cy="4622483"/>
          </a:xfrm>
        </p:spPr>
        <p:txBody>
          <a:bodyPr>
            <a:normAutofit/>
          </a:bodyPr>
          <a:lstStyle/>
          <a:p>
            <a:pPr marL="0" indent="0">
              <a:buNone/>
            </a:pPr>
            <a:r>
              <a:rPr lang="vi-VN" dirty="0" smtClean="0"/>
              <a:t>Thuật </a:t>
            </a:r>
            <a:r>
              <a:rPr lang="vi-VN" dirty="0"/>
              <a:t>toán này sử dụng một "đánh giá heuristic" để xếp loại từng nút theo ước lượng về tuyến đường tốt nhất đi qua nút đó. Thuật toán này duyệt các nút theo thứ tự của đánh giá heuristic này</a:t>
            </a:r>
            <a:r>
              <a:rPr lang="vi-VN" dirty="0" smtClean="0"/>
              <a:t>.</a:t>
            </a:r>
            <a:endParaRPr lang="en-US" dirty="0" smtClean="0"/>
          </a:p>
          <a:p>
            <a:r>
              <a:rPr lang="en-US" b="1" i="1" dirty="0" err="1" smtClean="0"/>
              <a:t>Câu</a:t>
            </a:r>
            <a:r>
              <a:rPr lang="en-US" b="1" i="1" dirty="0"/>
              <a:t> </a:t>
            </a:r>
            <a:r>
              <a:rPr lang="en-US" b="1" i="1" dirty="0" err="1" smtClean="0"/>
              <a:t>trúc</a:t>
            </a:r>
            <a:r>
              <a:rPr lang="en-US" b="1" i="1" dirty="0" smtClean="0"/>
              <a:t> d</a:t>
            </a:r>
            <a:r>
              <a:rPr lang="vi-VN" b="1" i="1" dirty="0" smtClean="0"/>
              <a:t>ữ</a:t>
            </a:r>
            <a:r>
              <a:rPr lang="en-US" b="1" i="1" dirty="0"/>
              <a:t> </a:t>
            </a:r>
            <a:r>
              <a:rPr lang="en-US" b="1" i="1" dirty="0" err="1" smtClean="0"/>
              <a:t>liệu</a:t>
            </a:r>
            <a:r>
              <a:rPr lang="en-US" b="1" i="1" dirty="0" smtClean="0"/>
              <a:t> s</a:t>
            </a:r>
            <a:r>
              <a:rPr lang="vi-VN" b="1" i="1" dirty="0" smtClean="0"/>
              <a:t>ử</a:t>
            </a:r>
            <a:r>
              <a:rPr lang="en-US" b="1" i="1" dirty="0"/>
              <a:t> </a:t>
            </a:r>
            <a:r>
              <a:rPr lang="en-US" b="1" i="1" dirty="0" err="1" smtClean="0"/>
              <a:t>dụng</a:t>
            </a:r>
            <a:r>
              <a:rPr lang="en-US" b="1" i="1" dirty="0" smtClean="0"/>
              <a:t>: </a:t>
            </a:r>
            <a:r>
              <a:rPr lang="en-US" dirty="0"/>
              <a:t>Priority Queue</a:t>
            </a:r>
            <a:endParaRPr lang="en-US" b="1" i="1" dirty="0" smtClean="0"/>
          </a:p>
          <a:p>
            <a:r>
              <a:rPr lang="en-US" b="1" i="1" dirty="0" smtClean="0"/>
              <a:t>Evaluation </a:t>
            </a:r>
            <a:r>
              <a:rPr lang="en-US" b="1" i="1" dirty="0"/>
              <a:t>function :</a:t>
            </a:r>
            <a:r>
              <a:rPr lang="en-US" dirty="0"/>
              <a:t> f(n) = h(n) + path cost</a:t>
            </a:r>
            <a:endParaRPr lang="en-US" dirty="0"/>
          </a:p>
          <a:p>
            <a:r>
              <a:rPr lang="en-US" b="1" i="1" dirty="0" smtClean="0"/>
              <a:t>Completeness</a:t>
            </a:r>
            <a:r>
              <a:rPr lang="en-US" b="1" i="1" dirty="0"/>
              <a:t>:</a:t>
            </a:r>
            <a:r>
              <a:rPr lang="en-US" dirty="0"/>
              <a:t> Yes</a:t>
            </a:r>
            <a:endParaRPr lang="en-US" dirty="0"/>
          </a:p>
          <a:p>
            <a:r>
              <a:rPr lang="en-US" b="1" i="1" dirty="0"/>
              <a:t>Optimality: </a:t>
            </a:r>
            <a:r>
              <a:rPr lang="en-US" dirty="0"/>
              <a:t> Yes</a:t>
            </a:r>
            <a:endParaRPr lang="en-US" dirty="0"/>
          </a:p>
          <a:p>
            <a:r>
              <a:rPr lang="en-US" b="1" i="1" dirty="0" smtClean="0"/>
              <a:t>Time </a:t>
            </a:r>
            <a:r>
              <a:rPr lang="en-US" b="1" i="1" dirty="0"/>
              <a:t>complexity:</a:t>
            </a:r>
            <a:r>
              <a:rPr lang="en-US" dirty="0"/>
              <a:t> </a:t>
            </a:r>
            <a:r>
              <a:rPr lang="vi-VN" dirty="0"/>
              <a:t>O (b</a:t>
            </a:r>
            <a:r>
              <a:rPr lang="vi-VN" baseline="30000" dirty="0"/>
              <a:t>d</a:t>
            </a:r>
            <a:r>
              <a:rPr lang="vi-VN" dirty="0"/>
              <a:t>)</a:t>
            </a:r>
            <a:endParaRPr lang="en-US" dirty="0"/>
          </a:p>
          <a:p>
            <a:r>
              <a:rPr lang="en-US" b="1" i="1" dirty="0" smtClean="0"/>
              <a:t>Space complexity: </a:t>
            </a:r>
            <a:r>
              <a:rPr lang="vi-VN" dirty="0"/>
              <a:t>O (b</a:t>
            </a:r>
            <a:r>
              <a:rPr lang="vi-VN" baseline="30000" dirty="0"/>
              <a:t>d</a:t>
            </a:r>
            <a:r>
              <a:rPr lang="vi-VN" dirty="0"/>
              <a:t>)</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3620"/>
            <a:ext cx="9144000" cy="2387600"/>
          </a:xfrm>
        </p:spPr>
        <p:txBody>
          <a:bodyPr/>
          <a:lstStyle/>
          <a:p>
            <a:r>
              <a:rPr lang="en-US" b="1" dirty="0" smtClean="0"/>
              <a:t>LOCAL SEARCH</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Khái</a:t>
            </a:r>
            <a:r>
              <a:rPr lang="en-US" b="1" dirty="0" smtClean="0"/>
              <a:t> </a:t>
            </a:r>
            <a:r>
              <a:rPr lang="en-US" b="1" dirty="0" err="1" smtClean="0"/>
              <a:t>niệm</a:t>
            </a:r>
            <a:endParaRPr lang="en-US" b="1" dirty="0"/>
          </a:p>
        </p:txBody>
      </p:sp>
      <p:sp>
        <p:nvSpPr>
          <p:cNvPr id="3" name="Content Placeholder 2"/>
          <p:cNvSpPr>
            <a:spLocks noGrp="1"/>
          </p:cNvSpPr>
          <p:nvPr>
            <p:ph idx="1"/>
          </p:nvPr>
        </p:nvSpPr>
        <p:spPr/>
        <p:txBody>
          <a:bodyPr/>
          <a:lstStyle/>
          <a:p>
            <a:r>
              <a:rPr lang="en-US" b="1" dirty="0" smtClean="0"/>
              <a:t>Local Search </a:t>
            </a:r>
            <a:r>
              <a:rPr lang="vi-VN" dirty="0" smtClean="0"/>
              <a:t>là một phương pháp heuristic để giải các bài toán tối ưu hóa khó tính toán. </a:t>
            </a:r>
            <a:r>
              <a:rPr lang="en-US" dirty="0" smtClean="0"/>
              <a:t>Local Search </a:t>
            </a:r>
            <a:r>
              <a:rPr lang="vi-VN" dirty="0" smtClean="0"/>
              <a:t>có thể được sử dụng cho các vấn đề có thể được xây dựng như tìm một giải pháp tối đa hóa một tiêu chí trong số một số giải pháp ứng viên.</a:t>
            </a:r>
            <a:endParaRPr lang="en-US" dirty="0" smtClean="0"/>
          </a:p>
          <a:p>
            <a:r>
              <a:rPr lang="vi-VN" dirty="0" smtClean="0"/>
              <a:t>Các thuật toán </a:t>
            </a:r>
            <a:r>
              <a:rPr lang="en-US" dirty="0" smtClean="0"/>
              <a:t>Local Search</a:t>
            </a:r>
            <a:r>
              <a:rPr lang="vi-VN" dirty="0" smtClean="0"/>
              <a:t> chuyển từ giải pháp này sang giải pháp khác trong không gian của các giải pháp ứng cử viên (không gian tìm kiếm) bằng cách áp dụng các thay đổi cục bộ, </a:t>
            </a:r>
            <a:r>
              <a:rPr lang="vi-VN" b="1" dirty="0" smtClean="0"/>
              <a:t>cho đến khi</a:t>
            </a:r>
            <a:r>
              <a:rPr lang="vi-VN" dirty="0" smtClean="0"/>
              <a:t> </a:t>
            </a:r>
            <a:r>
              <a:rPr lang="vi-VN" b="1" dirty="0" smtClean="0"/>
              <a:t>tìm thấy một giải pháp </a:t>
            </a:r>
            <a:r>
              <a:rPr lang="en-US" b="1" dirty="0" smtClean="0"/>
              <a:t>có </a:t>
            </a:r>
            <a:r>
              <a:rPr lang="en-US" b="1" dirty="0" err="1" smtClean="0"/>
              <a:t>th</a:t>
            </a:r>
            <a:r>
              <a:rPr lang="vi-VN" b="1" dirty="0" smtClean="0"/>
              <a:t>ể coi là tối ưu hoặc </a:t>
            </a:r>
            <a:r>
              <a:rPr lang="vi-VN" b="1" dirty="0"/>
              <a:t>đã </a:t>
            </a:r>
            <a:r>
              <a:rPr lang="vi-VN" b="1" dirty="0" smtClean="0"/>
              <a:t>đạt</a:t>
            </a:r>
            <a:r>
              <a:rPr lang="en-US" b="1" dirty="0" smtClean="0"/>
              <a:t> </a:t>
            </a:r>
            <a:r>
              <a:rPr lang="en-US" b="1" dirty="0"/>
              <a:t>t</a:t>
            </a:r>
            <a:r>
              <a:rPr lang="vi-VN" b="1" dirty="0" smtClean="0"/>
              <a:t>ới </a:t>
            </a:r>
            <a:r>
              <a:rPr lang="vi-VN" b="1" dirty="0"/>
              <a:t>giới </a:t>
            </a:r>
            <a:r>
              <a:rPr lang="vi-VN" b="1" dirty="0" smtClean="0"/>
              <a:t>hạn thời gian đã trôi qua</a:t>
            </a:r>
            <a:r>
              <a:rPr lang="vi-VN" dirty="0" smtClean="0"/>
              <a:t>.</a:t>
            </a:r>
            <a:endParaRPr lang="en-US" dirty="0" smtClean="0"/>
          </a:p>
          <a:p>
            <a:pPr marL="0" indent="0">
              <a:buNone/>
            </a:pPr>
            <a:r>
              <a:rPr lang="en-US" dirty="0" smtClean="0"/>
              <a:t>VD: Hill – Climbing Search, Simulated Annealing Search</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Hill – Climbing Search</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L</a:t>
            </a:r>
            <a:r>
              <a:rPr lang="vi-VN" dirty="0" smtClean="0"/>
              <a:t>à một thuật toán liên tục di chuyển theo hướng </a:t>
            </a:r>
            <a:r>
              <a:rPr lang="en-US" dirty="0" smtClean="0"/>
              <a:t>c</a:t>
            </a:r>
            <a:r>
              <a:rPr lang="vi-VN" dirty="0" smtClean="0"/>
              <a:t>họn best neighbor của current state (mỗi lần di chuyển, nó luôn “đi lên” đồi, nếu không thể đi sang chỗ “cao hơn” nữa, thì việc tìm kiếm sẽ dừng lại).</a:t>
            </a:r>
            <a:endParaRPr lang="en-US" dirty="0" smtClean="0"/>
          </a:p>
          <a:p>
            <a:r>
              <a:rPr lang="en-US" b="1" i="1" dirty="0" smtClean="0"/>
              <a:t>Completeness:</a:t>
            </a:r>
            <a:r>
              <a:rPr lang="en-US" dirty="0"/>
              <a:t> Yes</a:t>
            </a:r>
            <a:endParaRPr lang="en-US" dirty="0"/>
          </a:p>
          <a:p>
            <a:r>
              <a:rPr lang="en-US" b="1" i="1" dirty="0"/>
              <a:t>Optimality: </a:t>
            </a:r>
            <a:r>
              <a:rPr lang="en-US" dirty="0"/>
              <a:t> </a:t>
            </a:r>
            <a:r>
              <a:rPr lang="en-US" dirty="0" smtClean="0"/>
              <a:t>No</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Simulated Annealing</a:t>
            </a:r>
            <a:endParaRPr lang="en-US" b="1" dirty="0"/>
          </a:p>
        </p:txBody>
      </p:sp>
      <p:sp>
        <p:nvSpPr>
          <p:cNvPr id="3" name="Content Placeholder 2"/>
          <p:cNvSpPr>
            <a:spLocks noGrp="1"/>
          </p:cNvSpPr>
          <p:nvPr>
            <p:ph idx="1"/>
          </p:nvPr>
        </p:nvSpPr>
        <p:spPr/>
        <p:txBody>
          <a:bodyPr>
            <a:normAutofit/>
          </a:bodyPr>
          <a:lstStyle/>
          <a:p>
            <a:pPr marL="0" indent="0">
              <a:buNone/>
            </a:pPr>
            <a:r>
              <a:rPr lang="en-US" dirty="0">
                <a:cs typeface="Times New Roman" panose="02020603050405020304" pitchFamily="18" charset="0"/>
              </a:rPr>
              <a:t>Cho </a:t>
            </a:r>
            <a:r>
              <a:rPr lang="en-US" dirty="0" err="1">
                <a:cs typeface="Times New Roman" panose="02020603050405020304" pitchFamily="18" charset="0"/>
              </a:rPr>
              <a:t>phép</a:t>
            </a:r>
            <a:r>
              <a:rPr lang="en-US" dirty="0">
                <a:cs typeface="Times New Roman" panose="02020603050405020304" pitchFamily="18" charset="0"/>
              </a:rPr>
              <a:t> agent di </a:t>
            </a:r>
            <a:r>
              <a:rPr lang="en-US" dirty="0" err="1">
                <a:cs typeface="Times New Roman" panose="02020603050405020304" pitchFamily="18" charset="0"/>
              </a:rPr>
              <a:t>chuyển</a:t>
            </a:r>
            <a:r>
              <a:rPr lang="en-US" dirty="0">
                <a:cs typeface="Times New Roman" panose="02020603050405020304" pitchFamily="18" charset="0"/>
              </a:rPr>
              <a:t> </a:t>
            </a:r>
            <a:r>
              <a:rPr lang="en-US" dirty="0" err="1">
                <a:cs typeface="Times New Roman" panose="02020603050405020304" pitchFamily="18" charset="0"/>
              </a:rPr>
              <a:t>ngẫu</a:t>
            </a:r>
            <a:r>
              <a:rPr lang="en-US" dirty="0">
                <a:cs typeface="Times New Roman" panose="02020603050405020304" pitchFamily="18" charset="0"/>
              </a:rPr>
              <a:t> </a:t>
            </a:r>
            <a:r>
              <a:rPr lang="en-US" dirty="0" err="1">
                <a:cs typeface="Times New Roman" panose="02020603050405020304" pitchFamily="18" charset="0"/>
              </a:rPr>
              <a:t>nhiên</a:t>
            </a:r>
            <a:r>
              <a:rPr lang="en-US" dirty="0">
                <a:cs typeface="Times New Roman" panose="02020603050405020304" pitchFamily="18" charset="0"/>
              </a:rPr>
              <a:t> ( </a:t>
            </a:r>
            <a:r>
              <a:rPr lang="en-US" dirty="0" err="1">
                <a:cs typeface="Times New Roman" panose="02020603050405020304" pitchFamily="18" charset="0"/>
              </a:rPr>
              <a:t>có</a:t>
            </a:r>
            <a:r>
              <a:rPr lang="en-US" dirty="0">
                <a:cs typeface="Times New Roman" panose="02020603050405020304" pitchFamily="18" charset="0"/>
              </a:rPr>
              <a:t> </a:t>
            </a:r>
            <a:r>
              <a:rPr lang="en-US" dirty="0" err="1">
                <a:cs typeface="Times New Roman" panose="02020603050405020304" pitchFamily="18" charset="0"/>
              </a:rPr>
              <a:t>thể</a:t>
            </a:r>
            <a:r>
              <a:rPr lang="en-US" dirty="0">
                <a:cs typeface="Times New Roman" panose="02020603050405020304" pitchFamily="18" charset="0"/>
              </a:rPr>
              <a:t> </a:t>
            </a:r>
            <a:r>
              <a:rPr lang="en-US" dirty="0" err="1">
                <a:cs typeface="Times New Roman" panose="02020603050405020304" pitchFamily="18" charset="0"/>
              </a:rPr>
              <a:t>cho</a:t>
            </a:r>
            <a:r>
              <a:rPr lang="en-US" dirty="0">
                <a:cs typeface="Times New Roman" panose="02020603050405020304" pitchFamily="18" charset="0"/>
              </a:rPr>
              <a:t> </a:t>
            </a:r>
            <a:r>
              <a:rPr lang="en-US" dirty="0" err="1">
                <a:cs typeface="Times New Roman" panose="02020603050405020304" pitchFamily="18" charset="0"/>
              </a:rPr>
              <a:t>phép</a:t>
            </a:r>
            <a:r>
              <a:rPr lang="en-US" dirty="0">
                <a:cs typeface="Times New Roman" panose="02020603050405020304" pitchFamily="18" charset="0"/>
              </a:rPr>
              <a:t> </a:t>
            </a:r>
            <a:r>
              <a:rPr lang="en-US" dirty="0" err="1">
                <a:cs typeface="Times New Roman" panose="02020603050405020304" pitchFamily="18" charset="0"/>
              </a:rPr>
              <a:t>đi</a:t>
            </a:r>
            <a:r>
              <a:rPr lang="en-US" dirty="0">
                <a:cs typeface="Times New Roman" panose="02020603050405020304" pitchFamily="18" charset="0"/>
              </a:rPr>
              <a:t> </a:t>
            </a:r>
            <a:r>
              <a:rPr lang="en-US" dirty="0" err="1">
                <a:cs typeface="Times New Roman" panose="02020603050405020304" pitchFamily="18" charset="0"/>
              </a:rPr>
              <a:t>tới</a:t>
            </a:r>
            <a:r>
              <a:rPr lang="en-US" dirty="0">
                <a:cs typeface="Times New Roman" panose="02020603050405020304" pitchFamily="18" charset="0"/>
              </a:rPr>
              <a:t> </a:t>
            </a:r>
            <a:r>
              <a:rPr lang="en-US" dirty="0" err="1">
                <a:cs typeface="Times New Roman" panose="02020603050405020304" pitchFamily="18" charset="0"/>
              </a:rPr>
              <a:t>những</a:t>
            </a:r>
            <a:r>
              <a:rPr lang="en-US" dirty="0">
                <a:cs typeface="Times New Roman" panose="02020603050405020304" pitchFamily="18" charset="0"/>
              </a:rPr>
              <a:t> </a:t>
            </a:r>
            <a:r>
              <a:rPr lang="en-US" dirty="0" err="1" smtClean="0">
                <a:cs typeface="Times New Roman" panose="02020603050405020304" pitchFamily="18" charset="0"/>
              </a:rPr>
              <a:t>chô</a:t>
            </a:r>
            <a:r>
              <a:rPr lang="en-US" dirty="0">
                <a:cs typeface="Times New Roman" panose="02020603050405020304" pitchFamily="18" charset="0"/>
              </a:rPr>
              <a:t>̃ </a:t>
            </a:r>
            <a:r>
              <a:rPr lang="en-US" dirty="0" smtClean="0">
                <a:cs typeface="Times New Roman" panose="02020603050405020304" pitchFamily="18" charset="0"/>
              </a:rPr>
              <a:t>“</a:t>
            </a:r>
            <a:r>
              <a:rPr lang="en-US" dirty="0" err="1" smtClean="0">
                <a:cs typeface="Times New Roman" panose="02020603050405020304" pitchFamily="18" charset="0"/>
              </a:rPr>
              <a:t>thấp</a:t>
            </a:r>
            <a:r>
              <a:rPr lang="en-US" dirty="0" smtClean="0">
                <a:cs typeface="Times New Roman" panose="02020603050405020304" pitchFamily="18" charset="0"/>
              </a:rPr>
              <a:t> </a:t>
            </a:r>
            <a:r>
              <a:rPr lang="en-US" dirty="0" err="1" smtClean="0">
                <a:cs typeface="Times New Roman" panose="02020603050405020304" pitchFamily="18" charset="0"/>
              </a:rPr>
              <a:t>hơn</a:t>
            </a:r>
            <a:r>
              <a:rPr lang="en-US" dirty="0" smtClean="0">
                <a:cs typeface="Times New Roman" panose="02020603050405020304" pitchFamily="18" charset="0"/>
              </a:rPr>
              <a:t>” </a:t>
            </a:r>
            <a:r>
              <a:rPr lang="en-US" dirty="0">
                <a:cs typeface="Times New Roman" panose="02020603050405020304" pitchFamily="18" charset="0"/>
              </a:rPr>
              <a:t>) </a:t>
            </a:r>
            <a:r>
              <a:rPr lang="en-US" dirty="0" err="1">
                <a:cs typeface="Times New Roman" panose="02020603050405020304" pitchFamily="18" charset="0"/>
              </a:rPr>
              <a:t>với</a:t>
            </a:r>
            <a:r>
              <a:rPr lang="en-US" dirty="0">
                <a:cs typeface="Times New Roman" panose="02020603050405020304" pitchFamily="18" charset="0"/>
              </a:rPr>
              <a:t> </a:t>
            </a:r>
            <a:r>
              <a:rPr lang="en-US" dirty="0" err="1">
                <a:cs typeface="Times New Roman" panose="02020603050405020304" pitchFamily="18" charset="0"/>
              </a:rPr>
              <a:t>mức</a:t>
            </a:r>
            <a:r>
              <a:rPr lang="en-US" dirty="0">
                <a:cs typeface="Times New Roman" panose="02020603050405020304" pitchFamily="18" charset="0"/>
              </a:rPr>
              <a:t> </a:t>
            </a:r>
            <a:r>
              <a:rPr lang="en-US" dirty="0" err="1">
                <a:cs typeface="Times New Roman" panose="02020603050405020304" pitchFamily="18" charset="0"/>
              </a:rPr>
              <a:t>độ</a:t>
            </a:r>
            <a:r>
              <a:rPr lang="en-US" dirty="0">
                <a:cs typeface="Times New Roman" panose="02020603050405020304" pitchFamily="18" charset="0"/>
              </a:rPr>
              <a:t> </a:t>
            </a:r>
            <a:r>
              <a:rPr lang="en-US" dirty="0" err="1">
                <a:cs typeface="Times New Roman" panose="02020603050405020304" pitchFamily="18" charset="0"/>
              </a:rPr>
              <a:t>giảm</a:t>
            </a:r>
            <a:r>
              <a:rPr lang="en-US" dirty="0">
                <a:cs typeface="Times New Roman" panose="02020603050405020304" pitchFamily="18" charset="0"/>
              </a:rPr>
              <a:t> </a:t>
            </a:r>
            <a:r>
              <a:rPr lang="en-US" dirty="0" err="1">
                <a:cs typeface="Times New Roman" panose="02020603050405020304" pitchFamily="18" charset="0"/>
              </a:rPr>
              <a:t>dần</a:t>
            </a:r>
            <a:r>
              <a:rPr lang="en-US" dirty="0">
                <a:cs typeface="Times New Roman" panose="02020603050405020304" pitchFamily="18" charset="0"/>
              </a:rPr>
              <a:t> </a:t>
            </a:r>
            <a:r>
              <a:rPr lang="en-US" dirty="0" err="1">
                <a:cs typeface="Times New Roman" panose="02020603050405020304" pitchFamily="18" charset="0"/>
              </a:rPr>
              <a:t>theo</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gian</a:t>
            </a:r>
            <a:r>
              <a:rPr lang="en-US" dirty="0">
                <a:cs typeface="Times New Roman" panose="02020603050405020304" pitchFamily="18" charset="0"/>
              </a:rPr>
              <a:t>. </a:t>
            </a:r>
            <a:r>
              <a:rPr lang="en-US" dirty="0" err="1">
                <a:cs typeface="Times New Roman" panose="02020603050405020304" pitchFamily="18" charset="0"/>
              </a:rPr>
              <a:t>Sau</a:t>
            </a:r>
            <a:r>
              <a:rPr lang="en-US" dirty="0">
                <a:cs typeface="Times New Roman" panose="02020603050405020304" pitchFamily="18" charset="0"/>
              </a:rPr>
              <a:t> </a:t>
            </a:r>
            <a:r>
              <a:rPr lang="en-US" dirty="0" err="1">
                <a:cs typeface="Times New Roman" panose="02020603050405020304" pitchFamily="18" charset="0"/>
              </a:rPr>
              <a:t>khoảng</a:t>
            </a:r>
            <a:r>
              <a:rPr lang="en-US" dirty="0">
                <a:cs typeface="Times New Roman" panose="02020603050405020304" pitchFamily="18" charset="0"/>
              </a:rPr>
              <a:t> </a:t>
            </a:r>
            <a:r>
              <a:rPr lang="en-US" dirty="0" err="1">
                <a:cs typeface="Times New Roman" panose="02020603050405020304" pitchFamily="18" charset="0"/>
              </a:rPr>
              <a:t>thời</a:t>
            </a:r>
            <a:r>
              <a:rPr lang="en-US" dirty="0">
                <a:cs typeface="Times New Roman" panose="02020603050405020304" pitchFamily="18" charset="0"/>
              </a:rPr>
              <a:t> </a:t>
            </a:r>
            <a:r>
              <a:rPr lang="en-US" dirty="0" err="1">
                <a:cs typeface="Times New Roman" panose="02020603050405020304" pitchFamily="18" charset="0"/>
              </a:rPr>
              <a:t>gian</a:t>
            </a:r>
            <a:r>
              <a:rPr lang="en-US" dirty="0">
                <a:cs typeface="Times New Roman" panose="02020603050405020304" pitchFamily="18" charset="0"/>
              </a:rPr>
              <a:t> </a:t>
            </a:r>
            <a:r>
              <a:rPr lang="en-US" dirty="0" err="1">
                <a:cs typeface="Times New Roman" panose="02020603050405020304" pitchFamily="18" charset="0"/>
              </a:rPr>
              <a:t>đó</a:t>
            </a:r>
            <a:r>
              <a:rPr lang="en-US" dirty="0">
                <a:cs typeface="Times New Roman" panose="02020603050405020304" pitchFamily="18" charset="0"/>
              </a:rPr>
              <a:t> </a:t>
            </a:r>
            <a:r>
              <a:rPr lang="en-US" dirty="0" err="1">
                <a:cs typeface="Times New Roman" panose="02020603050405020304" pitchFamily="18" charset="0"/>
              </a:rPr>
              <a:t>thì</a:t>
            </a:r>
            <a:r>
              <a:rPr lang="en-US" dirty="0">
                <a:cs typeface="Times New Roman" panose="02020603050405020304" pitchFamily="18" charset="0"/>
              </a:rPr>
              <a:t> </a:t>
            </a:r>
            <a:r>
              <a:rPr lang="en-US" dirty="0" err="1">
                <a:cs typeface="Times New Roman" panose="02020603050405020304" pitchFamily="18" charset="0"/>
              </a:rPr>
              <a:t>chỉ</a:t>
            </a:r>
            <a:r>
              <a:rPr lang="en-US" dirty="0">
                <a:cs typeface="Times New Roman" panose="02020603050405020304" pitchFamily="18" charset="0"/>
              </a:rPr>
              <a:t> </a:t>
            </a:r>
            <a:r>
              <a:rPr lang="en-US" dirty="0" err="1">
                <a:cs typeface="Times New Roman" panose="02020603050405020304" pitchFamily="18" charset="0"/>
              </a:rPr>
              <a:t>cho</a:t>
            </a:r>
            <a:r>
              <a:rPr lang="en-US" dirty="0">
                <a:cs typeface="Times New Roman" panose="02020603050405020304" pitchFamily="18" charset="0"/>
              </a:rPr>
              <a:t> </a:t>
            </a:r>
            <a:r>
              <a:rPr lang="en-US" dirty="0" err="1">
                <a:cs typeface="Times New Roman" panose="02020603050405020304" pitchFamily="18" charset="0"/>
              </a:rPr>
              <a:t>phép</a:t>
            </a:r>
            <a:r>
              <a:rPr lang="en-US" dirty="0">
                <a:cs typeface="Times New Roman" panose="02020603050405020304" pitchFamily="18" charset="0"/>
              </a:rPr>
              <a:t> </a:t>
            </a:r>
            <a:r>
              <a:rPr lang="en-US" dirty="0" smtClean="0">
                <a:cs typeface="Times New Roman" panose="02020603050405020304" pitchFamily="18" charset="0"/>
              </a:rPr>
              <a:t>agent </a:t>
            </a:r>
            <a:r>
              <a:rPr lang="en-US" dirty="0" err="1" smtClean="0">
                <a:cs typeface="Times New Roman" panose="02020603050405020304" pitchFamily="18" charset="0"/>
              </a:rPr>
              <a:t>đi</a:t>
            </a:r>
            <a:r>
              <a:rPr lang="en-US" dirty="0" smtClean="0">
                <a:cs typeface="Times New Roman" panose="02020603050405020304" pitchFamily="18" charset="0"/>
              </a:rPr>
              <a:t> </a:t>
            </a:r>
            <a:r>
              <a:rPr lang="en-US" dirty="0" err="1">
                <a:cs typeface="Times New Roman" panose="02020603050405020304" pitchFamily="18" charset="0"/>
              </a:rPr>
              <a:t>tới</a:t>
            </a:r>
            <a:r>
              <a:rPr lang="en-US" dirty="0">
                <a:cs typeface="Times New Roman" panose="02020603050405020304" pitchFamily="18" charset="0"/>
              </a:rPr>
              <a:t> </a:t>
            </a:r>
            <a:r>
              <a:rPr lang="en-US" dirty="0" err="1">
                <a:cs typeface="Times New Roman" panose="02020603050405020304" pitchFamily="18" charset="0"/>
              </a:rPr>
              <a:t>những</a:t>
            </a:r>
            <a:r>
              <a:rPr lang="en-US" dirty="0">
                <a:cs typeface="Times New Roman" panose="02020603050405020304" pitchFamily="18" charset="0"/>
              </a:rPr>
              <a:t> </a:t>
            </a:r>
            <a:r>
              <a:rPr lang="en-US" dirty="0" err="1" smtClean="0">
                <a:cs typeface="Times New Roman" panose="02020603050405020304" pitchFamily="18" charset="0"/>
              </a:rPr>
              <a:t>chô</a:t>
            </a:r>
            <a:r>
              <a:rPr lang="en-US" dirty="0" smtClean="0">
                <a:cs typeface="Times New Roman" panose="02020603050405020304" pitchFamily="18" charset="0"/>
              </a:rPr>
              <a:t>̃ “</a:t>
            </a:r>
            <a:r>
              <a:rPr lang="en-US" dirty="0" err="1" smtClean="0">
                <a:cs typeface="Times New Roman" panose="02020603050405020304" pitchFamily="18" charset="0"/>
              </a:rPr>
              <a:t>cao</a:t>
            </a:r>
            <a:r>
              <a:rPr lang="en-US" dirty="0" smtClean="0">
                <a:cs typeface="Times New Roman" panose="02020603050405020304" pitchFamily="18" charset="0"/>
              </a:rPr>
              <a:t> </a:t>
            </a:r>
            <a:r>
              <a:rPr lang="en-US" dirty="0" err="1" smtClean="0">
                <a:cs typeface="Times New Roman" panose="02020603050405020304" pitchFamily="18" charset="0"/>
              </a:rPr>
              <a:t>hơn</a:t>
            </a:r>
            <a:r>
              <a:rPr lang="en-US" dirty="0" smtClean="0">
                <a:cs typeface="Times New Roman" panose="02020603050405020304" pitchFamily="18" charset="0"/>
              </a:rPr>
              <a:t>”. </a:t>
            </a:r>
            <a:endParaRPr lang="en-US" dirty="0" smtClean="0">
              <a:cs typeface="Times New Roman" panose="02020603050405020304" pitchFamily="18" charset="0"/>
            </a:endParaRPr>
          </a:p>
          <a:p>
            <a:pPr marL="0" indent="0">
              <a:buNone/>
            </a:pPr>
            <a:r>
              <a:rPr lang="en-US" dirty="0" err="1" smtClean="0">
                <a:cs typeface="Times New Roman" panose="02020603050405020304" pitchFamily="18" charset="0"/>
              </a:rPr>
              <a:t>Chúng</a:t>
            </a:r>
            <a:r>
              <a:rPr lang="en-US" dirty="0" smtClean="0">
                <a:cs typeface="Times New Roman" panose="02020603050405020304" pitchFamily="18" charset="0"/>
              </a:rPr>
              <a:t> </a:t>
            </a:r>
            <a:r>
              <a:rPr lang="en-US" dirty="0">
                <a:cs typeface="Times New Roman" panose="02020603050405020304" pitchFamily="18" charset="0"/>
              </a:rPr>
              <a:t>ta </a:t>
            </a:r>
            <a:r>
              <a:rPr lang="en-US" dirty="0" err="1">
                <a:cs typeface="Times New Roman" panose="02020603050405020304" pitchFamily="18" charset="0"/>
              </a:rPr>
              <a:t>có</a:t>
            </a:r>
            <a:r>
              <a:rPr lang="en-US" dirty="0">
                <a:cs typeface="Times New Roman" panose="02020603050405020304" pitchFamily="18" charset="0"/>
              </a:rPr>
              <a:t> </a:t>
            </a:r>
            <a:r>
              <a:rPr lang="en-US" dirty="0" err="1">
                <a:cs typeface="Times New Roman" panose="02020603050405020304" pitchFamily="18" charset="0"/>
              </a:rPr>
              <a:t>thể</a:t>
            </a:r>
            <a:r>
              <a:rPr lang="en-US" dirty="0">
                <a:cs typeface="Times New Roman" panose="02020603050405020304" pitchFamily="18" charset="0"/>
              </a:rPr>
              <a:t> hi </a:t>
            </a:r>
            <a:r>
              <a:rPr lang="en-US" dirty="0" err="1">
                <a:cs typeface="Times New Roman" panose="02020603050405020304" pitchFamily="18" charset="0"/>
              </a:rPr>
              <a:t>vọng</a:t>
            </a:r>
            <a:r>
              <a:rPr lang="en-US" dirty="0">
                <a:cs typeface="Times New Roman" panose="02020603050405020304" pitchFamily="18" charset="0"/>
              </a:rPr>
              <a:t> agent </a:t>
            </a:r>
            <a:r>
              <a:rPr lang="en-US" dirty="0" err="1">
                <a:cs typeface="Times New Roman" panose="02020603050405020304" pitchFamily="18" charset="0"/>
              </a:rPr>
              <a:t>tìm</a:t>
            </a:r>
            <a:r>
              <a:rPr lang="en-US" dirty="0">
                <a:cs typeface="Times New Roman" panose="02020603050405020304" pitchFamily="18" charset="0"/>
              </a:rPr>
              <a:t> </a:t>
            </a:r>
            <a:r>
              <a:rPr lang="en-US" dirty="0" err="1">
                <a:cs typeface="Times New Roman" panose="02020603050405020304" pitchFamily="18" charset="0"/>
              </a:rPr>
              <a:t>ra</a:t>
            </a:r>
            <a:r>
              <a:rPr lang="en-US" dirty="0">
                <a:cs typeface="Times New Roman" panose="02020603050405020304" pitchFamily="18" charset="0"/>
              </a:rPr>
              <a:t> global optimal </a:t>
            </a:r>
            <a:r>
              <a:rPr lang="en-US" dirty="0" err="1">
                <a:cs typeface="Times New Roman" panose="02020603050405020304" pitchFamily="18" charset="0"/>
              </a:rPr>
              <a:t>mà</a:t>
            </a:r>
            <a:r>
              <a:rPr lang="en-US" dirty="0">
                <a:cs typeface="Times New Roman" panose="02020603050405020304" pitchFamily="18" charset="0"/>
              </a:rPr>
              <a:t> </a:t>
            </a:r>
            <a:r>
              <a:rPr lang="en-US" dirty="0" err="1">
                <a:cs typeface="Times New Roman" panose="02020603050405020304" pitchFamily="18" charset="0"/>
              </a:rPr>
              <a:t>không</a:t>
            </a:r>
            <a:r>
              <a:rPr lang="en-US" dirty="0">
                <a:cs typeface="Times New Roman" panose="02020603050405020304" pitchFamily="18" charset="0"/>
              </a:rPr>
              <a:t> </a:t>
            </a:r>
            <a:r>
              <a:rPr lang="en-US" dirty="0" err="1">
                <a:cs typeface="Times New Roman" panose="02020603050405020304" pitchFamily="18" charset="0"/>
              </a:rPr>
              <a:t>mắc</a:t>
            </a:r>
            <a:r>
              <a:rPr lang="en-US" dirty="0">
                <a:cs typeface="Times New Roman" panose="02020603050405020304" pitchFamily="18" charset="0"/>
              </a:rPr>
              <a:t> </a:t>
            </a:r>
            <a:r>
              <a:rPr lang="en-US" dirty="0" err="1">
                <a:cs typeface="Times New Roman" panose="02020603050405020304" pitchFamily="18" charset="0"/>
              </a:rPr>
              <a:t>kẹt</a:t>
            </a:r>
            <a:r>
              <a:rPr lang="en-US" dirty="0">
                <a:cs typeface="Times New Roman" panose="02020603050405020304" pitchFamily="18" charset="0"/>
              </a:rPr>
              <a:t> </a:t>
            </a:r>
            <a:r>
              <a:rPr lang="en-US" dirty="0" err="1">
                <a:cs typeface="Times New Roman" panose="02020603050405020304" pitchFamily="18" charset="0"/>
              </a:rPr>
              <a:t>tại</a:t>
            </a:r>
            <a:r>
              <a:rPr lang="en-US" dirty="0">
                <a:cs typeface="Times New Roman" panose="02020603050405020304" pitchFamily="18" charset="0"/>
              </a:rPr>
              <a:t> local optimal</a:t>
            </a:r>
            <a:r>
              <a:rPr lang="en-US" dirty="0" smtClean="0">
                <a:cs typeface="Times New Roman" panose="02020603050405020304" pitchFamily="18" charset="0"/>
              </a:rPr>
              <a:t>.</a:t>
            </a:r>
            <a:endParaRPr lang="en-US" dirty="0" smtClean="0">
              <a:cs typeface="Times New Roman" panose="02020603050405020304" pitchFamily="18" charset="0"/>
            </a:endParaRPr>
          </a:p>
          <a:p>
            <a:pPr marL="0" indent="0">
              <a:buNone/>
            </a:pPr>
            <a:endParaRPr lang="en-US" dirty="0" smtClean="0">
              <a:cs typeface="Times New Roman" panose="02020603050405020304" pitchFamily="18" charset="0"/>
            </a:endParaRPr>
          </a:p>
          <a:p>
            <a:r>
              <a:rPr lang="en-US" b="1" i="1" dirty="0"/>
              <a:t>Completeness:</a:t>
            </a:r>
            <a:r>
              <a:rPr lang="en-US" dirty="0"/>
              <a:t> Yes</a:t>
            </a:r>
            <a:endParaRPr lang="en-US" dirty="0"/>
          </a:p>
          <a:p>
            <a:r>
              <a:rPr lang="en-US" b="1" i="1" dirty="0"/>
              <a:t>Optimality: </a:t>
            </a:r>
            <a:r>
              <a:rPr lang="en-US" dirty="0"/>
              <a:t> </a:t>
            </a:r>
            <a:r>
              <a:rPr lang="en-US" dirty="0" smtClean="0"/>
              <a:t>No</a:t>
            </a:r>
            <a:endParaRPr lang="en-US" dirty="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7940"/>
            <a:ext cx="9144000" cy="2387600"/>
          </a:xfrm>
        </p:spPr>
        <p:txBody>
          <a:bodyPr/>
          <a:lstStyle/>
          <a:p>
            <a:r>
              <a:rPr lang="en-US" b="1" dirty="0" smtClean="0"/>
              <a:t>AND – OR SEARCH</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Khái</a:t>
            </a:r>
            <a:r>
              <a:rPr lang="en-US" b="1" dirty="0" smtClean="0"/>
              <a:t> </a:t>
            </a:r>
            <a:r>
              <a:rPr lang="en-US" b="1" dirty="0" err="1" smtClean="0"/>
              <a:t>niệm</a:t>
            </a:r>
            <a:endParaRPr lang="en-US" b="1" dirty="0"/>
          </a:p>
        </p:txBody>
      </p:sp>
      <p:sp>
        <p:nvSpPr>
          <p:cNvPr id="3" name="Content Placeholder 2"/>
          <p:cNvSpPr>
            <a:spLocks noGrp="1"/>
          </p:cNvSpPr>
          <p:nvPr>
            <p:ph idx="1"/>
          </p:nvPr>
        </p:nvSpPr>
        <p:spPr>
          <a:xfrm>
            <a:off x="929640" y="1700576"/>
            <a:ext cx="10515600" cy="4351338"/>
          </a:xfrm>
        </p:spPr>
        <p:txBody>
          <a:bodyPr>
            <a:normAutofit/>
          </a:bodyPr>
          <a:lstStyle/>
          <a:p>
            <a:pPr marL="0" indent="0">
              <a:buNone/>
            </a:pPr>
            <a:r>
              <a:rPr lang="en-US" dirty="0" err="1"/>
              <a:t>Từ</a:t>
            </a:r>
            <a:r>
              <a:rPr lang="en-US" dirty="0"/>
              <a:t> </a:t>
            </a:r>
            <a:r>
              <a:rPr lang="en-US" dirty="0" err="1"/>
              <a:t>một</a:t>
            </a:r>
            <a:r>
              <a:rPr lang="en-US" dirty="0"/>
              <a:t> </a:t>
            </a:r>
            <a:r>
              <a:rPr lang="en-US" dirty="0" err="1"/>
              <a:t>trang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hành</a:t>
            </a:r>
            <a:r>
              <a:rPr lang="en-US" dirty="0"/>
              <a:t> </a:t>
            </a:r>
            <a:r>
              <a:rPr lang="en-US" dirty="0" err="1"/>
              <a:t>động</a:t>
            </a:r>
            <a:r>
              <a:rPr lang="en-US" dirty="0"/>
              <a:t> (Or search) </a:t>
            </a:r>
            <a:r>
              <a:rPr lang="en-US" dirty="0">
                <a:sym typeface="Wingdings" panose="05000000000000000000" pitchFamily="2" charset="2"/>
              </a:rPr>
              <a:t></a:t>
            </a:r>
            <a:r>
              <a:rPr lang="en-US" dirty="0"/>
              <a:t> </a:t>
            </a:r>
            <a:r>
              <a:rPr lang="en-US" dirty="0" err="1"/>
              <a:t>Chọn</a:t>
            </a:r>
            <a:r>
              <a:rPr lang="en-US" dirty="0"/>
              <a:t> </a:t>
            </a:r>
            <a:r>
              <a:rPr lang="en-US" dirty="0" err="1"/>
              <a:t>một</a:t>
            </a:r>
            <a:r>
              <a:rPr lang="en-US" dirty="0"/>
              <a:t> </a:t>
            </a:r>
            <a:r>
              <a:rPr lang="en-US" dirty="0" err="1"/>
              <a:t>hành</a:t>
            </a:r>
            <a:r>
              <a:rPr lang="en-US" dirty="0"/>
              <a:t> </a:t>
            </a:r>
            <a:r>
              <a:rPr lang="en-US" dirty="0" err="1"/>
              <a:t>động</a:t>
            </a:r>
            <a:r>
              <a:rPr lang="en-US" dirty="0"/>
              <a:t> </a:t>
            </a:r>
            <a:r>
              <a:rPr lang="en-US" dirty="0" err="1"/>
              <a:t>để</a:t>
            </a:r>
            <a:r>
              <a:rPr lang="en-US" dirty="0"/>
              <a:t> </a:t>
            </a:r>
            <a:r>
              <a:rPr lang="en-US" dirty="0" err="1"/>
              <a:t>thực</a:t>
            </a:r>
            <a:r>
              <a:rPr lang="en-US" dirty="0"/>
              <a:t> </a:t>
            </a:r>
            <a:r>
              <a:rPr lang="en-US" dirty="0" err="1"/>
              <a:t>hiện</a:t>
            </a:r>
            <a:endParaRPr lang="en-US" sz="2400" dirty="0"/>
          </a:p>
          <a:p>
            <a:pPr marL="0" indent="0">
              <a:buNone/>
            </a:pPr>
            <a:r>
              <a:rPr lang="en-US" dirty="0" err="1"/>
              <a:t>Thực</a:t>
            </a:r>
            <a:r>
              <a:rPr lang="en-US" dirty="0"/>
              <a:t> </a:t>
            </a:r>
            <a:r>
              <a:rPr lang="en-US" dirty="0" err="1"/>
              <a:t>hiện</a:t>
            </a:r>
            <a:r>
              <a:rPr lang="en-US" dirty="0"/>
              <a:t> </a:t>
            </a:r>
            <a:r>
              <a:rPr lang="en-US" dirty="0" err="1"/>
              <a:t>một</a:t>
            </a:r>
            <a:r>
              <a:rPr lang="en-US" dirty="0"/>
              <a:t> </a:t>
            </a:r>
            <a:r>
              <a:rPr lang="en-US" dirty="0" err="1"/>
              <a:t>hành</a:t>
            </a:r>
            <a:r>
              <a:rPr lang="en-US" dirty="0"/>
              <a:t> </a:t>
            </a:r>
            <a:r>
              <a:rPr lang="en-US" dirty="0" err="1"/>
              <a:t>động</a:t>
            </a:r>
            <a:r>
              <a:rPr lang="en-US" dirty="0"/>
              <a:t> </a:t>
            </a:r>
            <a:r>
              <a:rPr lang="en-US" dirty="0" err="1"/>
              <a:t>sẽ</a:t>
            </a:r>
            <a:r>
              <a:rPr lang="en-US" dirty="0"/>
              <a:t> </a:t>
            </a:r>
            <a:r>
              <a:rPr lang="en-US" dirty="0" err="1"/>
              <a:t>cho</a:t>
            </a:r>
            <a:r>
              <a:rPr lang="en-US" dirty="0"/>
              <a:t> </a:t>
            </a:r>
            <a:r>
              <a:rPr lang="en-US" dirty="0" err="1"/>
              <a:t>một</a:t>
            </a:r>
            <a:r>
              <a:rPr lang="en-US" dirty="0"/>
              <a:t> </a:t>
            </a:r>
            <a:r>
              <a:rPr lang="en-US" dirty="0" err="1"/>
              <a:t>hoặc</a:t>
            </a:r>
            <a:r>
              <a:rPr lang="en-US" dirty="0"/>
              <a:t> </a:t>
            </a:r>
            <a:r>
              <a:rPr lang="en-US" dirty="0" err="1"/>
              <a:t>nhiều</a:t>
            </a:r>
            <a:r>
              <a:rPr lang="en-US" dirty="0"/>
              <a:t> </a:t>
            </a:r>
            <a:r>
              <a:rPr lang="en-US" dirty="0" err="1"/>
              <a:t>hơn</a:t>
            </a:r>
            <a:r>
              <a:rPr lang="en-US" dirty="0"/>
              <a:t> </a:t>
            </a:r>
            <a:r>
              <a:rPr lang="en-US" dirty="0" err="1"/>
              <a:t>một</a:t>
            </a:r>
            <a:r>
              <a:rPr lang="en-US" dirty="0"/>
              <a:t> </a:t>
            </a:r>
            <a:r>
              <a:rPr lang="en-US" dirty="0" err="1"/>
              <a:t>trạng</a:t>
            </a:r>
            <a:r>
              <a:rPr lang="en-US" dirty="0"/>
              <a:t> </a:t>
            </a:r>
            <a:r>
              <a:rPr lang="en-US" dirty="0" err="1"/>
              <a:t>thái</a:t>
            </a:r>
            <a:r>
              <a:rPr lang="en-US" dirty="0"/>
              <a:t> </a:t>
            </a:r>
            <a:r>
              <a:rPr lang="en-US" dirty="0" err="1"/>
              <a:t>mới</a:t>
            </a:r>
            <a:r>
              <a:rPr lang="en-US" dirty="0"/>
              <a:t> (And search) </a:t>
            </a:r>
            <a:r>
              <a:rPr lang="en-US" dirty="0">
                <a:sym typeface="Wingdings" panose="05000000000000000000" pitchFamily="2" charset="2"/>
              </a:rPr>
              <a:t></a:t>
            </a:r>
            <a:r>
              <a:rPr lang="en-US" dirty="0"/>
              <a:t> </a:t>
            </a:r>
            <a:r>
              <a:rPr lang="en-US" dirty="0" err="1"/>
              <a:t>Phải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mới</a:t>
            </a:r>
            <a:r>
              <a:rPr lang="en-US" dirty="0"/>
              <a:t> </a:t>
            </a:r>
            <a:r>
              <a:rPr lang="en-US" dirty="0" err="1"/>
              <a:t>đc</a:t>
            </a:r>
            <a:r>
              <a:rPr lang="en-US" dirty="0"/>
              <a:t> </a:t>
            </a:r>
            <a:r>
              <a:rPr lang="en-US" dirty="0" err="1"/>
              <a:t>tạo</a:t>
            </a:r>
            <a:r>
              <a:rPr lang="en-US" dirty="0"/>
              <a:t> </a:t>
            </a:r>
            <a:r>
              <a:rPr lang="en-US" dirty="0" err="1"/>
              <a:t>ra.</a:t>
            </a:r>
            <a:endParaRPr lang="en-US" sz="2400" dirty="0"/>
          </a:p>
          <a:p>
            <a:pPr marL="0" indent="0">
              <a:buNone/>
            </a:pPr>
            <a:r>
              <a:rPr lang="en-US" u="sng" dirty="0"/>
              <a:t>Solution</a:t>
            </a:r>
            <a:r>
              <a:rPr lang="en-US" dirty="0"/>
              <a:t> </a:t>
            </a:r>
            <a:r>
              <a:rPr lang="en-US" dirty="0" err="1"/>
              <a:t>là</a:t>
            </a:r>
            <a:r>
              <a:rPr lang="en-US" dirty="0"/>
              <a:t> </a:t>
            </a:r>
            <a:r>
              <a:rPr lang="en-US" dirty="0" err="1"/>
              <a:t>một</a:t>
            </a:r>
            <a:r>
              <a:rPr lang="en-US" dirty="0"/>
              <a:t> </a:t>
            </a:r>
            <a:r>
              <a:rPr lang="en-US" dirty="0" err="1"/>
              <a:t>cây</a:t>
            </a:r>
            <a:r>
              <a:rPr lang="en-US" dirty="0"/>
              <a:t> con </a:t>
            </a:r>
            <a:r>
              <a:rPr lang="en-US" dirty="0" err="1"/>
              <a:t>với</a:t>
            </a:r>
            <a:r>
              <a:rPr lang="en-US" dirty="0"/>
              <a:t> </a:t>
            </a:r>
            <a:r>
              <a:rPr lang="en-US" dirty="0" err="1"/>
              <a:t>tất</a:t>
            </a:r>
            <a:r>
              <a:rPr lang="en-US" dirty="0"/>
              <a:t> </a:t>
            </a:r>
            <a:r>
              <a:rPr lang="en-US" dirty="0" err="1"/>
              <a:t>cả</a:t>
            </a:r>
            <a:r>
              <a:rPr lang="en-US" dirty="0"/>
              <a:t> </a:t>
            </a:r>
            <a:r>
              <a:rPr lang="en-US" dirty="0" err="1"/>
              <a:t>nút</a:t>
            </a:r>
            <a:r>
              <a:rPr lang="en-US" dirty="0"/>
              <a:t> </a:t>
            </a:r>
            <a:r>
              <a:rPr lang="en-US" dirty="0" err="1"/>
              <a:t>lá</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cần</a:t>
            </a:r>
            <a:r>
              <a:rPr lang="en-US" dirty="0"/>
              <a:t> </a:t>
            </a:r>
            <a:r>
              <a:rPr lang="en-US" dirty="0" err="1"/>
              <a:t>đạt</a:t>
            </a:r>
            <a:r>
              <a:rPr lang="en-US" dirty="0"/>
              <a:t> </a:t>
            </a:r>
            <a:r>
              <a:rPr lang="en-US" dirty="0" err="1"/>
              <a:t>được</a:t>
            </a:r>
            <a:r>
              <a:rPr lang="en-US" dirty="0"/>
              <a:t> (ở </a:t>
            </a:r>
            <a:r>
              <a:rPr lang="en-US" dirty="0" err="1"/>
              <a:t>nút</a:t>
            </a:r>
            <a:r>
              <a:rPr lang="en-US" dirty="0"/>
              <a:t> and </a:t>
            </a:r>
            <a:r>
              <a:rPr lang="en-US" dirty="0" err="1"/>
              <a:t>thì</a:t>
            </a:r>
            <a:r>
              <a:rPr lang="en-US" dirty="0"/>
              <a:t> </a:t>
            </a:r>
            <a:r>
              <a:rPr lang="en-US" dirty="0" err="1"/>
              <a:t>phải</a:t>
            </a:r>
            <a:r>
              <a:rPr lang="en-US" dirty="0"/>
              <a:t> </a:t>
            </a:r>
            <a:r>
              <a:rPr lang="en-US" dirty="0" err="1"/>
              <a:t>bao</a:t>
            </a:r>
            <a:r>
              <a:rPr lang="en-US" dirty="0"/>
              <a:t> </a:t>
            </a:r>
            <a:r>
              <a:rPr lang="en-US" dirty="0" err="1"/>
              <a:t>gồm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trường</a:t>
            </a:r>
            <a:r>
              <a:rPr lang="en-US" dirty="0"/>
              <a:t> </a:t>
            </a:r>
            <a:r>
              <a:rPr lang="en-US" dirty="0" err="1"/>
              <a:t>hợp</a:t>
            </a:r>
            <a:r>
              <a:rPr lang="en-US" dirty="0"/>
              <a:t>)</a:t>
            </a:r>
            <a:endParaRPr lang="en-US" sz="2400" dirty="0"/>
          </a:p>
          <a:p>
            <a:r>
              <a:rPr lang="en-US" b="1" i="1" dirty="0" smtClean="0"/>
              <a:t>Completeness:</a:t>
            </a:r>
            <a:r>
              <a:rPr lang="en-US" dirty="0" smtClean="0"/>
              <a:t> </a:t>
            </a:r>
            <a:r>
              <a:rPr lang="en-US" dirty="0"/>
              <a:t>Yes </a:t>
            </a:r>
            <a:r>
              <a:rPr lang="en-US" dirty="0" err="1" smtClean="0"/>
              <a:t>Nếu</a:t>
            </a:r>
            <a:r>
              <a:rPr lang="en-US" dirty="0"/>
              <a:t> </a:t>
            </a:r>
            <a:r>
              <a:rPr lang="en-US" dirty="0" err="1" smtClean="0"/>
              <a:t>đô</a:t>
            </a:r>
            <a:r>
              <a:rPr lang="en-US" dirty="0"/>
              <a:t>̀ </a:t>
            </a:r>
            <a:r>
              <a:rPr lang="en-US" dirty="0" err="1" smtClean="0"/>
              <a:t>thi</a:t>
            </a:r>
            <a:r>
              <a:rPr lang="en-US" dirty="0"/>
              <a:t>̣ </a:t>
            </a:r>
            <a:r>
              <a:rPr lang="en-US" dirty="0" smtClean="0"/>
              <a:t>có </a:t>
            </a:r>
            <a:r>
              <a:rPr lang="en-US" dirty="0" err="1" smtClean="0"/>
              <a:t>gi</a:t>
            </a:r>
            <a:r>
              <a:rPr lang="vi-VN" dirty="0" smtClean="0"/>
              <a:t>ới</a:t>
            </a:r>
            <a:r>
              <a:rPr lang="en-US" dirty="0"/>
              <a:t> </a:t>
            </a:r>
            <a:r>
              <a:rPr lang="en-US" dirty="0" err="1"/>
              <a:t>hạn</a:t>
            </a:r>
            <a:endParaRPr lang="en-US" dirty="0" smtClean="0"/>
          </a:p>
          <a:p>
            <a:r>
              <a:rPr lang="en-US" b="1" i="1" dirty="0" smtClean="0"/>
              <a:t>Optimality: </a:t>
            </a:r>
            <a:r>
              <a:rPr lang="en-US" dirty="0" smtClean="0"/>
              <a:t> Yes</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31814"/>
            <a:ext cx="9144000" cy="2387600"/>
          </a:xfrm>
        </p:spPr>
        <p:txBody>
          <a:bodyPr/>
          <a:lstStyle/>
          <a:p>
            <a:r>
              <a:rPr lang="en-US" b="1" dirty="0" smtClean="0"/>
              <a:t>ONLINE SEARCH</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32" y="2865154"/>
            <a:ext cx="8856617" cy="1325563"/>
          </a:xfrm>
        </p:spPr>
        <p:txBody>
          <a:bodyPr>
            <a:noAutofit/>
          </a:bodyPr>
          <a:lstStyle/>
          <a:p>
            <a:pPr algn="ctr"/>
            <a:r>
              <a:rPr lang="en-US" sz="6000" b="1" dirty="0" smtClean="0">
                <a:ea typeface="Verdana" panose="020B0604030504040204" pitchFamily="34" charset="0"/>
                <a:cs typeface="Tahoma" panose="020B0604030504040204" pitchFamily="34" charset="0"/>
              </a:rPr>
              <a:t>TÌM HI</a:t>
            </a:r>
            <a:r>
              <a:rPr lang="vi-VN" sz="6000" b="1" dirty="0" smtClean="0">
                <a:ea typeface="Verdana" panose="020B0604030504040204" pitchFamily="34" charset="0"/>
                <a:cs typeface="Tahoma" panose="020B0604030504040204" pitchFamily="34" charset="0"/>
              </a:rPr>
              <a:t>ỂU</a:t>
            </a:r>
            <a:r>
              <a:rPr lang="en-US" sz="6000" b="1" dirty="0" smtClean="0">
                <a:ea typeface="Verdana" panose="020B0604030504040204" pitchFamily="34" charset="0"/>
                <a:cs typeface="Tahoma" panose="020B0604030504040204" pitchFamily="34" charset="0"/>
              </a:rPr>
              <a:t> VỀ TRÍ TUỆ NHÂN TẠO</a:t>
            </a:r>
            <a:endParaRPr lang="en-US" sz="6000" b="1" dirty="0">
              <a:ea typeface="Verdana" panose="020B0604030504040204" pitchFamily="34" charset="0"/>
              <a:cs typeface="Tahoma" panose="020B060403050404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Khái</a:t>
            </a:r>
            <a:r>
              <a:rPr lang="en-US" b="1" dirty="0" smtClean="0"/>
              <a:t> </a:t>
            </a:r>
            <a:r>
              <a:rPr lang="en-US" b="1" dirty="0" err="1" smtClean="0"/>
              <a:t>niệm</a:t>
            </a:r>
            <a:endParaRPr lang="en-US" b="1" dirty="0"/>
          </a:p>
        </p:txBody>
      </p:sp>
      <p:sp>
        <p:nvSpPr>
          <p:cNvPr id="6" name="Rectangle 5"/>
          <p:cNvSpPr/>
          <p:nvPr/>
        </p:nvSpPr>
        <p:spPr>
          <a:xfrm>
            <a:off x="838200" y="1790324"/>
            <a:ext cx="10278291" cy="4233467"/>
          </a:xfrm>
          <a:prstGeom prst="rect">
            <a:avLst/>
          </a:prstGeom>
        </p:spPr>
        <p:txBody>
          <a:bodyPr wrap="square">
            <a:spAutoFit/>
          </a:bodyPr>
          <a:lstStyle/>
          <a:p>
            <a:pPr lvl="1" algn="just">
              <a:lnSpc>
                <a:spcPct val="115000"/>
              </a:lnSpc>
              <a:spcAft>
                <a:spcPts val="0"/>
              </a:spcAft>
            </a:pPr>
            <a:r>
              <a:rPr lang="en-US" sz="2600" b="1" dirty="0" smtClean="0">
                <a:effectLst/>
                <a:ea typeface="Calibri" panose="020F0502020204030204" charset="0"/>
                <a:cs typeface="Times New Roman" panose="02020603050405020304" pitchFamily="18" charset="0"/>
              </a:rPr>
              <a:t>Offline search </a:t>
            </a:r>
            <a:r>
              <a:rPr lang="en-US" sz="2600" dirty="0" err="1" smtClean="0">
                <a:effectLst/>
                <a:ea typeface="Calibri" panose="020F0502020204030204" charset="0"/>
                <a:cs typeface="Times New Roman" panose="02020603050405020304" pitchFamily="18" charset="0"/>
              </a:rPr>
              <a:t>là</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các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thuật</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toán</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chạy</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trên</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máy</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tính</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trước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tiên</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để</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tìm</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ra</a:t>
            </a:r>
            <a:r>
              <a:rPr lang="en-US" sz="2600" dirty="0" smtClean="0">
                <a:effectLst/>
                <a:ea typeface="Calibri" panose="020F0502020204030204" charset="0"/>
                <a:cs typeface="Times New Roman" panose="02020603050405020304" pitchFamily="18" charset="0"/>
              </a:rPr>
              <a:t> solution </a:t>
            </a:r>
            <a:r>
              <a:rPr lang="en-US" sz="2600" dirty="0" err="1" smtClean="0">
                <a:effectLst/>
                <a:ea typeface="Calibri" panose="020F0502020204030204" charset="0"/>
                <a:cs typeface="Times New Roman" panose="02020603050405020304" pitchFamily="18" charset="0"/>
              </a:rPr>
              <a:t>và</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đưa</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cho</a:t>
            </a:r>
            <a:r>
              <a:rPr lang="en-US" sz="2600" dirty="0" smtClean="0">
                <a:effectLst/>
                <a:ea typeface="Calibri" panose="020F0502020204030204" charset="0"/>
                <a:cs typeface="Times New Roman" panose="02020603050405020304" pitchFamily="18" charset="0"/>
              </a:rPr>
              <a:t> agent </a:t>
            </a:r>
            <a:r>
              <a:rPr lang="en-US" sz="2600" dirty="0" err="1" smtClean="0">
                <a:effectLst/>
                <a:ea typeface="Calibri" panose="020F0502020204030204" charset="0"/>
                <a:cs typeface="Times New Roman" panose="02020603050405020304" pitchFamily="18" charset="0"/>
              </a:rPr>
              <a:t>chạy</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trong</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thực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tế</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để</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tìm</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ra</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giải</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pháp</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Mỗi</a:t>
            </a:r>
            <a:r>
              <a:rPr lang="en-US" sz="2600" dirty="0" smtClean="0">
                <a:effectLst/>
                <a:ea typeface="Calibri" panose="020F0502020204030204" charset="0"/>
                <a:cs typeface="Times New Roman" panose="02020603050405020304" pitchFamily="18" charset="0"/>
              </a:rPr>
              <a:t> action </a:t>
            </a:r>
            <a:r>
              <a:rPr lang="en-US" sz="2600" dirty="0" err="1" smtClean="0">
                <a:effectLst/>
                <a:ea typeface="Calibri" panose="020F0502020204030204" charset="0"/>
                <a:cs typeface="Times New Roman" panose="02020603050405020304" pitchFamily="18" charset="0"/>
              </a:rPr>
              <a:t>của</a:t>
            </a:r>
            <a:r>
              <a:rPr lang="en-US" sz="2600" dirty="0" smtClean="0">
                <a:effectLst/>
                <a:ea typeface="Calibri" panose="020F0502020204030204" charset="0"/>
                <a:cs typeface="Times New Roman" panose="02020603050405020304" pitchFamily="18" charset="0"/>
              </a:rPr>
              <a:t> agent </a:t>
            </a:r>
            <a:r>
              <a:rPr lang="en-US" sz="2600" dirty="0" err="1" smtClean="0">
                <a:effectLst/>
                <a:ea typeface="Calibri" panose="020F0502020204030204" charset="0"/>
                <a:cs typeface="Times New Roman" panose="02020603050405020304" pitchFamily="18" charset="0"/>
              </a:rPr>
              <a:t>đều</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có</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thể</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biết</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được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kết</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quả</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dựa</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trên</a:t>
            </a:r>
            <a:r>
              <a:rPr lang="en-US" sz="2600" dirty="0" smtClean="0">
                <a:effectLst/>
                <a:ea typeface="Calibri" panose="020F0502020204030204" charset="0"/>
                <a:cs typeface="Times New Roman" panose="02020603050405020304" pitchFamily="18" charset="0"/>
              </a:rPr>
              <a:t> transition model.</a:t>
            </a:r>
            <a:endParaRPr lang="en-US" sz="2600" dirty="0" smtClean="0">
              <a:effectLst/>
              <a:ea typeface="Calibri" panose="020F0502020204030204" charset="0"/>
              <a:cs typeface="Times New Roman" panose="02020603050405020304" pitchFamily="18" charset="0"/>
            </a:endParaRPr>
          </a:p>
          <a:p>
            <a:pPr marL="1143000" lvl="2" indent="-228600" algn="just">
              <a:lnSpc>
                <a:spcPct val="115000"/>
              </a:lnSpc>
              <a:spcAft>
                <a:spcPts val="0"/>
              </a:spcAft>
              <a:buFont typeface="Wingdings" panose="05000000000000000000" pitchFamily="2" charset="2"/>
              <a:buChar char=""/>
            </a:pPr>
            <a:r>
              <a:rPr lang="en-US" sz="2600" dirty="0" err="1" smtClean="0">
                <a:effectLst/>
                <a:ea typeface="Calibri" panose="020F0502020204030204" charset="0"/>
                <a:cs typeface="Times New Roman" panose="02020603050405020304" pitchFamily="18" charset="0"/>
              </a:rPr>
              <a:t>Ví</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dụ</a:t>
            </a:r>
            <a:r>
              <a:rPr lang="en-US" sz="2600" dirty="0" smtClean="0">
                <a:effectLst/>
                <a:ea typeface="Calibri" panose="020F0502020204030204" charset="0"/>
                <a:cs typeface="Times New Roman" panose="02020603050405020304" pitchFamily="18" charset="0"/>
              </a:rPr>
              <a:t> : DFS, BFS, A*,…….</a:t>
            </a:r>
            <a:endParaRPr lang="en-US" sz="2600" dirty="0" smtClean="0">
              <a:effectLst/>
              <a:ea typeface="Calibri" panose="020F0502020204030204" charset="0"/>
              <a:cs typeface="Times New Roman" panose="02020603050405020304" pitchFamily="18" charset="0"/>
            </a:endParaRPr>
          </a:p>
          <a:p>
            <a:pPr lvl="1" algn="just">
              <a:lnSpc>
                <a:spcPct val="115000"/>
              </a:lnSpc>
              <a:spcAft>
                <a:spcPts val="0"/>
              </a:spcAft>
            </a:pPr>
            <a:r>
              <a:rPr lang="en-US" sz="2600" b="1" dirty="0" smtClean="0">
                <a:effectLst/>
                <a:ea typeface="Calibri" panose="020F0502020204030204" charset="0"/>
                <a:cs typeface="Times New Roman" panose="02020603050405020304" pitchFamily="18" charset="0"/>
              </a:rPr>
              <a:t>Online search</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Là</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các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thuật</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toán</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vừa</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chạy</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trong</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môi</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trường</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thực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tế</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vừa</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học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để</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tìm</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ra</a:t>
            </a:r>
            <a:r>
              <a:rPr lang="en-US" sz="2600" dirty="0" smtClean="0">
                <a:effectLst/>
                <a:ea typeface="Calibri" panose="020F0502020204030204" charset="0"/>
                <a:cs typeface="Times New Roman" panose="02020603050405020304" pitchFamily="18" charset="0"/>
              </a:rPr>
              <a:t> solution, </a:t>
            </a:r>
            <a:r>
              <a:rPr lang="en-US" sz="2600" dirty="0" err="1" smtClean="0">
                <a:effectLst/>
                <a:ea typeface="Calibri" panose="020F0502020204030204" charset="0"/>
                <a:cs typeface="Times New Roman" panose="02020603050405020304" pitchFamily="18" charset="0"/>
              </a:rPr>
              <a:t>với</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các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bài</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toán</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không</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có</a:t>
            </a:r>
            <a:r>
              <a:rPr lang="en-US" sz="2600" dirty="0" smtClean="0">
                <a:effectLst/>
                <a:ea typeface="Calibri" panose="020F0502020204030204" charset="0"/>
                <a:cs typeface="Times New Roman" panose="02020603050405020304" pitchFamily="18" charset="0"/>
              </a:rPr>
              <a:t> transition model. </a:t>
            </a:r>
            <a:r>
              <a:rPr lang="en-US" sz="2600" dirty="0" err="1" smtClean="0">
                <a:effectLst/>
                <a:ea typeface="Calibri" panose="020F0502020204030204" charset="0"/>
                <a:cs typeface="Times New Roman" panose="02020603050405020304" pitchFamily="18" charset="0"/>
              </a:rPr>
              <a:t>Nếu</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càng</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thực</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hiện</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thì</a:t>
            </a:r>
            <a:r>
              <a:rPr lang="en-US" sz="2600" dirty="0" smtClean="0">
                <a:effectLst/>
                <a:ea typeface="Calibri" panose="020F0502020204030204" charset="0"/>
                <a:cs typeface="Times New Roman" panose="02020603050405020304" pitchFamily="18" charset="0"/>
              </a:rPr>
              <a:t> online search </a:t>
            </a:r>
            <a:r>
              <a:rPr lang="en-US" sz="2600" dirty="0" err="1" smtClean="0">
                <a:effectLst/>
                <a:ea typeface="Calibri" panose="020F0502020204030204" charset="0"/>
                <a:cs typeface="Times New Roman" panose="02020603050405020304" pitchFamily="18" charset="0"/>
              </a:rPr>
              <a:t>càng</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thông</a:t>
            </a:r>
            <a:r>
              <a:rPr lang="en-US" sz="2600" dirty="0" smtClean="0">
                <a:effectLst/>
                <a:ea typeface="Calibri" panose="020F0502020204030204" charset="0"/>
                <a:cs typeface="Times New Roman" panose="02020603050405020304" pitchFamily="18" charset="0"/>
              </a:rPr>
              <a:t> minh.</a:t>
            </a:r>
            <a:endParaRPr lang="en-US" sz="2600" dirty="0" smtClean="0">
              <a:effectLst/>
              <a:ea typeface="Calibri" panose="020F0502020204030204" charset="0"/>
              <a:cs typeface="Times New Roman" panose="02020603050405020304" pitchFamily="18" charset="0"/>
            </a:endParaRPr>
          </a:p>
          <a:p>
            <a:pPr marL="1143000" lvl="2" indent="-228600" algn="just">
              <a:lnSpc>
                <a:spcPct val="115000"/>
              </a:lnSpc>
              <a:spcAft>
                <a:spcPts val="700"/>
              </a:spcAft>
              <a:buFont typeface="Wingdings" panose="05000000000000000000" pitchFamily="2" charset="2"/>
              <a:buChar char=""/>
            </a:pPr>
            <a:r>
              <a:rPr lang="en-US" sz="2600" dirty="0" err="1" smtClean="0">
                <a:effectLst/>
                <a:ea typeface="Calibri" panose="020F0502020204030204" charset="0"/>
                <a:cs typeface="Times New Roman" panose="02020603050405020304" pitchFamily="18" charset="0"/>
              </a:rPr>
              <a:t>Ví</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dụ</a:t>
            </a:r>
            <a:r>
              <a:rPr lang="en-US" sz="2600" dirty="0" smtClean="0">
                <a:effectLst/>
                <a:ea typeface="Calibri" panose="020F0502020204030204" charset="0"/>
                <a:cs typeface="Times New Roman" panose="02020603050405020304" pitchFamily="18" charset="0"/>
              </a:rPr>
              <a:t> : </a:t>
            </a:r>
            <a:r>
              <a:rPr lang="en-US" sz="2600" dirty="0" err="1" smtClean="0">
                <a:effectLst/>
                <a:ea typeface="Calibri" panose="020F0502020204030204" charset="0"/>
                <a:cs typeface="Times New Roman" panose="02020603050405020304" pitchFamily="18" charset="0"/>
              </a:rPr>
              <a:t>Dự</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báo</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thời</a:t>
            </a:r>
            <a:r>
              <a:rPr lang="en-US" sz="2600" dirty="0" smtClean="0">
                <a:effectLst/>
                <a:ea typeface="Calibri" panose="020F0502020204030204" charset="0"/>
                <a:cs typeface="Times New Roman" panose="02020603050405020304" pitchFamily="18" charset="0"/>
              </a:rPr>
              <a:t> </a:t>
            </a:r>
            <a:r>
              <a:rPr lang="en-US" sz="2600" dirty="0" err="1" smtClean="0">
                <a:effectLst/>
                <a:ea typeface="Calibri" panose="020F0502020204030204" charset="0"/>
                <a:cs typeface="Times New Roman" panose="02020603050405020304" pitchFamily="18" charset="0"/>
              </a:rPr>
              <a:t>tiết</a:t>
            </a:r>
            <a:r>
              <a:rPr lang="en-US" sz="2600" dirty="0" smtClean="0">
                <a:effectLst/>
                <a:ea typeface="Calibri" panose="020F0502020204030204" charset="0"/>
                <a:cs typeface="Times New Roman" panose="02020603050405020304" pitchFamily="18" charset="0"/>
              </a:rPr>
              <a:t> , LRTA*, …</a:t>
            </a:r>
            <a:endParaRPr lang="en-US" sz="2600" dirty="0">
              <a:effectLst/>
              <a:ea typeface="Calibri" panose="020F0502020204030204"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t>
            </a:r>
            <a:r>
              <a:rPr lang="vi-VN" b="1" dirty="0" smtClean="0"/>
              <a:t>ảng</a:t>
            </a:r>
            <a:r>
              <a:rPr lang="en-US" b="1" dirty="0"/>
              <a:t> so </a:t>
            </a:r>
            <a:r>
              <a:rPr lang="en-US" b="1" dirty="0" err="1"/>
              <a:t>sánh</a:t>
            </a:r>
            <a:endParaRPr lang="en-US" b="1" dirty="0"/>
          </a:p>
        </p:txBody>
      </p:sp>
      <p:graphicFrame>
        <p:nvGraphicFramePr>
          <p:cNvPr id="4" name="Content Placeholder 3"/>
          <p:cNvGraphicFramePr/>
          <p:nvPr/>
        </p:nvGraphicFramePr>
        <p:xfrm>
          <a:off x="982980" y="2213202"/>
          <a:ext cx="10226040" cy="3609405"/>
        </p:xfrm>
        <a:graphic>
          <a:graphicData uri="http://schemas.openxmlformats.org/drawingml/2006/table">
            <a:tbl>
              <a:tblPr firstRow="1" firstCol="1" bandRow="1">
                <a:tableStyleId>{5C22544A-7EE6-4342-B048-85BDC9FD1C3A}</a:tableStyleId>
              </a:tblPr>
              <a:tblGrid>
                <a:gridCol w="2259875"/>
                <a:gridCol w="3663908"/>
                <a:gridCol w="4302257"/>
              </a:tblGrid>
              <a:tr h="361857">
                <a:tc>
                  <a:txBody>
                    <a:bodyPr/>
                    <a:lstStyle/>
                    <a:p>
                      <a:pPr marL="457200" algn="just">
                        <a:lnSpc>
                          <a:spcPct val="115000"/>
                        </a:lnSpc>
                        <a:spcBef>
                          <a:spcPts val="300"/>
                        </a:spcBef>
                        <a:spcAft>
                          <a:spcPts val="300"/>
                        </a:spcAft>
                      </a:pPr>
                      <a:r>
                        <a:rPr lang="en-US" sz="1800">
                          <a:effectLst/>
                        </a:rPr>
                        <a:t> </a:t>
                      </a:r>
                      <a:endParaRPr lang="en-US" sz="1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marL="457200" algn="ctr">
                        <a:lnSpc>
                          <a:spcPct val="115000"/>
                        </a:lnSpc>
                        <a:spcBef>
                          <a:spcPts val="300"/>
                        </a:spcBef>
                        <a:spcAft>
                          <a:spcPts val="300"/>
                        </a:spcAft>
                      </a:pPr>
                      <a:r>
                        <a:rPr lang="en-US" sz="1800" dirty="0">
                          <a:effectLst/>
                        </a:rPr>
                        <a:t>Offline search</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457200" algn="ctr">
                        <a:lnSpc>
                          <a:spcPct val="115000"/>
                        </a:lnSpc>
                        <a:spcBef>
                          <a:spcPts val="300"/>
                        </a:spcBef>
                        <a:spcAft>
                          <a:spcPts val="300"/>
                        </a:spcAft>
                      </a:pPr>
                      <a:r>
                        <a:rPr lang="en-US" sz="1800">
                          <a:effectLst/>
                        </a:rPr>
                        <a:t>Online search</a:t>
                      </a:r>
                      <a:endParaRPr lang="en-US" sz="1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352126">
                <a:tc>
                  <a:txBody>
                    <a:bodyPr/>
                    <a:lstStyle/>
                    <a:p>
                      <a:pPr marL="457200" algn="ctr">
                        <a:lnSpc>
                          <a:spcPct val="115000"/>
                        </a:lnSpc>
                        <a:spcBef>
                          <a:spcPts val="300"/>
                        </a:spcBef>
                        <a:spcAft>
                          <a:spcPts val="300"/>
                        </a:spcAft>
                      </a:pPr>
                      <a:r>
                        <a:rPr lang="en-US" sz="1800">
                          <a:effectLst/>
                        </a:rPr>
                        <a:t>Thuật toán</a:t>
                      </a:r>
                      <a:endParaRPr lang="en-US" sz="1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gridSpan="2">
                  <a:txBody>
                    <a:bodyPr/>
                    <a:lstStyle/>
                    <a:p>
                      <a:pPr marL="457200" algn="l">
                        <a:lnSpc>
                          <a:spcPct val="115000"/>
                        </a:lnSpc>
                        <a:spcBef>
                          <a:spcPts val="300"/>
                        </a:spcBef>
                        <a:spcAft>
                          <a:spcPts val="300"/>
                        </a:spcAft>
                      </a:pPr>
                      <a:r>
                        <a:rPr lang="en-US" sz="1800" dirty="0" err="1">
                          <a:effectLst/>
                        </a:rPr>
                        <a:t>Cả</a:t>
                      </a:r>
                      <a:r>
                        <a:rPr lang="en-US" sz="1800" dirty="0">
                          <a:effectLst/>
                        </a:rPr>
                        <a:t> offline </a:t>
                      </a:r>
                      <a:r>
                        <a:rPr lang="en-US" sz="1800" dirty="0" err="1">
                          <a:effectLst/>
                        </a:rPr>
                        <a:t>và</a:t>
                      </a:r>
                      <a:r>
                        <a:rPr lang="en-US" sz="1800" dirty="0">
                          <a:effectLst/>
                        </a:rPr>
                        <a:t> online search </a:t>
                      </a:r>
                      <a:r>
                        <a:rPr lang="en-US" sz="1800" dirty="0" err="1">
                          <a:effectLst/>
                        </a:rPr>
                        <a:t>đều</a:t>
                      </a:r>
                      <a:r>
                        <a:rPr lang="en-US" sz="1800" dirty="0">
                          <a:effectLst/>
                        </a:rPr>
                        <a:t> </a:t>
                      </a:r>
                      <a:r>
                        <a:rPr lang="en-US" sz="1800" dirty="0" err="1">
                          <a:effectLst/>
                        </a:rPr>
                        <a:t>là</a:t>
                      </a:r>
                      <a:r>
                        <a:rPr lang="en-US" sz="1800" dirty="0">
                          <a:effectLst/>
                        </a:rPr>
                        <a:t> </a:t>
                      </a:r>
                      <a:r>
                        <a:rPr lang="en-US" sz="1800" dirty="0" err="1">
                          <a:effectLst/>
                        </a:rPr>
                        <a:t>các</a:t>
                      </a:r>
                      <a:r>
                        <a:rPr lang="en-US" sz="1800" dirty="0">
                          <a:effectLst/>
                        </a:rPr>
                        <a:t> </a:t>
                      </a:r>
                      <a:r>
                        <a:rPr lang="en-US" sz="1800" dirty="0" err="1">
                          <a:effectLst/>
                        </a:rPr>
                        <a:t>thuật</a:t>
                      </a:r>
                      <a:r>
                        <a:rPr lang="en-US" sz="1800" dirty="0">
                          <a:effectLst/>
                        </a:rPr>
                        <a:t> </a:t>
                      </a:r>
                      <a:r>
                        <a:rPr lang="en-US" sz="1800" dirty="0" err="1">
                          <a:effectLst/>
                        </a:rPr>
                        <a:t>toán</a:t>
                      </a:r>
                      <a:r>
                        <a:rPr lang="en-US" sz="1800" dirty="0">
                          <a:effectLst/>
                        </a:rPr>
                        <a:t> </a:t>
                      </a:r>
                      <a:r>
                        <a:rPr lang="en-US" sz="1800" dirty="0" err="1">
                          <a:effectLst/>
                        </a:rPr>
                        <a:t>tìm</a:t>
                      </a:r>
                      <a:r>
                        <a:rPr lang="en-US" sz="1800" dirty="0">
                          <a:effectLst/>
                        </a:rPr>
                        <a:t> </a:t>
                      </a:r>
                      <a:r>
                        <a:rPr lang="en-US" sz="1800" dirty="0" err="1">
                          <a:effectLst/>
                        </a:rPr>
                        <a:t>kiếm</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hMerge="1">
                  <a:tcPr/>
                </a:tc>
              </a:tr>
              <a:tr h="782666">
                <a:tc>
                  <a:txBody>
                    <a:bodyPr/>
                    <a:lstStyle/>
                    <a:p>
                      <a:pPr marL="457200" algn="ctr">
                        <a:lnSpc>
                          <a:spcPct val="115000"/>
                        </a:lnSpc>
                        <a:spcBef>
                          <a:spcPts val="300"/>
                        </a:spcBef>
                        <a:spcAft>
                          <a:spcPts val="300"/>
                        </a:spcAft>
                      </a:pPr>
                      <a:r>
                        <a:rPr lang="en-US" sz="1800" dirty="0">
                          <a:effectLst/>
                        </a:rPr>
                        <a:t>Input</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457200" algn="l">
                        <a:lnSpc>
                          <a:spcPct val="115000"/>
                        </a:lnSpc>
                        <a:spcBef>
                          <a:spcPts val="300"/>
                        </a:spcBef>
                        <a:spcAft>
                          <a:spcPts val="300"/>
                        </a:spcAft>
                      </a:pPr>
                      <a:r>
                        <a:rPr lang="en-US" sz="1800" dirty="0" err="1">
                          <a:effectLst/>
                        </a:rPr>
                        <a:t>Đưa</a:t>
                      </a:r>
                      <a:r>
                        <a:rPr lang="en-US" sz="1800" dirty="0">
                          <a:effectLst/>
                        </a:rPr>
                        <a:t> </a:t>
                      </a:r>
                      <a:r>
                        <a:rPr lang="en-US" sz="1800" dirty="0" err="1">
                          <a:effectLst/>
                        </a:rPr>
                        <a:t>vào</a:t>
                      </a:r>
                      <a:r>
                        <a:rPr lang="en-US" sz="1800" dirty="0">
                          <a:effectLst/>
                        </a:rPr>
                        <a:t> 1 </a:t>
                      </a:r>
                      <a:r>
                        <a:rPr lang="en-US" sz="1800" dirty="0" err="1">
                          <a:effectLst/>
                        </a:rPr>
                        <a:t>lần</a:t>
                      </a:r>
                      <a:r>
                        <a:rPr lang="en-US" sz="1800" dirty="0">
                          <a:effectLst/>
                        </a:rPr>
                        <a:t> </a:t>
                      </a:r>
                      <a:r>
                        <a:rPr lang="en-US" sz="1800" dirty="0" err="1">
                          <a:effectLst/>
                        </a:rPr>
                        <a:t>ngay</a:t>
                      </a:r>
                      <a:r>
                        <a:rPr lang="en-US" sz="1800" dirty="0">
                          <a:effectLst/>
                        </a:rPr>
                        <a:t> </a:t>
                      </a:r>
                      <a:r>
                        <a:rPr lang="en-US" sz="1800" dirty="0" err="1">
                          <a:effectLst/>
                        </a:rPr>
                        <a:t>khi</a:t>
                      </a:r>
                      <a:r>
                        <a:rPr lang="en-US" sz="1800" dirty="0">
                          <a:effectLst/>
                        </a:rPr>
                        <a:t> </a:t>
                      </a:r>
                      <a:r>
                        <a:rPr lang="en-US" sz="1800" dirty="0" err="1">
                          <a:effectLst/>
                        </a:rPr>
                        <a:t>chương</a:t>
                      </a:r>
                      <a:r>
                        <a:rPr lang="en-US" sz="1800" dirty="0">
                          <a:effectLst/>
                        </a:rPr>
                        <a:t> </a:t>
                      </a:r>
                      <a:r>
                        <a:rPr lang="en-US" sz="1800" dirty="0" err="1">
                          <a:effectLst/>
                        </a:rPr>
                        <a:t>trình</a:t>
                      </a:r>
                      <a:r>
                        <a:rPr lang="en-US" sz="1800" dirty="0">
                          <a:effectLst/>
                        </a:rPr>
                        <a:t> </a:t>
                      </a:r>
                      <a:r>
                        <a:rPr lang="en-US" sz="1800" dirty="0" err="1">
                          <a:effectLst/>
                        </a:rPr>
                        <a:t>bắt</a:t>
                      </a:r>
                      <a:r>
                        <a:rPr lang="en-US" sz="1800" dirty="0">
                          <a:effectLst/>
                        </a:rPr>
                        <a:t> </a:t>
                      </a:r>
                      <a:r>
                        <a:rPr lang="en-US" sz="1800" dirty="0" err="1">
                          <a:effectLst/>
                        </a:rPr>
                        <a:t>đầu</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marL="457200" algn="l">
                        <a:lnSpc>
                          <a:spcPct val="115000"/>
                        </a:lnSpc>
                        <a:spcBef>
                          <a:spcPts val="300"/>
                        </a:spcBef>
                        <a:spcAft>
                          <a:spcPts val="300"/>
                        </a:spcAft>
                      </a:pPr>
                      <a:r>
                        <a:rPr lang="en-US" sz="1800" dirty="0" err="1">
                          <a:effectLst/>
                        </a:rPr>
                        <a:t>Đưa</a:t>
                      </a:r>
                      <a:r>
                        <a:rPr lang="en-US" sz="1800" dirty="0">
                          <a:effectLst/>
                        </a:rPr>
                        <a:t> </a:t>
                      </a:r>
                      <a:r>
                        <a:rPr lang="en-US" sz="1800" dirty="0" err="1">
                          <a:effectLst/>
                        </a:rPr>
                        <a:t>vào</a:t>
                      </a:r>
                      <a:r>
                        <a:rPr lang="en-US" sz="1800" dirty="0">
                          <a:effectLst/>
                        </a:rPr>
                        <a:t> </a:t>
                      </a:r>
                      <a:r>
                        <a:rPr lang="en-US" sz="1800" dirty="0" err="1">
                          <a:effectLst/>
                        </a:rPr>
                        <a:t>liên</a:t>
                      </a:r>
                      <a:r>
                        <a:rPr lang="en-US" sz="1800" dirty="0">
                          <a:effectLst/>
                        </a:rPr>
                        <a:t> </a:t>
                      </a:r>
                      <a:r>
                        <a:rPr lang="en-US" sz="1800" dirty="0" err="1">
                          <a:effectLst/>
                        </a:rPr>
                        <a:t>tục</a:t>
                      </a:r>
                      <a:r>
                        <a:rPr lang="en-US" sz="1800" dirty="0">
                          <a:effectLst/>
                        </a:rPr>
                        <a:t>, </a:t>
                      </a:r>
                      <a:r>
                        <a:rPr lang="en-US" sz="1800" dirty="0" err="1">
                          <a:effectLst/>
                        </a:rPr>
                        <a:t>sau</a:t>
                      </a:r>
                      <a:r>
                        <a:rPr lang="en-US" sz="1800" dirty="0">
                          <a:effectLst/>
                        </a:rPr>
                        <a:t> </a:t>
                      </a:r>
                      <a:r>
                        <a:rPr lang="en-US" sz="1800" dirty="0" err="1">
                          <a:effectLst/>
                        </a:rPr>
                        <a:t>các</a:t>
                      </a:r>
                      <a:r>
                        <a:rPr lang="en-US" sz="1800" dirty="0">
                          <a:effectLst/>
                        </a:rPr>
                        <a:t> </a:t>
                      </a:r>
                      <a:r>
                        <a:rPr lang="en-US" sz="1800" dirty="0" err="1">
                          <a:effectLst/>
                        </a:rPr>
                        <a:t>hành</a:t>
                      </a:r>
                      <a:r>
                        <a:rPr lang="en-US" sz="1800" dirty="0">
                          <a:effectLst/>
                        </a:rPr>
                        <a:t> </a:t>
                      </a:r>
                      <a:r>
                        <a:rPr lang="en-US" sz="1800" dirty="0" err="1">
                          <a:effectLst/>
                        </a:rPr>
                        <a:t>động</a:t>
                      </a:r>
                      <a:r>
                        <a:rPr lang="en-US" sz="1800" dirty="0">
                          <a:effectLst/>
                        </a:rPr>
                        <a:t> </a:t>
                      </a:r>
                      <a:r>
                        <a:rPr lang="en-US" sz="1800" dirty="0" err="1">
                          <a:effectLst/>
                        </a:rPr>
                        <a:t>thì</a:t>
                      </a:r>
                      <a:r>
                        <a:rPr lang="en-US" sz="1800" dirty="0">
                          <a:effectLst/>
                        </a:rPr>
                        <a:t> </a:t>
                      </a:r>
                      <a:r>
                        <a:rPr lang="en-US" sz="1800" dirty="0" err="1">
                          <a:effectLst/>
                        </a:rPr>
                        <a:t>lại</a:t>
                      </a:r>
                      <a:r>
                        <a:rPr lang="en-US" sz="1800" dirty="0">
                          <a:effectLst/>
                        </a:rPr>
                        <a:t> </a:t>
                      </a:r>
                      <a:r>
                        <a:rPr lang="en-US" sz="1800" dirty="0" err="1">
                          <a:effectLst/>
                        </a:rPr>
                        <a:t>có</a:t>
                      </a:r>
                      <a:r>
                        <a:rPr lang="en-US" sz="1800" dirty="0">
                          <a:effectLst/>
                        </a:rPr>
                        <a:t> </a:t>
                      </a:r>
                      <a:r>
                        <a:rPr lang="en-US" sz="1800" dirty="0" err="1">
                          <a:effectLst/>
                        </a:rPr>
                        <a:t>các</a:t>
                      </a:r>
                      <a:r>
                        <a:rPr lang="en-US" sz="1800" dirty="0">
                          <a:effectLst/>
                        </a:rPr>
                        <a:t> input </a:t>
                      </a:r>
                      <a:r>
                        <a:rPr lang="en-US" sz="1800" dirty="0" err="1">
                          <a:effectLst/>
                        </a:rPr>
                        <a:t>tiếp</a:t>
                      </a:r>
                      <a:r>
                        <a:rPr lang="en-US" sz="1800" dirty="0">
                          <a:effectLst/>
                        </a:rPr>
                        <a:t> </a:t>
                      </a:r>
                      <a:r>
                        <a:rPr lang="en-US" sz="1800" dirty="0" err="1">
                          <a:effectLst/>
                        </a:rPr>
                        <a:t>theo</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r>
              <a:tr h="352126">
                <a:tc>
                  <a:txBody>
                    <a:bodyPr/>
                    <a:lstStyle/>
                    <a:p>
                      <a:pPr marL="457200" algn="ctr">
                        <a:lnSpc>
                          <a:spcPct val="115000"/>
                        </a:lnSpc>
                        <a:spcBef>
                          <a:spcPts val="300"/>
                        </a:spcBef>
                        <a:spcAft>
                          <a:spcPts val="300"/>
                        </a:spcAft>
                      </a:pPr>
                      <a:r>
                        <a:rPr lang="en-US" sz="1800" dirty="0">
                          <a:effectLst/>
                        </a:rPr>
                        <a:t>Output</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457200" algn="l">
                        <a:lnSpc>
                          <a:spcPct val="115000"/>
                        </a:lnSpc>
                        <a:spcBef>
                          <a:spcPts val="300"/>
                        </a:spcBef>
                        <a:spcAft>
                          <a:spcPts val="300"/>
                        </a:spcAft>
                      </a:pPr>
                      <a:r>
                        <a:rPr lang="en-US" sz="1800" dirty="0">
                          <a:effectLst/>
                        </a:rPr>
                        <a:t>Solution</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marL="457200" algn="l">
                        <a:lnSpc>
                          <a:spcPct val="115000"/>
                        </a:lnSpc>
                        <a:spcBef>
                          <a:spcPts val="300"/>
                        </a:spcBef>
                        <a:spcAft>
                          <a:spcPts val="300"/>
                        </a:spcAft>
                      </a:pPr>
                      <a:r>
                        <a:rPr lang="en-US" sz="1800">
                          <a:effectLst/>
                        </a:rPr>
                        <a:t>Action cho các state</a:t>
                      </a:r>
                      <a:endParaRPr lang="en-US" sz="1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r>
              <a:tr h="704252">
                <a:tc>
                  <a:txBody>
                    <a:bodyPr/>
                    <a:lstStyle/>
                    <a:p>
                      <a:pPr marL="457200" algn="ctr">
                        <a:lnSpc>
                          <a:spcPct val="115000"/>
                        </a:lnSpc>
                        <a:spcBef>
                          <a:spcPts val="300"/>
                        </a:spcBef>
                        <a:spcAft>
                          <a:spcPts val="300"/>
                        </a:spcAft>
                      </a:pPr>
                      <a:r>
                        <a:rPr lang="en-US" sz="1800">
                          <a:effectLst/>
                        </a:rPr>
                        <a:t>Thành phần một node</a:t>
                      </a:r>
                      <a:endParaRPr lang="en-US" sz="1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l">
                        <a:lnSpc>
                          <a:spcPct val="115000"/>
                        </a:lnSpc>
                        <a:spcBef>
                          <a:spcPts val="300"/>
                        </a:spcBef>
                        <a:spcAft>
                          <a:spcPts val="300"/>
                        </a:spcAft>
                      </a:pPr>
                      <a:r>
                        <a:rPr lang="en-US" sz="1800" dirty="0">
                          <a:effectLst/>
                        </a:rPr>
                        <a:t>Initial state, possible actions, transition model, goal state, cost</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marL="457200" algn="l">
                        <a:lnSpc>
                          <a:spcPct val="115000"/>
                        </a:lnSpc>
                        <a:spcBef>
                          <a:spcPts val="300"/>
                        </a:spcBef>
                        <a:spcAft>
                          <a:spcPts val="300"/>
                        </a:spcAft>
                      </a:pPr>
                      <a:r>
                        <a:rPr lang="en-US" sz="1800">
                          <a:effectLst/>
                        </a:rPr>
                        <a:t>Initial state, possible actions, goal state, cost</a:t>
                      </a:r>
                      <a:endParaRPr lang="en-US" sz="1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r>
              <a:tr h="1056378">
                <a:tc>
                  <a:txBody>
                    <a:bodyPr/>
                    <a:lstStyle/>
                    <a:p>
                      <a:pPr marL="457200" algn="ctr">
                        <a:lnSpc>
                          <a:spcPct val="115000"/>
                        </a:lnSpc>
                        <a:spcBef>
                          <a:spcPts val="300"/>
                        </a:spcBef>
                        <a:spcAft>
                          <a:spcPts val="300"/>
                        </a:spcAft>
                      </a:pPr>
                      <a:r>
                        <a:rPr lang="en-US" sz="1800">
                          <a:effectLst/>
                        </a:rPr>
                        <a:t>Cách thức hoạt động</a:t>
                      </a:r>
                      <a:endParaRPr lang="en-US" sz="18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marL="457200" algn="l">
                        <a:lnSpc>
                          <a:spcPct val="115000"/>
                        </a:lnSpc>
                        <a:spcBef>
                          <a:spcPts val="300"/>
                        </a:spcBef>
                        <a:spcAft>
                          <a:spcPts val="300"/>
                        </a:spcAft>
                      </a:pPr>
                      <a:r>
                        <a:rPr lang="en-US" sz="1800" dirty="0" err="1">
                          <a:effectLst/>
                        </a:rPr>
                        <a:t>Tìm</a:t>
                      </a:r>
                      <a:r>
                        <a:rPr lang="en-US" sz="1800" dirty="0">
                          <a:effectLst/>
                        </a:rPr>
                        <a:t> </a:t>
                      </a:r>
                      <a:r>
                        <a:rPr lang="en-US" sz="1800" dirty="0" err="1">
                          <a:effectLst/>
                        </a:rPr>
                        <a:t>kiếm</a:t>
                      </a:r>
                      <a:r>
                        <a:rPr lang="en-US" sz="1800" dirty="0">
                          <a:effectLst/>
                        </a:rPr>
                        <a:t> solution </a:t>
                      </a:r>
                      <a:r>
                        <a:rPr lang="en-US" sz="1800" dirty="0" err="1">
                          <a:effectLst/>
                        </a:rPr>
                        <a:t>trên</a:t>
                      </a:r>
                      <a:r>
                        <a:rPr lang="en-US" sz="1800" dirty="0">
                          <a:effectLst/>
                        </a:rPr>
                        <a:t> </a:t>
                      </a:r>
                      <a:r>
                        <a:rPr lang="en-US" sz="1800" dirty="0" err="1">
                          <a:effectLst/>
                        </a:rPr>
                        <a:t>máy</a:t>
                      </a:r>
                      <a:r>
                        <a:rPr lang="en-US" sz="1800" dirty="0">
                          <a:effectLst/>
                        </a:rPr>
                        <a:t> </a:t>
                      </a:r>
                      <a:r>
                        <a:rPr lang="en-US" sz="1800" dirty="0" err="1">
                          <a:effectLst/>
                        </a:rPr>
                        <a:t>tính</a:t>
                      </a:r>
                      <a:r>
                        <a:rPr lang="en-US" sz="1800" dirty="0">
                          <a:effectLst/>
                        </a:rPr>
                        <a:t>, </a:t>
                      </a:r>
                      <a:r>
                        <a:rPr lang="en-US" sz="1800" dirty="0" err="1">
                          <a:effectLst/>
                        </a:rPr>
                        <a:t>đưa</a:t>
                      </a:r>
                      <a:r>
                        <a:rPr lang="en-US" sz="1800" dirty="0">
                          <a:effectLst/>
                        </a:rPr>
                        <a:t> </a:t>
                      </a:r>
                      <a:r>
                        <a:rPr lang="en-US" sz="1800" dirty="0" err="1">
                          <a:effectLst/>
                        </a:rPr>
                        <a:t>ra</a:t>
                      </a:r>
                      <a:r>
                        <a:rPr lang="en-US" sz="1800" dirty="0">
                          <a:effectLst/>
                        </a:rPr>
                        <a:t> solution </a:t>
                      </a:r>
                      <a:r>
                        <a:rPr lang="en-US" sz="1800" dirty="0" err="1">
                          <a:effectLst/>
                        </a:rPr>
                        <a:t>và</a:t>
                      </a:r>
                      <a:r>
                        <a:rPr lang="en-US" sz="1800" dirty="0">
                          <a:effectLst/>
                        </a:rPr>
                        <a:t> </a:t>
                      </a:r>
                      <a:r>
                        <a:rPr lang="en-US" sz="1800" dirty="0" err="1">
                          <a:effectLst/>
                        </a:rPr>
                        <a:t>thực</a:t>
                      </a:r>
                      <a:r>
                        <a:rPr lang="en-US" sz="1800" dirty="0">
                          <a:effectLst/>
                        </a:rPr>
                        <a:t> </a:t>
                      </a:r>
                      <a:r>
                        <a:rPr lang="en-US" sz="1800" dirty="0" err="1">
                          <a:effectLst/>
                        </a:rPr>
                        <a:t>hiện</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marL="457200" algn="l">
                        <a:lnSpc>
                          <a:spcPct val="115000"/>
                        </a:lnSpc>
                        <a:spcBef>
                          <a:spcPts val="300"/>
                        </a:spcBef>
                        <a:spcAft>
                          <a:spcPts val="300"/>
                        </a:spcAft>
                      </a:pPr>
                      <a:r>
                        <a:rPr lang="en-US" sz="1800" dirty="0" err="1">
                          <a:effectLst/>
                        </a:rPr>
                        <a:t>Đặt</a:t>
                      </a:r>
                      <a:r>
                        <a:rPr lang="en-US" sz="1800" dirty="0">
                          <a:effectLst/>
                        </a:rPr>
                        <a:t> agent </a:t>
                      </a:r>
                      <a:r>
                        <a:rPr lang="en-US" sz="1800" dirty="0" err="1">
                          <a:effectLst/>
                        </a:rPr>
                        <a:t>vào</a:t>
                      </a:r>
                      <a:r>
                        <a:rPr lang="en-US" sz="1800" dirty="0">
                          <a:effectLst/>
                        </a:rPr>
                        <a:t> </a:t>
                      </a:r>
                      <a:r>
                        <a:rPr lang="en-US" sz="1800" dirty="0" err="1">
                          <a:effectLst/>
                        </a:rPr>
                        <a:t>môi</a:t>
                      </a:r>
                      <a:r>
                        <a:rPr lang="en-US" sz="1800" dirty="0">
                          <a:effectLst/>
                        </a:rPr>
                        <a:t> </a:t>
                      </a:r>
                      <a:r>
                        <a:rPr lang="en-US" sz="1800" dirty="0" err="1">
                          <a:effectLst/>
                        </a:rPr>
                        <a:t>trường</a:t>
                      </a:r>
                      <a:r>
                        <a:rPr lang="en-US" sz="1800" dirty="0">
                          <a:effectLst/>
                        </a:rPr>
                        <a:t> </a:t>
                      </a:r>
                      <a:r>
                        <a:rPr lang="en-US" sz="1800" dirty="0" err="1">
                          <a:effectLst/>
                        </a:rPr>
                        <a:t>để</a:t>
                      </a:r>
                      <a:r>
                        <a:rPr lang="en-US" sz="1800" dirty="0">
                          <a:effectLst/>
                        </a:rPr>
                        <a:t> agent exploring </a:t>
                      </a:r>
                      <a:r>
                        <a:rPr lang="en-US" sz="1800" dirty="0" err="1">
                          <a:effectLst/>
                        </a:rPr>
                        <a:t>và</a:t>
                      </a:r>
                      <a:r>
                        <a:rPr lang="en-US" sz="1800" dirty="0">
                          <a:effectLst/>
                        </a:rPr>
                        <a:t> </a:t>
                      </a:r>
                      <a:r>
                        <a:rPr lang="en-US" sz="1800" dirty="0" err="1">
                          <a:effectLst/>
                        </a:rPr>
                        <a:t>tìm</a:t>
                      </a:r>
                      <a:r>
                        <a:rPr lang="en-US" sz="1800" dirty="0">
                          <a:effectLst/>
                        </a:rPr>
                        <a:t> solution</a:t>
                      </a:r>
                      <a:endParaRPr lang="en-US"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r>
            </a:tbl>
          </a:graphicData>
        </a:graphic>
      </p:graphicFrame>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389" y="1828393"/>
            <a:ext cx="9649097" cy="2387600"/>
          </a:xfrm>
        </p:spPr>
        <p:txBody>
          <a:bodyPr>
            <a:normAutofit fontScale="90000"/>
          </a:bodyPr>
          <a:lstStyle/>
          <a:p>
            <a:r>
              <a:rPr lang="en-US" b="1" dirty="0" smtClean="0"/>
              <a:t>CONSTRAINT SACTISFACTION PROBLEM</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Khái</a:t>
            </a:r>
            <a:r>
              <a:rPr lang="en-US" b="1" dirty="0" smtClean="0"/>
              <a:t> </a:t>
            </a:r>
            <a:r>
              <a:rPr lang="en-US" b="1" dirty="0" err="1" smtClean="0"/>
              <a:t>niệm</a:t>
            </a:r>
            <a:endParaRPr lang="en-US" b="1"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a:t>Atomic state representations : </a:t>
            </a:r>
            <a:r>
              <a:rPr lang="en-US" dirty="0" err="1"/>
              <a:t>M</a:t>
            </a:r>
            <a:r>
              <a:rPr lang="en-US" dirty="0" err="1" smtClean="0"/>
              <a:t>ột</a:t>
            </a:r>
            <a:r>
              <a:rPr lang="en-US" dirty="0" smtClean="0"/>
              <a:t> </a:t>
            </a:r>
            <a:r>
              <a:rPr lang="en-US" dirty="0"/>
              <a:t>state </a:t>
            </a:r>
            <a:r>
              <a:rPr lang="en-US" dirty="0" err="1"/>
              <a:t>tương</a:t>
            </a:r>
            <a:r>
              <a:rPr lang="en-US" dirty="0"/>
              <a:t> </a:t>
            </a:r>
            <a:r>
              <a:rPr lang="en-US" dirty="0" err="1"/>
              <a:t>đương</a:t>
            </a:r>
            <a:r>
              <a:rPr lang="en-US" dirty="0"/>
              <a:t> </a:t>
            </a:r>
            <a:r>
              <a:rPr lang="en-US" dirty="0" err="1"/>
              <a:t>như</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mà</a:t>
            </a:r>
            <a:r>
              <a:rPr lang="en-US" dirty="0"/>
              <a:t> </a:t>
            </a:r>
            <a:r>
              <a:rPr lang="en-US" dirty="0" err="1"/>
              <a:t>mình</a:t>
            </a:r>
            <a:r>
              <a:rPr lang="en-US" dirty="0"/>
              <a:t> </a:t>
            </a:r>
            <a:r>
              <a:rPr lang="en-US" dirty="0" err="1"/>
              <a:t>không</a:t>
            </a:r>
            <a:r>
              <a:rPr lang="en-US" dirty="0"/>
              <a:t> </a:t>
            </a:r>
            <a:r>
              <a:rPr lang="en-US" dirty="0" err="1"/>
              <a:t>thể</a:t>
            </a:r>
            <a:r>
              <a:rPr lang="en-US" dirty="0"/>
              <a:t> </a:t>
            </a:r>
            <a:r>
              <a:rPr lang="en-US" dirty="0" err="1"/>
              <a:t>nhìn</a:t>
            </a:r>
            <a:r>
              <a:rPr lang="en-US" dirty="0"/>
              <a:t> </a:t>
            </a:r>
            <a:r>
              <a:rPr lang="en-US" dirty="0" err="1"/>
              <a:t>thấy</a:t>
            </a:r>
            <a:r>
              <a:rPr lang="en-US" dirty="0"/>
              <a:t> </a:t>
            </a:r>
            <a:r>
              <a:rPr lang="en-US" dirty="0" err="1"/>
              <a:t>và</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bên</a:t>
            </a:r>
            <a:r>
              <a:rPr lang="en-US" dirty="0"/>
              <a:t> </a:t>
            </a:r>
            <a:r>
              <a:rPr lang="en-US" dirty="0" err="1"/>
              <a:t>trong</a:t>
            </a:r>
            <a:r>
              <a:rPr lang="en-US" dirty="0"/>
              <a:t>.</a:t>
            </a:r>
            <a:endParaRPr lang="en-US" sz="2400" dirty="0"/>
          </a:p>
          <a:p>
            <a:pPr marL="0" lvl="0" indent="0">
              <a:buNone/>
            </a:pPr>
            <a:r>
              <a:rPr lang="en-US" b="1" dirty="0"/>
              <a:t>Factored representation :</a:t>
            </a:r>
            <a:r>
              <a:rPr lang="en-US" dirty="0"/>
              <a:t> </a:t>
            </a:r>
            <a:r>
              <a:rPr lang="en-US" dirty="0" err="1"/>
              <a:t>M</a:t>
            </a:r>
            <a:r>
              <a:rPr lang="en-US" dirty="0" err="1" smtClean="0"/>
              <a:t>ột</a:t>
            </a:r>
            <a:r>
              <a:rPr lang="en-US" dirty="0" smtClean="0"/>
              <a:t> </a:t>
            </a:r>
            <a:r>
              <a:rPr lang="en-US" dirty="0"/>
              <a:t>state </a:t>
            </a:r>
            <a:r>
              <a:rPr lang="en-US" dirty="0" err="1"/>
              <a:t>là</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của</a:t>
            </a:r>
            <a:r>
              <a:rPr lang="en-US" dirty="0"/>
              <a:t> </a:t>
            </a:r>
            <a:r>
              <a:rPr lang="en-US" dirty="0" err="1"/>
              <a:t>các</a:t>
            </a:r>
            <a:r>
              <a:rPr lang="en-US" dirty="0"/>
              <a:t> </a:t>
            </a:r>
            <a:r>
              <a:rPr lang="en-US" dirty="0" err="1"/>
              <a:t>biến</a:t>
            </a:r>
            <a:endParaRPr lang="en-US" sz="2400" dirty="0"/>
          </a:p>
          <a:p>
            <a:pPr marL="0" lvl="0" indent="0">
              <a:buNone/>
            </a:pPr>
            <a:r>
              <a:rPr lang="en-US" b="1" dirty="0"/>
              <a:t>Constraint satisfaction problems</a:t>
            </a:r>
            <a:r>
              <a:rPr lang="en-US" dirty="0"/>
              <a:t> : (</a:t>
            </a:r>
            <a:r>
              <a:rPr lang="en-US" dirty="0" err="1"/>
              <a:t>Đây</a:t>
            </a:r>
            <a:r>
              <a:rPr lang="en-US" dirty="0"/>
              <a:t> </a:t>
            </a:r>
            <a:r>
              <a:rPr lang="en-US" dirty="0" err="1"/>
              <a:t>là</a:t>
            </a:r>
            <a:r>
              <a:rPr lang="en-US" dirty="0"/>
              <a:t> </a:t>
            </a:r>
            <a:r>
              <a:rPr lang="en-US" dirty="0" err="1"/>
              <a:t>bài</a:t>
            </a:r>
            <a:r>
              <a:rPr lang="en-US" dirty="0"/>
              <a:t> </a:t>
            </a:r>
            <a:r>
              <a:rPr lang="en-US" dirty="0" err="1"/>
              <a:t>toán</a:t>
            </a:r>
            <a:r>
              <a:rPr lang="en-US" dirty="0"/>
              <a:t> </a:t>
            </a:r>
            <a:r>
              <a:rPr lang="en-US" dirty="0" err="1"/>
              <a:t>sử</a:t>
            </a:r>
            <a:r>
              <a:rPr lang="en-US" dirty="0"/>
              <a:t> </a:t>
            </a:r>
            <a:r>
              <a:rPr lang="en-US" dirty="0" err="1"/>
              <a:t>dụng</a:t>
            </a:r>
            <a:r>
              <a:rPr lang="en-US" dirty="0"/>
              <a:t> </a:t>
            </a:r>
            <a:r>
              <a:rPr lang="en-US" dirty="0" err="1"/>
              <a:t>dạng</a:t>
            </a:r>
            <a:r>
              <a:rPr lang="en-US" dirty="0"/>
              <a:t> factored representations), </a:t>
            </a:r>
            <a:r>
              <a:rPr lang="en-US" dirty="0" err="1"/>
              <a:t>tìm</a:t>
            </a:r>
            <a:r>
              <a:rPr lang="en-US" dirty="0"/>
              <a:t> </a:t>
            </a:r>
            <a:r>
              <a:rPr lang="en-US" dirty="0" err="1"/>
              <a:t>ra</a:t>
            </a:r>
            <a:r>
              <a:rPr lang="en-US" dirty="0"/>
              <a:t> </a:t>
            </a:r>
            <a:r>
              <a:rPr lang="en-US" dirty="0" err="1"/>
              <a:t>phép</a:t>
            </a:r>
            <a:r>
              <a:rPr lang="en-US" dirty="0"/>
              <a:t> </a:t>
            </a:r>
            <a:r>
              <a:rPr lang="en-US" dirty="0" err="1"/>
              <a:t>gán</a:t>
            </a:r>
            <a:r>
              <a:rPr lang="en-US" dirty="0"/>
              <a:t> </a:t>
            </a:r>
            <a:r>
              <a:rPr lang="en-US" dirty="0" err="1"/>
              <a:t>cho</a:t>
            </a:r>
            <a:r>
              <a:rPr lang="en-US" dirty="0"/>
              <a:t> state </a:t>
            </a:r>
            <a:r>
              <a:rPr lang="en-US" dirty="0" err="1"/>
              <a:t>để</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thỏa</a:t>
            </a:r>
            <a:r>
              <a:rPr lang="en-US" dirty="0"/>
              <a:t> </a:t>
            </a:r>
            <a:r>
              <a:rPr lang="en-US" dirty="0" err="1"/>
              <a:t>mãn</a:t>
            </a:r>
            <a:r>
              <a:rPr lang="en-US" dirty="0"/>
              <a:t> </a:t>
            </a:r>
            <a:r>
              <a:rPr lang="en-US" dirty="0" err="1"/>
              <a:t>ràng</a:t>
            </a:r>
            <a:r>
              <a:rPr lang="en-US" dirty="0"/>
              <a:t> </a:t>
            </a:r>
            <a:r>
              <a:rPr lang="en-US" dirty="0" err="1"/>
              <a:t>buộc</a:t>
            </a:r>
            <a:r>
              <a:rPr lang="en-US" dirty="0"/>
              <a:t>.</a:t>
            </a:r>
            <a:endParaRPr lang="en-US" sz="2400" dirty="0"/>
          </a:p>
          <a:p>
            <a:pPr marL="0" lvl="0" indent="0">
              <a:buNone/>
            </a:pPr>
            <a:r>
              <a:rPr lang="en-US" dirty="0" err="1"/>
              <a:t>Trong</a:t>
            </a:r>
            <a:r>
              <a:rPr lang="en-US" dirty="0"/>
              <a:t> CSP </a:t>
            </a:r>
            <a:r>
              <a:rPr lang="en-US" dirty="0" err="1"/>
              <a:t>có</a:t>
            </a:r>
            <a:r>
              <a:rPr lang="en-US" dirty="0"/>
              <a:t> 3 components :</a:t>
            </a:r>
            <a:endParaRPr lang="en-US" sz="2400" dirty="0"/>
          </a:p>
          <a:p>
            <a:pPr lvl="1"/>
            <a:r>
              <a:rPr lang="en-US" b="1" dirty="0"/>
              <a:t>X</a:t>
            </a:r>
            <a:r>
              <a:rPr lang="en-US" dirty="0"/>
              <a:t> ( </a:t>
            </a:r>
            <a:r>
              <a:rPr lang="en-US" dirty="0" err="1"/>
              <a:t>tập</a:t>
            </a:r>
            <a:r>
              <a:rPr lang="en-US" dirty="0"/>
              <a:t> </a:t>
            </a:r>
            <a:r>
              <a:rPr lang="en-US" dirty="0" err="1"/>
              <a:t>hợp</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biến</a:t>
            </a:r>
            <a:r>
              <a:rPr lang="en-US" dirty="0"/>
              <a:t> )</a:t>
            </a:r>
            <a:endParaRPr lang="en-US" sz="2000" dirty="0"/>
          </a:p>
          <a:p>
            <a:pPr lvl="1"/>
            <a:r>
              <a:rPr lang="en-US" b="1" dirty="0"/>
              <a:t>D</a:t>
            </a:r>
            <a:r>
              <a:rPr lang="en-US" dirty="0"/>
              <a:t> ( </a:t>
            </a:r>
            <a:r>
              <a:rPr lang="en-US" dirty="0" err="1"/>
              <a:t>tập</a:t>
            </a:r>
            <a:r>
              <a:rPr lang="en-US" dirty="0"/>
              <a:t> </a:t>
            </a:r>
            <a:r>
              <a:rPr lang="en-US" dirty="0" err="1"/>
              <a:t>hợp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các</a:t>
            </a:r>
            <a:r>
              <a:rPr lang="en-US" dirty="0"/>
              <a:t> </a:t>
            </a:r>
            <a:r>
              <a:rPr lang="en-US" dirty="0" err="1"/>
              <a:t>biến</a:t>
            </a:r>
            <a:r>
              <a:rPr lang="en-US" dirty="0"/>
              <a:t> </a:t>
            </a:r>
            <a:r>
              <a:rPr lang="en-US" dirty="0" err="1"/>
              <a:t>được</a:t>
            </a:r>
            <a:r>
              <a:rPr lang="en-US" dirty="0"/>
              <a:t> </a:t>
            </a:r>
            <a:r>
              <a:rPr lang="en-US" dirty="0" err="1"/>
              <a:t>phép</a:t>
            </a:r>
            <a:r>
              <a:rPr lang="en-US" dirty="0"/>
              <a:t> </a:t>
            </a:r>
            <a:r>
              <a:rPr lang="en-US" dirty="0" err="1"/>
              <a:t>nhận</a:t>
            </a:r>
            <a:r>
              <a:rPr lang="en-US" dirty="0"/>
              <a:t> )</a:t>
            </a:r>
            <a:endParaRPr lang="en-US" sz="2000" dirty="0"/>
          </a:p>
          <a:p>
            <a:pPr lvl="1"/>
            <a:r>
              <a:rPr lang="en-US" b="1" dirty="0"/>
              <a:t>C </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mà</a:t>
            </a:r>
            <a:r>
              <a:rPr lang="en-US" dirty="0"/>
              <a:t> </a:t>
            </a:r>
            <a:r>
              <a:rPr lang="en-US" dirty="0" err="1"/>
              <a:t>các</a:t>
            </a:r>
            <a:r>
              <a:rPr lang="en-US" dirty="0"/>
              <a:t> </a:t>
            </a:r>
            <a:r>
              <a:rPr lang="en-US" dirty="0" err="1"/>
              <a:t>biến</a:t>
            </a:r>
            <a:r>
              <a:rPr lang="en-US" dirty="0"/>
              <a:t> </a:t>
            </a:r>
            <a:r>
              <a:rPr lang="en-US" dirty="0" err="1"/>
              <a:t>phải</a:t>
            </a:r>
            <a:r>
              <a:rPr lang="en-US" dirty="0"/>
              <a:t> </a:t>
            </a:r>
            <a:r>
              <a:rPr lang="en-US" dirty="0" err="1"/>
              <a:t>thỏa</a:t>
            </a:r>
            <a:r>
              <a:rPr lang="en-US" dirty="0"/>
              <a:t> </a:t>
            </a:r>
            <a:r>
              <a:rPr lang="en-US" dirty="0" err="1"/>
              <a:t>mãn</a:t>
            </a:r>
            <a:r>
              <a:rPr lang="en-US" dirty="0"/>
              <a:t> )</a:t>
            </a:r>
            <a:endParaRPr lang="en-US" sz="2000" dirty="0"/>
          </a:p>
          <a:p>
            <a:pPr marL="0" lvl="0" indent="0">
              <a:buNone/>
            </a:pPr>
            <a:r>
              <a:rPr lang="en-US" b="1" dirty="0"/>
              <a:t>Solution </a:t>
            </a:r>
            <a:r>
              <a:rPr lang="en-US" b="1" dirty="0" err="1"/>
              <a:t>của</a:t>
            </a:r>
            <a:r>
              <a:rPr lang="en-US" b="1" dirty="0"/>
              <a:t> CSP :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biến</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thuộc</a:t>
            </a:r>
            <a:r>
              <a:rPr lang="en-US" dirty="0"/>
              <a:t> domains </a:t>
            </a:r>
            <a:r>
              <a:rPr lang="en-US" dirty="0" err="1"/>
              <a:t>của</a:t>
            </a:r>
            <a:r>
              <a:rPr lang="en-US" dirty="0"/>
              <a:t> </a:t>
            </a:r>
            <a:r>
              <a:rPr lang="en-US" dirty="0" err="1"/>
              <a:t>nó</a:t>
            </a:r>
            <a:r>
              <a:rPr lang="en-US" dirty="0"/>
              <a:t> </a:t>
            </a:r>
            <a:r>
              <a:rPr lang="en-US" dirty="0" err="1"/>
              <a:t>sao</a:t>
            </a:r>
            <a:r>
              <a:rPr lang="en-US" dirty="0"/>
              <a:t> </a:t>
            </a:r>
            <a:r>
              <a:rPr lang="en-US" dirty="0" err="1"/>
              <a:t>cho</a:t>
            </a:r>
            <a:r>
              <a:rPr lang="en-US" dirty="0"/>
              <a:t> </a:t>
            </a:r>
            <a:r>
              <a:rPr lang="en-US" dirty="0" err="1"/>
              <a:t>thỏa</a:t>
            </a:r>
            <a:r>
              <a:rPr lang="en-US" dirty="0"/>
              <a:t> </a:t>
            </a:r>
            <a:r>
              <a:rPr lang="en-US" dirty="0" err="1"/>
              <a:t>mãn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ràng</a:t>
            </a:r>
            <a:r>
              <a:rPr lang="en-US" dirty="0"/>
              <a:t> </a:t>
            </a:r>
            <a:r>
              <a:rPr lang="en-US" dirty="0" err="1"/>
              <a:t>buộc</a:t>
            </a:r>
            <a:r>
              <a:rPr lang="en-US" dirty="0"/>
              <a:t>.</a:t>
            </a:r>
            <a:endParaRPr lang="en-US" sz="2400" dirty="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Một</a:t>
            </a:r>
            <a:r>
              <a:rPr lang="en-US" b="1" dirty="0"/>
              <a:t> </a:t>
            </a:r>
            <a:r>
              <a:rPr lang="en-US" b="1" dirty="0" err="1" smtClean="0"/>
              <a:t>sô</a:t>
            </a:r>
            <a:r>
              <a:rPr lang="en-US" b="1" dirty="0"/>
              <a:t>́ </a:t>
            </a:r>
            <a:r>
              <a:rPr lang="en-US" b="1" dirty="0" err="1" smtClean="0"/>
              <a:t>thuật</a:t>
            </a:r>
            <a:r>
              <a:rPr lang="en-US" b="1" dirty="0"/>
              <a:t> </a:t>
            </a:r>
            <a:r>
              <a:rPr lang="en-US" b="1" dirty="0" err="1" smtClean="0"/>
              <a:t>toán</a:t>
            </a:r>
            <a:r>
              <a:rPr lang="en-US" b="1" dirty="0" smtClean="0"/>
              <a:t> </a:t>
            </a:r>
            <a:r>
              <a:rPr lang="en-US" b="1" dirty="0" err="1" smtClean="0"/>
              <a:t>gi</a:t>
            </a:r>
            <a:r>
              <a:rPr lang="vi-VN" b="1" dirty="0" smtClean="0"/>
              <a:t>ải</a:t>
            </a:r>
            <a:r>
              <a:rPr lang="en-US" b="1" dirty="0" smtClean="0"/>
              <a:t> </a:t>
            </a:r>
            <a:r>
              <a:rPr lang="en-US" b="1" dirty="0" err="1" smtClean="0"/>
              <a:t>bài</a:t>
            </a:r>
            <a:r>
              <a:rPr lang="en-US" b="1" dirty="0" smtClean="0"/>
              <a:t> </a:t>
            </a:r>
            <a:r>
              <a:rPr lang="en-US" b="1" dirty="0" err="1" smtClean="0"/>
              <a:t>toán</a:t>
            </a:r>
            <a:r>
              <a:rPr lang="en-US" b="1" dirty="0" smtClean="0"/>
              <a:t> CSP</a:t>
            </a:r>
            <a:endParaRPr lang="en-US" b="1" dirty="0"/>
          </a:p>
        </p:txBody>
      </p:sp>
      <p:sp>
        <p:nvSpPr>
          <p:cNvPr id="3" name="Content Placeholder 2"/>
          <p:cNvSpPr>
            <a:spLocks noGrp="1"/>
          </p:cNvSpPr>
          <p:nvPr>
            <p:ph idx="1"/>
          </p:nvPr>
        </p:nvSpPr>
        <p:spPr>
          <a:xfrm>
            <a:off x="777365" y="2412504"/>
            <a:ext cx="10515600" cy="4351338"/>
          </a:xfrm>
        </p:spPr>
        <p:txBody>
          <a:bodyPr/>
          <a:lstStyle/>
          <a:p>
            <a:r>
              <a:rPr lang="en-US" dirty="0" err="1" smtClean="0"/>
              <a:t>Thuật</a:t>
            </a:r>
            <a:r>
              <a:rPr lang="en-US" dirty="0" smtClean="0"/>
              <a:t> </a:t>
            </a:r>
            <a:r>
              <a:rPr lang="en-US" dirty="0" err="1" smtClean="0"/>
              <a:t>toán</a:t>
            </a:r>
            <a:r>
              <a:rPr lang="en-US" dirty="0" smtClean="0"/>
              <a:t> AC – 3</a:t>
            </a:r>
            <a:endParaRPr lang="en-US" dirty="0" smtClean="0"/>
          </a:p>
          <a:p>
            <a:r>
              <a:rPr lang="en-US" dirty="0" err="1" smtClean="0"/>
              <a:t>Thuật</a:t>
            </a:r>
            <a:r>
              <a:rPr lang="en-US" dirty="0" smtClean="0"/>
              <a:t> </a:t>
            </a:r>
            <a:r>
              <a:rPr lang="en-US" dirty="0" err="1" smtClean="0"/>
              <a:t>toán</a:t>
            </a:r>
            <a:r>
              <a:rPr lang="en-US" dirty="0" smtClean="0"/>
              <a:t> Backtracking Search</a:t>
            </a: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Thuật</a:t>
            </a:r>
            <a:r>
              <a:rPr lang="en-US" b="1" dirty="0" smtClean="0"/>
              <a:t> </a:t>
            </a:r>
            <a:r>
              <a:rPr lang="en-US" b="1" dirty="0" err="1" smtClean="0"/>
              <a:t>toán</a:t>
            </a:r>
            <a:r>
              <a:rPr lang="en-US" b="1" dirty="0" smtClean="0"/>
              <a:t> AC - 3</a:t>
            </a:r>
            <a:endParaRPr lang="en-US" b="1" dirty="0"/>
          </a:p>
        </p:txBody>
      </p:sp>
      <p:sp>
        <p:nvSpPr>
          <p:cNvPr id="3" name="Content Placeholder 2"/>
          <p:cNvSpPr>
            <a:spLocks noGrp="1"/>
          </p:cNvSpPr>
          <p:nvPr>
            <p:ph idx="1"/>
          </p:nvPr>
        </p:nvSpPr>
        <p:spPr/>
        <p:txBody>
          <a:bodyPr/>
          <a:lstStyle/>
          <a:p>
            <a:r>
              <a:rPr lang="en-US" dirty="0"/>
              <a:t>Input</a:t>
            </a:r>
            <a:r>
              <a:rPr lang="en-US" dirty="0" smtClean="0"/>
              <a:t>: 1 </a:t>
            </a:r>
            <a:r>
              <a:rPr lang="en-US" dirty="0"/>
              <a:t>binary </a:t>
            </a:r>
            <a:r>
              <a:rPr lang="en-US" dirty="0" err="1"/>
              <a:t>csp</a:t>
            </a:r>
            <a:r>
              <a:rPr lang="en-US" dirty="0"/>
              <a:t> </a:t>
            </a:r>
            <a:r>
              <a:rPr lang="en-US" dirty="0" err="1"/>
              <a:t>của</a:t>
            </a:r>
            <a:r>
              <a:rPr lang="en-US" dirty="0"/>
              <a:t> </a:t>
            </a:r>
            <a:r>
              <a:rPr lang="en-US" dirty="0" err="1"/>
              <a:t>một</a:t>
            </a:r>
            <a:r>
              <a:rPr lang="en-US" dirty="0"/>
              <a:t> problem </a:t>
            </a:r>
            <a:r>
              <a:rPr lang="en-US" dirty="0" err="1"/>
              <a:t>với</a:t>
            </a:r>
            <a:r>
              <a:rPr lang="en-US" dirty="0"/>
              <a:t> </a:t>
            </a:r>
            <a:r>
              <a:rPr lang="en-US" dirty="0" err="1"/>
              <a:t>các</a:t>
            </a:r>
            <a:r>
              <a:rPr lang="en-US" dirty="0"/>
              <a:t> components (X, D, C)</a:t>
            </a:r>
            <a:endParaRPr lang="en-US" dirty="0"/>
          </a:p>
          <a:p>
            <a:r>
              <a:rPr lang="en-US" dirty="0"/>
              <a:t>Output</a:t>
            </a:r>
            <a:r>
              <a:rPr lang="en-US" dirty="0" smtClean="0"/>
              <a:t>: False </a:t>
            </a:r>
            <a:r>
              <a:rPr lang="en-US" dirty="0" err="1"/>
              <a:t>nếu</a:t>
            </a:r>
            <a:r>
              <a:rPr lang="en-US" dirty="0"/>
              <a:t> 1 </a:t>
            </a:r>
            <a:r>
              <a:rPr lang="en-US" dirty="0" err="1"/>
              <a:t>biến</a:t>
            </a:r>
            <a:r>
              <a:rPr lang="en-US" dirty="0"/>
              <a:t> inconsistency </a:t>
            </a:r>
            <a:r>
              <a:rPr lang="en-US" dirty="0" err="1"/>
              <a:t>và</a:t>
            </a:r>
            <a:r>
              <a:rPr lang="en-US" dirty="0"/>
              <a:t> true </a:t>
            </a:r>
            <a:r>
              <a:rPr lang="en-US" dirty="0" err="1"/>
              <a:t>nếu</a:t>
            </a:r>
            <a:r>
              <a:rPr lang="en-US" dirty="0"/>
              <a:t> </a:t>
            </a:r>
            <a:r>
              <a:rPr lang="en-US" dirty="0" err="1"/>
              <a:t>ngược</a:t>
            </a:r>
            <a:r>
              <a:rPr lang="en-US" dirty="0"/>
              <a:t> </a:t>
            </a:r>
            <a:r>
              <a:rPr lang="en-US" dirty="0" err="1"/>
              <a:t>lại</a:t>
            </a:r>
            <a:r>
              <a:rPr lang="en-US" dirty="0"/>
              <a:t>.</a:t>
            </a:r>
            <a:endParaRPr lang="en-US" dirty="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Thuật</a:t>
            </a:r>
            <a:r>
              <a:rPr lang="en-US" b="1" dirty="0" smtClean="0"/>
              <a:t> </a:t>
            </a:r>
            <a:r>
              <a:rPr lang="en-US" b="1" dirty="0" err="1" smtClean="0"/>
              <a:t>toán</a:t>
            </a:r>
            <a:r>
              <a:rPr lang="en-US" b="1" dirty="0" smtClean="0"/>
              <a:t> Backtracking Search</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L</a:t>
            </a:r>
            <a:r>
              <a:rPr lang="vi-VN" dirty="0" smtClean="0"/>
              <a:t>à </a:t>
            </a:r>
            <a:r>
              <a:rPr lang="vi-VN" dirty="0"/>
              <a:t>một kĩ thuật thiết kế giải thuật dựa trên đệ quy. Ý tưởng của quay lui là tìm lời giải từng bước, mỗi bước chọn một trong số các lựa chọn khả dĩ và đệ </a:t>
            </a:r>
            <a:r>
              <a:rPr lang="vi-VN" dirty="0" smtClean="0"/>
              <a:t>quy</a:t>
            </a:r>
            <a:r>
              <a:rPr lang="en-US" dirty="0" smtClean="0"/>
              <a:t>.</a:t>
            </a:r>
            <a:endParaRPr lang="en-US" dirty="0" smtClean="0"/>
          </a:p>
          <a:p>
            <a:pPr marL="0" indent="0">
              <a:buNone/>
            </a:pPr>
            <a:r>
              <a:rPr lang="en-US" dirty="0" err="1" smtClean="0"/>
              <a:t>Thuật</a:t>
            </a:r>
            <a:r>
              <a:rPr lang="en-US" dirty="0" smtClean="0"/>
              <a:t> </a:t>
            </a:r>
            <a:r>
              <a:rPr lang="en-US" dirty="0" err="1"/>
              <a:t>toán</a:t>
            </a:r>
            <a:r>
              <a:rPr lang="en-US" dirty="0"/>
              <a:t> </a:t>
            </a:r>
            <a:r>
              <a:rPr lang="en-US" dirty="0" err="1"/>
              <a:t>này</a:t>
            </a:r>
            <a:r>
              <a:rPr lang="en-US" dirty="0"/>
              <a:t> </a:t>
            </a:r>
            <a:r>
              <a:rPr lang="en-US" dirty="0" err="1"/>
              <a:t>khá</a:t>
            </a:r>
            <a:r>
              <a:rPr lang="en-US" dirty="0"/>
              <a:t> </a:t>
            </a:r>
            <a:r>
              <a:rPr lang="en-US" dirty="0" err="1"/>
              <a:t>giống</a:t>
            </a:r>
            <a:r>
              <a:rPr lang="en-US" dirty="0"/>
              <a:t> </a:t>
            </a:r>
            <a:r>
              <a:rPr lang="en-US" dirty="0" err="1"/>
              <a:t>với</a:t>
            </a:r>
            <a:r>
              <a:rPr lang="en-US" dirty="0"/>
              <a:t> DFS, </a:t>
            </a:r>
            <a:r>
              <a:rPr lang="en-US" dirty="0" err="1"/>
              <a:t>nhưng</a:t>
            </a:r>
            <a:r>
              <a:rPr lang="en-US" dirty="0"/>
              <a:t> </a:t>
            </a:r>
            <a:r>
              <a:rPr lang="en-US" dirty="0" err="1"/>
              <a:t>sẽ</a:t>
            </a:r>
            <a:r>
              <a:rPr lang="en-US" dirty="0"/>
              <a:t> </a:t>
            </a:r>
            <a:r>
              <a:rPr lang="en-US" dirty="0" err="1"/>
              <a:t>có</a:t>
            </a:r>
            <a:r>
              <a:rPr lang="en-US" dirty="0"/>
              <a:t> </a:t>
            </a:r>
            <a:r>
              <a:rPr lang="en-US" dirty="0" err="1"/>
              <a:t>tốc</a:t>
            </a:r>
            <a:r>
              <a:rPr lang="en-US" dirty="0"/>
              <a:t> </a:t>
            </a:r>
            <a:r>
              <a:rPr lang="en-US" dirty="0" err="1"/>
              <a:t>độ</a:t>
            </a:r>
            <a:r>
              <a:rPr lang="en-US" dirty="0"/>
              <a:t> </a:t>
            </a:r>
            <a:r>
              <a:rPr lang="en-US" dirty="0" err="1"/>
              <a:t>giải</a:t>
            </a:r>
            <a:r>
              <a:rPr lang="en-US" dirty="0"/>
              <a:t> </a:t>
            </a:r>
            <a:r>
              <a:rPr lang="en-US" dirty="0" err="1"/>
              <a:t>tốt</a:t>
            </a:r>
            <a:r>
              <a:rPr lang="en-US" dirty="0"/>
              <a:t> </a:t>
            </a:r>
            <a:r>
              <a:rPr lang="en-US" dirty="0" err="1"/>
              <a:t>hơn</a:t>
            </a:r>
            <a:r>
              <a:rPr lang="en-US" dirty="0"/>
              <a:t> DFS do </a:t>
            </a:r>
            <a:r>
              <a:rPr lang="en-US" dirty="0" err="1"/>
              <a:t>bài</a:t>
            </a:r>
            <a:r>
              <a:rPr lang="en-US" dirty="0"/>
              <a:t> </a:t>
            </a:r>
            <a:r>
              <a:rPr lang="en-US" dirty="0" err="1"/>
              <a:t>toán</a:t>
            </a:r>
            <a:r>
              <a:rPr lang="en-US" dirty="0"/>
              <a:t> CSP </a:t>
            </a:r>
            <a:r>
              <a:rPr lang="en-US" dirty="0" err="1"/>
              <a:t>có</a:t>
            </a:r>
            <a:r>
              <a:rPr lang="en-US" dirty="0"/>
              <a:t> </a:t>
            </a:r>
            <a:r>
              <a:rPr lang="en-US" dirty="0" err="1"/>
              <a:t>sự</a:t>
            </a:r>
            <a:r>
              <a:rPr lang="en-US" dirty="0"/>
              <a:t> </a:t>
            </a:r>
            <a:r>
              <a:rPr lang="en-US" dirty="0" err="1"/>
              <a:t>ràng</a:t>
            </a:r>
            <a:r>
              <a:rPr lang="en-US" dirty="0"/>
              <a:t> </a:t>
            </a:r>
            <a:r>
              <a:rPr lang="en-US" dirty="0" err="1"/>
              <a:t>buộc</a:t>
            </a:r>
            <a:r>
              <a:rPr lang="en-US" dirty="0"/>
              <a:t> </a:t>
            </a:r>
            <a:r>
              <a:rPr lang="en-US" dirty="0" err="1"/>
              <a:t>và</a:t>
            </a:r>
            <a:r>
              <a:rPr lang="en-US" dirty="0"/>
              <a:t> </a:t>
            </a:r>
            <a:r>
              <a:rPr lang="en-US" dirty="0" err="1"/>
              <a:t>tính</a:t>
            </a:r>
            <a:r>
              <a:rPr lang="en-US" dirty="0"/>
              <a:t> </a:t>
            </a:r>
            <a:r>
              <a:rPr lang="en-US" dirty="0" err="1"/>
              <a:t>chất</a:t>
            </a:r>
            <a:r>
              <a:rPr lang="en-US" dirty="0"/>
              <a:t> </a:t>
            </a:r>
            <a:r>
              <a:rPr lang="en-US" dirty="0" err="1"/>
              <a:t>giao</a:t>
            </a:r>
            <a:r>
              <a:rPr lang="en-US" dirty="0"/>
              <a:t> </a:t>
            </a:r>
            <a:r>
              <a:rPr lang="en-US" dirty="0" err="1"/>
              <a:t>hoán</a:t>
            </a:r>
            <a:r>
              <a:rPr lang="en-US" dirty="0"/>
              <a:t>.</a:t>
            </a:r>
            <a:endParaRPr lang="en-US" dirty="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748" y="1880008"/>
            <a:ext cx="9144000" cy="2387600"/>
          </a:xfrm>
        </p:spPr>
        <p:txBody>
          <a:bodyPr/>
          <a:lstStyle/>
          <a:p>
            <a:r>
              <a:rPr lang="en-US" b="1" dirty="0" smtClean="0"/>
              <a:t>REINFORCEMENT LEARNING</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Khái</a:t>
            </a:r>
            <a:r>
              <a:rPr lang="en-US" b="1" dirty="0"/>
              <a:t> </a:t>
            </a:r>
            <a:r>
              <a:rPr lang="en-US" b="1" dirty="0" err="1"/>
              <a:t>niệm</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L</a:t>
            </a:r>
            <a:r>
              <a:rPr lang="vi-VN" dirty="0" smtClean="0"/>
              <a:t>à </a:t>
            </a:r>
            <a:r>
              <a:rPr lang="vi-VN" dirty="0"/>
              <a:t>học cái để thực hiện, tức là từ các tình huống thực tế để đưa ra các action nhất định, miễn là maximize được reward. Machine không được bảo về cái action để thực hiện mà thay vào đó phải </a:t>
            </a:r>
            <a:r>
              <a:rPr lang="en-US" dirty="0" smtClean="0"/>
              <a:t>t</a:t>
            </a:r>
            <a:r>
              <a:rPr lang="vi-VN" dirty="0" smtClean="0"/>
              <a:t>ự</a:t>
            </a:r>
            <a:r>
              <a:rPr lang="en-US" dirty="0" smtClean="0"/>
              <a:t> </a:t>
            </a:r>
            <a:r>
              <a:rPr lang="vi-VN" dirty="0" smtClean="0"/>
              <a:t>khám </a:t>
            </a:r>
            <a:r>
              <a:rPr lang="vi-VN" dirty="0"/>
              <a:t>phá ra action có thể tạo ra được nhiều reward nhất. </a:t>
            </a:r>
            <a:endParaRPr lang="en-US" dirty="0" smtClean="0"/>
          </a:p>
          <a:p>
            <a:r>
              <a:rPr lang="vi-VN" b="1" dirty="0" smtClean="0"/>
              <a:t>Ưu</a:t>
            </a:r>
            <a:r>
              <a:rPr lang="en-US" b="1" dirty="0"/>
              <a:t> </a:t>
            </a:r>
            <a:r>
              <a:rPr lang="en-US" b="1" dirty="0" err="1" smtClean="0"/>
              <a:t>đi</a:t>
            </a:r>
            <a:r>
              <a:rPr lang="vi-VN" b="1" dirty="0" smtClean="0"/>
              <a:t>ể</a:t>
            </a:r>
            <a:r>
              <a:rPr lang="en-US" b="1" dirty="0"/>
              <a:t>m: </a:t>
            </a:r>
            <a:r>
              <a:rPr lang="en-US" dirty="0" err="1" smtClean="0"/>
              <a:t>Phát</a:t>
            </a:r>
            <a:r>
              <a:rPr lang="en-US" dirty="0" smtClean="0"/>
              <a:t> </a:t>
            </a:r>
            <a:r>
              <a:rPr lang="en-US" dirty="0" err="1" smtClean="0"/>
              <a:t>huy</a:t>
            </a:r>
            <a:r>
              <a:rPr lang="en-US" dirty="0"/>
              <a:t> </a:t>
            </a:r>
            <a:r>
              <a:rPr lang="en-US" dirty="0" smtClean="0"/>
              <a:t>đ</a:t>
            </a:r>
            <a:r>
              <a:rPr lang="vi-VN" dirty="0" smtClean="0"/>
              <a:t>ược</a:t>
            </a:r>
            <a:r>
              <a:rPr lang="en-US" dirty="0"/>
              <a:t> </a:t>
            </a:r>
            <a:r>
              <a:rPr lang="en-US" dirty="0" err="1" smtClean="0"/>
              <a:t>hiệu</a:t>
            </a:r>
            <a:r>
              <a:rPr lang="en-US" dirty="0"/>
              <a:t> </a:t>
            </a:r>
            <a:r>
              <a:rPr lang="en-US" dirty="0" err="1" smtClean="0"/>
              <a:t>năng</a:t>
            </a:r>
            <a:r>
              <a:rPr lang="en-US" dirty="0"/>
              <a:t> </a:t>
            </a:r>
            <a:r>
              <a:rPr lang="en-US" dirty="0" err="1" smtClean="0"/>
              <a:t>tốt</a:t>
            </a:r>
            <a:r>
              <a:rPr lang="en-US" dirty="0"/>
              <a:t> </a:t>
            </a:r>
            <a:r>
              <a:rPr lang="en-US" dirty="0" err="1" smtClean="0"/>
              <a:t>nhất</a:t>
            </a:r>
            <a:r>
              <a:rPr lang="en-US" dirty="0" smtClean="0"/>
              <a:t> c</a:t>
            </a:r>
            <a:r>
              <a:rPr lang="vi-VN" dirty="0" smtClean="0"/>
              <a:t>ủa</a:t>
            </a:r>
            <a:r>
              <a:rPr lang="en-US" dirty="0" smtClean="0"/>
              <a:t> agent</a:t>
            </a:r>
            <a:endParaRPr lang="en-US" dirty="0" smtClean="0"/>
          </a:p>
          <a:p>
            <a:r>
              <a:rPr lang="en-US" b="1" dirty="0" err="1" smtClean="0"/>
              <a:t>Nh</a:t>
            </a:r>
            <a:r>
              <a:rPr lang="vi-VN" b="1" dirty="0" smtClean="0"/>
              <a:t>ược</a:t>
            </a:r>
            <a:r>
              <a:rPr lang="en-US" b="1" dirty="0"/>
              <a:t> </a:t>
            </a:r>
            <a:r>
              <a:rPr lang="en-US" b="1" dirty="0" err="1" smtClean="0"/>
              <a:t>đi</a:t>
            </a:r>
            <a:r>
              <a:rPr lang="vi-VN" b="1" dirty="0" smtClean="0"/>
              <a:t>ểm</a:t>
            </a:r>
            <a:r>
              <a:rPr lang="en-US" b="1" dirty="0" smtClean="0"/>
              <a:t>: </a:t>
            </a:r>
            <a:r>
              <a:rPr lang="en-US" dirty="0" err="1"/>
              <a:t>tiêu</a:t>
            </a:r>
            <a:r>
              <a:rPr lang="en-US" dirty="0"/>
              <a:t> </a:t>
            </a:r>
            <a:r>
              <a:rPr lang="en-US" dirty="0" err="1"/>
              <a:t>tốn</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nhiều</a:t>
            </a:r>
            <a:r>
              <a:rPr lang="en-US" dirty="0"/>
              <a:t> </a:t>
            </a:r>
            <a:r>
              <a:rPr lang="en-US" dirty="0" err="1"/>
              <a:t>sức</a:t>
            </a:r>
            <a:r>
              <a:rPr lang="en-US" dirty="0"/>
              <a:t> </a:t>
            </a:r>
            <a:r>
              <a:rPr lang="en-US" dirty="0" err="1"/>
              <a:t>mạnh</a:t>
            </a:r>
            <a:r>
              <a:rPr lang="en-US" dirty="0"/>
              <a:t> </a:t>
            </a:r>
            <a:r>
              <a:rPr lang="en-US" dirty="0" err="1"/>
              <a:t>tính</a:t>
            </a:r>
            <a:r>
              <a:rPr lang="en-US" dirty="0"/>
              <a:t> </a:t>
            </a:r>
            <a:r>
              <a:rPr lang="en-US" dirty="0" err="1" smtClean="0"/>
              <a:t>toán</a:t>
            </a:r>
            <a:r>
              <a:rPr lang="en-US" dirty="0" smtClean="0"/>
              <a:t>, vì RL </a:t>
            </a:r>
            <a:r>
              <a:rPr lang="vi-VN" dirty="0" smtClean="0"/>
              <a:t>cần </a:t>
            </a:r>
            <a:r>
              <a:rPr lang="vi-VN" dirty="0"/>
              <a:t>nhiều dữ liệu để cung cấp cho mô hình tính toán. Các mô hình này yêu cầu nhiều dữ liệu đào tạo để phát triển các kết quả chính xác.</a:t>
            </a:r>
            <a:endParaRPr lang="en-US" dirty="0" smtClean="0"/>
          </a:p>
          <a:p>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800" y="2708145"/>
            <a:ext cx="10191165" cy="2387600"/>
          </a:xfrm>
        </p:spPr>
        <p:txBody>
          <a:bodyPr>
            <a:normAutofit fontScale="90000"/>
          </a:bodyPr>
          <a:lstStyle/>
          <a:p>
            <a:r>
              <a:rPr lang="en-US" b="1" dirty="0" smtClean="0"/>
              <a:t>PHẦN LẬP TRÌNH</a:t>
            </a:r>
            <a:br>
              <a:rPr lang="en-US" b="1" dirty="0" smtClean="0"/>
            </a:br>
            <a:br>
              <a:rPr lang="en-US" b="1" dirty="0" smtClean="0"/>
            </a:br>
            <a:r>
              <a:rPr lang="en-US" b="1" dirty="0" err="1" smtClean="0"/>
              <a:t>Giải</a:t>
            </a:r>
            <a:r>
              <a:rPr lang="en-US" b="1" dirty="0" smtClean="0"/>
              <a:t> </a:t>
            </a:r>
            <a:r>
              <a:rPr lang="en-US" b="1" dirty="0" err="1" smtClean="0"/>
              <a:t>quyết</a:t>
            </a:r>
            <a:r>
              <a:rPr lang="en-US" b="1" dirty="0" smtClean="0"/>
              <a:t> 8-puzzle problem </a:t>
            </a:r>
            <a:r>
              <a:rPr lang="en-US" b="1" dirty="0" err="1" smtClean="0"/>
              <a:t>bằng</a:t>
            </a:r>
            <a:r>
              <a:rPr lang="en-US" b="1" dirty="0" smtClean="0"/>
              <a:t> </a:t>
            </a:r>
            <a:r>
              <a:rPr lang="en-US" b="1" dirty="0" err="1" smtClean="0"/>
              <a:t>thuật</a:t>
            </a:r>
            <a:r>
              <a:rPr lang="en-US" b="1" dirty="0" smtClean="0"/>
              <a:t> </a:t>
            </a:r>
            <a:r>
              <a:rPr lang="en-US" b="1" dirty="0" err="1" smtClean="0"/>
              <a:t>toán</a:t>
            </a:r>
            <a:r>
              <a:rPr lang="en-US" b="1" dirty="0" smtClean="0"/>
              <a:t> A*</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 </a:t>
            </a:r>
            <a:r>
              <a:rPr lang="en-US" b="1" dirty="0" err="1"/>
              <a:t>tuê</a:t>
            </a:r>
            <a:r>
              <a:rPr lang="en-US" b="1" dirty="0"/>
              <a:t>̣ </a:t>
            </a:r>
            <a:r>
              <a:rPr lang="en-US" b="1" dirty="0" err="1" smtClean="0"/>
              <a:t>nhân</a:t>
            </a:r>
            <a:r>
              <a:rPr lang="en-US" b="1" dirty="0" smtClean="0"/>
              <a:t> </a:t>
            </a:r>
            <a:r>
              <a:rPr lang="en-US" b="1" dirty="0" err="1" smtClean="0"/>
              <a:t>tạo</a:t>
            </a:r>
            <a:r>
              <a:rPr lang="en-US" b="1" dirty="0" smtClean="0"/>
              <a:t> là </a:t>
            </a:r>
            <a:r>
              <a:rPr lang="en-US" b="1" dirty="0" err="1" smtClean="0"/>
              <a:t>gi</a:t>
            </a:r>
            <a:r>
              <a:rPr lang="en-US" b="1" dirty="0" smtClean="0"/>
              <a:t>̀?</a:t>
            </a:r>
            <a:endParaRPr lang="en-US" b="1" dirty="0"/>
          </a:p>
        </p:txBody>
      </p:sp>
      <p:sp>
        <p:nvSpPr>
          <p:cNvPr id="3" name="Content Placeholder 2"/>
          <p:cNvSpPr>
            <a:spLocks noGrp="1"/>
          </p:cNvSpPr>
          <p:nvPr>
            <p:ph idx="1"/>
          </p:nvPr>
        </p:nvSpPr>
        <p:spPr/>
        <p:txBody>
          <a:bodyPr/>
          <a:lstStyle/>
          <a:p>
            <a:r>
              <a:rPr lang="vi-VN" b="1" dirty="0"/>
              <a:t>Trí tuệ nhân tạo </a:t>
            </a:r>
            <a:r>
              <a:rPr lang="vi-VN" dirty="0"/>
              <a:t>là nói về những thiết bị máy móc, điện tử được tạo ra </a:t>
            </a:r>
            <a:r>
              <a:rPr lang="en-US" dirty="0" smtClean="0"/>
              <a:t>b</a:t>
            </a:r>
            <a:r>
              <a:rPr lang="vi-VN" dirty="0" smtClean="0"/>
              <a:t>ởi </a:t>
            </a:r>
            <a:r>
              <a:rPr lang="vi-VN" dirty="0"/>
              <a:t>con người, có thể xử lý tình huống, vấn đề từ đơn giản đến phức tạp như thể chúng có suy nghĩ, lập luận, ứng phó </a:t>
            </a:r>
            <a:r>
              <a:rPr lang="vi-VN" dirty="0" smtClean="0"/>
              <a:t>giống</a:t>
            </a:r>
            <a:r>
              <a:rPr lang="en-US" dirty="0" smtClean="0"/>
              <a:t> </a:t>
            </a:r>
            <a:r>
              <a:rPr lang="en-US" dirty="0" err="1" smtClean="0"/>
              <a:t>nh</a:t>
            </a:r>
            <a:r>
              <a:rPr lang="vi-VN" dirty="0" smtClean="0"/>
              <a:t>ư</a:t>
            </a:r>
            <a:r>
              <a:rPr lang="en-US" dirty="0" smtClean="0"/>
              <a:t> </a:t>
            </a:r>
            <a:r>
              <a:rPr lang="en-US" dirty="0" err="1" smtClean="0"/>
              <a:t>một</a:t>
            </a:r>
            <a:r>
              <a:rPr lang="en-US" dirty="0" smtClean="0"/>
              <a:t> con ng</a:t>
            </a:r>
            <a:r>
              <a:rPr lang="vi-VN" dirty="0" smtClean="0"/>
              <a:t>ười</a:t>
            </a:r>
            <a:r>
              <a:rPr lang="en-US" dirty="0" smtClean="0"/>
              <a:t> </a:t>
            </a:r>
            <a:r>
              <a:rPr lang="en-US" dirty="0" err="1" smtClean="0"/>
              <a:t>vậy</a:t>
            </a:r>
            <a:r>
              <a:rPr lang="en-US" dirty="0" smtClean="0"/>
              <a:t>.</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
        <p:nvSpPr>
          <p:cNvPr id="7" name="Title 1"/>
          <p:cNvSpPr>
            <a:spLocks noGrp="1"/>
          </p:cNvSpPr>
          <p:nvPr>
            <p:ph type="ctrTitle"/>
          </p:nvPr>
        </p:nvSpPr>
        <p:spPr>
          <a:xfrm>
            <a:off x="834381" y="1198646"/>
            <a:ext cx="10191165" cy="1213858"/>
          </a:xfrm>
        </p:spPr>
        <p:txBody>
          <a:bodyPr>
            <a:normAutofit/>
          </a:bodyPr>
          <a:lstStyle/>
          <a:p>
            <a:r>
              <a:rPr lang="en-US" b="1" dirty="0" err="1" smtClean="0"/>
              <a:t>Thư</a:t>
            </a:r>
            <a:r>
              <a:rPr lang="en-US" b="1" dirty="0" smtClean="0"/>
              <a:t> </a:t>
            </a:r>
            <a:r>
              <a:rPr lang="en-US" b="1" dirty="0" err="1" smtClean="0"/>
              <a:t>viện</a:t>
            </a:r>
            <a:r>
              <a:rPr lang="en-US" b="1" dirty="0" smtClean="0"/>
              <a:t> </a:t>
            </a:r>
            <a:r>
              <a:rPr lang="en-US" b="1" dirty="0" err="1" smtClean="0"/>
              <a:t>sử</a:t>
            </a:r>
            <a:r>
              <a:rPr lang="en-US" b="1" dirty="0" smtClean="0"/>
              <a:t> </a:t>
            </a:r>
            <a:r>
              <a:rPr lang="en-US" b="1" dirty="0" err="1" smtClean="0"/>
              <a:t>dụng</a:t>
            </a:r>
            <a:endParaRPr lang="en-US" b="1" dirty="0"/>
          </a:p>
        </p:txBody>
      </p:sp>
      <p:pic>
        <p:nvPicPr>
          <p:cNvPr id="8" name="Picture 7"/>
          <p:cNvPicPr>
            <a:picLocks noChangeAspect="1"/>
          </p:cNvPicPr>
          <p:nvPr/>
        </p:nvPicPr>
        <p:blipFill>
          <a:blip r:embed="rId2"/>
          <a:stretch>
            <a:fillRect/>
          </a:stretch>
        </p:blipFill>
        <p:spPr>
          <a:xfrm>
            <a:off x="2324818" y="2972878"/>
            <a:ext cx="7452337" cy="309149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
        <p:nvSpPr>
          <p:cNvPr id="7" name="Title 1"/>
          <p:cNvSpPr>
            <a:spLocks noGrp="1"/>
          </p:cNvSpPr>
          <p:nvPr>
            <p:ph type="ctrTitle"/>
          </p:nvPr>
        </p:nvSpPr>
        <p:spPr>
          <a:xfrm>
            <a:off x="834381" y="1198646"/>
            <a:ext cx="10191165" cy="1213858"/>
          </a:xfrm>
        </p:spPr>
        <p:txBody>
          <a:bodyPr>
            <a:normAutofit/>
          </a:bodyPr>
          <a:lstStyle/>
          <a:p>
            <a:r>
              <a:rPr lang="en-US" b="1" dirty="0"/>
              <a:t>Properties </a:t>
            </a:r>
            <a:r>
              <a:rPr lang="en-US" b="1" dirty="0" err="1"/>
              <a:t>của</a:t>
            </a:r>
            <a:r>
              <a:rPr lang="en-US" b="1" dirty="0"/>
              <a:t> State</a:t>
            </a:r>
            <a:endParaRPr lang="vi-VN" b="1" dirty="0"/>
          </a:p>
        </p:txBody>
      </p:sp>
      <p:pic>
        <p:nvPicPr>
          <p:cNvPr id="9" name="Picture 8"/>
          <p:cNvPicPr>
            <a:picLocks noChangeAspect="1"/>
          </p:cNvPicPr>
          <p:nvPr/>
        </p:nvPicPr>
        <p:blipFill>
          <a:blip r:embed="rId2"/>
          <a:stretch>
            <a:fillRect/>
          </a:stretch>
        </p:blipFill>
        <p:spPr>
          <a:xfrm>
            <a:off x="834381" y="3205790"/>
            <a:ext cx="10921718" cy="232374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
        <p:nvSpPr>
          <p:cNvPr id="7" name="Title 1"/>
          <p:cNvSpPr>
            <a:spLocks noGrp="1"/>
          </p:cNvSpPr>
          <p:nvPr>
            <p:ph type="ctrTitle"/>
          </p:nvPr>
        </p:nvSpPr>
        <p:spPr>
          <a:xfrm>
            <a:off x="4352318" y="1488792"/>
            <a:ext cx="10191165" cy="1213858"/>
          </a:xfrm>
        </p:spPr>
        <p:txBody>
          <a:bodyPr>
            <a:normAutofit/>
          </a:bodyPr>
          <a:lstStyle/>
          <a:p>
            <a:r>
              <a:rPr lang="en-US" sz="3000" b="1" dirty="0"/>
              <a:t>Function, Method </a:t>
            </a:r>
            <a:r>
              <a:rPr lang="en-US" sz="3000" b="1" dirty="0" err="1"/>
              <a:t>của</a:t>
            </a:r>
            <a:r>
              <a:rPr lang="en-US" sz="3000" b="1" dirty="0"/>
              <a:t> State</a:t>
            </a:r>
            <a:endParaRPr lang="vi-VN" sz="3000" b="1" dirty="0"/>
          </a:p>
        </p:txBody>
      </p:sp>
      <p:pic>
        <p:nvPicPr>
          <p:cNvPr id="6" name="Picture 5"/>
          <p:cNvPicPr>
            <a:picLocks noChangeAspect="1"/>
          </p:cNvPicPr>
          <p:nvPr/>
        </p:nvPicPr>
        <p:blipFill>
          <a:blip r:embed="rId2"/>
          <a:stretch>
            <a:fillRect/>
          </a:stretch>
        </p:blipFill>
        <p:spPr>
          <a:xfrm>
            <a:off x="257908" y="370742"/>
            <a:ext cx="6488086" cy="6364166"/>
          </a:xfrm>
          <a:prstGeom prst="rect">
            <a:avLst/>
          </a:prstGeom>
        </p:spPr>
      </p:pic>
      <p:sp>
        <p:nvSpPr>
          <p:cNvPr id="8" name="Hộp Văn bản 11"/>
          <p:cNvSpPr txBox="1"/>
          <p:nvPr/>
        </p:nvSpPr>
        <p:spPr>
          <a:xfrm>
            <a:off x="6954204" y="2702650"/>
            <a:ext cx="3886200" cy="4276042"/>
          </a:xfrm>
          <a:prstGeom prst="rect">
            <a:avLst/>
          </a:prstGeom>
          <a:noFill/>
          <a:effectLst>
            <a:glow rad="139700">
              <a:schemeClr val="accent4">
                <a:satMod val="175000"/>
                <a:alpha val="40000"/>
              </a:schemeClr>
            </a:glow>
          </a:effectLst>
        </p:spPr>
        <p:txBody>
          <a:bodyPr wrap="square">
            <a:spAutoFit/>
          </a:bodyPr>
          <a:lstStyle/>
          <a:p>
            <a:pPr marL="342900" marR="0" indent="-342900">
              <a:lnSpc>
                <a:spcPct val="150000"/>
              </a:lnSpc>
              <a:spcBef>
                <a:spcPts val="0"/>
              </a:spcBef>
              <a:spcAft>
                <a:spcPts val="0"/>
              </a:spcAft>
              <a:buAutoNum type="arabicPeriod"/>
            </a:pPr>
            <a:r>
              <a:rPr lang="en-US" sz="2300" b="1" dirty="0" smtClean="0">
                <a:ln w="57150"/>
                <a:latin typeface="Times New Roman" panose="02020603050405020304" pitchFamily="18" charset="0"/>
              </a:rPr>
              <a:t>Clone</a:t>
            </a:r>
            <a:endParaRPr lang="en-US" sz="2300"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sz="2300" b="1" dirty="0" smtClean="0">
                <a:ln w="57150"/>
                <a:latin typeface="Times New Roman" panose="02020603050405020304" pitchFamily="18" charset="0"/>
              </a:rPr>
              <a:t>Print</a:t>
            </a:r>
            <a:endParaRPr lang="en-US" sz="2300"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sz="2300" b="1" dirty="0" smtClean="0">
                <a:ln w="57150"/>
                <a:latin typeface="Times New Roman" panose="02020603050405020304" pitchFamily="18" charset="0"/>
              </a:rPr>
              <a:t>Key</a:t>
            </a:r>
            <a:endParaRPr lang="en-US" sz="2300"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sz="2300" b="1" dirty="0" smtClean="0">
                <a:ln w="57150"/>
                <a:latin typeface="Times New Roman" panose="02020603050405020304" pitchFamily="18" charset="0"/>
              </a:rPr>
              <a:t>__</a:t>
            </a:r>
            <a:r>
              <a:rPr lang="en-US" sz="2300" b="1" dirty="0" err="1" smtClean="0">
                <a:ln w="57150"/>
                <a:latin typeface="Times New Roman" panose="02020603050405020304" pitchFamily="18" charset="0"/>
              </a:rPr>
              <a:t>lt</a:t>
            </a:r>
            <a:r>
              <a:rPr lang="en-US" sz="2300" b="1" dirty="0" smtClean="0">
                <a:ln w="57150"/>
                <a:latin typeface="Times New Roman" panose="02020603050405020304" pitchFamily="18" charset="0"/>
              </a:rPr>
              <a:t>__</a:t>
            </a:r>
            <a:endParaRPr lang="en-US" sz="2300"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sz="2300" b="1" dirty="0" smtClean="0">
                <a:ln w="57150"/>
                <a:latin typeface="Times New Roman" panose="02020603050405020304" pitchFamily="18" charset="0"/>
              </a:rPr>
              <a:t>__</a:t>
            </a:r>
            <a:r>
              <a:rPr lang="en-US" sz="2300" b="1" dirty="0" err="1" smtClean="0">
                <a:ln w="57150"/>
                <a:latin typeface="Times New Roman" panose="02020603050405020304" pitchFamily="18" charset="0"/>
              </a:rPr>
              <a:t>eq</a:t>
            </a:r>
            <a:r>
              <a:rPr lang="en-US" sz="2300" b="1" dirty="0" smtClean="0">
                <a:ln w="57150"/>
                <a:latin typeface="Times New Roman" panose="02020603050405020304" pitchFamily="18" charset="0"/>
              </a:rPr>
              <a:t>__</a:t>
            </a:r>
            <a:endParaRPr lang="en-US" sz="2300"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sz="2300" b="1" dirty="0" err="1" smtClean="0">
                <a:ln w="57150"/>
                <a:latin typeface="Times New Roman" panose="02020603050405020304" pitchFamily="18" charset="0"/>
              </a:rPr>
              <a:t>checkStateNull</a:t>
            </a:r>
            <a:endParaRPr lang="en-US" sz="2300"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sz="2300" b="1" dirty="0" err="1" smtClean="0">
                <a:ln w="57150"/>
                <a:latin typeface="Times New Roman" panose="02020603050405020304" pitchFamily="18" charset="0"/>
              </a:rPr>
              <a:t>FindPos</a:t>
            </a:r>
            <a:endParaRPr lang="en-US" sz="2300"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endParaRPr lang="vi-VN" sz="2300" b="1" dirty="0">
              <a:ln w="5715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
        <p:nvSpPr>
          <p:cNvPr id="9" name="Title 1"/>
          <p:cNvSpPr>
            <a:spLocks noGrp="1"/>
          </p:cNvSpPr>
          <p:nvPr>
            <p:ph type="ctrTitle"/>
          </p:nvPr>
        </p:nvSpPr>
        <p:spPr>
          <a:xfrm>
            <a:off x="834381" y="1198646"/>
            <a:ext cx="10191165" cy="1213858"/>
          </a:xfrm>
        </p:spPr>
        <p:txBody>
          <a:bodyPr>
            <a:normAutofit/>
          </a:bodyPr>
          <a:lstStyle/>
          <a:p>
            <a:r>
              <a:rPr lang="en-US" b="1" dirty="0"/>
              <a:t>Properties </a:t>
            </a:r>
            <a:r>
              <a:rPr lang="en-US" b="1" dirty="0" err="1"/>
              <a:t>của</a:t>
            </a:r>
            <a:r>
              <a:rPr lang="en-US" b="1" dirty="0"/>
              <a:t> </a:t>
            </a:r>
            <a:r>
              <a:rPr lang="en-US" b="1" dirty="0" smtClean="0"/>
              <a:t>Action</a:t>
            </a:r>
            <a:endParaRPr lang="vi-VN" b="1" dirty="0"/>
          </a:p>
        </p:txBody>
      </p:sp>
      <p:pic>
        <p:nvPicPr>
          <p:cNvPr id="10" name="Picture 9"/>
          <p:cNvPicPr>
            <a:picLocks noChangeAspect="1"/>
          </p:cNvPicPr>
          <p:nvPr/>
        </p:nvPicPr>
        <p:blipFill>
          <a:blip r:embed="rId2"/>
          <a:stretch>
            <a:fillRect/>
          </a:stretch>
        </p:blipFill>
        <p:spPr>
          <a:xfrm>
            <a:off x="1761226" y="3014572"/>
            <a:ext cx="8668110" cy="241144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3999779" y="365346"/>
            <a:ext cx="4951564" cy="6415015"/>
          </a:xfrm>
          <a:prstGeom prst="rect">
            <a:avLst/>
          </a:prstGeom>
        </p:spPr>
      </p:pic>
      <p:pic>
        <p:nvPicPr>
          <p:cNvPr id="7" name="Picture 6"/>
          <p:cNvPicPr>
            <a:picLocks noChangeAspect="1"/>
          </p:cNvPicPr>
          <p:nvPr/>
        </p:nvPicPr>
        <p:blipFill>
          <a:blip r:embed="rId2"/>
          <a:stretch>
            <a:fillRect/>
          </a:stretch>
        </p:blipFill>
        <p:spPr>
          <a:xfrm>
            <a:off x="129398" y="365346"/>
            <a:ext cx="3778368" cy="6415015"/>
          </a:xfrm>
          <a:prstGeom prst="rect">
            <a:avLst/>
          </a:prstGeom>
        </p:spPr>
      </p:pic>
      <p:sp>
        <p:nvSpPr>
          <p:cNvPr id="8" name="Hộp Văn bản 11"/>
          <p:cNvSpPr txBox="1"/>
          <p:nvPr/>
        </p:nvSpPr>
        <p:spPr>
          <a:xfrm>
            <a:off x="9043356" y="2340257"/>
            <a:ext cx="2514600" cy="1107996"/>
          </a:xfrm>
          <a:prstGeom prst="rect">
            <a:avLst/>
          </a:prstGeom>
          <a:noFill/>
          <a:effectLst>
            <a:glow rad="139700">
              <a:schemeClr val="accent4">
                <a:satMod val="175000"/>
                <a:alpha val="40000"/>
              </a:schemeClr>
            </a:glow>
          </a:effectLst>
        </p:spPr>
        <p:txBody>
          <a:bodyPr wrap="square">
            <a:spAutoFit/>
          </a:bodyPr>
          <a:lstStyle/>
          <a:p>
            <a:pPr marL="0" marR="0" algn="ctr">
              <a:lnSpc>
                <a:spcPct val="150000"/>
              </a:lnSpc>
              <a:spcBef>
                <a:spcPts val="0"/>
              </a:spcBef>
              <a:spcAft>
                <a:spcPts val="0"/>
              </a:spcAft>
            </a:pPr>
            <a:r>
              <a:rPr lang="en-US" sz="2200" b="1" dirty="0" smtClean="0">
                <a:ln w="57150"/>
                <a:latin typeface="Times New Roman" panose="02020603050405020304" pitchFamily="18" charset="0"/>
              </a:rPr>
              <a:t>Function, Method </a:t>
            </a:r>
            <a:r>
              <a:rPr lang="en-US" sz="2200" b="1" dirty="0" err="1" smtClean="0">
                <a:ln w="57150"/>
                <a:latin typeface="Times New Roman" panose="02020603050405020304" pitchFamily="18" charset="0"/>
              </a:rPr>
              <a:t>của</a:t>
            </a:r>
            <a:r>
              <a:rPr lang="en-US" sz="2200" b="1" dirty="0" smtClean="0">
                <a:ln w="57150"/>
                <a:latin typeface="Times New Roman" panose="02020603050405020304" pitchFamily="18" charset="0"/>
              </a:rPr>
              <a:t> Action</a:t>
            </a:r>
            <a:endParaRPr lang="vi-VN" sz="2200" b="1" dirty="0">
              <a:ln w="57150"/>
              <a:latin typeface="Times New Roman" panose="02020603050405020304" pitchFamily="18" charset="0"/>
            </a:endParaRPr>
          </a:p>
        </p:txBody>
      </p:sp>
      <p:sp>
        <p:nvSpPr>
          <p:cNvPr id="11" name="Hộp Văn bản 11"/>
          <p:cNvSpPr txBox="1"/>
          <p:nvPr/>
        </p:nvSpPr>
        <p:spPr>
          <a:xfrm>
            <a:off x="9220200" y="3816791"/>
            <a:ext cx="2971800" cy="2585323"/>
          </a:xfrm>
          <a:prstGeom prst="rect">
            <a:avLst/>
          </a:prstGeom>
          <a:noFill/>
          <a:effectLst>
            <a:glow rad="139700">
              <a:schemeClr val="accent4">
                <a:satMod val="175000"/>
                <a:alpha val="40000"/>
              </a:schemeClr>
            </a:glow>
          </a:effectLst>
        </p:spPr>
        <p:txBody>
          <a:bodyPr wrap="square">
            <a:spAutoFit/>
          </a:bodyPr>
          <a:lstStyle/>
          <a:p>
            <a:pPr marL="342900" marR="0" indent="-342900">
              <a:lnSpc>
                <a:spcPct val="150000"/>
              </a:lnSpc>
              <a:spcBef>
                <a:spcPts val="0"/>
              </a:spcBef>
              <a:spcAft>
                <a:spcPts val="0"/>
              </a:spcAft>
              <a:buAutoNum type="arabicPeriod"/>
            </a:pPr>
            <a:r>
              <a:rPr lang="en-US" b="1" dirty="0" smtClean="0">
                <a:ln w="57150"/>
                <a:latin typeface="Times New Roman" panose="02020603050405020304" pitchFamily="18" charset="0"/>
              </a:rPr>
              <a:t>Swap</a:t>
            </a:r>
            <a:endParaRPr lang="en-US"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b="1" dirty="0" smtClean="0">
                <a:ln w="57150"/>
                <a:latin typeface="Times New Roman" panose="02020603050405020304" pitchFamily="18" charset="0"/>
              </a:rPr>
              <a:t>Up</a:t>
            </a:r>
            <a:endParaRPr lang="en-US"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b="1" dirty="0" smtClean="0">
                <a:ln w="57150"/>
                <a:latin typeface="Times New Roman" panose="02020603050405020304" pitchFamily="18" charset="0"/>
              </a:rPr>
              <a:t>Down</a:t>
            </a:r>
            <a:endParaRPr lang="en-US"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b="1" dirty="0" smtClean="0">
                <a:ln w="57150"/>
                <a:latin typeface="Times New Roman" panose="02020603050405020304" pitchFamily="18" charset="0"/>
              </a:rPr>
              <a:t>Left</a:t>
            </a:r>
            <a:endParaRPr lang="en-US"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b="1" dirty="0" smtClean="0">
                <a:ln w="57150"/>
                <a:latin typeface="Times New Roman" panose="02020603050405020304" pitchFamily="18" charset="0"/>
              </a:rPr>
              <a:t>Right</a:t>
            </a:r>
            <a:endParaRPr lang="en-US" b="1" dirty="0" smtClean="0">
              <a:ln w="57150"/>
              <a:latin typeface="Times New Roman" panose="02020603050405020304" pitchFamily="18" charset="0"/>
            </a:endParaRPr>
          </a:p>
          <a:p>
            <a:pPr marL="457200" marR="0" indent="-457200">
              <a:lnSpc>
                <a:spcPct val="150000"/>
              </a:lnSpc>
              <a:spcBef>
                <a:spcPts val="0"/>
              </a:spcBef>
              <a:spcAft>
                <a:spcPts val="0"/>
              </a:spcAft>
              <a:buAutoNum type="arabicPeriod"/>
            </a:pPr>
            <a:r>
              <a:rPr lang="en-US" b="1" dirty="0" smtClean="0">
                <a:ln w="57150"/>
                <a:latin typeface="Times New Roman" panose="02020603050405020304" pitchFamily="18" charset="0"/>
              </a:rPr>
              <a:t>Move</a:t>
            </a:r>
            <a:endParaRPr lang="en-US" b="1" dirty="0" smtClean="0">
              <a:ln w="57150"/>
              <a:latin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
        <p:nvSpPr>
          <p:cNvPr id="9" name="Title 1"/>
          <p:cNvSpPr>
            <a:spLocks noGrp="1"/>
          </p:cNvSpPr>
          <p:nvPr>
            <p:ph type="ctrTitle"/>
          </p:nvPr>
        </p:nvSpPr>
        <p:spPr>
          <a:xfrm>
            <a:off x="834381" y="1198646"/>
            <a:ext cx="10191165" cy="1213858"/>
          </a:xfrm>
        </p:spPr>
        <p:txBody>
          <a:bodyPr>
            <a:normAutofit/>
          </a:bodyPr>
          <a:lstStyle/>
          <a:p>
            <a:r>
              <a:rPr lang="en-US" b="1" dirty="0" err="1" smtClean="0"/>
              <a:t>Hàm</a:t>
            </a:r>
            <a:r>
              <a:rPr lang="en-US" b="1" dirty="0" smtClean="0"/>
              <a:t> heuristic h(n):</a:t>
            </a:r>
            <a:endParaRPr lang="vi-VN" b="1" dirty="0"/>
          </a:p>
        </p:txBody>
      </p:sp>
      <p:pic>
        <p:nvPicPr>
          <p:cNvPr id="10" name="Picture 9"/>
          <p:cNvPicPr>
            <a:picLocks noChangeAspect="1"/>
          </p:cNvPicPr>
          <p:nvPr/>
        </p:nvPicPr>
        <p:blipFill>
          <a:blip r:embed="rId2"/>
          <a:stretch>
            <a:fillRect/>
          </a:stretch>
        </p:blipFill>
        <p:spPr>
          <a:xfrm>
            <a:off x="564067" y="3115235"/>
            <a:ext cx="5212050" cy="2112373"/>
          </a:xfrm>
          <a:prstGeom prst="rect">
            <a:avLst/>
          </a:prstGeom>
        </p:spPr>
      </p:pic>
      <p:pic>
        <p:nvPicPr>
          <p:cNvPr id="13" name="Picture 12"/>
          <p:cNvPicPr>
            <a:picLocks noChangeAspect="1"/>
          </p:cNvPicPr>
          <p:nvPr/>
        </p:nvPicPr>
        <p:blipFill>
          <a:blip r:embed="rId3"/>
          <a:stretch>
            <a:fillRect/>
          </a:stretch>
        </p:blipFill>
        <p:spPr>
          <a:xfrm>
            <a:off x="6249140" y="3098781"/>
            <a:ext cx="5422399" cy="212882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pic>
        <p:nvPicPr>
          <p:cNvPr id="7" name="Picture 6"/>
          <p:cNvPicPr>
            <a:picLocks noChangeAspect="1"/>
          </p:cNvPicPr>
          <p:nvPr/>
        </p:nvPicPr>
        <p:blipFill>
          <a:blip r:embed="rId2"/>
          <a:stretch>
            <a:fillRect/>
          </a:stretch>
        </p:blipFill>
        <p:spPr>
          <a:xfrm>
            <a:off x="378125" y="269934"/>
            <a:ext cx="4504426" cy="6418002"/>
          </a:xfrm>
          <a:prstGeom prst="rect">
            <a:avLst/>
          </a:prstGeom>
        </p:spPr>
      </p:pic>
      <p:sp>
        <p:nvSpPr>
          <p:cNvPr id="8" name="Title 1"/>
          <p:cNvSpPr>
            <a:spLocks noGrp="1"/>
          </p:cNvSpPr>
          <p:nvPr>
            <p:ph type="ctrTitle"/>
          </p:nvPr>
        </p:nvSpPr>
        <p:spPr>
          <a:xfrm>
            <a:off x="3361921" y="2872006"/>
            <a:ext cx="10191165" cy="1213858"/>
          </a:xfrm>
        </p:spPr>
        <p:txBody>
          <a:bodyPr>
            <a:normAutofit/>
          </a:bodyPr>
          <a:lstStyle/>
          <a:p>
            <a:r>
              <a:rPr lang="en-US" b="1" dirty="0" err="1" smtClean="0"/>
              <a:t>Thuật</a:t>
            </a:r>
            <a:r>
              <a:rPr lang="en-US" b="1" dirty="0" smtClean="0"/>
              <a:t> </a:t>
            </a:r>
            <a:r>
              <a:rPr lang="en-US" b="1" dirty="0" err="1" smtClean="0"/>
              <a:t>toán</a:t>
            </a:r>
            <a:r>
              <a:rPr lang="en-US" b="1" dirty="0" smtClean="0"/>
              <a:t> A*</a:t>
            </a:r>
            <a:endParaRPr lang="vi-VN"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pic>
        <p:nvPicPr>
          <p:cNvPr id="3" name="Picture 2"/>
          <p:cNvPicPr>
            <a:picLocks noChangeAspect="1"/>
          </p:cNvPicPr>
          <p:nvPr/>
        </p:nvPicPr>
        <p:blipFill>
          <a:blip r:embed="rId2"/>
          <a:stretch>
            <a:fillRect/>
          </a:stretch>
        </p:blipFill>
        <p:spPr>
          <a:xfrm>
            <a:off x="417499" y="1605875"/>
            <a:ext cx="6264220" cy="3966788"/>
          </a:xfrm>
          <a:prstGeom prst="rect">
            <a:avLst/>
          </a:prstGeom>
        </p:spPr>
      </p:pic>
      <p:sp>
        <p:nvSpPr>
          <p:cNvPr id="10" name="Title 1"/>
          <p:cNvSpPr>
            <a:spLocks noGrp="1"/>
          </p:cNvSpPr>
          <p:nvPr>
            <p:ph type="ctrTitle"/>
          </p:nvPr>
        </p:nvSpPr>
        <p:spPr>
          <a:xfrm>
            <a:off x="4112419" y="2915138"/>
            <a:ext cx="10191165" cy="1213858"/>
          </a:xfrm>
        </p:spPr>
        <p:txBody>
          <a:bodyPr>
            <a:normAutofit/>
          </a:bodyPr>
          <a:lstStyle/>
          <a:p>
            <a:r>
              <a:rPr lang="en-US" sz="3900" b="1" dirty="0" err="1" smtClean="0"/>
              <a:t>Khởi</a:t>
            </a:r>
            <a:r>
              <a:rPr lang="en-US" sz="3900" b="1" dirty="0" smtClean="0"/>
              <a:t> </a:t>
            </a:r>
            <a:r>
              <a:rPr lang="en-US" sz="3900" b="1" dirty="0" err="1" smtClean="0"/>
              <a:t>tạo</a:t>
            </a:r>
            <a:r>
              <a:rPr lang="en-US" sz="3900" b="1" dirty="0" smtClean="0"/>
              <a:t> </a:t>
            </a:r>
            <a:r>
              <a:rPr lang="en-US" sz="3900" b="1" dirty="0" err="1" smtClean="0"/>
              <a:t>dữ</a:t>
            </a:r>
            <a:r>
              <a:rPr lang="en-US" sz="3900" b="1" dirty="0" smtClean="0"/>
              <a:t> </a:t>
            </a:r>
            <a:r>
              <a:rPr lang="en-US" sz="3900" b="1" dirty="0" err="1" smtClean="0"/>
              <a:t>liệu</a:t>
            </a:r>
            <a:br>
              <a:rPr lang="en-US" sz="3900" b="1" dirty="0" smtClean="0"/>
            </a:br>
            <a:r>
              <a:rPr lang="en-US" sz="3900" b="1" dirty="0" smtClean="0"/>
              <a:t>Problem, Goal</a:t>
            </a:r>
            <a:endParaRPr lang="vi-VN" sz="39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
        <p:nvSpPr>
          <p:cNvPr id="10" name="Title 1"/>
          <p:cNvSpPr>
            <a:spLocks noGrp="1"/>
          </p:cNvSpPr>
          <p:nvPr>
            <p:ph type="ctrTitle"/>
          </p:nvPr>
        </p:nvSpPr>
        <p:spPr>
          <a:xfrm>
            <a:off x="503110" y="420977"/>
            <a:ext cx="10191165" cy="1213858"/>
          </a:xfrm>
        </p:spPr>
        <p:txBody>
          <a:bodyPr>
            <a:normAutofit/>
          </a:bodyPr>
          <a:lstStyle/>
          <a:p>
            <a:r>
              <a:rPr lang="en-US" sz="3900" b="1" dirty="0" err="1" smtClean="0"/>
              <a:t>Kết</a:t>
            </a:r>
            <a:r>
              <a:rPr lang="en-US" sz="3900" b="1" dirty="0" smtClean="0"/>
              <a:t> </a:t>
            </a:r>
            <a:r>
              <a:rPr lang="en-US" sz="3900" b="1" dirty="0" err="1" smtClean="0"/>
              <a:t>quả</a:t>
            </a:r>
            <a:r>
              <a:rPr lang="en-US" sz="3900" b="1" dirty="0" smtClean="0"/>
              <a:t> </a:t>
            </a:r>
            <a:r>
              <a:rPr lang="en-US" sz="3900" b="1" dirty="0" err="1" smtClean="0"/>
              <a:t>chạy</a:t>
            </a:r>
            <a:r>
              <a:rPr lang="en-US" sz="3900" b="1" dirty="0" smtClean="0"/>
              <a:t> </a:t>
            </a:r>
            <a:r>
              <a:rPr lang="en-US" sz="3900" b="1" dirty="0" err="1" smtClean="0"/>
              <a:t>được</a:t>
            </a:r>
            <a:endParaRPr lang="vi-VN" sz="3900" b="1" dirty="0"/>
          </a:p>
        </p:txBody>
      </p:sp>
      <p:pic>
        <p:nvPicPr>
          <p:cNvPr id="102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045" y="1869039"/>
            <a:ext cx="7090616" cy="4634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Tài</a:t>
            </a:r>
            <a:r>
              <a:rPr lang="en-US" b="1" dirty="0"/>
              <a:t> </a:t>
            </a:r>
            <a:r>
              <a:rPr lang="en-US" b="1" dirty="0" err="1" smtClean="0"/>
              <a:t>liệu</a:t>
            </a:r>
            <a:r>
              <a:rPr lang="en-US" b="1" dirty="0" smtClean="0"/>
              <a:t> </a:t>
            </a:r>
            <a:r>
              <a:rPr lang="en-US" b="1" dirty="0" err="1" smtClean="0"/>
              <a:t>tham</a:t>
            </a:r>
            <a:r>
              <a:rPr lang="en-US" b="1" dirty="0" smtClean="0"/>
              <a:t> </a:t>
            </a:r>
            <a:r>
              <a:rPr lang="en-US" b="1" dirty="0" err="1" smtClean="0"/>
              <a:t>kh</a:t>
            </a:r>
            <a:r>
              <a:rPr lang="vi-VN" b="1" dirty="0"/>
              <a:t>ảo</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Russel, 2016, Artificial Intelligence a modern approach.</a:t>
            </a:r>
            <a:endParaRPr lang="en-US" dirty="0" smtClean="0"/>
          </a:p>
          <a:p>
            <a:pPr marL="514350" indent="-514350">
              <a:buFont typeface="+mj-lt"/>
              <a:buAutoNum type="arabicPeriod"/>
            </a:pPr>
            <a:r>
              <a:rPr lang="en-US" dirty="0" err="1" smtClean="0"/>
              <a:t>Th</a:t>
            </a:r>
            <a:r>
              <a:rPr lang="vi-VN" dirty="0" smtClean="0"/>
              <a:t>ơ</a:t>
            </a:r>
            <a:r>
              <a:rPr lang="en-US" dirty="0" smtClean="0"/>
              <a:t> </a:t>
            </a:r>
            <a:r>
              <a:rPr lang="en-US" dirty="0" err="1" smtClean="0"/>
              <a:t>Trần</a:t>
            </a:r>
            <a:r>
              <a:rPr lang="en-US" dirty="0" smtClean="0"/>
              <a:t>, 2019, </a:t>
            </a:r>
            <a:r>
              <a:rPr lang="vi-VN" dirty="0" smtClean="0"/>
              <a:t>Các </a:t>
            </a:r>
            <a:r>
              <a:rPr lang="vi-VN" dirty="0"/>
              <a:t>thuật toán cơ bản trong AI - Phân biệt Best First Search và Uniform Cost Search (UCS</a:t>
            </a:r>
            <a:r>
              <a:rPr lang="vi-VN" dirty="0" smtClean="0"/>
              <a:t>)</a:t>
            </a:r>
            <a:r>
              <a:rPr lang="en-US" dirty="0" smtClean="0"/>
              <a:t>, </a:t>
            </a:r>
            <a:r>
              <a:rPr lang="en-US" dirty="0" err="1" smtClean="0"/>
              <a:t>trang</a:t>
            </a:r>
            <a:r>
              <a:rPr lang="en-US" dirty="0" smtClean="0"/>
              <a:t> </a:t>
            </a:r>
            <a:r>
              <a:rPr lang="en-US" dirty="0" err="1" smtClean="0"/>
              <a:t>Viblo</a:t>
            </a:r>
            <a:r>
              <a:rPr lang="en-US" dirty="0" smtClean="0"/>
              <a:t>.</a:t>
            </a:r>
            <a:endParaRPr lang="en-US" dirty="0" smtClean="0"/>
          </a:p>
          <a:p>
            <a:pPr marL="514350" indent="-514350">
              <a:buFont typeface="+mj-lt"/>
              <a:buAutoNum type="arabicPeriod"/>
            </a:pPr>
            <a:r>
              <a:rPr lang="en-US" dirty="0" smtClean="0"/>
              <a:t>Local Search </a:t>
            </a:r>
            <a:r>
              <a:rPr lang="en-US" dirty="0"/>
              <a:t>(Optimization). </a:t>
            </a:r>
            <a:r>
              <a:rPr lang="en-US" dirty="0" smtClean="0"/>
              <a:t>Wikipedia.</a:t>
            </a:r>
            <a:endParaRPr lang="en-US" dirty="0" smtClean="0"/>
          </a:p>
          <a:p>
            <a:pPr marL="514350" indent="-514350">
              <a:buFont typeface="+mj-lt"/>
              <a:buAutoNum type="arabicPeriod"/>
            </a:pPr>
            <a:r>
              <a:rPr lang="en-US" dirty="0"/>
              <a:t>Reinforcement Learning là </a:t>
            </a:r>
            <a:r>
              <a:rPr lang="en-US" dirty="0" err="1" smtClean="0"/>
              <a:t>gi</a:t>
            </a:r>
            <a:r>
              <a:rPr lang="en-US" dirty="0" smtClean="0"/>
              <a:t>̀</a:t>
            </a:r>
            <a:r>
              <a:rPr lang="en-US" dirty="0"/>
              <a:t>, </a:t>
            </a:r>
            <a:r>
              <a:rPr lang="en-US" dirty="0" err="1" smtClean="0"/>
              <a:t>thuật</a:t>
            </a:r>
            <a:r>
              <a:rPr lang="en-US" dirty="0"/>
              <a:t> </a:t>
            </a:r>
            <a:r>
              <a:rPr lang="en-US" dirty="0" err="1" smtClean="0"/>
              <a:t>toán</a:t>
            </a:r>
            <a:r>
              <a:rPr lang="en-US" dirty="0" smtClean="0"/>
              <a:t>, </a:t>
            </a:r>
            <a:r>
              <a:rPr lang="vi-VN" dirty="0" smtClean="0"/>
              <a:t>ứng</a:t>
            </a:r>
            <a:r>
              <a:rPr lang="en-US" dirty="0"/>
              <a:t> </a:t>
            </a:r>
            <a:r>
              <a:rPr lang="en-US" dirty="0" err="1" smtClean="0"/>
              <a:t>dụng</a:t>
            </a:r>
            <a:r>
              <a:rPr lang="en-US" dirty="0"/>
              <a:t>, ví </a:t>
            </a:r>
            <a:r>
              <a:rPr lang="en-US" dirty="0" smtClean="0"/>
              <a:t>dụ c</a:t>
            </a:r>
            <a:r>
              <a:rPr lang="vi-VN" dirty="0" smtClean="0"/>
              <a:t>ủa</a:t>
            </a:r>
            <a:r>
              <a:rPr lang="en-US" dirty="0"/>
              <a:t> </a:t>
            </a:r>
            <a:r>
              <a:rPr lang="en-US" dirty="0" smtClean="0"/>
              <a:t>nó, </a:t>
            </a:r>
            <a:r>
              <a:rPr lang="en-US" dirty="0" err="1" smtClean="0"/>
              <a:t>trang</a:t>
            </a:r>
            <a:r>
              <a:rPr lang="en-US" dirty="0" smtClean="0"/>
              <a:t> </a:t>
            </a:r>
            <a:r>
              <a:rPr lang="en-US" dirty="0" err="1" smtClean="0"/>
              <a:t>Hocvienagile</a:t>
            </a:r>
            <a:r>
              <a:rPr lang="en-US" dirty="0" smtClean="0"/>
              <a:t>.</a:t>
            </a:r>
            <a:endParaRPr lang="en-US" dirty="0" smtClean="0"/>
          </a:p>
          <a:p>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Ứng</a:t>
            </a:r>
            <a:r>
              <a:rPr lang="en-US" b="1" dirty="0" smtClean="0"/>
              <a:t> </a:t>
            </a:r>
            <a:r>
              <a:rPr lang="en-US" b="1" dirty="0" err="1" smtClean="0"/>
              <a:t>dụng</a:t>
            </a:r>
            <a:r>
              <a:rPr lang="en-US" b="1" dirty="0" smtClean="0"/>
              <a:t> c</a:t>
            </a:r>
            <a:r>
              <a:rPr lang="vi-VN" b="1" dirty="0" smtClean="0"/>
              <a:t>ủa</a:t>
            </a:r>
            <a:r>
              <a:rPr lang="en-US" b="1" dirty="0" smtClean="0"/>
              <a:t> trí </a:t>
            </a:r>
            <a:r>
              <a:rPr lang="en-US" b="1" dirty="0" err="1" smtClean="0"/>
              <a:t>tuê</a:t>
            </a:r>
            <a:r>
              <a:rPr lang="en-US" b="1" dirty="0" smtClean="0"/>
              <a:t>̣ </a:t>
            </a:r>
            <a:r>
              <a:rPr lang="en-US" b="1" dirty="0" err="1" smtClean="0"/>
              <a:t>nhân</a:t>
            </a:r>
            <a:r>
              <a:rPr lang="en-US" b="1" dirty="0" smtClean="0"/>
              <a:t> </a:t>
            </a:r>
            <a:r>
              <a:rPr lang="en-US" b="1" dirty="0" err="1" smtClean="0"/>
              <a:t>tạo</a:t>
            </a:r>
            <a:endParaRPr lang="en-US" b="1" dirty="0"/>
          </a:p>
        </p:txBody>
      </p:sp>
      <p:pic>
        <p:nvPicPr>
          <p:cNvPr id="4" name="Content Placeholder 3" descr="Application of AI"/>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426719" y="1435698"/>
            <a:ext cx="7338562" cy="4775971"/>
          </a:xfrm>
          <a:prstGeom prst="rect">
            <a:avLst/>
          </a:prstGeom>
          <a:noFill/>
          <a:ln>
            <a:noFill/>
          </a:ln>
        </p:spPr>
      </p:pic>
      <p:sp>
        <p:nvSpPr>
          <p:cNvPr id="3" name="TextBox 2"/>
          <p:cNvSpPr txBox="1"/>
          <p:nvPr/>
        </p:nvSpPr>
        <p:spPr>
          <a:xfrm>
            <a:off x="2018755" y="6205418"/>
            <a:ext cx="8154489" cy="646331"/>
          </a:xfrm>
          <a:prstGeom prst="rect">
            <a:avLst/>
          </a:prstGeom>
          <a:noFill/>
        </p:spPr>
        <p:txBody>
          <a:bodyPr wrap="square" rtlCol="0">
            <a:spAutoFit/>
          </a:bodyPr>
          <a:lstStyle/>
          <a:p>
            <a:r>
              <a:rPr lang="en-US" dirty="0" err="1" smtClean="0"/>
              <a:t>Nguồn</a:t>
            </a:r>
            <a:r>
              <a:rPr lang="en-US" dirty="0" smtClean="0"/>
              <a:t> </a:t>
            </a:r>
            <a:r>
              <a:rPr lang="vi-VN" dirty="0" smtClean="0"/>
              <a:t>ảnh</a:t>
            </a:r>
            <a:r>
              <a:rPr lang="en-US" dirty="0" smtClean="0"/>
              <a:t>: </a:t>
            </a:r>
            <a:r>
              <a:rPr lang="en-US" dirty="0">
                <a:hlinkClick r:id="rId2"/>
              </a:rPr>
              <a:t>https://</a:t>
            </a:r>
            <a:r>
              <a:rPr lang="en-US" dirty="0" smtClean="0">
                <a:hlinkClick r:id="rId2"/>
              </a:rPr>
              <a:t>static.javatpoint.com/tutorial/ai/images/application-of-ai.png</a:t>
            </a:r>
            <a:r>
              <a:rPr lang="en-US" dirty="0" smtClean="0"/>
              <a:t> </a:t>
            </a: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9197"/>
            <a:ext cx="9144000" cy="2387600"/>
          </a:xfrm>
        </p:spPr>
        <p:txBody>
          <a:bodyPr>
            <a:normAutofit fontScale="90000"/>
          </a:bodyPr>
          <a:lstStyle/>
          <a:p>
            <a:r>
              <a:rPr lang="en-US" b="1" dirty="0" smtClean="0"/>
              <a:t>C</a:t>
            </a:r>
            <a:r>
              <a:rPr lang="vi-VN" b="1" dirty="0" smtClean="0"/>
              <a:t>ảm</a:t>
            </a:r>
            <a:r>
              <a:rPr lang="en-US" b="1" dirty="0" smtClean="0"/>
              <a:t> </a:t>
            </a:r>
            <a:r>
              <a:rPr lang="vi-VN" b="1" dirty="0" smtClean="0"/>
              <a:t>ơn</a:t>
            </a:r>
            <a:r>
              <a:rPr lang="en-US" b="1" dirty="0"/>
              <a:t> </a:t>
            </a:r>
            <a:r>
              <a:rPr lang="en-US" b="1" dirty="0" err="1" smtClean="0"/>
              <a:t>thầy</a:t>
            </a:r>
            <a:r>
              <a:rPr lang="en-US" b="1" dirty="0" smtClean="0"/>
              <a:t> </a:t>
            </a:r>
            <a:r>
              <a:rPr lang="en-US" b="1" dirty="0" err="1" smtClean="0"/>
              <a:t>va</a:t>
            </a:r>
            <a:r>
              <a:rPr lang="en-US" b="1" dirty="0" smtClean="0"/>
              <a:t>̀ </a:t>
            </a:r>
            <a:r>
              <a:rPr lang="en-US" b="1" dirty="0" err="1" smtClean="0"/>
              <a:t>các</a:t>
            </a:r>
            <a:r>
              <a:rPr lang="en-US" b="1" dirty="0" smtClean="0"/>
              <a:t> </a:t>
            </a:r>
            <a:r>
              <a:rPr lang="en-US" b="1" dirty="0" err="1" smtClean="0"/>
              <a:t>bạn</a:t>
            </a:r>
            <a:r>
              <a:rPr lang="en-US" b="1" dirty="0" smtClean="0"/>
              <a:t> </a:t>
            </a:r>
            <a:r>
              <a:rPr lang="en-US" b="1" dirty="0" err="1" smtClean="0"/>
              <a:t>đa</a:t>
            </a:r>
            <a:r>
              <a:rPr lang="en-US" b="1" dirty="0" smtClean="0"/>
              <a:t>̃ </a:t>
            </a:r>
            <a:r>
              <a:rPr lang="en-US" b="1" dirty="0" err="1" smtClean="0"/>
              <a:t>lắng</a:t>
            </a:r>
            <a:r>
              <a:rPr lang="en-US" b="1" dirty="0" smtClean="0"/>
              <a:t> </a:t>
            </a:r>
            <a:r>
              <a:rPr lang="en-US" b="1" dirty="0" err="1" smtClean="0"/>
              <a:t>nghe</a:t>
            </a:r>
            <a:r>
              <a:rPr lang="en-US" b="1" dirty="0"/>
              <a:t> </a:t>
            </a:r>
            <a:r>
              <a:rPr lang="en-US" b="1" dirty="0" err="1" smtClean="0"/>
              <a:t>bu</a:t>
            </a:r>
            <a:r>
              <a:rPr lang="vi-VN" b="1" dirty="0" smtClean="0"/>
              <a:t>ổi</a:t>
            </a:r>
            <a:r>
              <a:rPr lang="en-US" b="1" dirty="0" smtClean="0"/>
              <a:t> </a:t>
            </a:r>
            <a:r>
              <a:rPr lang="en-US" b="1" dirty="0" err="1" smtClean="0"/>
              <a:t>thuyết</a:t>
            </a:r>
            <a:r>
              <a:rPr lang="en-US" b="1" dirty="0" smtClean="0"/>
              <a:t> </a:t>
            </a:r>
            <a:r>
              <a:rPr lang="en-US" b="1" dirty="0" err="1" smtClean="0"/>
              <a:t>trình</a:t>
            </a:r>
            <a:r>
              <a:rPr lang="en-US" b="1" dirty="0"/>
              <a:t> </a:t>
            </a:r>
            <a:r>
              <a:rPr lang="en-US" b="1" dirty="0" smtClean="0"/>
              <a:t>c</a:t>
            </a:r>
            <a:r>
              <a:rPr lang="vi-VN" b="1" dirty="0" smtClean="0"/>
              <a:t>ủa</a:t>
            </a:r>
            <a:r>
              <a:rPr lang="en-US" b="1" dirty="0"/>
              <a:t> </a:t>
            </a:r>
            <a:r>
              <a:rPr lang="en-US" b="1" dirty="0" err="1" smtClean="0"/>
              <a:t>nhóm</a:t>
            </a:r>
            <a:r>
              <a:rPr lang="en-US" b="1" dirty="0" smtClean="0"/>
              <a:t> </a:t>
            </a:r>
            <a:r>
              <a:rPr lang="en-US" b="1" dirty="0" err="1" smtClean="0"/>
              <a:t>em</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2495375"/>
            <a:ext cx="11246283" cy="1325563"/>
          </a:xfrm>
        </p:spPr>
        <p:txBody>
          <a:bodyPr>
            <a:noAutofit/>
          </a:bodyPr>
          <a:lstStyle/>
          <a:p>
            <a:pPr algn="ctr"/>
            <a:r>
              <a:rPr lang="en-US" sz="6000" b="1" dirty="0" smtClean="0"/>
              <a:t>ĐẠO Đ</a:t>
            </a:r>
            <a:r>
              <a:rPr lang="vi-VN" sz="6000" b="1" dirty="0" smtClean="0"/>
              <a:t>ỨC</a:t>
            </a:r>
            <a:r>
              <a:rPr lang="en-US" sz="6000" b="1" dirty="0" smtClean="0"/>
              <a:t> TRÍ TUỆ NHÂN TẠO</a:t>
            </a:r>
            <a:endParaRPr lang="en-US" sz="6000"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Các</a:t>
            </a:r>
            <a:r>
              <a:rPr lang="en-US" b="1" dirty="0" smtClean="0"/>
              <a:t> </a:t>
            </a:r>
            <a:r>
              <a:rPr lang="en-US" b="1" dirty="0" err="1" smtClean="0"/>
              <a:t>tr</a:t>
            </a:r>
            <a:r>
              <a:rPr lang="vi-VN" b="1" dirty="0" smtClean="0"/>
              <a:t>ường</a:t>
            </a:r>
            <a:r>
              <a:rPr lang="en-US" b="1" dirty="0" smtClean="0"/>
              <a:t> </a:t>
            </a:r>
            <a:r>
              <a:rPr lang="en-US" b="1" dirty="0" err="1" smtClean="0"/>
              <a:t>phái</a:t>
            </a:r>
            <a:r>
              <a:rPr lang="en-US" b="1" dirty="0" smtClean="0"/>
              <a:t> </a:t>
            </a:r>
            <a:r>
              <a:rPr lang="en-US" b="1" dirty="0" err="1" smtClean="0"/>
              <a:t>đạo</a:t>
            </a:r>
            <a:r>
              <a:rPr lang="en-US" b="1" dirty="0" smtClean="0"/>
              <a:t> đ</a:t>
            </a:r>
            <a:r>
              <a:rPr lang="vi-VN" b="1" dirty="0" smtClean="0"/>
              <a:t>ức</a:t>
            </a:r>
            <a:r>
              <a:rPr lang="en-US" b="1" dirty="0" smtClean="0"/>
              <a:t> c</a:t>
            </a:r>
            <a:r>
              <a:rPr lang="vi-VN" b="1" dirty="0" smtClean="0"/>
              <a:t>ủa</a:t>
            </a:r>
            <a:r>
              <a:rPr lang="en-US" b="1" dirty="0" smtClean="0"/>
              <a:t> AI</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Virtue ethics:</a:t>
            </a:r>
            <a:endParaRPr lang="en-US" dirty="0" smtClean="0"/>
          </a:p>
          <a:p>
            <a:r>
              <a:rPr lang="en-US" dirty="0" err="1" smtClean="0"/>
              <a:t>Trường</a:t>
            </a:r>
            <a:r>
              <a:rPr lang="en-US" dirty="0" smtClean="0"/>
              <a:t> </a:t>
            </a:r>
            <a:r>
              <a:rPr lang="en-US" dirty="0" err="1" smtClean="0"/>
              <a:t>phái</a:t>
            </a:r>
            <a:r>
              <a:rPr lang="en-US" dirty="0" smtClean="0"/>
              <a:t> </a:t>
            </a:r>
            <a:r>
              <a:rPr lang="en-US" dirty="0" err="1" smtClean="0"/>
              <a:t>tuân</a:t>
            </a:r>
            <a:r>
              <a:rPr lang="en-US" dirty="0" smtClean="0"/>
              <a:t> </a:t>
            </a:r>
            <a:r>
              <a:rPr lang="en-US" dirty="0" err="1" smtClean="0"/>
              <a:t>theo</a:t>
            </a:r>
            <a:r>
              <a:rPr lang="en-US" dirty="0" smtClean="0"/>
              <a:t> </a:t>
            </a:r>
            <a:r>
              <a:rPr lang="en-US" dirty="0" err="1" smtClean="0"/>
              <a:t>đức</a:t>
            </a:r>
            <a:r>
              <a:rPr lang="en-US" dirty="0" smtClean="0"/>
              <a:t> </a:t>
            </a:r>
            <a:r>
              <a:rPr lang="en-US" dirty="0" err="1" smtClean="0"/>
              <a:t>hạnh</a:t>
            </a:r>
            <a:r>
              <a:rPr lang="en-US" dirty="0" smtClean="0"/>
              <a:t>. </a:t>
            </a:r>
            <a:r>
              <a:rPr lang="en-US" dirty="0" err="1" smtClean="0"/>
              <a:t>Đức</a:t>
            </a:r>
            <a:r>
              <a:rPr lang="en-US" dirty="0" smtClean="0"/>
              <a:t> </a:t>
            </a:r>
            <a:r>
              <a:rPr lang="en-US" dirty="0" err="1" smtClean="0"/>
              <a:t>hạnh</a:t>
            </a:r>
            <a:r>
              <a:rPr lang="en-US" dirty="0" smtClean="0"/>
              <a:t> </a:t>
            </a:r>
            <a:r>
              <a:rPr lang="en-US" dirty="0" err="1" smtClean="0"/>
              <a:t>là</a:t>
            </a:r>
            <a:r>
              <a:rPr lang="en-US" dirty="0" smtClean="0"/>
              <a:t> </a:t>
            </a:r>
            <a:r>
              <a:rPr lang="en-US" dirty="0" err="1" smtClean="0"/>
              <a:t>cái</a:t>
            </a:r>
            <a:r>
              <a:rPr lang="en-US" dirty="0" smtClean="0"/>
              <a:t> </a:t>
            </a:r>
            <a:r>
              <a:rPr lang="en-US" dirty="0" err="1" smtClean="0"/>
              <a:t>trọng</a:t>
            </a:r>
            <a:r>
              <a:rPr lang="en-US" dirty="0" smtClean="0"/>
              <a:t> </a:t>
            </a:r>
            <a:r>
              <a:rPr lang="en-US" dirty="0" err="1" smtClean="0"/>
              <a:t>yếu</a:t>
            </a:r>
            <a:r>
              <a:rPr lang="en-US" dirty="0" smtClean="0"/>
              <a:t> </a:t>
            </a:r>
            <a:r>
              <a:rPr lang="en-US" dirty="0" err="1" smtClean="0"/>
              <a:t>nhất</a:t>
            </a:r>
            <a:r>
              <a:rPr lang="en-US" dirty="0" smtClean="0"/>
              <a:t> </a:t>
            </a:r>
            <a:r>
              <a:rPr lang="en-US" dirty="0" err="1" smtClean="0"/>
              <a:t>của</a:t>
            </a:r>
            <a:r>
              <a:rPr lang="en-US" dirty="0" smtClean="0"/>
              <a:t> con </a:t>
            </a:r>
            <a:r>
              <a:rPr lang="en-US" dirty="0" err="1" smtClean="0"/>
              <a:t>người</a:t>
            </a:r>
            <a:r>
              <a:rPr lang="en-US" dirty="0" smtClean="0"/>
              <a:t>, </a:t>
            </a:r>
            <a:r>
              <a:rPr lang="en-US" dirty="0" err="1" smtClean="0"/>
              <a:t>là</a:t>
            </a:r>
            <a:r>
              <a:rPr lang="en-US" dirty="0" smtClean="0"/>
              <a:t> </a:t>
            </a:r>
            <a:r>
              <a:rPr lang="en-US" dirty="0" err="1" smtClean="0"/>
              <a:t>khởi</a:t>
            </a:r>
            <a:r>
              <a:rPr lang="en-US" dirty="0" smtClean="0"/>
              <a:t> </a:t>
            </a:r>
            <a:r>
              <a:rPr lang="en-US" dirty="0" err="1" smtClean="0"/>
              <a:t>nguồn</a:t>
            </a:r>
            <a:r>
              <a:rPr lang="en-US" dirty="0" smtClean="0"/>
              <a:t> </a:t>
            </a:r>
            <a:r>
              <a:rPr lang="en-US" dirty="0" err="1" smtClean="0"/>
              <a:t>cho</a:t>
            </a:r>
            <a:r>
              <a:rPr lang="en-US" dirty="0" smtClean="0"/>
              <a:t> </a:t>
            </a:r>
            <a:r>
              <a:rPr lang="en-US" dirty="0" err="1" smtClean="0"/>
              <a:t>những</a:t>
            </a:r>
            <a:r>
              <a:rPr lang="en-US" dirty="0" smtClean="0"/>
              <a:t> </a:t>
            </a:r>
            <a:r>
              <a:rPr lang="en-US" dirty="0" err="1" smtClean="0"/>
              <a:t>đức</a:t>
            </a:r>
            <a:r>
              <a:rPr lang="en-US" dirty="0" smtClean="0"/>
              <a:t> </a:t>
            </a:r>
            <a:r>
              <a:rPr lang="en-US" dirty="0" err="1" smtClean="0"/>
              <a:t>tính</a:t>
            </a:r>
            <a:r>
              <a:rPr lang="en-US" dirty="0" smtClean="0"/>
              <a:t> </a:t>
            </a:r>
            <a:r>
              <a:rPr lang="en-US" dirty="0" err="1" smtClean="0"/>
              <a:t>khác</a:t>
            </a:r>
            <a:r>
              <a:rPr lang="en-US" dirty="0" smtClean="0"/>
              <a:t>. </a:t>
            </a:r>
            <a:r>
              <a:rPr lang="en-US" dirty="0" err="1" smtClean="0"/>
              <a:t>Đã</a:t>
            </a:r>
            <a:r>
              <a:rPr lang="en-US" dirty="0" smtClean="0"/>
              <a:t> </a:t>
            </a:r>
            <a:r>
              <a:rPr lang="en-US" dirty="0" err="1" smtClean="0"/>
              <a:t>là</a:t>
            </a:r>
            <a:r>
              <a:rPr lang="en-US" dirty="0" smtClean="0"/>
              <a:t> </a:t>
            </a:r>
            <a:r>
              <a:rPr lang="en-US" dirty="0" err="1" smtClean="0"/>
              <a:t>người</a:t>
            </a:r>
            <a:r>
              <a:rPr lang="en-US" dirty="0" smtClean="0"/>
              <a:t> </a:t>
            </a:r>
            <a:r>
              <a:rPr lang="en-US" dirty="0" err="1" smtClean="0"/>
              <a:t>thì</a:t>
            </a:r>
            <a:r>
              <a:rPr lang="en-US" dirty="0" smtClean="0"/>
              <a:t> </a:t>
            </a:r>
            <a:r>
              <a:rPr lang="en-US" dirty="0" err="1" smtClean="0"/>
              <a:t>phải</a:t>
            </a:r>
            <a:r>
              <a:rPr lang="en-US" dirty="0" smtClean="0"/>
              <a:t> </a:t>
            </a:r>
            <a:r>
              <a:rPr lang="en-US" dirty="0" err="1" smtClean="0"/>
              <a:t>tu</a:t>
            </a:r>
            <a:r>
              <a:rPr lang="en-US" dirty="0" smtClean="0"/>
              <a:t> </a:t>
            </a:r>
            <a:r>
              <a:rPr lang="en-US" dirty="0" err="1" smtClean="0"/>
              <a:t>dưỡng</a:t>
            </a:r>
            <a:r>
              <a:rPr lang="en-US" dirty="0" smtClean="0"/>
              <a:t> </a:t>
            </a:r>
            <a:r>
              <a:rPr lang="en-US" dirty="0" err="1" smtClean="0"/>
              <a:t>đức</a:t>
            </a:r>
            <a:r>
              <a:rPr lang="en-US" dirty="0" smtClean="0"/>
              <a:t> </a:t>
            </a:r>
            <a:r>
              <a:rPr lang="en-US" dirty="0" err="1" smtClean="0"/>
              <a:t>hạnh</a:t>
            </a:r>
            <a:r>
              <a:rPr lang="en-US" dirty="0" smtClean="0"/>
              <a:t> </a:t>
            </a:r>
            <a:r>
              <a:rPr lang="en-US" dirty="0" err="1" smtClean="0"/>
              <a:t>đầu</a:t>
            </a:r>
            <a:r>
              <a:rPr lang="en-US" dirty="0" smtClean="0"/>
              <a:t> </a:t>
            </a:r>
            <a:r>
              <a:rPr lang="en-US" dirty="0" err="1" smtClean="0"/>
              <a:t>tiên</a:t>
            </a:r>
            <a:r>
              <a:rPr lang="en-US" dirty="0" smtClean="0"/>
              <a:t>. </a:t>
            </a:r>
            <a:endParaRPr lang="en-US" dirty="0" smtClean="0"/>
          </a:p>
          <a:p>
            <a:pPr marL="0" indent="0">
              <a:buNone/>
            </a:pPr>
            <a:r>
              <a:rPr lang="en-US" b="1" dirty="0" smtClean="0"/>
              <a:t>Deontology:</a:t>
            </a:r>
            <a:endParaRPr lang="en-US" dirty="0" smtClean="0"/>
          </a:p>
          <a:p>
            <a:r>
              <a:rPr lang="en-US" dirty="0" err="1" smtClean="0"/>
              <a:t>Trường</a:t>
            </a:r>
            <a:r>
              <a:rPr lang="en-US" dirty="0" smtClean="0"/>
              <a:t> </a:t>
            </a:r>
            <a:r>
              <a:rPr lang="en-US" dirty="0" err="1" smtClean="0"/>
              <a:t>phái</a:t>
            </a:r>
            <a:r>
              <a:rPr lang="en-US" dirty="0" smtClean="0"/>
              <a:t> </a:t>
            </a:r>
            <a:r>
              <a:rPr lang="en-US" dirty="0" err="1" smtClean="0"/>
              <a:t>tuân</a:t>
            </a:r>
            <a:r>
              <a:rPr lang="en-US" dirty="0" smtClean="0"/>
              <a:t> </a:t>
            </a:r>
            <a:r>
              <a:rPr lang="en-US" dirty="0" err="1" smtClean="0"/>
              <a:t>theo</a:t>
            </a:r>
            <a:r>
              <a:rPr lang="en-US" dirty="0" smtClean="0"/>
              <a:t> </a:t>
            </a:r>
            <a:r>
              <a:rPr lang="en-US" dirty="0" err="1" smtClean="0"/>
              <a:t>quy</a:t>
            </a:r>
            <a:r>
              <a:rPr lang="en-US" dirty="0" smtClean="0"/>
              <a:t> </a:t>
            </a:r>
            <a:r>
              <a:rPr lang="en-US" dirty="0" err="1" smtClean="0"/>
              <a:t>luật</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trường</a:t>
            </a:r>
            <a:r>
              <a:rPr lang="en-US" dirty="0" smtClean="0"/>
              <a:t> </a:t>
            </a:r>
            <a:r>
              <a:rPr lang="en-US" dirty="0" err="1" smtClean="0"/>
              <a:t>phái</a:t>
            </a:r>
            <a:r>
              <a:rPr lang="en-US" dirty="0" smtClean="0"/>
              <a:t> </a:t>
            </a:r>
            <a:r>
              <a:rPr lang="en-US" dirty="0" err="1" smtClean="0"/>
              <a:t>này</a:t>
            </a:r>
            <a:r>
              <a:rPr lang="en-US" dirty="0" smtClean="0"/>
              <a:t>, con </a:t>
            </a:r>
            <a:r>
              <a:rPr lang="en-US" dirty="0" err="1" smtClean="0"/>
              <a:t>người</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là</a:t>
            </a:r>
            <a:r>
              <a:rPr lang="en-US" dirty="0" smtClean="0"/>
              <a:t> </a:t>
            </a:r>
            <a:r>
              <a:rPr lang="en-US" dirty="0" err="1" smtClean="0"/>
              <a:t>tốt</a:t>
            </a:r>
            <a:r>
              <a:rPr lang="en-US" dirty="0" smtClean="0"/>
              <a:t> </a:t>
            </a:r>
            <a:r>
              <a:rPr lang="en-US" dirty="0" err="1" smtClean="0"/>
              <a:t>nếu</a:t>
            </a:r>
            <a:r>
              <a:rPr lang="en-US" dirty="0" smtClean="0"/>
              <a:t> </a:t>
            </a:r>
            <a:r>
              <a:rPr lang="en-US" dirty="0" err="1" smtClean="0"/>
              <a:t>như</a:t>
            </a:r>
            <a:r>
              <a:rPr lang="en-US" dirty="0" smtClean="0"/>
              <a:t> </a:t>
            </a:r>
            <a:r>
              <a:rPr lang="en-US" dirty="0" err="1" smtClean="0"/>
              <a:t>họ</a:t>
            </a:r>
            <a:r>
              <a:rPr lang="en-US" dirty="0" smtClean="0"/>
              <a:t> </a:t>
            </a:r>
            <a:r>
              <a:rPr lang="en-US" dirty="0" err="1" smtClean="0"/>
              <a:t>hành</a:t>
            </a:r>
            <a:r>
              <a:rPr lang="en-US" dirty="0" smtClean="0"/>
              <a:t> </a:t>
            </a:r>
            <a:r>
              <a:rPr lang="en-US" dirty="0" err="1" smtClean="0"/>
              <a:t>động</a:t>
            </a:r>
            <a:r>
              <a:rPr lang="en-US" dirty="0" smtClean="0"/>
              <a:t> </a:t>
            </a:r>
            <a:r>
              <a:rPr lang="en-US" dirty="0" err="1" smtClean="0"/>
              <a:t>theo</a:t>
            </a:r>
            <a:r>
              <a:rPr lang="en-US" dirty="0" smtClean="0"/>
              <a:t> </a:t>
            </a:r>
            <a:r>
              <a:rPr lang="en-US" dirty="0" err="1" smtClean="0"/>
              <a:t>luật</a:t>
            </a:r>
            <a:r>
              <a:rPr lang="en-US" dirty="0" smtClean="0"/>
              <a:t>, </a:t>
            </a:r>
            <a:r>
              <a:rPr lang="en-US" dirty="0" err="1" smtClean="0"/>
              <a:t>và</a:t>
            </a:r>
            <a:r>
              <a:rPr lang="en-US" dirty="0" smtClean="0"/>
              <a:t> </a:t>
            </a:r>
            <a:r>
              <a:rPr lang="en-US" dirty="0" err="1" smtClean="0"/>
              <a:t>tôn</a:t>
            </a:r>
            <a:r>
              <a:rPr lang="en-US" dirty="0" smtClean="0"/>
              <a:t> </a:t>
            </a:r>
            <a:r>
              <a:rPr lang="en-US" dirty="0" err="1" smtClean="0"/>
              <a:t>trọng</a:t>
            </a:r>
            <a:r>
              <a:rPr lang="en-US" dirty="0" smtClean="0"/>
              <a:t> </a:t>
            </a:r>
            <a:r>
              <a:rPr lang="en-US" dirty="0" err="1" smtClean="0"/>
              <a:t>những</a:t>
            </a:r>
            <a:r>
              <a:rPr lang="en-US" dirty="0" smtClean="0"/>
              <a:t> </a:t>
            </a:r>
            <a:r>
              <a:rPr lang="en-US" dirty="0" err="1" smtClean="0"/>
              <a:t>điều</a:t>
            </a:r>
            <a:r>
              <a:rPr lang="en-US" dirty="0" smtClean="0"/>
              <a:t> </a:t>
            </a:r>
            <a:r>
              <a:rPr lang="en-US" dirty="0" err="1" smtClean="0"/>
              <a:t>luật</a:t>
            </a:r>
            <a:r>
              <a:rPr lang="en-US" dirty="0" smtClean="0"/>
              <a:t> </a:t>
            </a:r>
            <a:r>
              <a:rPr lang="en-US" dirty="0" err="1" smtClean="0"/>
              <a:t>đó</a:t>
            </a:r>
            <a:r>
              <a:rPr lang="en-US" dirty="0" smtClean="0"/>
              <a:t>.</a:t>
            </a:r>
            <a:endParaRPr lang="en-US" dirty="0" smtClean="0"/>
          </a:p>
          <a:p>
            <a:pPr marL="0" indent="0">
              <a:buNone/>
            </a:pPr>
            <a:r>
              <a:rPr lang="en-US" b="1" dirty="0" smtClean="0"/>
              <a:t>Consequentialism:</a:t>
            </a:r>
            <a:endParaRPr lang="en-US" dirty="0" smtClean="0"/>
          </a:p>
          <a:p>
            <a:r>
              <a:rPr lang="en-US" dirty="0" err="1" smtClean="0"/>
              <a:t>Trường</a:t>
            </a:r>
            <a:r>
              <a:rPr lang="en-US" dirty="0" smtClean="0"/>
              <a:t> </a:t>
            </a:r>
            <a:r>
              <a:rPr lang="en-US" dirty="0" err="1" smtClean="0"/>
              <a:t>phái</a:t>
            </a:r>
            <a:r>
              <a:rPr lang="en-US" dirty="0" smtClean="0"/>
              <a:t> </a:t>
            </a:r>
            <a:r>
              <a:rPr lang="en-US" dirty="0" err="1" smtClean="0"/>
              <a:t>theo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Những</a:t>
            </a:r>
            <a:r>
              <a:rPr lang="en-US" dirty="0" smtClean="0"/>
              <a:t> </a:t>
            </a:r>
            <a:r>
              <a:rPr lang="en-US" dirty="0" err="1" smtClean="0"/>
              <a:t>hành</a:t>
            </a:r>
            <a:r>
              <a:rPr lang="en-US" dirty="0" smtClean="0"/>
              <a:t> </a:t>
            </a:r>
            <a:r>
              <a:rPr lang="en-US" dirty="0" err="1" smtClean="0"/>
              <a:t>động</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là</a:t>
            </a:r>
            <a:r>
              <a:rPr lang="en-US" dirty="0" smtClean="0"/>
              <a:t> </a:t>
            </a:r>
            <a:r>
              <a:rPr lang="en-US" dirty="0" err="1" smtClean="0"/>
              <a:t>tốt</a:t>
            </a:r>
            <a:r>
              <a:rPr lang="en-US" dirty="0" smtClean="0"/>
              <a:t> hay </a:t>
            </a:r>
            <a:r>
              <a:rPr lang="en-US" dirty="0" err="1" smtClean="0"/>
              <a:t>xấu</a:t>
            </a:r>
            <a:r>
              <a:rPr lang="en-US" dirty="0" smtClean="0"/>
              <a:t> </a:t>
            </a:r>
            <a:r>
              <a:rPr lang="en-US" dirty="0" err="1" smtClean="0"/>
              <a:t>sẽ</a:t>
            </a:r>
            <a:r>
              <a:rPr lang="en-US" dirty="0" smtClean="0"/>
              <a:t> </a:t>
            </a:r>
            <a:r>
              <a:rPr lang="en-US" dirty="0" err="1" smtClean="0"/>
              <a:t>đều</a:t>
            </a:r>
            <a:r>
              <a:rPr lang="en-US" dirty="0" smtClean="0"/>
              <a:t> </a:t>
            </a:r>
            <a:r>
              <a:rPr lang="en-US" dirty="0" err="1" smtClean="0"/>
              <a:t>dựa</a:t>
            </a:r>
            <a:r>
              <a:rPr lang="en-US" dirty="0" smtClean="0"/>
              <a:t> </a:t>
            </a:r>
            <a:r>
              <a:rPr lang="en-US" dirty="0" err="1" smtClean="0"/>
              <a:t>vào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mà</a:t>
            </a:r>
            <a:r>
              <a:rPr lang="en-US" dirty="0" smtClean="0"/>
              <a:t> </a:t>
            </a:r>
            <a:r>
              <a:rPr lang="en-US" dirty="0" err="1" smtClean="0"/>
              <a:t>nó</a:t>
            </a:r>
            <a:r>
              <a:rPr lang="en-US" dirty="0" smtClean="0"/>
              <a:t> </a:t>
            </a:r>
            <a:r>
              <a:rPr lang="en-US" dirty="0" err="1" smtClean="0"/>
              <a:t>mang</a:t>
            </a:r>
            <a:r>
              <a:rPr lang="en-US" dirty="0" smtClean="0"/>
              <a:t> </a:t>
            </a:r>
            <a:r>
              <a:rPr lang="en-US" dirty="0" err="1" smtClean="0"/>
              <a:t>lại</a:t>
            </a:r>
            <a:r>
              <a:rPr lang="en-US" dirty="0" smtClean="0"/>
              <a:t>. </a:t>
            </a:r>
            <a:r>
              <a:rPr lang="en-US" dirty="0" err="1" smtClean="0"/>
              <a:t>Nếu</a:t>
            </a:r>
            <a:r>
              <a:rPr lang="en-US" dirty="0" smtClean="0"/>
              <a:t> </a:t>
            </a:r>
            <a:r>
              <a:rPr lang="en-US" dirty="0" err="1" smtClean="0"/>
              <a:t>tốt</a:t>
            </a:r>
            <a:r>
              <a:rPr lang="en-US" dirty="0" smtClean="0"/>
              <a:t> </a:t>
            </a:r>
            <a:r>
              <a:rPr lang="en-US" dirty="0" err="1" smtClean="0"/>
              <a:t>thì</a:t>
            </a:r>
            <a:r>
              <a:rPr lang="en-US" dirty="0" smtClean="0"/>
              <a:t> </a:t>
            </a:r>
            <a:r>
              <a:rPr lang="en-US" dirty="0" err="1" smtClean="0"/>
              <a:t>hành</a:t>
            </a:r>
            <a:r>
              <a:rPr lang="en-US" dirty="0" smtClean="0"/>
              <a:t> </a:t>
            </a:r>
            <a:r>
              <a:rPr lang="en-US" dirty="0" err="1" smtClean="0"/>
              <a:t>động</a:t>
            </a:r>
            <a:r>
              <a:rPr lang="en-US" dirty="0" smtClean="0"/>
              <a:t> </a:t>
            </a:r>
            <a:r>
              <a:rPr lang="en-US" dirty="0" err="1" smtClean="0"/>
              <a:t>đó</a:t>
            </a:r>
            <a:r>
              <a:rPr lang="en-US" dirty="0" smtClean="0"/>
              <a:t> </a:t>
            </a:r>
            <a:r>
              <a:rPr lang="en-US" dirty="0" err="1" smtClean="0"/>
              <a:t>là</a:t>
            </a:r>
            <a:r>
              <a:rPr lang="en-US" dirty="0" smtClean="0"/>
              <a:t> </a:t>
            </a:r>
            <a:r>
              <a:rPr lang="en-US" dirty="0" err="1" smtClean="0"/>
              <a:t>đúng</a:t>
            </a:r>
            <a:r>
              <a:rPr lang="en-US" dirty="0" smtClean="0"/>
              <a:t>, </a:t>
            </a:r>
            <a:r>
              <a:rPr lang="en-US" dirty="0" err="1" smtClean="0"/>
              <a:t>còn</a:t>
            </a:r>
            <a:r>
              <a:rPr lang="en-US" dirty="0" smtClean="0"/>
              <a:t> </a:t>
            </a:r>
            <a:r>
              <a:rPr lang="en-US" dirty="0" err="1" smtClean="0"/>
              <a:t>không</a:t>
            </a:r>
            <a:r>
              <a:rPr lang="en-US" dirty="0" smtClean="0"/>
              <a:t> </a:t>
            </a:r>
            <a:r>
              <a:rPr lang="en-US" dirty="0" err="1" smtClean="0"/>
              <a:t>thì</a:t>
            </a:r>
            <a:r>
              <a:rPr lang="en-US" dirty="0" smtClean="0"/>
              <a:t> </a:t>
            </a:r>
            <a:r>
              <a:rPr lang="en-US" dirty="0" err="1" smtClean="0"/>
              <a:t>sẽ</a:t>
            </a:r>
            <a:r>
              <a:rPr lang="en-US" dirty="0" smtClean="0"/>
              <a:t> </a:t>
            </a:r>
            <a:r>
              <a:rPr lang="en-US" dirty="0" err="1" smtClean="0"/>
              <a:t>bị</a:t>
            </a:r>
            <a:r>
              <a:rPr lang="en-US" dirty="0" smtClean="0"/>
              <a:t> </a:t>
            </a:r>
            <a:r>
              <a:rPr lang="en-US" dirty="0" err="1" smtClean="0"/>
              <a:t>bài</a:t>
            </a:r>
            <a:r>
              <a:rPr lang="en-US" dirty="0" smtClean="0"/>
              <a:t> </a:t>
            </a:r>
            <a:r>
              <a:rPr lang="en-US" dirty="0" err="1" smtClean="0"/>
              <a:t>trừ</a:t>
            </a:r>
            <a:r>
              <a:rPr lang="en-US" dirty="0" smtClean="0"/>
              <a:t>.</a:t>
            </a:r>
            <a:endParaRPr lang="en-US" dirty="0" smtClean="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39440"/>
            <a:ext cx="3690129" cy="276919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3620"/>
            <a:ext cx="9144000" cy="2387600"/>
          </a:xfrm>
        </p:spPr>
        <p:txBody>
          <a:bodyPr/>
          <a:lstStyle/>
          <a:p>
            <a:r>
              <a:rPr lang="en-US" b="1" dirty="0" smtClean="0"/>
              <a:t>THUẬT TOÁN TÌM KIẾM</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165" y="365124"/>
            <a:ext cx="10515600" cy="1325563"/>
          </a:xfrm>
        </p:spPr>
        <p:txBody>
          <a:bodyPr/>
          <a:lstStyle/>
          <a:p>
            <a:pPr algn="ctr"/>
            <a:r>
              <a:rPr lang="en-US" b="1" dirty="0" err="1" smtClean="0"/>
              <a:t>Các</a:t>
            </a:r>
            <a:r>
              <a:rPr lang="en-US" b="1" dirty="0" smtClean="0"/>
              <a:t> b</a:t>
            </a:r>
            <a:r>
              <a:rPr lang="vi-VN" b="1" dirty="0" smtClean="0"/>
              <a:t>ước</a:t>
            </a:r>
            <a:r>
              <a:rPr lang="en-US" b="1" dirty="0" smtClean="0"/>
              <a:t> c</a:t>
            </a:r>
            <a:r>
              <a:rPr lang="vi-VN" b="1" dirty="0" smtClean="0"/>
              <a:t>ơ</a:t>
            </a:r>
            <a:r>
              <a:rPr lang="en-US" b="1" dirty="0" smtClean="0"/>
              <a:t> b</a:t>
            </a:r>
            <a:r>
              <a:rPr lang="vi-VN" b="1" dirty="0" smtClean="0"/>
              <a:t>ản</a:t>
            </a:r>
            <a:r>
              <a:rPr lang="en-US" b="1" dirty="0" smtClean="0"/>
              <a:t> c</a:t>
            </a:r>
            <a:r>
              <a:rPr lang="vi-VN" b="1" dirty="0" smtClean="0"/>
              <a:t>ủa</a:t>
            </a:r>
            <a:r>
              <a:rPr lang="en-US" b="1" dirty="0" smtClean="0"/>
              <a:t> </a:t>
            </a:r>
            <a:r>
              <a:rPr lang="en-US" b="1" dirty="0" err="1" smtClean="0"/>
              <a:t>thuật</a:t>
            </a:r>
            <a:r>
              <a:rPr lang="en-US" b="1" dirty="0" smtClean="0"/>
              <a:t> </a:t>
            </a:r>
            <a:r>
              <a:rPr lang="en-US" b="1" dirty="0" err="1" smtClean="0"/>
              <a:t>toán</a:t>
            </a:r>
            <a:r>
              <a:rPr lang="en-US" b="1" dirty="0" smtClean="0"/>
              <a:t> </a:t>
            </a:r>
            <a:r>
              <a:rPr lang="en-US" b="1" dirty="0" err="1" smtClean="0"/>
              <a:t>tìm</a:t>
            </a:r>
            <a:r>
              <a:rPr lang="en-US" b="1" dirty="0" smtClean="0"/>
              <a:t> </a:t>
            </a:r>
            <a:r>
              <a:rPr lang="en-US" b="1" dirty="0" err="1" smtClean="0"/>
              <a:t>kiếm</a:t>
            </a:r>
            <a:endParaRPr lang="en-US" b="1" dirty="0"/>
          </a:p>
        </p:txBody>
      </p:sp>
      <p:sp>
        <p:nvSpPr>
          <p:cNvPr id="3" name="Content Placeholder 2"/>
          <p:cNvSpPr>
            <a:spLocks noGrp="1"/>
          </p:cNvSpPr>
          <p:nvPr>
            <p:ph idx="1"/>
          </p:nvPr>
        </p:nvSpPr>
        <p:spPr>
          <a:xfrm>
            <a:off x="777365" y="2506662"/>
            <a:ext cx="10515600" cy="4351338"/>
          </a:xfrm>
        </p:spPr>
        <p:txBody>
          <a:bodyPr/>
          <a:lstStyle/>
          <a:p>
            <a:pPr lvl="0"/>
            <a:r>
              <a:rPr lang="en-US" b="1" dirty="0" err="1"/>
              <a:t>Bước</a:t>
            </a:r>
            <a:r>
              <a:rPr lang="en-US" b="1" dirty="0"/>
              <a:t> 1 : </a:t>
            </a:r>
            <a:r>
              <a:rPr lang="en-US" dirty="0" err="1"/>
              <a:t>Tùy</a:t>
            </a:r>
            <a:r>
              <a:rPr lang="en-US" dirty="0"/>
              <a:t> </a:t>
            </a:r>
            <a:r>
              <a:rPr lang="en-US" dirty="0" err="1"/>
              <a:t>theo</a:t>
            </a:r>
            <a:r>
              <a:rPr lang="en-US" dirty="0"/>
              <a:t> search strategy(</a:t>
            </a:r>
            <a:r>
              <a:rPr lang="en-US" dirty="0" err="1"/>
              <a:t>chiến</a:t>
            </a:r>
            <a:r>
              <a:rPr lang="en-US" dirty="0"/>
              <a:t> </a:t>
            </a:r>
            <a:r>
              <a:rPr lang="en-US" dirty="0" err="1"/>
              <a:t>lược</a:t>
            </a:r>
            <a:r>
              <a:rPr lang="en-US" dirty="0"/>
              <a:t> </a:t>
            </a:r>
            <a:r>
              <a:rPr lang="en-US" dirty="0" err="1"/>
              <a:t>tìm</a:t>
            </a:r>
            <a:r>
              <a:rPr lang="en-US" dirty="0"/>
              <a:t> </a:t>
            </a:r>
            <a:r>
              <a:rPr lang="en-US" dirty="0" err="1"/>
              <a:t>kiếm</a:t>
            </a:r>
            <a:r>
              <a:rPr lang="en-US" dirty="0"/>
              <a:t>), </a:t>
            </a:r>
            <a:r>
              <a:rPr lang="en-US" dirty="0" err="1"/>
              <a:t>chọn</a:t>
            </a:r>
            <a:r>
              <a:rPr lang="en-US" dirty="0"/>
              <a:t> </a:t>
            </a:r>
            <a:r>
              <a:rPr lang="en-US" dirty="0" err="1"/>
              <a:t>một</a:t>
            </a:r>
            <a:r>
              <a:rPr lang="en-US" dirty="0"/>
              <a:t> node </a:t>
            </a:r>
            <a:r>
              <a:rPr lang="en-US" dirty="0" err="1"/>
              <a:t>để</a:t>
            </a:r>
            <a:r>
              <a:rPr lang="en-US" dirty="0"/>
              <a:t> expand </a:t>
            </a:r>
            <a:endParaRPr lang="en-US" dirty="0"/>
          </a:p>
          <a:p>
            <a:pPr lvl="0"/>
            <a:r>
              <a:rPr lang="en-US" b="1" dirty="0" err="1"/>
              <a:t>Bước</a:t>
            </a:r>
            <a:r>
              <a:rPr lang="en-US" b="1" dirty="0"/>
              <a:t> 2 : </a:t>
            </a:r>
            <a:r>
              <a:rPr lang="en-US" dirty="0"/>
              <a:t>Expanding node </a:t>
            </a:r>
            <a:r>
              <a:rPr lang="en-US" dirty="0" err="1"/>
              <a:t>vừa</a:t>
            </a:r>
            <a:r>
              <a:rPr lang="en-US" dirty="0"/>
              <a:t> </a:t>
            </a:r>
            <a:r>
              <a:rPr lang="en-US" dirty="0" err="1"/>
              <a:t>chọn</a:t>
            </a:r>
            <a:endParaRPr lang="en-US" dirty="0"/>
          </a:p>
          <a:p>
            <a:pPr marL="0" indent="0">
              <a:buNone/>
            </a:pPr>
            <a:r>
              <a:rPr lang="en-US" dirty="0" err="1"/>
              <a:t>Lặp</a:t>
            </a:r>
            <a:r>
              <a:rPr lang="en-US" dirty="0"/>
              <a:t> </a:t>
            </a:r>
            <a:r>
              <a:rPr lang="en-US" dirty="0" err="1"/>
              <a:t>lại</a:t>
            </a:r>
            <a:r>
              <a:rPr lang="en-US" dirty="0"/>
              <a:t> </a:t>
            </a:r>
            <a:r>
              <a:rPr lang="en-US" dirty="0" err="1"/>
              <a:t>hai</a:t>
            </a:r>
            <a:r>
              <a:rPr lang="en-US" dirty="0"/>
              <a:t> </a:t>
            </a:r>
            <a:r>
              <a:rPr lang="en-US" dirty="0" err="1"/>
              <a:t>bước</a:t>
            </a:r>
            <a:r>
              <a:rPr lang="en-US" dirty="0"/>
              <a:t> </a:t>
            </a:r>
            <a:r>
              <a:rPr lang="en-US" dirty="0" err="1"/>
              <a:t>trên</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tìm</a:t>
            </a:r>
            <a:r>
              <a:rPr lang="en-US" dirty="0"/>
              <a:t> </a:t>
            </a:r>
            <a:r>
              <a:rPr lang="en-US" dirty="0" err="1"/>
              <a:t>được</a:t>
            </a:r>
            <a:r>
              <a:rPr lang="en-US" dirty="0"/>
              <a:t> solution </a:t>
            </a:r>
            <a:r>
              <a:rPr lang="en-US" dirty="0" err="1"/>
              <a:t>hoặc</a:t>
            </a:r>
            <a:r>
              <a:rPr lang="en-US" dirty="0"/>
              <a:t> </a:t>
            </a:r>
            <a:r>
              <a:rPr lang="en-US" dirty="0" err="1"/>
              <a:t>không</a:t>
            </a:r>
            <a:r>
              <a:rPr lang="en-US" dirty="0"/>
              <a:t> </a:t>
            </a:r>
            <a:r>
              <a:rPr lang="en-US" dirty="0" err="1"/>
              <a:t>còn</a:t>
            </a:r>
            <a:r>
              <a:rPr lang="en-US" dirty="0"/>
              <a:t> node </a:t>
            </a:r>
            <a:r>
              <a:rPr lang="en-US" dirty="0" err="1"/>
              <a:t>để</a:t>
            </a:r>
            <a:r>
              <a:rPr lang="en-US" dirty="0"/>
              <a:t> expand . </a:t>
            </a:r>
            <a:r>
              <a:rPr lang="en-US" dirty="0" err="1"/>
              <a:t>Tất</a:t>
            </a:r>
            <a:r>
              <a:rPr lang="en-US" dirty="0"/>
              <a:t> </a:t>
            </a:r>
            <a:r>
              <a:rPr lang="en-US" dirty="0" err="1"/>
              <a:t>cả</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đều</a:t>
            </a:r>
            <a:r>
              <a:rPr lang="en-US" dirty="0"/>
              <a:t> </a:t>
            </a:r>
            <a:r>
              <a:rPr lang="en-US" dirty="0" err="1"/>
              <a:t>bao</a:t>
            </a:r>
            <a:r>
              <a:rPr lang="en-US" dirty="0"/>
              <a:t> </a:t>
            </a:r>
            <a:r>
              <a:rPr lang="en-US" dirty="0" err="1"/>
              <a:t>gồm</a:t>
            </a:r>
            <a:r>
              <a:rPr lang="en-US" dirty="0"/>
              <a:t> </a:t>
            </a:r>
            <a:r>
              <a:rPr lang="en-US" dirty="0" err="1"/>
              <a:t>hai</a:t>
            </a:r>
            <a:r>
              <a:rPr lang="en-US" dirty="0"/>
              <a:t> </a:t>
            </a:r>
            <a:r>
              <a:rPr lang="en-US" dirty="0" err="1"/>
              <a:t>bước</a:t>
            </a:r>
            <a:r>
              <a:rPr lang="en-US" dirty="0"/>
              <a:t> </a:t>
            </a:r>
            <a:r>
              <a:rPr lang="en-US" dirty="0" err="1"/>
              <a:t>bước</a:t>
            </a:r>
            <a:r>
              <a:rPr lang="en-US" dirty="0"/>
              <a:t> </a:t>
            </a:r>
            <a:r>
              <a:rPr lang="en-US" dirty="0" err="1"/>
              <a:t>trên</a:t>
            </a:r>
            <a:r>
              <a:rPr lang="en-US" dirty="0"/>
              <a:t>, </a:t>
            </a:r>
            <a:r>
              <a:rPr lang="en-US" dirty="0" err="1"/>
              <a:t>chỉ</a:t>
            </a:r>
            <a:r>
              <a:rPr lang="en-US" dirty="0"/>
              <a:t>  </a:t>
            </a:r>
            <a:r>
              <a:rPr lang="en-US" dirty="0" err="1"/>
              <a:t>khác</a:t>
            </a:r>
            <a:r>
              <a:rPr lang="en-US" dirty="0"/>
              <a:t> </a:t>
            </a:r>
            <a:r>
              <a:rPr lang="en-US" dirty="0" err="1"/>
              <a:t>nhau</a:t>
            </a:r>
            <a:r>
              <a:rPr lang="en-US" dirty="0"/>
              <a:t> ở </a:t>
            </a:r>
            <a:r>
              <a:rPr lang="en-US" dirty="0" err="1"/>
              <a:t>cách</a:t>
            </a:r>
            <a:r>
              <a:rPr lang="en-US" dirty="0"/>
              <a:t> </a:t>
            </a:r>
            <a:r>
              <a:rPr lang="en-US" dirty="0" err="1"/>
              <a:t>chọn</a:t>
            </a:r>
            <a:r>
              <a:rPr lang="en-US" dirty="0"/>
              <a:t> node ở </a:t>
            </a:r>
            <a:r>
              <a:rPr lang="en-US" dirty="0" err="1"/>
              <a:t>bước</a:t>
            </a:r>
            <a:r>
              <a:rPr lang="en-US" dirty="0"/>
              <a:t> </a:t>
            </a:r>
            <a:r>
              <a:rPr lang="en-US" dirty="0" smtClean="0"/>
              <a:t>1</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47901" y="-356692"/>
            <a:ext cx="3690129" cy="276919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5">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11625</Words>
  <Application>WPS Presentation</Application>
  <PresentationFormat>Widescreen</PresentationFormat>
  <Paragraphs>325</Paragraphs>
  <Slides>50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Arial</vt:lpstr>
      <vt:lpstr>SimSun</vt:lpstr>
      <vt:lpstr>Wingdings</vt:lpstr>
      <vt:lpstr>Verdana</vt:lpstr>
      <vt:lpstr>Tahoma</vt:lpstr>
      <vt:lpstr>Lato</vt:lpstr>
      <vt:lpstr>Segoe Print</vt:lpstr>
      <vt:lpstr>Microsoft YaHei</vt:lpstr>
      <vt:lpstr>Arial Unicode MS</vt:lpstr>
      <vt:lpstr>Calibri</vt:lpstr>
      <vt:lpstr>Cambria Math</vt:lpstr>
      <vt:lpstr>Times New Roman</vt:lpstr>
      <vt:lpstr>Office Theme</vt:lpstr>
      <vt:lpstr>BÁO CÁO MÔN TRÍ TUỆ NHÂN TẠO (Nhóm 9)</vt:lpstr>
      <vt:lpstr>Danh sách thành viên</vt:lpstr>
      <vt:lpstr>TÌM HIỂU VỀ TRÍ TUỆ NHÂN TẠO</vt:lpstr>
      <vt:lpstr>Trí tuệ nhân tạo là gì?</vt:lpstr>
      <vt:lpstr>Ứng dụng của trí tuệ nhân tạo</vt:lpstr>
      <vt:lpstr>ĐẠO ĐỨC TRÍ TUỆ NHÂN TẠO</vt:lpstr>
      <vt:lpstr>Các trường phái đạo đức của AI</vt:lpstr>
      <vt:lpstr>THUẬT TOÁN TÌM KIẾM</vt:lpstr>
      <vt:lpstr>Các bước cơ bản của thuật toán tìm kiếm</vt:lpstr>
      <vt:lpstr>Tiêu chí đánh giá thuật toán</vt:lpstr>
      <vt:lpstr>Giải thích các ký hiệu</vt:lpstr>
      <vt:lpstr>THUẬT TOÁN UNINFORMED SEARCH</vt:lpstr>
      <vt:lpstr>Khái niệm</vt:lpstr>
      <vt:lpstr>Depth – First Search</vt:lpstr>
      <vt:lpstr>Breadth – First Search</vt:lpstr>
      <vt:lpstr>Uniform – Cost Search</vt:lpstr>
      <vt:lpstr>Depth – Limited Search</vt:lpstr>
      <vt:lpstr>Iterative Deepening Depth First Search</vt:lpstr>
      <vt:lpstr>INFORMED SEARCH</vt:lpstr>
      <vt:lpstr>Khái niệm</vt:lpstr>
      <vt:lpstr>Best – First Search</vt:lpstr>
      <vt:lpstr>A* Search</vt:lpstr>
      <vt:lpstr>LOCAL SEARCH</vt:lpstr>
      <vt:lpstr>Khái niệm</vt:lpstr>
      <vt:lpstr>Hill – Climbing Search</vt:lpstr>
      <vt:lpstr>Simulated Annealing</vt:lpstr>
      <vt:lpstr>AND – OR SEARCH</vt:lpstr>
      <vt:lpstr>Khái niệm</vt:lpstr>
      <vt:lpstr>ONLINE SEARCH</vt:lpstr>
      <vt:lpstr>Khái niệm</vt:lpstr>
      <vt:lpstr>Bảng so sánh</vt:lpstr>
      <vt:lpstr>CONSTRAINT SACTISFACTION PROBLEM</vt:lpstr>
      <vt:lpstr>Khái niệm</vt:lpstr>
      <vt:lpstr>Một số thuật toán giải bài toán CSP</vt:lpstr>
      <vt:lpstr>Thuật toán AC - 3</vt:lpstr>
      <vt:lpstr>Thuật toán Backtracking Search</vt:lpstr>
      <vt:lpstr>REINFORCEMENT LEARNING</vt:lpstr>
      <vt:lpstr>Khái niệm</vt:lpstr>
      <vt:lpstr>PHẦN LẬP TRÌNH  Giải quyết 8-puzzle problem bằng thuật toán A*</vt:lpstr>
      <vt:lpstr>Thư viện sử dụng</vt:lpstr>
      <vt:lpstr>Properties của State</vt:lpstr>
      <vt:lpstr>Function, Method của State</vt:lpstr>
      <vt:lpstr>Properties của Action</vt:lpstr>
      <vt:lpstr>PowerPoint 演示文稿</vt:lpstr>
      <vt:lpstr>Hàm heuristic h(n):</vt:lpstr>
      <vt:lpstr>Thuật toán A*</vt:lpstr>
      <vt:lpstr>Khởi tạo dữ liệu Problem, Goal</vt:lpstr>
      <vt:lpstr>Kết quả chạy được</vt:lpstr>
      <vt:lpstr>Tài liệu tham khảo</vt:lpstr>
      <vt:lpstr>Cảm ơn thầy và các bạn đã lắng nghe buổi thuyết trình của nhóm 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BÁO CÁO MÔN TRÍ TUỆ NHÂN TẠO (Nhóm 9)</dc:title>
  <dc:creator>son</dc:creator>
  <cp:lastModifiedBy>LENOVO</cp:lastModifiedBy>
  <cp:revision>146</cp:revision>
  <dcterms:created xsi:type="dcterms:W3CDTF">2022-05-26T02:44:00Z</dcterms:created>
  <dcterms:modified xsi:type="dcterms:W3CDTF">2022-05-28T10:28:39Z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57FB6B98113A41C2B8A92E0995BB254E</vt:lpwstr>
  </property>
  <property fmtid="{D5CDD505-2E9C-101B-9397-08002B2CF9AE}" pid="3" name="KSOProductBuildVer">
    <vt:lpwstr>1033-11.2.0.10419</vt:lpwstr>
  </property>
</Properties>
</file>