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1251585" y="4124960"/>
            <a:ext cx="1262380" cy="600710"/>
          </a:xfrm>
          <a:prstGeom prst="round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824480" y="4104640"/>
            <a:ext cx="2364105" cy="63119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4130" y="77787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业务逻辑</a:t>
            </a:r>
            <a:endParaRPr lang="zh-CN" altLang="en-US" b="1"/>
          </a:p>
        </p:txBody>
      </p:sp>
      <p:grpSp>
        <p:nvGrpSpPr>
          <p:cNvPr id="21" name="组合 20"/>
          <p:cNvGrpSpPr/>
          <p:nvPr/>
        </p:nvGrpSpPr>
        <p:grpSpPr>
          <a:xfrm>
            <a:off x="1489710" y="1389380"/>
            <a:ext cx="1000760" cy="1407795"/>
            <a:chOff x="2346" y="2188"/>
            <a:chExt cx="1576" cy="2217"/>
          </a:xfrm>
        </p:grpSpPr>
        <p:sp>
          <p:nvSpPr>
            <p:cNvPr id="5" name="文本框 4"/>
            <p:cNvSpPr txBox="1"/>
            <p:nvPr/>
          </p:nvSpPr>
          <p:spPr>
            <a:xfrm>
              <a:off x="2346" y="2188"/>
              <a:ext cx="1576" cy="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验证参数</a:t>
              </a:r>
              <a:endParaRPr lang="zh-CN" altLang="en-US" sz="16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46" y="2765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前置日志</a:t>
              </a:r>
              <a:endParaRPr lang="zh-CN" altLang="en-US" sz="16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46" y="3875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后置日志</a:t>
              </a:r>
              <a:endParaRPr lang="zh-CN" altLang="en-US" sz="16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6" y="3320"/>
              <a:ext cx="1576" cy="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1600" b="1"/>
                <a:t>add</a:t>
              </a:r>
              <a:r>
                <a:rPr lang="zh-CN" altLang="zh-CN" sz="1600" b="1"/>
                <a:t>（）</a:t>
              </a:r>
              <a:endParaRPr lang="zh-CN" altLang="zh-CN" sz="1600" b="1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95730" y="4313555"/>
            <a:ext cx="1000760" cy="337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600" b="1"/>
              <a:t>验证参数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2969260" y="4313555"/>
            <a:ext cx="1000760" cy="337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600" b="1"/>
              <a:t>前置日志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4070985" y="4313555"/>
            <a:ext cx="1000760" cy="337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600" b="1"/>
              <a:t>后置日志</a:t>
            </a:r>
            <a:endParaRPr lang="zh-CN" altLang="en-US" sz="1600" b="1"/>
          </a:p>
        </p:txBody>
      </p:sp>
      <p:sp>
        <p:nvSpPr>
          <p:cNvPr id="12" name="文本框 11"/>
          <p:cNvSpPr txBox="1"/>
          <p:nvPr/>
        </p:nvSpPr>
        <p:spPr>
          <a:xfrm>
            <a:off x="5960110" y="4170680"/>
            <a:ext cx="1008007" cy="33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1600" b="1"/>
              <a:t>add</a:t>
            </a:r>
            <a:r>
              <a:rPr lang="zh-CN" altLang="zh-CN" sz="1600" b="1"/>
              <a:t>（）</a:t>
            </a:r>
            <a:endParaRPr lang="zh-CN" altLang="zh-CN" sz="1600" b="1"/>
          </a:p>
        </p:txBody>
      </p:sp>
      <p:grpSp>
        <p:nvGrpSpPr>
          <p:cNvPr id="22" name="组合 21"/>
          <p:cNvGrpSpPr/>
          <p:nvPr/>
        </p:nvGrpSpPr>
        <p:grpSpPr>
          <a:xfrm>
            <a:off x="3434715" y="1389610"/>
            <a:ext cx="1000760" cy="1407795"/>
            <a:chOff x="4929" y="2234"/>
            <a:chExt cx="1576" cy="2217"/>
          </a:xfrm>
        </p:grpSpPr>
        <p:sp>
          <p:nvSpPr>
            <p:cNvPr id="13" name="文本框 12"/>
            <p:cNvSpPr txBox="1"/>
            <p:nvPr/>
          </p:nvSpPr>
          <p:spPr>
            <a:xfrm>
              <a:off x="4929" y="2234"/>
              <a:ext cx="1576" cy="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验证参数</a:t>
              </a:r>
              <a:endParaRPr lang="zh-CN" altLang="en-US" sz="16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29" y="2811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前置日志</a:t>
              </a:r>
              <a:endParaRPr lang="zh-CN" altLang="en-US" sz="16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29" y="3921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后置日志</a:t>
              </a:r>
              <a:endParaRPr lang="zh-CN" altLang="en-US" sz="16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29" y="3366"/>
              <a:ext cx="1576" cy="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1600" b="1"/>
                <a:t>sub</a:t>
              </a:r>
              <a:r>
                <a:rPr lang="zh-CN" altLang="zh-CN" sz="1600" b="1"/>
                <a:t>（）</a:t>
              </a:r>
              <a:endParaRPr lang="zh-CN" altLang="zh-CN" sz="1600" b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35600" y="1389610"/>
            <a:ext cx="1000760" cy="1407795"/>
            <a:chOff x="8710" y="2280"/>
            <a:chExt cx="1576" cy="2217"/>
          </a:xfrm>
        </p:grpSpPr>
        <p:sp>
          <p:nvSpPr>
            <p:cNvPr id="17" name="文本框 16"/>
            <p:cNvSpPr txBox="1"/>
            <p:nvPr/>
          </p:nvSpPr>
          <p:spPr>
            <a:xfrm>
              <a:off x="8710" y="2280"/>
              <a:ext cx="1576" cy="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验证参数</a:t>
              </a:r>
              <a:endParaRPr lang="zh-CN" altLang="en-US" sz="1600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10" y="2857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前置日志</a:t>
              </a:r>
              <a:endParaRPr lang="zh-CN" altLang="en-US" sz="16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10" y="3967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后置日志</a:t>
              </a:r>
              <a:endParaRPr lang="zh-CN" altLang="en-US" sz="16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10" y="3412"/>
              <a:ext cx="1576" cy="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1600" b="1"/>
                <a:t>mul</a:t>
              </a:r>
              <a:r>
                <a:rPr lang="zh-CN" altLang="zh-CN" sz="1600" b="1"/>
                <a:t>（）</a:t>
              </a:r>
              <a:endParaRPr lang="zh-CN" altLang="zh-CN" sz="1600" b="1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379335" y="1389610"/>
            <a:ext cx="1000760" cy="1408430"/>
            <a:chOff x="8710" y="2280"/>
            <a:chExt cx="1576" cy="2218"/>
          </a:xfrm>
        </p:grpSpPr>
        <p:sp>
          <p:nvSpPr>
            <p:cNvPr id="25" name="文本框 24"/>
            <p:cNvSpPr txBox="1"/>
            <p:nvPr/>
          </p:nvSpPr>
          <p:spPr>
            <a:xfrm>
              <a:off x="8710" y="2280"/>
              <a:ext cx="1576" cy="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验证参数</a:t>
              </a:r>
              <a:endParaRPr lang="zh-CN" altLang="en-US" sz="16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10" y="2857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前置日志</a:t>
              </a:r>
              <a:endParaRPr lang="zh-CN" altLang="en-US" sz="16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10" y="3967"/>
              <a:ext cx="1576" cy="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1600" b="1"/>
                <a:t>后置日志</a:t>
              </a:r>
              <a:endParaRPr lang="zh-CN" altLang="en-US" sz="16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10" y="3412"/>
              <a:ext cx="1576" cy="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1600" b="1"/>
                <a:t>div</a:t>
              </a:r>
              <a:r>
                <a:rPr lang="zh-CN" altLang="zh-CN" sz="1600" b="1"/>
                <a:t>（）</a:t>
              </a:r>
              <a:endParaRPr lang="zh-CN" altLang="zh-CN" sz="1600" b="1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960110" y="4634865"/>
            <a:ext cx="1008007" cy="33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1600" b="1"/>
              <a:t>mul</a:t>
            </a:r>
            <a:r>
              <a:rPr lang="zh-CN" altLang="zh-CN" sz="1600" b="1"/>
              <a:t>（）</a:t>
            </a:r>
            <a:endParaRPr lang="zh-CN" altLang="zh-CN" sz="1600" b="1"/>
          </a:p>
        </p:txBody>
      </p:sp>
      <p:sp>
        <p:nvSpPr>
          <p:cNvPr id="30" name="文本框 29"/>
          <p:cNvSpPr txBox="1"/>
          <p:nvPr/>
        </p:nvSpPr>
        <p:spPr>
          <a:xfrm>
            <a:off x="7221855" y="4634865"/>
            <a:ext cx="1008007" cy="33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1600" b="1"/>
              <a:t>div</a:t>
            </a:r>
            <a:r>
              <a:rPr lang="zh-CN" altLang="zh-CN" sz="1600" b="1"/>
              <a:t>（）</a:t>
            </a:r>
            <a:endParaRPr lang="zh-CN" altLang="zh-CN" sz="1600" b="1"/>
          </a:p>
        </p:txBody>
      </p:sp>
      <p:sp>
        <p:nvSpPr>
          <p:cNvPr id="31" name="文本框 30"/>
          <p:cNvSpPr txBox="1"/>
          <p:nvPr/>
        </p:nvSpPr>
        <p:spPr>
          <a:xfrm>
            <a:off x="7221855" y="4170680"/>
            <a:ext cx="1008007" cy="33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1600" b="1"/>
              <a:t>add</a:t>
            </a:r>
            <a:r>
              <a:rPr lang="zh-CN" altLang="zh-CN" sz="1600" b="1"/>
              <a:t>（）</a:t>
            </a:r>
            <a:endParaRPr lang="zh-CN" altLang="zh-CN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5739765" y="3716655"/>
            <a:ext cx="1818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业务逻辑（目标）</a:t>
            </a:r>
            <a:endParaRPr lang="zh-CN" altLang="en-US" sz="1600" b="1"/>
          </a:p>
        </p:txBody>
      </p:sp>
      <p:sp>
        <p:nvSpPr>
          <p:cNvPr id="33" name="文本框 32"/>
          <p:cNvSpPr txBox="1"/>
          <p:nvPr/>
        </p:nvSpPr>
        <p:spPr>
          <a:xfrm>
            <a:off x="1344930" y="3976370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验证</a:t>
            </a:r>
            <a:endParaRPr lang="zh-CN" altLang="en-US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2881630" y="3979545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日志</a:t>
            </a:r>
            <a:endParaRPr lang="zh-CN" altLang="en-US" sz="1600" b="1"/>
          </a:p>
        </p:txBody>
      </p:sp>
      <p:sp>
        <p:nvSpPr>
          <p:cNvPr id="35" name="圆角矩形 34"/>
          <p:cNvSpPr/>
          <p:nvPr/>
        </p:nvSpPr>
        <p:spPr>
          <a:xfrm>
            <a:off x="1261745" y="918845"/>
            <a:ext cx="7332980" cy="2134235"/>
          </a:xfrm>
          <a:prstGeom prst="roundRect">
            <a:avLst/>
          </a:prstGeom>
          <a:noFill/>
          <a:ln w="19050" cmpd="sng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789930" y="3994785"/>
            <a:ext cx="2594610" cy="111188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140460" y="3298825"/>
            <a:ext cx="16141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抽取横切关注点</a:t>
            </a:r>
            <a:endParaRPr lang="zh-CN" altLang="en-US" sz="1600" b="1"/>
          </a:p>
        </p:txBody>
      </p:sp>
      <p:sp>
        <p:nvSpPr>
          <p:cNvPr id="42" name="下箭头 41"/>
          <p:cNvSpPr/>
          <p:nvPr/>
        </p:nvSpPr>
        <p:spPr>
          <a:xfrm>
            <a:off x="2729865" y="3122930"/>
            <a:ext cx="220345" cy="881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3766185" y="3133725"/>
            <a:ext cx="219602" cy="88200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970020" y="3298825"/>
            <a:ext cx="548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/>
              <a:t>AOP</a:t>
            </a:r>
            <a:endParaRPr lang="en-US" altLang="zh-CN" sz="1600" b="1"/>
          </a:p>
        </p:txBody>
      </p:sp>
      <p:sp>
        <p:nvSpPr>
          <p:cNvPr id="45" name="文本框 44"/>
          <p:cNvSpPr txBox="1"/>
          <p:nvPr/>
        </p:nvSpPr>
        <p:spPr>
          <a:xfrm>
            <a:off x="2358390" y="4909820"/>
            <a:ext cx="591820" cy="3371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600" b="1"/>
              <a:t>切面</a:t>
            </a:r>
            <a:endParaRPr lang="zh-CN" altLang="en-US" sz="1600" b="1"/>
          </a:p>
        </p:txBody>
      </p:sp>
      <p:cxnSp>
        <p:nvCxnSpPr>
          <p:cNvPr id="49" name="直接连接符 48"/>
          <p:cNvCxnSpPr>
            <a:stCxn id="45" idx="0"/>
            <a:endCxn id="37" idx="2"/>
          </p:cNvCxnSpPr>
          <p:nvPr/>
        </p:nvCxnSpPr>
        <p:spPr>
          <a:xfrm flipH="1" flipV="1">
            <a:off x="1882775" y="4725670"/>
            <a:ext cx="771525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8" idx="2"/>
          </p:cNvCxnSpPr>
          <p:nvPr/>
        </p:nvCxnSpPr>
        <p:spPr>
          <a:xfrm flipV="1">
            <a:off x="2633980" y="4735830"/>
            <a:ext cx="137287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77440" y="5447030"/>
            <a:ext cx="591820" cy="33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600" b="1"/>
              <a:t>通知</a:t>
            </a:r>
            <a:endParaRPr lang="zh-CN" altLang="en-US" sz="1600" b="1"/>
          </a:p>
        </p:txBody>
      </p:sp>
      <p:cxnSp>
        <p:nvCxnSpPr>
          <p:cNvPr id="52" name="直接连接符 51"/>
          <p:cNvCxnSpPr>
            <a:stCxn id="51" idx="0"/>
            <a:endCxn id="9" idx="1"/>
          </p:cNvCxnSpPr>
          <p:nvPr/>
        </p:nvCxnSpPr>
        <p:spPr>
          <a:xfrm flipH="1" flipV="1">
            <a:off x="1395730" y="4482465"/>
            <a:ext cx="1277620" cy="964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1" idx="0"/>
          </p:cNvCxnSpPr>
          <p:nvPr/>
        </p:nvCxnSpPr>
        <p:spPr>
          <a:xfrm flipV="1">
            <a:off x="2673350" y="4505325"/>
            <a:ext cx="942340" cy="941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1" idx="0"/>
          </p:cNvCxnSpPr>
          <p:nvPr/>
        </p:nvCxnSpPr>
        <p:spPr>
          <a:xfrm flipV="1">
            <a:off x="2673350" y="4535170"/>
            <a:ext cx="2074545" cy="911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93060" y="5447030"/>
            <a:ext cx="2432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（切面中的每一个方法）</a:t>
            </a:r>
            <a:endParaRPr lang="zh-C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fangfangva</cp:lastModifiedBy>
  <cp:revision>5</cp:revision>
  <dcterms:created xsi:type="dcterms:W3CDTF">2015-05-05T08:02:00Z</dcterms:created>
  <dcterms:modified xsi:type="dcterms:W3CDTF">2018-02-08T01:36:53Z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